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6" r:id="rId3"/>
    <p:sldId id="261" r:id="rId5"/>
    <p:sldId id="302" r:id="rId6"/>
    <p:sldId id="303" r:id="rId7"/>
    <p:sldId id="324" r:id="rId8"/>
    <p:sldId id="323" r:id="rId9"/>
    <p:sldId id="325" r:id="rId10"/>
    <p:sldId id="326" r:id="rId11"/>
    <p:sldId id="327" r:id="rId12"/>
    <p:sldId id="328" r:id="rId13"/>
    <p:sldId id="329" r:id="rId14"/>
    <p:sldId id="330" r:id="rId15"/>
    <p:sldId id="332" r:id="rId16"/>
    <p:sldId id="334" r:id="rId17"/>
    <p:sldId id="335" r:id="rId18"/>
    <p:sldId id="336" r:id="rId19"/>
    <p:sldId id="337" r:id="rId20"/>
    <p:sldId id="339" r:id="rId21"/>
    <p:sldId id="338" r:id="rId22"/>
    <p:sldId id="340" r:id="rId23"/>
    <p:sldId id="341" r:id="rId24"/>
    <p:sldId id="342" r:id="rId25"/>
    <p:sldId id="343" r:id="rId26"/>
    <p:sldId id="344" r:id="rId27"/>
    <p:sldId id="345" r:id="rId28"/>
    <p:sldId id="346" r:id="rId29"/>
    <p:sldId id="347" r:id="rId30"/>
    <p:sldId id="348" r:id="rId31"/>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modifyVerifier cryptProviderType="rsaFull" cryptAlgorithmClass="hash" cryptAlgorithmType="typeAny" cryptAlgorithmSid="4" spinCount="100000" saltData="9IgmwVxXEkf7lB704moWTQ==" hashData="3Ex/LEMdAQKJxAk7M2Q9nCHOZV8="/>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91807"/>
    <a:srgbClr val="9BC2DF"/>
    <a:srgbClr val="A6CAEE"/>
    <a:srgbClr val="CCCC33"/>
    <a:srgbClr val="FFC885"/>
    <a:srgbClr val="FEE3AD"/>
    <a:srgbClr val="92B5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72" autoAdjust="0"/>
    <p:restoredTop sz="94312" autoAdjust="0"/>
  </p:normalViewPr>
  <p:slideViewPr>
    <p:cSldViewPr snapToGrid="0">
      <p:cViewPr varScale="1">
        <p:scale>
          <a:sx n="87" d="100"/>
          <a:sy n="87" d="100"/>
        </p:scale>
        <p:origin x="-936" y="-78"/>
      </p:cViewPr>
      <p:guideLst>
        <p:guide orient="horz" pos="4210"/>
        <p:guide orient="horz" pos="1678"/>
        <p:guide pos="510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napToGrid="0">
      <p:cViewPr>
        <p:scale>
          <a:sx n="66" d="100"/>
          <a:sy n="66" d="100"/>
        </p:scale>
        <p:origin x="2322" y="-318"/>
      </p:cViewPr>
      <p:guideLst>
        <p:guide orient="horz" pos="2786"/>
        <p:guide pos="2134"/>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FAFEEDD8-9D93-4CAA-BA97-EC764C68758B}"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C2819AA4-703D-434A-B82A-79D2BCB27317}"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5363"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8F2FA94-33F6-4F5F-A2F3-5DE6E4F4AD78}" type="slidenum">
              <a:rPr lang="zh-CN" altLang="en-US"/>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p:cNvSpPr>
          <p:nvPr>
            <p:ph type="sldImg"/>
          </p:nvPr>
        </p:nvSpPr>
        <p:spPr bwMode="auto">
          <a:noFill/>
          <a:ln>
            <a:solidFill>
              <a:srgbClr val="000000"/>
            </a:solidFill>
            <a:miter lim="800000"/>
          </a:ln>
        </p:spPr>
      </p:sp>
      <p:sp>
        <p:nvSpPr>
          <p:cNvPr id="33794"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3795"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E1886CF0-62FF-4645-AD53-A4777DE7AD7E}" type="slidenum">
              <a:rPr lang="zh-CN" altLang="en-US"/>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p:cNvSpPr>
          <p:nvPr>
            <p:ph type="sldImg"/>
          </p:nvPr>
        </p:nvSpPr>
        <p:spPr bwMode="auto">
          <a:noFill/>
          <a:ln>
            <a:solidFill>
              <a:srgbClr val="000000"/>
            </a:solidFill>
            <a:miter lim="800000"/>
          </a:ln>
        </p:spPr>
      </p:sp>
      <p:sp>
        <p:nvSpPr>
          <p:cNvPr id="35842"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5843"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D1237A77-2349-47D6-8BF6-8F3EFDF333AE}" type="slidenum">
              <a:rPr lang="zh-CN" altLang="en-US"/>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p:cNvSpPr>
          <p:nvPr>
            <p:ph type="sldImg"/>
          </p:nvPr>
        </p:nvSpPr>
        <p:spPr bwMode="auto">
          <a:noFill/>
          <a:ln>
            <a:solidFill>
              <a:srgbClr val="000000"/>
            </a:solidFill>
            <a:miter lim="800000"/>
          </a:ln>
        </p:spPr>
      </p:sp>
      <p:sp>
        <p:nvSpPr>
          <p:cNvPr id="3789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789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6574456D-CBB0-4DD4-9913-DEF16E73C75B}" type="slidenum">
              <a:rPr lang="zh-CN" altLang="en-US"/>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p:cNvSpPr>
          <p:nvPr>
            <p:ph type="sldImg"/>
          </p:nvPr>
        </p:nvSpPr>
        <p:spPr bwMode="auto">
          <a:noFill/>
          <a:ln>
            <a:solidFill>
              <a:srgbClr val="000000"/>
            </a:solidFill>
            <a:miter lim="800000"/>
          </a:ln>
        </p:spPr>
      </p:sp>
      <p:sp>
        <p:nvSpPr>
          <p:cNvPr id="3993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993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0F996E23-9780-46AE-A767-B9BF70153578}" type="slidenum">
              <a:rPr lang="zh-CN" altLang="en-US"/>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ln>
        </p:spPr>
      </p:sp>
      <p:sp>
        <p:nvSpPr>
          <p:cNvPr id="4198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4198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92C4162-2C19-42A5-B87F-A4E0963C2921}" type="slidenum">
              <a:rPr lang="zh-CN" altLang="en-US"/>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p:cNvSpPr>
          <p:nvPr>
            <p:ph type="sldImg"/>
          </p:nvPr>
        </p:nvSpPr>
        <p:spPr bwMode="auto">
          <a:noFill/>
          <a:ln>
            <a:solidFill>
              <a:srgbClr val="000000"/>
            </a:solidFill>
            <a:miter lim="800000"/>
          </a:ln>
        </p:spPr>
      </p:sp>
      <p:sp>
        <p:nvSpPr>
          <p:cNvPr id="44034"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44035"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1B170D87-2B1D-4678-96C8-8317992CD515}" type="slidenum">
              <a:rPr lang="zh-CN" altLang="en-US"/>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p:cNvSpPr>
          <p:nvPr>
            <p:ph type="sldImg"/>
          </p:nvPr>
        </p:nvSpPr>
        <p:spPr bwMode="auto">
          <a:noFill/>
          <a:ln>
            <a:solidFill>
              <a:srgbClr val="000000"/>
            </a:solidFill>
            <a:miter lim="800000"/>
          </a:ln>
        </p:spPr>
      </p:sp>
      <p:sp>
        <p:nvSpPr>
          <p:cNvPr id="46082"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46083"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3EAEF2D-5E29-45E5-9375-41017DBF403B}" type="slidenum">
              <a:rPr lang="zh-CN" altLang="en-US"/>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p:cNvSpPr>
          <p:nvPr>
            <p:ph type="sldImg"/>
          </p:nvPr>
        </p:nvSpPr>
        <p:spPr bwMode="auto">
          <a:noFill/>
          <a:ln>
            <a:solidFill>
              <a:srgbClr val="000000"/>
            </a:solidFill>
            <a:miter lim="800000"/>
          </a:ln>
        </p:spPr>
      </p:sp>
      <p:sp>
        <p:nvSpPr>
          <p:cNvPr id="4813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4813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324B44F4-8494-444C-A4D9-87FB35817858}" type="slidenum">
              <a:rPr lang="zh-CN" altLang="en-US"/>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noFill/>
          <a:ln>
            <a:solidFill>
              <a:srgbClr val="000000"/>
            </a:solidFill>
            <a:miter lim="800000"/>
          </a:ln>
        </p:spPr>
      </p:sp>
      <p:sp>
        <p:nvSpPr>
          <p:cNvPr id="5017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5017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1E9AD39F-3B28-45FC-BD6D-2856B3EAB349}" type="slidenum">
              <a:rPr lang="zh-CN" altLang="en-US"/>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p:cNvSpPr>
          <p:nvPr>
            <p:ph type="sldImg"/>
          </p:nvPr>
        </p:nvSpPr>
        <p:spPr bwMode="auto">
          <a:noFill/>
          <a:ln>
            <a:solidFill>
              <a:srgbClr val="000000"/>
            </a:solidFill>
            <a:miter lim="800000"/>
          </a:ln>
        </p:spPr>
      </p:sp>
      <p:sp>
        <p:nvSpPr>
          <p:cNvPr id="5222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5222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2F2018E-EEDD-403E-AEEA-84A4CF22AFC6}" type="slidenum">
              <a:rPr lang="zh-CN" altLang="en-US"/>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741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DBE9B12D-38B0-45CA-9032-FF7B5D358347}" type="slidenum">
              <a:rPr lang="zh-CN" altLang="en-US"/>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p:cNvSpPr>
          <p:nvPr>
            <p:ph type="sldImg"/>
          </p:nvPr>
        </p:nvSpPr>
        <p:spPr bwMode="auto">
          <a:noFill/>
          <a:ln>
            <a:solidFill>
              <a:srgbClr val="000000"/>
            </a:solidFill>
            <a:miter lim="800000"/>
          </a:ln>
        </p:spPr>
      </p:sp>
      <p:sp>
        <p:nvSpPr>
          <p:cNvPr id="54274"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54275"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A9BEDDD-AAA9-434E-B5B2-40084EC8034B}" type="slidenum">
              <a:rPr lang="zh-CN" altLang="en-US"/>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p:cNvSpPr>
            <a:spLocks noGrp="1" noRot="1" noChangeAspect="1"/>
          </p:cNvSpPr>
          <p:nvPr>
            <p:ph type="sldImg"/>
          </p:nvPr>
        </p:nvSpPr>
        <p:spPr bwMode="auto">
          <a:noFill/>
          <a:ln>
            <a:solidFill>
              <a:srgbClr val="000000"/>
            </a:solidFill>
            <a:miter lim="800000"/>
          </a:ln>
        </p:spPr>
      </p:sp>
      <p:sp>
        <p:nvSpPr>
          <p:cNvPr id="56322"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56323"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8B663F49-176C-497A-97C2-4ECC80C2C45D}" type="slidenum">
              <a:rPr lang="zh-CN" altLang="en-US"/>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p:cNvSpPr>
          <p:nvPr>
            <p:ph type="sldImg"/>
          </p:nvPr>
        </p:nvSpPr>
        <p:spPr bwMode="auto">
          <a:noFill/>
          <a:ln>
            <a:solidFill>
              <a:srgbClr val="000000"/>
            </a:solidFill>
            <a:miter lim="800000"/>
          </a:ln>
        </p:spPr>
      </p:sp>
      <p:sp>
        <p:nvSpPr>
          <p:cNvPr id="5837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5837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E78EB768-2C0A-4E69-A462-71043B760814}" type="slidenum">
              <a:rPr lang="zh-CN" altLang="en-US"/>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p:cNvSpPr>
            <a:spLocks noGrp="1" noRot="1" noChangeAspect="1"/>
          </p:cNvSpPr>
          <p:nvPr>
            <p:ph type="sldImg"/>
          </p:nvPr>
        </p:nvSpPr>
        <p:spPr bwMode="auto">
          <a:noFill/>
          <a:ln>
            <a:solidFill>
              <a:srgbClr val="000000"/>
            </a:solidFill>
            <a:miter lim="800000"/>
          </a:ln>
        </p:spPr>
      </p:sp>
      <p:sp>
        <p:nvSpPr>
          <p:cNvPr id="6041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6041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90198618-506F-4906-9448-94F2466914C3}" type="slidenum">
              <a:rPr lang="zh-CN" altLang="en-US"/>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p:cNvSpPr>
            <a:spLocks noGrp="1" noRot="1" noChangeAspect="1"/>
          </p:cNvSpPr>
          <p:nvPr>
            <p:ph type="sldImg"/>
          </p:nvPr>
        </p:nvSpPr>
        <p:spPr bwMode="auto">
          <a:noFill/>
          <a:ln>
            <a:solidFill>
              <a:srgbClr val="000000"/>
            </a:solidFill>
            <a:miter lim="800000"/>
          </a:ln>
        </p:spPr>
      </p:sp>
      <p:sp>
        <p:nvSpPr>
          <p:cNvPr id="6246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6246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57C74B2F-FD34-4831-B9E1-DE58799B41B1}" type="slidenum">
              <a:rPr lang="zh-CN" altLang="en-US"/>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p:cNvSpPr>
          <p:nvPr>
            <p:ph type="sldImg"/>
          </p:nvPr>
        </p:nvSpPr>
        <p:spPr bwMode="auto">
          <a:noFill/>
          <a:ln>
            <a:solidFill>
              <a:srgbClr val="000000"/>
            </a:solidFill>
            <a:miter lim="800000"/>
          </a:ln>
        </p:spPr>
      </p:sp>
      <p:sp>
        <p:nvSpPr>
          <p:cNvPr id="64514"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64515"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737961DC-72F0-4E17-AB5C-A81B9835C2D5}" type="slidenum">
              <a:rPr lang="zh-CN" altLang="en-US"/>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p:cNvSpPr>
          <p:nvPr>
            <p:ph type="sldImg"/>
          </p:nvPr>
        </p:nvSpPr>
        <p:spPr bwMode="auto">
          <a:noFill/>
          <a:ln>
            <a:solidFill>
              <a:srgbClr val="000000"/>
            </a:solidFill>
            <a:miter lim="800000"/>
          </a:ln>
        </p:spPr>
      </p:sp>
      <p:sp>
        <p:nvSpPr>
          <p:cNvPr id="66562"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66563"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3E7F68AF-20D3-4D71-8D4E-4DE8A653FA42}" type="slidenum">
              <a:rPr lang="zh-CN" altLang="en-US"/>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p:cNvSpPr>
            <a:spLocks noGrp="1" noRot="1" noChangeAspect="1"/>
          </p:cNvSpPr>
          <p:nvPr>
            <p:ph type="sldImg"/>
          </p:nvPr>
        </p:nvSpPr>
        <p:spPr bwMode="auto">
          <a:noFill/>
          <a:ln>
            <a:solidFill>
              <a:srgbClr val="000000"/>
            </a:solidFill>
            <a:miter lim="800000"/>
          </a:ln>
        </p:spPr>
      </p:sp>
      <p:sp>
        <p:nvSpPr>
          <p:cNvPr id="6861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6861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5ED492D8-79B4-43C1-81ED-FD2859807613}" type="slidenum">
              <a:rPr lang="zh-CN" altLang="en-US"/>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幻灯片图像占位符 1"/>
          <p:cNvSpPr>
            <a:spLocks noGrp="1" noRot="1" noChangeAspect="1"/>
          </p:cNvSpPr>
          <p:nvPr>
            <p:ph type="sldImg"/>
          </p:nvPr>
        </p:nvSpPr>
        <p:spPr bwMode="auto">
          <a:noFill/>
          <a:ln>
            <a:solidFill>
              <a:srgbClr val="000000"/>
            </a:solidFill>
            <a:miter lim="800000"/>
          </a:ln>
        </p:spPr>
      </p:sp>
      <p:sp>
        <p:nvSpPr>
          <p:cNvPr id="7065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7065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70B7DC61-A107-4C3C-A51B-DCD63F27B4AC}" type="slidenum">
              <a:rPr lang="zh-CN" altLang="en-US"/>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p:cNvSpPr>
          <p:nvPr>
            <p:ph type="sldImg"/>
          </p:nvPr>
        </p:nvSpPr>
        <p:spPr bwMode="auto">
          <a:noFill/>
          <a:ln>
            <a:solidFill>
              <a:srgbClr val="000000"/>
            </a:solidFill>
            <a:miter lim="800000"/>
          </a:ln>
        </p:spPr>
      </p:sp>
      <p:sp>
        <p:nvSpPr>
          <p:cNvPr id="1945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945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041137F3-2DF6-44D6-ABFC-563585CCA70A}" type="slidenum">
              <a:rPr lang="zh-CN" altLang="en-US"/>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p:nvPr>
        </p:nvSpPr>
        <p:spPr bwMode="auto">
          <a:noFill/>
          <a:ln>
            <a:solidFill>
              <a:srgbClr val="000000"/>
            </a:solidFill>
            <a:miter lim="800000"/>
          </a:ln>
        </p:spPr>
      </p:sp>
      <p:sp>
        <p:nvSpPr>
          <p:cNvPr id="2150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2150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8261F349-6B43-4DAE-A1B7-A3B467095F91}" type="slidenum">
              <a:rPr lang="zh-CN" altLang="en-US"/>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bwMode="auto">
          <a:noFill/>
          <a:ln>
            <a:solidFill>
              <a:srgbClr val="000000"/>
            </a:solidFill>
            <a:miter lim="800000"/>
          </a:ln>
        </p:spPr>
      </p:sp>
      <p:sp>
        <p:nvSpPr>
          <p:cNvPr id="23554"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23555"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D7510320-0B48-442C-A14E-AE6FAD57353F}" type="slidenum">
              <a:rPr lang="zh-CN" altLang="en-US"/>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p:cNvSpPr>
          <p:nvPr>
            <p:ph type="sldImg"/>
          </p:nvPr>
        </p:nvSpPr>
        <p:spPr bwMode="auto">
          <a:noFill/>
          <a:ln>
            <a:solidFill>
              <a:srgbClr val="000000"/>
            </a:solidFill>
            <a:miter lim="800000"/>
          </a:ln>
        </p:spPr>
      </p:sp>
      <p:sp>
        <p:nvSpPr>
          <p:cNvPr id="25602"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25603"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487B3850-EF42-40AA-9303-B5F5A3B7E69D}" type="slidenum">
              <a:rPr lang="zh-CN" altLang="en-US"/>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ln>
        </p:spPr>
      </p:sp>
      <p:sp>
        <p:nvSpPr>
          <p:cNvPr id="2765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2765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C775F60-B75E-4871-A3EC-A6D14A64AE8C}" type="slidenum">
              <a:rPr lang="zh-CN" altLang="en-US"/>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p:cNvSpPr>
          <p:nvPr>
            <p:ph type="sldImg"/>
          </p:nvPr>
        </p:nvSpPr>
        <p:spPr bwMode="auto">
          <a:noFill/>
          <a:ln>
            <a:solidFill>
              <a:srgbClr val="000000"/>
            </a:solidFill>
            <a:miter lim="800000"/>
          </a:ln>
        </p:spPr>
      </p:sp>
      <p:sp>
        <p:nvSpPr>
          <p:cNvPr id="2969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2969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5DB44309-71BE-4BEB-A951-5427FF4F2715}" type="slidenum">
              <a:rPr lang="zh-CN" altLang="en-US"/>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p:cNvSpPr>
          <p:nvPr>
            <p:ph type="sldImg"/>
          </p:nvPr>
        </p:nvSpPr>
        <p:spPr bwMode="auto">
          <a:noFill/>
          <a:ln>
            <a:solidFill>
              <a:srgbClr val="000000"/>
            </a:solidFill>
            <a:miter lim="800000"/>
          </a:ln>
        </p:spPr>
      </p:sp>
      <p:sp>
        <p:nvSpPr>
          <p:cNvPr id="3174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174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DCDA2EA9-20C0-42BD-A1A6-88A32E586C76}" type="slidenum">
              <a:rPr lang="zh-CN" altLang="en-US"/>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1BA8F3E6-CBF8-496D-A47B-CEAFE33F67EE}"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1ECCEB7-73D6-4CD5-9746-861C48B7E7D6}" type="slidenum">
              <a:rPr lang="zh-CN" altLang="en-US"/>
            </a:fld>
            <a:endParaRPr lang="zh-CN" altLang="en-US"/>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7C4EFF4-2E05-4E08-BCC7-9083BA11BE74}"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719E8AC-3C89-4A77-B411-6B3368916B8D}" type="slidenum">
              <a:rPr lang="zh-CN" altLang="en-US"/>
            </a:fld>
            <a:endParaRPr lang="zh-CN" altLang="en-US"/>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AA81F60-6C44-46F9-B214-030B0B6CA950}"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C8ADF8C-DE75-4DFD-A1B9-65B40AEB5638}" type="slidenum">
              <a:rPr lang="zh-CN" altLang="en-US"/>
            </a:fld>
            <a:endParaRPr lang="zh-CN" altLang="en-US"/>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图片 7"/>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5" name="图片 6"/>
          <p:cNvPicPr>
            <a:picLocks noChangeAspect="1"/>
          </p:cNvPicPr>
          <p:nvPr userDrawn="1"/>
        </p:nvPicPr>
        <p:blipFill>
          <a:blip r:embed="rId3"/>
          <a:srcRect/>
          <a:stretch>
            <a:fillRect/>
          </a:stretch>
        </p:blipFill>
        <p:spPr bwMode="auto">
          <a:xfrm>
            <a:off x="0" y="0"/>
            <a:ext cx="12192000" cy="6878638"/>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日期占位符 3"/>
          <p:cNvSpPr>
            <a:spLocks noGrp="1"/>
          </p:cNvSpPr>
          <p:nvPr>
            <p:ph type="dt" sz="half" idx="10"/>
          </p:nvPr>
        </p:nvSpPr>
        <p:spPr/>
        <p:txBody>
          <a:bodyPr/>
          <a:lstStyle>
            <a:lvl1pPr>
              <a:defRPr/>
            </a:lvl1pPr>
          </a:lstStyle>
          <a:p>
            <a:pPr>
              <a:defRPr/>
            </a:pPr>
            <a:fld id="{07CCB0F6-C746-497F-BE35-95FF0170661A}" type="datetimeFigureOut">
              <a:rPr lang="zh-CN" altLang="en-US"/>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67C5FA33-8562-4507-A69D-619FE0D74178}" type="slidenum">
              <a:rPr lang="zh-CN" altLang="en-US"/>
            </a:fld>
            <a:endParaRPr lang="zh-CN" altLang="en-US"/>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EEE05165-95F5-4474-9CE9-DA35928CAB27}"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6BBD113-8806-42C5-B627-3FCFDB1C9D05}" type="slidenum">
              <a:rPr lang="zh-CN" altLang="en-US"/>
            </a:fld>
            <a:endParaRPr lang="zh-CN" altLang="en-US"/>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F0089DC7-F340-4DF7-81CA-927D2F4EC8D6}"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C129822-6DD9-4265-A9CD-735C08C83D26}" type="slidenum">
              <a:rPr lang="zh-CN" altLang="en-US"/>
            </a:fld>
            <a:endParaRPr lang="zh-CN" altLang="en-US"/>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31CC24A1-7253-4054-9224-CE403A13718B}"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63AB1994-9964-4C26-BA84-C6018A8EC31C}" type="slidenum">
              <a:rPr lang="zh-CN" altLang="en-US"/>
            </a:fld>
            <a:endParaRPr lang="zh-CN" altLang="en-US"/>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1AB29F19-D82D-4B3D-8AB4-E5CE9F221176}"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B63AEF8-032C-4244-B3CD-DB623A00FB03}" type="slidenum">
              <a:rPr lang="zh-CN" altLang="en-US"/>
            </a:fld>
            <a:endParaRPr lang="zh-CN" altLang="en-US"/>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8033447-987B-43A0-AD34-973472CDE1EB}"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71BBF9D0-2956-4EF9-9CA3-02D54A6CC787}" type="slidenum">
              <a:rPr lang="zh-CN" altLang="en-US"/>
            </a:fld>
            <a:endParaRPr lang="zh-CN" altLang="en-US"/>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A606DD7D-2DE2-4F3B-9670-7E8527D97BE3}"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B3D58F5-D283-4C2E-96DC-C6017CD88391}" type="slidenum">
              <a:rPr lang="zh-CN" altLang="en-US"/>
            </a:fld>
            <a:endParaRPr lang="zh-CN" altLang="en-US"/>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C91588D3-0166-44B6-ADA2-D6A4DB6C426C}"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E5A3C26-4550-49F8-B1CB-40C0B7B68D43}" type="slidenum">
              <a:rPr lang="zh-CN" altLang="en-US"/>
            </a:fld>
            <a:endParaRPr lang="zh-CN" altLang="en-US"/>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50451BDE-11B9-4E8E-B40B-B65C23C29CA6}"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7A8CB54F-4D8C-4DE1-9ECB-30F029F56F15}" type="slidenum">
              <a:rPr lang="zh-CN" altLang="en-US"/>
            </a:fld>
            <a:endParaRPr lang="zh-CN" altLang="en-US"/>
          </a:p>
        </p:txBody>
      </p:sp>
      <p:pic>
        <p:nvPicPr>
          <p:cNvPr id="1031" name="图片 6"/>
          <p:cNvPicPr>
            <a:picLocks noChangeAspect="1"/>
          </p:cNvPicPr>
          <p:nvPr userDrawn="1"/>
        </p:nvPicPr>
        <p:blipFill>
          <a:blip r:embed="rId12"/>
          <a:srcRect/>
          <a:stretch>
            <a:fillRect/>
          </a:stretch>
        </p:blipFill>
        <p:spPr bwMode="auto">
          <a:xfrm>
            <a:off x="3175" y="-6350"/>
            <a:ext cx="12195175" cy="6880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spokes="8"/>
  </p:transition>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gency FB"/>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gency FB"/>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gency FB"/>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gency FB"/>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gency FB"/>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gency FB"/>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gency FB"/>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gency FB"/>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grpSp>
        <p:nvGrpSpPr>
          <p:cNvPr id="14338" name="组合 3"/>
          <p:cNvGrpSpPr/>
          <p:nvPr/>
        </p:nvGrpSpPr>
        <p:grpSpPr bwMode="auto">
          <a:xfrm rot="1320000">
            <a:off x="3597275" y="666750"/>
            <a:ext cx="5375275" cy="4629150"/>
            <a:chOff x="3404893" y="666070"/>
            <a:chExt cx="5374594" cy="4630173"/>
          </a:xfrm>
        </p:grpSpPr>
        <p:sp>
          <p:nvSpPr>
            <p:cNvPr id="2" name="等腰三角形 1"/>
            <p:cNvSpPr/>
            <p:nvPr/>
          </p:nvSpPr>
          <p:spPr>
            <a:xfrm>
              <a:off x="3466480" y="703668"/>
              <a:ext cx="5258721" cy="4534902"/>
            </a:xfrm>
            <a:prstGeom prst="triangl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椭圆 2"/>
            <p:cNvSpPr/>
            <p:nvPr/>
          </p:nvSpPr>
          <p:spPr>
            <a:xfrm>
              <a:off x="6047778" y="666163"/>
              <a:ext cx="107936" cy="107974"/>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0" name="椭圆 39"/>
            <p:cNvSpPr/>
            <p:nvPr/>
          </p:nvSpPr>
          <p:spPr>
            <a:xfrm>
              <a:off x="3403862" y="5187251"/>
              <a:ext cx="107936" cy="107974"/>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1" name="椭圆 40"/>
            <p:cNvSpPr/>
            <p:nvPr/>
          </p:nvSpPr>
          <p:spPr>
            <a:xfrm>
              <a:off x="8669970" y="5187569"/>
              <a:ext cx="107936" cy="107974"/>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4339" name="组合 5"/>
          <p:cNvGrpSpPr/>
          <p:nvPr/>
        </p:nvGrpSpPr>
        <p:grpSpPr bwMode="auto">
          <a:xfrm>
            <a:off x="1528763" y="1530350"/>
            <a:ext cx="9134475" cy="4122738"/>
            <a:chOff x="1529261" y="1530614"/>
            <a:chExt cx="9133840" cy="4122058"/>
          </a:xfrm>
        </p:grpSpPr>
        <p:sp>
          <p:nvSpPr>
            <p:cNvPr id="29" name="椭圆 28"/>
            <p:cNvSpPr/>
            <p:nvPr/>
          </p:nvSpPr>
          <p:spPr>
            <a:xfrm>
              <a:off x="4035749" y="1530614"/>
              <a:ext cx="4120864" cy="4122058"/>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350" name="文本框 20"/>
            <p:cNvSpPr txBox="1">
              <a:spLocks noChangeArrowheads="1"/>
            </p:cNvSpPr>
            <p:nvPr/>
          </p:nvSpPr>
          <p:spPr bwMode="auto">
            <a:xfrm>
              <a:off x="1529261" y="2906750"/>
              <a:ext cx="9133840" cy="1736438"/>
            </a:xfrm>
            <a:prstGeom prst="rect">
              <a:avLst/>
            </a:prstGeom>
            <a:noFill/>
            <a:ln w="9525">
              <a:noFill/>
              <a:miter lim="800000"/>
            </a:ln>
          </p:spPr>
          <p:txBody>
            <a:bodyPr>
              <a:spAutoFit/>
            </a:bodyPr>
            <a:lstStyle/>
            <a:p>
              <a:r>
                <a:rPr lang="en-US" altLang="zh-CN" sz="5400">
                  <a:solidFill>
                    <a:srgbClr val="B91807"/>
                  </a:solidFill>
                  <a:latin typeface="微软雅黑" panose="020B0503020204020204" pitchFamily="34" charset="-122"/>
                  <a:ea typeface="微软雅黑" panose="020B0503020204020204" pitchFamily="34" charset="-122"/>
                </a:rPr>
                <a:t>创新驱动：</a:t>
              </a:r>
              <a:endParaRPr lang="en-US" altLang="zh-CN" sz="5400">
                <a:solidFill>
                  <a:srgbClr val="B91807"/>
                </a:solidFill>
                <a:latin typeface="微软雅黑" panose="020B0503020204020204" pitchFamily="34" charset="-122"/>
                <a:ea typeface="微软雅黑" panose="020B0503020204020204" pitchFamily="34" charset="-122"/>
              </a:endParaRPr>
            </a:p>
            <a:p>
              <a:r>
                <a:rPr lang="en-US" altLang="zh-CN" sz="5400">
                  <a:solidFill>
                    <a:schemeClr val="bg1"/>
                  </a:solidFill>
                  <a:latin typeface="微软雅黑" panose="020B0503020204020204" pitchFamily="34" charset="-122"/>
                  <a:ea typeface="微软雅黑" panose="020B0503020204020204" pitchFamily="34" charset="-122"/>
                </a:rPr>
                <a:t>   南昌弘益药业的困惑与选择</a:t>
              </a:r>
              <a:endParaRPr lang="en-US" altLang="zh-CN" sz="5400">
                <a:solidFill>
                  <a:schemeClr val="bg1"/>
                </a:solidFill>
                <a:latin typeface="微软雅黑" panose="020B0503020204020204" pitchFamily="34" charset="-122"/>
                <a:ea typeface="微软雅黑" panose="020B0503020204020204" pitchFamily="34" charset="-122"/>
              </a:endParaRPr>
            </a:p>
          </p:txBody>
        </p:sp>
      </p:grpSp>
      <p:grpSp>
        <p:nvGrpSpPr>
          <p:cNvPr id="14340" name="组合 6"/>
          <p:cNvGrpSpPr/>
          <p:nvPr/>
        </p:nvGrpSpPr>
        <p:grpSpPr bwMode="auto">
          <a:xfrm>
            <a:off x="10968038" y="2147888"/>
            <a:ext cx="860425" cy="1873250"/>
            <a:chOff x="16166" y="3240"/>
            <a:chExt cx="1356" cy="2949"/>
          </a:xfrm>
        </p:grpSpPr>
        <p:sp>
          <p:nvSpPr>
            <p:cNvPr id="44" name="等腰三角形 43"/>
            <p:cNvSpPr/>
            <p:nvPr/>
          </p:nvSpPr>
          <p:spPr>
            <a:xfrm rot="16200000" flipH="1" flipV="1">
              <a:off x="16630" y="3291"/>
              <a:ext cx="735" cy="633"/>
            </a:xfrm>
            <a:prstGeom prst="triangle">
              <a:avLst/>
            </a:prstGeom>
            <a:solidFill>
              <a:srgbClr val="CCCC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 name="等腰三角形 44"/>
            <p:cNvSpPr/>
            <p:nvPr/>
          </p:nvSpPr>
          <p:spPr>
            <a:xfrm rot="5400000" flipV="1">
              <a:off x="17064" y="4469"/>
              <a:ext cx="492" cy="423"/>
            </a:xfrm>
            <a:prstGeom prst="triangl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6" name="等腰三角形 45"/>
            <p:cNvSpPr/>
            <p:nvPr/>
          </p:nvSpPr>
          <p:spPr>
            <a:xfrm rot="20034423" flipH="1" flipV="1">
              <a:off x="16166" y="5557"/>
              <a:ext cx="733" cy="632"/>
            </a:xfrm>
            <a:prstGeom prst="triangle">
              <a:avLst/>
            </a:prstGeom>
            <a:noFill/>
            <a:ln w="12700">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4341" name="组合 7"/>
          <p:cNvGrpSpPr/>
          <p:nvPr/>
        </p:nvGrpSpPr>
        <p:grpSpPr bwMode="auto">
          <a:xfrm>
            <a:off x="241300" y="3219450"/>
            <a:ext cx="754063" cy="2498725"/>
            <a:chOff x="1625" y="5128"/>
            <a:chExt cx="1186" cy="3937"/>
          </a:xfrm>
        </p:grpSpPr>
        <p:grpSp>
          <p:nvGrpSpPr>
            <p:cNvPr id="14342" name="组合 4"/>
            <p:cNvGrpSpPr/>
            <p:nvPr/>
          </p:nvGrpSpPr>
          <p:grpSpPr bwMode="auto">
            <a:xfrm>
              <a:off x="1625" y="7909"/>
              <a:ext cx="1187" cy="1157"/>
              <a:chOff x="1032060" y="5022216"/>
              <a:chExt cx="753746" cy="734645"/>
            </a:xfrm>
          </p:grpSpPr>
          <p:sp>
            <p:nvSpPr>
              <p:cNvPr id="42" name="等腰三角形 41"/>
              <p:cNvSpPr/>
              <p:nvPr/>
            </p:nvSpPr>
            <p:spPr>
              <a:xfrm rot="20627212" flipH="1" flipV="1">
                <a:off x="1032060" y="5106653"/>
                <a:ext cx="753111" cy="649573"/>
              </a:xfrm>
              <a:prstGeom prst="triangle">
                <a:avLst/>
              </a:prstGeom>
              <a:noFill/>
              <a:ln w="12700">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3" name="等腰三角形 42"/>
              <p:cNvSpPr/>
              <p:nvPr/>
            </p:nvSpPr>
            <p:spPr>
              <a:xfrm rot="6289781" flipH="1" flipV="1">
                <a:off x="1003022" y="5062615"/>
                <a:ext cx="586046" cy="505773"/>
              </a:xfrm>
              <a:prstGeom prst="triangle">
                <a:avLst/>
              </a:prstGeom>
              <a:solidFill>
                <a:srgbClr val="CCCC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47" name="等腰三角形 46"/>
            <p:cNvSpPr/>
            <p:nvPr/>
          </p:nvSpPr>
          <p:spPr>
            <a:xfrm rot="3050067" flipH="1" flipV="1">
              <a:off x="1734" y="5179"/>
              <a:ext cx="735" cy="634"/>
            </a:xfrm>
            <a:prstGeom prst="triangl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38"/>
          <p:cNvSpPr/>
          <p:nvPr/>
        </p:nvSpPr>
        <p:spPr>
          <a:xfrm flipH="1">
            <a:off x="2752725" y="-42863"/>
            <a:ext cx="9450388" cy="6905626"/>
          </a:xfrm>
          <a:custGeom>
            <a:avLst/>
            <a:gdLst>
              <a:gd name="connsiteX0" fmla="*/ 9450710 w 9450710"/>
              <a:gd name="connsiteY0" fmla="*/ 0 h 6907044"/>
              <a:gd name="connsiteX1" fmla="*/ 7020643 w 9450710"/>
              <a:gd name="connsiteY1" fmla="*/ 3483429 h 6907044"/>
              <a:gd name="connsiteX2" fmla="*/ 8945125 w 9450710"/>
              <a:gd name="connsiteY2" fmla="*/ 6894286 h 6907044"/>
              <a:gd name="connsiteX3" fmla="*/ 0 w 9450710"/>
              <a:gd name="connsiteY3" fmla="*/ 6907044 h 6907044"/>
              <a:gd name="connsiteX4" fmla="*/ 0 w 9450710"/>
              <a:gd name="connsiteY4" fmla="*/ 25682 h 6907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0710" h="6907044">
                <a:moveTo>
                  <a:pt x="9450710" y="0"/>
                </a:moveTo>
                <a:cubicBezTo>
                  <a:pt x="9274027" y="1064380"/>
                  <a:pt x="7104906" y="2334381"/>
                  <a:pt x="7020643" y="3483429"/>
                </a:cubicBezTo>
                <a:cubicBezTo>
                  <a:pt x="6936379" y="4632477"/>
                  <a:pt x="8262858" y="6028268"/>
                  <a:pt x="8945125" y="6894286"/>
                </a:cubicBezTo>
                <a:lnTo>
                  <a:pt x="0" y="6907044"/>
                </a:lnTo>
                <a:lnTo>
                  <a:pt x="0" y="25682"/>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flipV="1">
            <a:off x="2752725" y="269875"/>
            <a:ext cx="246063" cy="247650"/>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矩形 32"/>
          <p:cNvSpPr/>
          <p:nvPr/>
        </p:nvSpPr>
        <p:spPr>
          <a:xfrm flipH="1">
            <a:off x="10775950" y="269875"/>
            <a:ext cx="71438" cy="468313"/>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772" name="文本框 34"/>
          <p:cNvSpPr txBox="1">
            <a:spLocks noChangeArrowheads="1"/>
          </p:cNvSpPr>
          <p:nvPr/>
        </p:nvSpPr>
        <p:spPr bwMode="auto">
          <a:xfrm>
            <a:off x="9605963" y="277813"/>
            <a:ext cx="957262" cy="547687"/>
          </a:xfrm>
          <a:prstGeom prst="rect">
            <a:avLst/>
          </a:prstGeom>
          <a:noFill/>
          <a:ln w="9525">
            <a:noFill/>
            <a:miter lim="800000"/>
          </a:ln>
        </p:spPr>
        <p:txBody>
          <a:bodyPr>
            <a:spAutoFit/>
          </a:bodyPr>
          <a:lstStyle/>
          <a:p>
            <a:r>
              <a:rPr lang="zh-CN" altLang="en-US" sz="2800">
                <a:latin typeface="微软雅黑" panose="020B0503020204020204" pitchFamily="34" charset="-122"/>
                <a:ea typeface="微软雅黑" panose="020B0503020204020204" pitchFamily="34" charset="-122"/>
              </a:rPr>
              <a:t>起步</a:t>
            </a:r>
            <a:endParaRPr lang="zh-CN" altLang="en-US" sz="2800">
              <a:latin typeface="微软雅黑" panose="020B0503020204020204" pitchFamily="34" charset="-122"/>
              <a:ea typeface="微软雅黑" panose="020B0503020204020204" pitchFamily="34" charset="-122"/>
            </a:endParaRPr>
          </a:p>
        </p:txBody>
      </p:sp>
      <p:grpSp>
        <p:nvGrpSpPr>
          <p:cNvPr id="32773" name="组合 35"/>
          <p:cNvGrpSpPr/>
          <p:nvPr/>
        </p:nvGrpSpPr>
        <p:grpSpPr bwMode="auto">
          <a:xfrm rot="-3263397">
            <a:off x="11503818" y="300832"/>
            <a:ext cx="481013" cy="469900"/>
            <a:chOff x="1032060" y="5022216"/>
            <a:chExt cx="753746" cy="734645"/>
          </a:xfrm>
        </p:grpSpPr>
        <p:sp>
          <p:nvSpPr>
            <p:cNvPr id="37" name="等腰三角形 36"/>
            <p:cNvSpPr/>
            <p:nvPr/>
          </p:nvSpPr>
          <p:spPr>
            <a:xfrm rot="20627212" flipH="1" flipV="1">
              <a:off x="1032691" y="5103646"/>
              <a:ext cx="753744" cy="650260"/>
            </a:xfrm>
            <a:prstGeom prst="triangle">
              <a:avLst/>
            </a:prstGeom>
            <a:noFill/>
            <a:ln w="12700">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8" name="等腰三角形 37"/>
            <p:cNvSpPr/>
            <p:nvPr/>
          </p:nvSpPr>
          <p:spPr>
            <a:xfrm rot="6289781" flipH="1" flipV="1">
              <a:off x="1003256" y="5062606"/>
              <a:ext cx="588213" cy="504985"/>
            </a:xfrm>
            <a:prstGeom prst="triangle">
              <a:avLst/>
            </a:prstGeom>
            <a:solidFill>
              <a:srgbClr val="CCCC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0" name="椭圆 49"/>
          <p:cNvSpPr/>
          <p:nvPr/>
        </p:nvSpPr>
        <p:spPr>
          <a:xfrm flipV="1">
            <a:off x="3752850" y="1417638"/>
            <a:ext cx="247650"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 name="椭圆 50"/>
          <p:cNvSpPr/>
          <p:nvPr/>
        </p:nvSpPr>
        <p:spPr>
          <a:xfrm flipV="1">
            <a:off x="5005388" y="3154363"/>
            <a:ext cx="246062"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2" name="椭圆 51"/>
          <p:cNvSpPr/>
          <p:nvPr/>
        </p:nvSpPr>
        <p:spPr>
          <a:xfrm flipV="1">
            <a:off x="4500563" y="4927600"/>
            <a:ext cx="246062" cy="246063"/>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777" name="文本框 31"/>
          <p:cNvSpPr txBox="1">
            <a:spLocks noChangeArrowheads="1"/>
          </p:cNvSpPr>
          <p:nvPr/>
        </p:nvSpPr>
        <p:spPr bwMode="auto">
          <a:xfrm>
            <a:off x="1525588" y="2895600"/>
            <a:ext cx="1701800" cy="762000"/>
          </a:xfrm>
          <a:prstGeom prst="rect">
            <a:avLst/>
          </a:prstGeom>
          <a:noFill/>
          <a:ln w="9525">
            <a:noFill/>
            <a:miter lim="800000"/>
          </a:ln>
        </p:spPr>
        <p:txBody>
          <a:bodyPr>
            <a:spAutoFit/>
          </a:bodyPr>
          <a:lstStyle/>
          <a:p>
            <a:r>
              <a:rPr lang="zh-CN" altLang="en-US" sz="4400">
                <a:solidFill>
                  <a:schemeClr val="bg1"/>
                </a:solidFill>
                <a:latin typeface="微软雅黑 Light" pitchFamily="34" charset="-122"/>
                <a:ea typeface="微软雅黑 Light" pitchFamily="34" charset="-122"/>
              </a:rPr>
              <a:t>选择</a:t>
            </a:r>
            <a:endParaRPr lang="zh-CN" altLang="en-US" sz="4400">
              <a:solidFill>
                <a:schemeClr val="bg1"/>
              </a:solidFill>
              <a:latin typeface="微软雅黑 Light" pitchFamily="34" charset="-122"/>
              <a:ea typeface="微软雅黑 Light" pitchFamily="34" charset="-122"/>
            </a:endParaRPr>
          </a:p>
        </p:txBody>
      </p:sp>
      <p:sp>
        <p:nvSpPr>
          <p:cNvPr id="2" name="文本框 1"/>
          <p:cNvSpPr txBox="1">
            <a:spLocks noChangeArrowheads="1"/>
          </p:cNvSpPr>
          <p:nvPr/>
        </p:nvSpPr>
        <p:spPr bwMode="auto">
          <a:xfrm>
            <a:off x="5195888" y="3152775"/>
            <a:ext cx="6892925" cy="3409950"/>
          </a:xfrm>
          <a:prstGeom prst="rect">
            <a:avLst/>
          </a:prstGeom>
          <a:noFill/>
          <a:ln w="9525">
            <a:noFill/>
            <a:miter lim="800000"/>
          </a:ln>
        </p:spPr>
        <p:txBody>
          <a:bodyPr>
            <a:spAutoFit/>
          </a:bodyPr>
          <a:lstStyle/>
          <a:p>
            <a:r>
              <a:rPr lang="zh-CN" altLang="en-US" sz="2400">
                <a:ea typeface="微软雅黑" panose="020B0503020204020204" pitchFamily="34" charset="-122"/>
              </a:rPr>
              <a:t>2004年，弘益公司在南昌高新区建成药物研究所、工程技术中心和分析检测中心，开展新型释药技术、中药和天然药物提取纯化新技术、新合成方法的工程技术研究和新药开发以及药物的光谱学、色谱学、热学、光学、生物学、微生物学、显微特征、理化特性、超微粉体的分析检测，科研成果产业转化基地——南昌弘益药业有限公司也同时建成并投产。</a:t>
            </a:r>
            <a:endParaRPr lang="zh-CN" altLang="en-US" sz="2400">
              <a:ea typeface="微软雅黑" panose="020B0503020204020204" pitchFamily="34" charset="-122"/>
            </a:endParaRPr>
          </a:p>
          <a:p>
            <a:r>
              <a:rPr lang="zh-CN" altLang="en-US" sz="2400">
                <a:ea typeface="微软雅黑" panose="020B0503020204020204" pitchFamily="34" charset="-122"/>
              </a:rPr>
              <a:t>2005年，弘益公司在南昌高新区建立药物研究所、工程技术研究中心和创新药物孵化基地投入运行。</a:t>
            </a:r>
            <a:endParaRPr lang="zh-CN" altLang="en-US" sz="2400">
              <a:ea typeface="微软雅黑" panose="020B0503020204020204" pitchFamily="34" charset="-122"/>
            </a:endParaRPr>
          </a:p>
        </p:txBody>
      </p:sp>
      <p:grpSp>
        <p:nvGrpSpPr>
          <p:cNvPr id="32779" name="组合 2"/>
          <p:cNvGrpSpPr/>
          <p:nvPr/>
        </p:nvGrpSpPr>
        <p:grpSpPr bwMode="auto">
          <a:xfrm>
            <a:off x="5859463" y="892175"/>
            <a:ext cx="5561012" cy="1951038"/>
            <a:chOff x="7088" y="7223"/>
            <a:chExt cx="8758" cy="3071"/>
          </a:xfrm>
        </p:grpSpPr>
        <p:sp>
          <p:nvSpPr>
            <p:cNvPr id="2050" name="男女小人"/>
            <p:cNvSpPr/>
            <p:nvPr/>
          </p:nvSpPr>
          <p:spPr bwMode="auto">
            <a:xfrm>
              <a:off x="7088" y="8685"/>
              <a:ext cx="2208" cy="1609"/>
            </a:xfrm>
            <a:custGeom>
              <a:avLst/>
              <a:gdLst>
                <a:gd name="T0" fmla="*/ 2147483646 w 108"/>
                <a:gd name="T1" fmla="*/ 2147483646 h 81"/>
                <a:gd name="T2" fmla="*/ 2147483646 w 108"/>
                <a:gd name="T3" fmla="*/ 2147483646 h 81"/>
                <a:gd name="T4" fmla="*/ 2147483646 w 108"/>
                <a:gd name="T5" fmla="*/ 2147483646 h 81"/>
                <a:gd name="T6" fmla="*/ 2147483646 w 108"/>
                <a:gd name="T7" fmla="*/ 2147483646 h 81"/>
                <a:gd name="T8" fmla="*/ 2147483646 w 108"/>
                <a:gd name="T9" fmla="*/ 2147483646 h 81"/>
                <a:gd name="T10" fmla="*/ 2147483646 w 108"/>
                <a:gd name="T11" fmla="*/ 2147483646 h 81"/>
                <a:gd name="T12" fmla="*/ 2147483646 w 108"/>
                <a:gd name="T13" fmla="*/ 2147483646 h 81"/>
                <a:gd name="T14" fmla="*/ 2147483646 w 108"/>
                <a:gd name="T15" fmla="*/ 2147483646 h 81"/>
                <a:gd name="T16" fmla="*/ 2147483646 w 108"/>
                <a:gd name="T17" fmla="*/ 2147483646 h 81"/>
                <a:gd name="T18" fmla="*/ 2147483646 w 108"/>
                <a:gd name="T19" fmla="*/ 2147483646 h 81"/>
                <a:gd name="T20" fmla="*/ 2147483646 w 108"/>
                <a:gd name="T21" fmla="*/ 2147483646 h 81"/>
                <a:gd name="T22" fmla="*/ 2147483646 w 108"/>
                <a:gd name="T23" fmla="*/ 2147483646 h 81"/>
                <a:gd name="T24" fmla="*/ 2147483646 w 108"/>
                <a:gd name="T25" fmla="*/ 2147483646 h 81"/>
                <a:gd name="T26" fmla="*/ 2147483646 w 108"/>
                <a:gd name="T27" fmla="*/ 2147483646 h 81"/>
                <a:gd name="T28" fmla="*/ 2147483646 w 108"/>
                <a:gd name="T29" fmla="*/ 2147483646 h 81"/>
                <a:gd name="T30" fmla="*/ 0 w 108"/>
                <a:gd name="T31" fmla="*/ 2147483646 h 81"/>
                <a:gd name="T32" fmla="*/ 2147483646 w 108"/>
                <a:gd name="T33" fmla="*/ 2147483646 h 81"/>
                <a:gd name="T34" fmla="*/ 2147483646 w 108"/>
                <a:gd name="T35" fmla="*/ 2147483646 h 81"/>
                <a:gd name="T36" fmla="*/ 2147483646 w 108"/>
                <a:gd name="T37" fmla="*/ 2147483646 h 81"/>
                <a:gd name="T38" fmla="*/ 2147483646 w 108"/>
                <a:gd name="T39" fmla="*/ 2147483646 h 81"/>
                <a:gd name="T40" fmla="*/ 2147483646 w 108"/>
                <a:gd name="T41" fmla="*/ 2147483646 h 81"/>
                <a:gd name="T42" fmla="*/ 2147483646 w 108"/>
                <a:gd name="T43" fmla="*/ 2147483646 h 81"/>
                <a:gd name="T44" fmla="*/ 2147483646 w 108"/>
                <a:gd name="T45" fmla="*/ 2147483646 h 81"/>
                <a:gd name="T46" fmla="*/ 2147483646 w 108"/>
                <a:gd name="T47" fmla="*/ 2147483646 h 81"/>
                <a:gd name="T48" fmla="*/ 2147483646 w 108"/>
                <a:gd name="T49" fmla="*/ 2147483646 h 81"/>
                <a:gd name="T50" fmla="*/ 2147483646 w 108"/>
                <a:gd name="T51" fmla="*/ 2147483646 h 81"/>
                <a:gd name="T52" fmla="*/ 2147483646 w 108"/>
                <a:gd name="T53" fmla="*/ 2147483646 h 81"/>
                <a:gd name="T54" fmla="*/ 2147483646 w 108"/>
                <a:gd name="T55" fmla="*/ 2147483646 h 81"/>
                <a:gd name="T56" fmla="*/ 2147483646 w 108"/>
                <a:gd name="T57" fmla="*/ 2147483646 h 81"/>
                <a:gd name="T58" fmla="*/ 2147483646 w 108"/>
                <a:gd name="T59" fmla="*/ 2147483646 h 81"/>
                <a:gd name="T60" fmla="*/ 2147483646 w 108"/>
                <a:gd name="T61" fmla="*/ 2147483646 h 81"/>
                <a:gd name="T62" fmla="*/ 2147483646 w 108"/>
                <a:gd name="T63" fmla="*/ 2147483646 h 81"/>
                <a:gd name="T64" fmla="*/ 2147483646 w 108"/>
                <a:gd name="T65" fmla="*/ 2147483646 h 81"/>
                <a:gd name="T66" fmla="*/ 2147483646 w 108"/>
                <a:gd name="T67" fmla="*/ 2147483646 h 81"/>
                <a:gd name="T68" fmla="*/ 2147483646 w 108"/>
                <a:gd name="T69" fmla="*/ 2147483646 h 81"/>
                <a:gd name="T70" fmla="*/ 2147483646 w 108"/>
                <a:gd name="T71" fmla="*/ 2147483646 h 81"/>
                <a:gd name="T72" fmla="*/ 2147483646 w 108"/>
                <a:gd name="T73" fmla="*/ 2147483646 h 81"/>
                <a:gd name="T74" fmla="*/ 2147483646 w 108"/>
                <a:gd name="T75" fmla="*/ 2147483646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8" h="81">
                  <a:moveTo>
                    <a:pt x="3" y="54"/>
                  </a:moveTo>
                  <a:cubicBezTo>
                    <a:pt x="9" y="51"/>
                    <a:pt x="15" y="49"/>
                    <a:pt x="21" y="47"/>
                  </a:cubicBezTo>
                  <a:cubicBezTo>
                    <a:pt x="23" y="45"/>
                    <a:pt x="24" y="44"/>
                    <a:pt x="26" y="43"/>
                  </a:cubicBezTo>
                  <a:cubicBezTo>
                    <a:pt x="35" y="62"/>
                    <a:pt x="35" y="62"/>
                    <a:pt x="35" y="62"/>
                  </a:cubicBezTo>
                  <a:cubicBezTo>
                    <a:pt x="43" y="43"/>
                    <a:pt x="43" y="43"/>
                    <a:pt x="43" y="43"/>
                  </a:cubicBezTo>
                  <a:cubicBezTo>
                    <a:pt x="45" y="44"/>
                    <a:pt x="46" y="46"/>
                    <a:pt x="48" y="47"/>
                  </a:cubicBezTo>
                  <a:cubicBezTo>
                    <a:pt x="60" y="51"/>
                    <a:pt x="60" y="51"/>
                    <a:pt x="60" y="51"/>
                  </a:cubicBezTo>
                  <a:cubicBezTo>
                    <a:pt x="60" y="51"/>
                    <a:pt x="61" y="50"/>
                    <a:pt x="61" y="50"/>
                  </a:cubicBezTo>
                  <a:cubicBezTo>
                    <a:pt x="65" y="48"/>
                    <a:pt x="69" y="47"/>
                    <a:pt x="72" y="46"/>
                  </a:cubicBezTo>
                  <a:cubicBezTo>
                    <a:pt x="75" y="52"/>
                    <a:pt x="79" y="57"/>
                    <a:pt x="84" y="60"/>
                  </a:cubicBezTo>
                  <a:cubicBezTo>
                    <a:pt x="89" y="57"/>
                    <a:pt x="93" y="52"/>
                    <a:pt x="96" y="46"/>
                  </a:cubicBezTo>
                  <a:cubicBezTo>
                    <a:pt x="99" y="47"/>
                    <a:pt x="102" y="48"/>
                    <a:pt x="105" y="48"/>
                  </a:cubicBezTo>
                  <a:cubicBezTo>
                    <a:pt x="108" y="53"/>
                    <a:pt x="108" y="64"/>
                    <a:pt x="108" y="71"/>
                  </a:cubicBezTo>
                  <a:cubicBezTo>
                    <a:pt x="70" y="71"/>
                    <a:pt x="70" y="71"/>
                    <a:pt x="70" y="71"/>
                  </a:cubicBezTo>
                  <a:cubicBezTo>
                    <a:pt x="70" y="74"/>
                    <a:pt x="70" y="77"/>
                    <a:pt x="70" y="81"/>
                  </a:cubicBezTo>
                  <a:cubicBezTo>
                    <a:pt x="47" y="81"/>
                    <a:pt x="24" y="81"/>
                    <a:pt x="0" y="81"/>
                  </a:cubicBezTo>
                  <a:cubicBezTo>
                    <a:pt x="0" y="68"/>
                    <a:pt x="1" y="58"/>
                    <a:pt x="3" y="54"/>
                  </a:cubicBezTo>
                  <a:close/>
                  <a:moveTo>
                    <a:pt x="74" y="26"/>
                  </a:moveTo>
                  <a:cubicBezTo>
                    <a:pt x="79" y="27"/>
                    <a:pt x="89" y="26"/>
                    <a:pt x="94" y="24"/>
                  </a:cubicBezTo>
                  <a:cubicBezTo>
                    <a:pt x="94" y="27"/>
                    <a:pt x="94" y="32"/>
                    <a:pt x="92" y="37"/>
                  </a:cubicBezTo>
                  <a:cubicBezTo>
                    <a:pt x="91" y="39"/>
                    <a:pt x="90" y="40"/>
                    <a:pt x="89" y="41"/>
                  </a:cubicBezTo>
                  <a:cubicBezTo>
                    <a:pt x="99" y="42"/>
                    <a:pt x="99" y="42"/>
                    <a:pt x="99" y="42"/>
                  </a:cubicBezTo>
                  <a:cubicBezTo>
                    <a:pt x="99" y="42"/>
                    <a:pt x="98" y="33"/>
                    <a:pt x="98" y="31"/>
                  </a:cubicBezTo>
                  <a:cubicBezTo>
                    <a:pt x="102" y="2"/>
                    <a:pt x="65" y="2"/>
                    <a:pt x="69" y="31"/>
                  </a:cubicBezTo>
                  <a:cubicBezTo>
                    <a:pt x="69" y="33"/>
                    <a:pt x="68" y="42"/>
                    <a:pt x="68" y="42"/>
                  </a:cubicBezTo>
                  <a:cubicBezTo>
                    <a:pt x="78" y="41"/>
                    <a:pt x="78" y="41"/>
                    <a:pt x="78" y="41"/>
                  </a:cubicBezTo>
                  <a:cubicBezTo>
                    <a:pt x="77" y="40"/>
                    <a:pt x="76" y="39"/>
                    <a:pt x="75" y="37"/>
                  </a:cubicBezTo>
                  <a:cubicBezTo>
                    <a:pt x="74" y="33"/>
                    <a:pt x="73" y="29"/>
                    <a:pt x="74" y="26"/>
                  </a:cubicBezTo>
                  <a:cubicBezTo>
                    <a:pt x="74" y="26"/>
                    <a:pt x="74" y="26"/>
                    <a:pt x="74" y="26"/>
                  </a:cubicBezTo>
                  <a:close/>
                  <a:moveTo>
                    <a:pt x="22" y="30"/>
                  </a:moveTo>
                  <a:cubicBezTo>
                    <a:pt x="21" y="25"/>
                    <a:pt x="21" y="21"/>
                    <a:pt x="23" y="15"/>
                  </a:cubicBezTo>
                  <a:cubicBezTo>
                    <a:pt x="29" y="11"/>
                    <a:pt x="37" y="17"/>
                    <a:pt x="47" y="15"/>
                  </a:cubicBezTo>
                  <a:cubicBezTo>
                    <a:pt x="48" y="20"/>
                    <a:pt x="48" y="24"/>
                    <a:pt x="48" y="31"/>
                  </a:cubicBezTo>
                  <a:cubicBezTo>
                    <a:pt x="48" y="31"/>
                    <a:pt x="52" y="27"/>
                    <a:pt x="52" y="25"/>
                  </a:cubicBezTo>
                  <a:cubicBezTo>
                    <a:pt x="53" y="22"/>
                    <a:pt x="52" y="10"/>
                    <a:pt x="50" y="8"/>
                  </a:cubicBezTo>
                  <a:cubicBezTo>
                    <a:pt x="45" y="0"/>
                    <a:pt x="26" y="0"/>
                    <a:pt x="20" y="6"/>
                  </a:cubicBezTo>
                  <a:cubicBezTo>
                    <a:pt x="18" y="8"/>
                    <a:pt x="16" y="25"/>
                    <a:pt x="18" y="27"/>
                  </a:cubicBezTo>
                  <a:cubicBezTo>
                    <a:pt x="20" y="29"/>
                    <a:pt x="22" y="30"/>
                    <a:pt x="22" y="30"/>
                  </a:cubicBezTo>
                  <a:close/>
                </a:path>
              </a:pathLst>
            </a:custGeom>
            <a:solidFill>
              <a:schemeClr val="bg1">
                <a:lumMod val="50000"/>
              </a:schemeClr>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defRPr/>
              </a:pPr>
              <a:endParaRPr lang="zh-CN" altLang="en-US"/>
            </a:p>
          </p:txBody>
        </p:sp>
        <p:sp>
          <p:nvSpPr>
            <p:cNvPr id="227" name="椭圆形标注"/>
            <p:cNvSpPr/>
            <p:nvPr/>
          </p:nvSpPr>
          <p:spPr>
            <a:xfrm>
              <a:off x="9658" y="7223"/>
              <a:ext cx="6188" cy="2039"/>
            </a:xfrm>
            <a:prstGeom prst="wedgeEllipseCallout">
              <a:avLst>
                <a:gd name="adj1" fmla="val -54089"/>
                <a:gd name="adj2" fmla="val 5358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r>
                <a:rPr lang="zh-CN" altLang="en-US" sz="2400">
                  <a:sym typeface="+mn-ea"/>
                </a:rPr>
                <a:t>弘益科技公司必须走自主创新之路！</a:t>
              </a:r>
              <a:endParaRPr lang="zh-CN" altLang="en-US" sz="2400">
                <a:sym typeface="+mn-ea"/>
              </a:endParaRPr>
            </a:p>
          </p:txBody>
        </p:sp>
      </p:gr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14288" y="2176463"/>
            <a:ext cx="12192001" cy="1873250"/>
          </a:xfrm>
          <a:custGeom>
            <a:avLst/>
            <a:gdLst>
              <a:gd name="connsiteX0" fmla="*/ 0 w 12192000"/>
              <a:gd name="connsiteY0" fmla="*/ 1872343 h 1872343"/>
              <a:gd name="connsiteX1" fmla="*/ 1117600 w 12192000"/>
              <a:gd name="connsiteY1" fmla="*/ 1016000 h 1872343"/>
              <a:gd name="connsiteX2" fmla="*/ 2336800 w 12192000"/>
              <a:gd name="connsiteY2" fmla="*/ 1233714 h 1872343"/>
              <a:gd name="connsiteX3" fmla="*/ 5254171 w 12192000"/>
              <a:gd name="connsiteY3" fmla="*/ 580571 h 1872343"/>
              <a:gd name="connsiteX4" fmla="*/ 8374743 w 12192000"/>
              <a:gd name="connsiteY4" fmla="*/ 841828 h 1872343"/>
              <a:gd name="connsiteX5" fmla="*/ 9768114 w 12192000"/>
              <a:gd name="connsiteY5" fmla="*/ 1219200 h 1872343"/>
              <a:gd name="connsiteX6" fmla="*/ 11350171 w 12192000"/>
              <a:gd name="connsiteY6" fmla="*/ 943428 h 1872343"/>
              <a:gd name="connsiteX7" fmla="*/ 12192000 w 12192000"/>
              <a:gd name="connsiteY7" fmla="*/ 0 h 18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872343">
                <a:moveTo>
                  <a:pt x="0" y="1872343"/>
                </a:moveTo>
                <a:cubicBezTo>
                  <a:pt x="364066" y="1497390"/>
                  <a:pt x="728133" y="1122438"/>
                  <a:pt x="1117600" y="1016000"/>
                </a:cubicBezTo>
                <a:cubicBezTo>
                  <a:pt x="1507067" y="909562"/>
                  <a:pt x="1647372" y="1306285"/>
                  <a:pt x="2336800" y="1233714"/>
                </a:cubicBezTo>
                <a:cubicBezTo>
                  <a:pt x="3026228" y="1161143"/>
                  <a:pt x="4247847" y="645885"/>
                  <a:pt x="5254171" y="580571"/>
                </a:cubicBezTo>
                <a:cubicBezTo>
                  <a:pt x="6260495" y="515257"/>
                  <a:pt x="7622419" y="735390"/>
                  <a:pt x="8374743" y="841828"/>
                </a:cubicBezTo>
                <a:cubicBezTo>
                  <a:pt x="9127067" y="948266"/>
                  <a:pt x="9272209" y="1202267"/>
                  <a:pt x="9768114" y="1219200"/>
                </a:cubicBezTo>
                <a:cubicBezTo>
                  <a:pt x="10264019" y="1236133"/>
                  <a:pt x="10946190" y="1146628"/>
                  <a:pt x="11350171" y="943428"/>
                </a:cubicBezTo>
                <a:cubicBezTo>
                  <a:pt x="11754152" y="740228"/>
                  <a:pt x="11973076" y="370114"/>
                  <a:pt x="12192000" y="0"/>
                </a:cubicBezTo>
              </a:path>
            </a:pathLst>
          </a:custGeom>
          <a:noFill/>
          <a:ln w="19050">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椭圆 26"/>
          <p:cNvSpPr/>
          <p:nvPr/>
        </p:nvSpPr>
        <p:spPr>
          <a:xfrm>
            <a:off x="3490913" y="2214563"/>
            <a:ext cx="1860550" cy="18605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a:t>第一个五年计划（</a:t>
            </a:r>
            <a:r>
              <a:rPr lang="en-US" altLang="zh-CN" sz="2000"/>
              <a:t>2006-2010</a:t>
            </a:r>
            <a:r>
              <a:rPr lang="zh-CN" altLang="en-US" sz="2000"/>
              <a:t>）</a:t>
            </a:r>
            <a:endParaRPr lang="zh-CN" altLang="en-US" sz="2000"/>
          </a:p>
        </p:txBody>
      </p:sp>
      <p:sp>
        <p:nvSpPr>
          <p:cNvPr id="26" name="椭圆 25"/>
          <p:cNvSpPr/>
          <p:nvPr/>
        </p:nvSpPr>
        <p:spPr>
          <a:xfrm>
            <a:off x="469900" y="2419350"/>
            <a:ext cx="1655763" cy="1655763"/>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a:t>起步</a:t>
            </a:r>
            <a:endParaRPr lang="zh-CN" altLang="en-US" sz="3200"/>
          </a:p>
        </p:txBody>
      </p:sp>
      <p:sp>
        <p:nvSpPr>
          <p:cNvPr id="28" name="椭圆 27"/>
          <p:cNvSpPr/>
          <p:nvPr/>
        </p:nvSpPr>
        <p:spPr>
          <a:xfrm>
            <a:off x="6924675" y="2214563"/>
            <a:ext cx="1470025" cy="1470025"/>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a:t>第二个五年计划（</a:t>
            </a:r>
            <a:r>
              <a:rPr lang="en-US" altLang="zh-CN"/>
              <a:t>2011-2015</a:t>
            </a:r>
            <a:r>
              <a:rPr lang="zh-CN" altLang="en-US"/>
              <a:t>）</a:t>
            </a:r>
            <a:endParaRPr lang="zh-CN" altLang="en-US"/>
          </a:p>
        </p:txBody>
      </p:sp>
      <p:sp>
        <p:nvSpPr>
          <p:cNvPr id="34821" name="文本框 8"/>
          <p:cNvSpPr txBox="1">
            <a:spLocks noChangeArrowheads="1"/>
          </p:cNvSpPr>
          <p:nvPr/>
        </p:nvSpPr>
        <p:spPr bwMode="auto">
          <a:xfrm>
            <a:off x="71438" y="4651375"/>
            <a:ext cx="2900362" cy="2032000"/>
          </a:xfrm>
          <a:prstGeom prst="rect">
            <a:avLst/>
          </a:prstGeom>
          <a:noFill/>
          <a:ln w="9525">
            <a:noFill/>
            <a:miter lim="800000"/>
          </a:ln>
        </p:spPr>
        <p:txBody>
          <a:bodyPr>
            <a:spAutoFit/>
          </a:bodyPr>
          <a:lstStyle/>
          <a:p>
            <a:pPr algn="just"/>
            <a:r>
              <a:rPr lang="en-US" altLang="zh-CN">
                <a:solidFill>
                  <a:schemeClr val="bg1"/>
                </a:solidFill>
                <a:ea typeface="微软雅黑" panose="020B0503020204020204" pitchFamily="34" charset="-122"/>
              </a:rPr>
              <a:t>1998年，10</a:t>
            </a:r>
            <a:r>
              <a:rPr lang="zh-CN" altLang="en-US">
                <a:solidFill>
                  <a:schemeClr val="bg1"/>
                </a:solidFill>
                <a:ea typeface="微软雅黑" panose="020B0503020204020204" pitchFamily="34" charset="-122"/>
              </a:rPr>
              <a:t>万元注册资金，南昌弘益科技有限公司</a:t>
            </a:r>
            <a:r>
              <a:rPr lang="en-US" altLang="zh-CN">
                <a:solidFill>
                  <a:schemeClr val="bg1"/>
                </a:solidFill>
                <a:ea typeface="微软雅黑" panose="020B0503020204020204" pitchFamily="34" charset="-122"/>
              </a:rPr>
              <a:t>创立。 2002年11月26日南昌弘益药业有限公司成立</a:t>
            </a:r>
            <a:r>
              <a:rPr lang="zh-CN" altLang="en-US">
                <a:solidFill>
                  <a:schemeClr val="bg1"/>
                </a:solidFill>
                <a:ea typeface="微软雅黑" panose="020B0503020204020204" pitchFamily="34" charset="-122"/>
              </a:rPr>
              <a:t>。</a:t>
            </a:r>
            <a:r>
              <a:rPr lang="en-US" altLang="zh-CN">
                <a:solidFill>
                  <a:schemeClr val="bg1"/>
                </a:solidFill>
                <a:ea typeface="微软雅黑" panose="020B0503020204020204" pitchFamily="34" charset="-122"/>
              </a:rPr>
              <a:t>2005年6月具有完全自主知识产权的中药促胃肠动力新药达立通颗粒成功上市</a:t>
            </a:r>
            <a:r>
              <a:rPr lang="zh-CN" altLang="en-US">
                <a:solidFill>
                  <a:schemeClr val="bg1"/>
                </a:solidFill>
                <a:ea typeface="微软雅黑" panose="020B0503020204020204" pitchFamily="34" charset="-122"/>
              </a:rPr>
              <a:t>。</a:t>
            </a:r>
            <a:endParaRPr lang="zh-CN" altLang="en-US">
              <a:solidFill>
                <a:schemeClr val="bg1"/>
              </a:solidFill>
              <a:ea typeface="微软雅黑" panose="020B0503020204020204" pitchFamily="34" charset="-122"/>
            </a:endParaRPr>
          </a:p>
        </p:txBody>
      </p:sp>
      <p:sp>
        <p:nvSpPr>
          <p:cNvPr id="34822" name="文本框 9"/>
          <p:cNvSpPr txBox="1">
            <a:spLocks noChangeArrowheads="1"/>
          </p:cNvSpPr>
          <p:nvPr/>
        </p:nvSpPr>
        <p:spPr bwMode="auto">
          <a:xfrm>
            <a:off x="628650" y="4233863"/>
            <a:ext cx="1885950" cy="417512"/>
          </a:xfrm>
          <a:prstGeom prst="rect">
            <a:avLst/>
          </a:prstGeom>
          <a:noFill/>
          <a:ln w="9525">
            <a:noFill/>
            <a:miter lim="800000"/>
          </a:ln>
        </p:spPr>
        <p:txBody>
          <a:bodyPr>
            <a:spAutoFit/>
          </a:bodyPr>
          <a:lstStyle/>
          <a:p>
            <a:r>
              <a:rPr lang="en-US" altLang="zh-CN" sz="2000" b="1">
                <a:ea typeface="微软雅黑" panose="020B0503020204020204" pitchFamily="34" charset="-122"/>
              </a:rPr>
              <a:t>弘益第一桶金</a:t>
            </a:r>
            <a:endParaRPr lang="en-US" altLang="zh-CN" sz="2000" b="1">
              <a:ea typeface="微软雅黑" panose="020B0503020204020204" pitchFamily="34" charset="-122"/>
            </a:endParaRPr>
          </a:p>
        </p:txBody>
      </p:sp>
      <p:cxnSp>
        <p:nvCxnSpPr>
          <p:cNvPr id="12" name="直接连接符 11"/>
          <p:cNvCxnSpPr/>
          <p:nvPr/>
        </p:nvCxnSpPr>
        <p:spPr>
          <a:xfrm>
            <a:off x="3009900" y="4822825"/>
            <a:ext cx="0" cy="1187450"/>
          </a:xfrm>
          <a:prstGeom prst="line">
            <a:avLst/>
          </a:prstGeom>
          <a:ln w="28575">
            <a:solidFill>
              <a:schemeClr val="tx1">
                <a:lumMod val="50000"/>
                <a:lumOff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34824" name="文本框 28"/>
          <p:cNvSpPr txBox="1">
            <a:spLocks noChangeArrowheads="1"/>
          </p:cNvSpPr>
          <p:nvPr/>
        </p:nvSpPr>
        <p:spPr bwMode="auto">
          <a:xfrm>
            <a:off x="3182938" y="4651375"/>
            <a:ext cx="2765425" cy="2032000"/>
          </a:xfrm>
          <a:prstGeom prst="rect">
            <a:avLst/>
          </a:prstGeom>
          <a:noFill/>
          <a:ln w="9525">
            <a:noFill/>
            <a:miter lim="800000"/>
          </a:ln>
        </p:spPr>
        <p:txBody>
          <a:bodyPr>
            <a:spAutoFit/>
          </a:bodyPr>
          <a:lstStyle/>
          <a:p>
            <a:pPr algn="just"/>
            <a:r>
              <a:rPr lang="en-US" altLang="zh-CN">
                <a:solidFill>
                  <a:schemeClr val="bg1"/>
                </a:solidFill>
                <a:ea typeface="微软雅黑" panose="020B0503020204020204" pitchFamily="34" charset="-122"/>
              </a:rPr>
              <a:t>2006年，弘益的化学合成、中药提取、片剂、胶囊剂、滴丸剂、颗粒剂、干混悬剂、粉雾剂生产车间通过验收和认证，取得《药品生产许可证》和《药品GMP证书》 </a:t>
            </a:r>
            <a:endParaRPr lang="en-US" altLang="zh-CN">
              <a:solidFill>
                <a:schemeClr val="bg1"/>
              </a:solidFill>
              <a:ea typeface="微软雅黑" panose="020B0503020204020204" pitchFamily="34" charset="-122"/>
            </a:endParaRPr>
          </a:p>
        </p:txBody>
      </p:sp>
      <p:sp>
        <p:nvSpPr>
          <p:cNvPr id="34825" name="文本框 29"/>
          <p:cNvSpPr txBox="1">
            <a:spLocks noChangeArrowheads="1"/>
          </p:cNvSpPr>
          <p:nvPr/>
        </p:nvSpPr>
        <p:spPr bwMode="auto">
          <a:xfrm>
            <a:off x="3587750" y="4233863"/>
            <a:ext cx="1906588" cy="417512"/>
          </a:xfrm>
          <a:prstGeom prst="rect">
            <a:avLst/>
          </a:prstGeom>
          <a:noFill/>
          <a:ln w="9525">
            <a:noFill/>
            <a:miter lim="800000"/>
          </a:ln>
        </p:spPr>
        <p:txBody>
          <a:bodyPr>
            <a:spAutoFit/>
          </a:bodyPr>
          <a:lstStyle/>
          <a:p>
            <a:pPr algn="ctr"/>
            <a:r>
              <a:rPr lang="en-US" altLang="zh-CN" sz="2000" b="1">
                <a:ea typeface="微软雅黑" panose="020B0503020204020204" pitchFamily="34" charset="-122"/>
              </a:rPr>
              <a:t>自主创新出发</a:t>
            </a:r>
            <a:endParaRPr lang="en-US" altLang="zh-CN" sz="2000" b="1">
              <a:ea typeface="微软雅黑" panose="020B0503020204020204" pitchFamily="34" charset="-122"/>
            </a:endParaRPr>
          </a:p>
        </p:txBody>
      </p:sp>
      <p:sp>
        <p:nvSpPr>
          <p:cNvPr id="34826" name="文本框 31"/>
          <p:cNvSpPr txBox="1">
            <a:spLocks noChangeArrowheads="1"/>
          </p:cNvSpPr>
          <p:nvPr/>
        </p:nvSpPr>
        <p:spPr bwMode="auto">
          <a:xfrm>
            <a:off x="6318250" y="4651375"/>
            <a:ext cx="2682875" cy="1757363"/>
          </a:xfrm>
          <a:prstGeom prst="rect">
            <a:avLst/>
          </a:prstGeom>
          <a:noFill/>
          <a:ln w="9525">
            <a:noFill/>
            <a:miter lim="800000"/>
          </a:ln>
        </p:spPr>
        <p:txBody>
          <a:bodyPr>
            <a:spAutoFit/>
          </a:bodyPr>
          <a:lstStyle/>
          <a:p>
            <a:pPr algn="just"/>
            <a:r>
              <a:rPr lang="en-US" altLang="zh-CN">
                <a:solidFill>
                  <a:schemeClr val="bg1"/>
                </a:solidFill>
                <a:ea typeface="微软雅黑" panose="020B0503020204020204" pitchFamily="34" charset="-122"/>
              </a:rPr>
              <a:t>借助国家科技重大专项项目和国家火炬计划1000万元的支持，弘益打造了第一条无菌、全不锈钢自动化设备生产线 </a:t>
            </a:r>
            <a:r>
              <a:rPr lang="zh-CN" altLang="en-US">
                <a:solidFill>
                  <a:schemeClr val="bg1"/>
                </a:solidFill>
                <a:ea typeface="微软雅黑" panose="020B0503020204020204" pitchFamily="34" charset="-122"/>
              </a:rPr>
              <a:t>。</a:t>
            </a:r>
            <a:endParaRPr lang="zh-CN" altLang="en-US">
              <a:solidFill>
                <a:schemeClr val="bg1"/>
              </a:solidFill>
              <a:ea typeface="微软雅黑" panose="020B0503020204020204" pitchFamily="34" charset="-122"/>
            </a:endParaRPr>
          </a:p>
        </p:txBody>
      </p:sp>
      <p:sp>
        <p:nvSpPr>
          <p:cNvPr id="34827" name="文本框 32"/>
          <p:cNvSpPr txBox="1">
            <a:spLocks noChangeArrowheads="1"/>
          </p:cNvSpPr>
          <p:nvPr/>
        </p:nvSpPr>
        <p:spPr bwMode="auto">
          <a:xfrm>
            <a:off x="6750050" y="4233863"/>
            <a:ext cx="1820863" cy="417512"/>
          </a:xfrm>
          <a:prstGeom prst="rect">
            <a:avLst/>
          </a:prstGeom>
          <a:noFill/>
          <a:ln w="9525">
            <a:noFill/>
            <a:miter lim="800000"/>
          </a:ln>
        </p:spPr>
        <p:txBody>
          <a:bodyPr>
            <a:spAutoFit/>
          </a:bodyPr>
          <a:lstStyle/>
          <a:p>
            <a:pPr algn="ctr"/>
            <a:r>
              <a:rPr lang="en-US" altLang="zh-CN" sz="2000" b="1">
                <a:ea typeface="微软雅黑" panose="020B0503020204020204" pitchFamily="34" charset="-122"/>
              </a:rPr>
              <a:t>自主创新推进</a:t>
            </a:r>
            <a:endParaRPr lang="en-US" altLang="zh-CN" sz="2000" b="1">
              <a:ea typeface="微软雅黑" panose="020B0503020204020204" pitchFamily="34" charset="-122"/>
            </a:endParaRPr>
          </a:p>
        </p:txBody>
      </p:sp>
      <p:sp>
        <p:nvSpPr>
          <p:cNvPr id="36" name="矩形 35"/>
          <p:cNvSpPr/>
          <p:nvPr/>
        </p:nvSpPr>
        <p:spPr>
          <a:xfrm flipH="1">
            <a:off x="1260475" y="269875"/>
            <a:ext cx="73025" cy="468313"/>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829" name="文本框 37"/>
          <p:cNvSpPr txBox="1">
            <a:spLocks noChangeArrowheads="1"/>
          </p:cNvSpPr>
          <p:nvPr/>
        </p:nvSpPr>
        <p:spPr bwMode="auto">
          <a:xfrm>
            <a:off x="1401763" y="241300"/>
            <a:ext cx="5137150" cy="549275"/>
          </a:xfrm>
          <a:prstGeom prst="rect">
            <a:avLst/>
          </a:prstGeom>
          <a:noFill/>
          <a:ln w="9525">
            <a:noFill/>
            <a:miter lim="800000"/>
          </a:ln>
        </p:spPr>
        <p:txBody>
          <a:bodyPr>
            <a:spAutoFit/>
          </a:bodyPr>
          <a:lstStyle/>
          <a:p>
            <a:r>
              <a:rPr lang="zh-CN" altLang="en-US" sz="2800">
                <a:latin typeface="微软雅黑" panose="020B0503020204020204" pitchFamily="34" charset="-122"/>
                <a:ea typeface="微软雅黑" panose="020B0503020204020204" pitchFamily="34" charset="-122"/>
              </a:rPr>
              <a:t>弘益发展历程</a:t>
            </a:r>
            <a:endParaRPr lang="zh-CN" altLang="en-US" sz="2800">
              <a:latin typeface="微软雅黑" panose="020B0503020204020204" pitchFamily="34" charset="-122"/>
              <a:ea typeface="微软雅黑" panose="020B0503020204020204" pitchFamily="34" charset="-122"/>
            </a:endParaRPr>
          </a:p>
        </p:txBody>
      </p:sp>
      <p:grpSp>
        <p:nvGrpSpPr>
          <p:cNvPr id="34830" name="组合 38"/>
          <p:cNvGrpSpPr/>
          <p:nvPr/>
        </p:nvGrpSpPr>
        <p:grpSpPr bwMode="auto">
          <a:xfrm rot="-4500000">
            <a:off x="177007" y="261144"/>
            <a:ext cx="481012" cy="469900"/>
            <a:chOff x="1032060" y="5022216"/>
            <a:chExt cx="753746" cy="734645"/>
          </a:xfrm>
        </p:grpSpPr>
        <p:sp>
          <p:nvSpPr>
            <p:cNvPr id="40" name="等腰三角形 39"/>
            <p:cNvSpPr/>
            <p:nvPr/>
          </p:nvSpPr>
          <p:spPr>
            <a:xfrm rot="20627212" flipH="1" flipV="1">
              <a:off x="1032751" y="5105335"/>
              <a:ext cx="753746" cy="650260"/>
            </a:xfrm>
            <a:prstGeom prst="triangle">
              <a:avLst/>
            </a:prstGeom>
            <a:noFill/>
            <a:ln w="12700">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1" name="等腰三角形 40"/>
            <p:cNvSpPr/>
            <p:nvPr/>
          </p:nvSpPr>
          <p:spPr>
            <a:xfrm rot="6289781" flipH="1" flipV="1">
              <a:off x="1004651" y="5062436"/>
              <a:ext cx="588213" cy="504986"/>
            </a:xfrm>
            <a:prstGeom prst="triangle">
              <a:avLst/>
            </a:prstGeom>
            <a:solidFill>
              <a:srgbClr val="CCCC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cxnSp>
        <p:nvCxnSpPr>
          <p:cNvPr id="48" name="直接连接符 47"/>
          <p:cNvCxnSpPr/>
          <p:nvPr/>
        </p:nvCxnSpPr>
        <p:spPr>
          <a:xfrm flipH="1">
            <a:off x="6081713" y="4816475"/>
            <a:ext cx="0" cy="1189038"/>
          </a:xfrm>
          <a:prstGeom prst="line">
            <a:avLst/>
          </a:prstGeom>
          <a:ln w="28575">
            <a:solidFill>
              <a:schemeClr val="tx1">
                <a:lumMod val="50000"/>
                <a:lumOff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9777413" y="2189163"/>
            <a:ext cx="1758950" cy="1773237"/>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a:t>第三个五年计划（</a:t>
            </a:r>
            <a:r>
              <a:rPr lang="en-US" altLang="zh-CN"/>
              <a:t>2016-2020</a:t>
            </a:r>
            <a:r>
              <a:rPr lang="zh-CN" altLang="en-US"/>
              <a:t>）</a:t>
            </a:r>
            <a:endParaRPr lang="zh-CN" altLang="en-US"/>
          </a:p>
        </p:txBody>
      </p:sp>
      <p:cxnSp>
        <p:nvCxnSpPr>
          <p:cNvPr id="3" name="直接连接符 2"/>
          <p:cNvCxnSpPr/>
          <p:nvPr/>
        </p:nvCxnSpPr>
        <p:spPr>
          <a:xfrm flipH="1">
            <a:off x="9156700" y="4805363"/>
            <a:ext cx="0" cy="1187450"/>
          </a:xfrm>
          <a:prstGeom prst="line">
            <a:avLst/>
          </a:prstGeom>
          <a:ln w="28575">
            <a:solidFill>
              <a:schemeClr val="tx1">
                <a:lumMod val="50000"/>
                <a:lumOff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34834" name="文本框 3"/>
          <p:cNvSpPr txBox="1">
            <a:spLocks noChangeArrowheads="1"/>
          </p:cNvSpPr>
          <p:nvPr/>
        </p:nvSpPr>
        <p:spPr bwMode="auto">
          <a:xfrm>
            <a:off x="9261475" y="612775"/>
            <a:ext cx="2916238" cy="1482725"/>
          </a:xfrm>
          <a:prstGeom prst="rect">
            <a:avLst/>
          </a:prstGeom>
          <a:noFill/>
          <a:ln w="9525">
            <a:noFill/>
            <a:miter lim="800000"/>
          </a:ln>
        </p:spPr>
        <p:txBody>
          <a:bodyPr>
            <a:spAutoFit/>
          </a:bodyPr>
          <a:lstStyle/>
          <a:p>
            <a:pPr algn="just"/>
            <a:r>
              <a:rPr lang="en-US" altLang="zh-CN">
                <a:solidFill>
                  <a:schemeClr val="bg1"/>
                </a:solidFill>
                <a:ea typeface="微软雅黑" panose="020B0503020204020204" pitchFamily="34" charset="-122"/>
              </a:rPr>
              <a:t>2016年4月，弘益组织团队到药品生产基地去考察药品原材料</a:t>
            </a:r>
            <a:r>
              <a:rPr lang="zh-CN" altLang="en-US">
                <a:solidFill>
                  <a:schemeClr val="bg1"/>
                </a:solidFill>
                <a:ea typeface="微软雅黑" panose="020B0503020204020204" pitchFamily="34" charset="-122"/>
              </a:rPr>
              <a:t>。达立通颗料被收录于2015版《中国药典》。</a:t>
            </a:r>
            <a:endParaRPr lang="zh-CN" altLang="en-US">
              <a:solidFill>
                <a:schemeClr val="bg1"/>
              </a:solidFill>
              <a:ea typeface="微软雅黑" panose="020B0503020204020204" pitchFamily="34" charset="-122"/>
            </a:endParaRPr>
          </a:p>
        </p:txBody>
      </p:sp>
      <p:sp>
        <p:nvSpPr>
          <p:cNvPr id="34835" name="文本框 4"/>
          <p:cNvSpPr txBox="1">
            <a:spLocks noChangeArrowheads="1"/>
          </p:cNvSpPr>
          <p:nvPr/>
        </p:nvSpPr>
        <p:spPr bwMode="auto">
          <a:xfrm>
            <a:off x="9747250" y="4233863"/>
            <a:ext cx="1820863" cy="417512"/>
          </a:xfrm>
          <a:prstGeom prst="rect">
            <a:avLst/>
          </a:prstGeom>
          <a:noFill/>
          <a:ln w="9525">
            <a:noFill/>
            <a:miter lim="800000"/>
          </a:ln>
        </p:spPr>
        <p:txBody>
          <a:bodyPr>
            <a:spAutoFit/>
          </a:bodyPr>
          <a:lstStyle/>
          <a:p>
            <a:pPr algn="ctr"/>
            <a:r>
              <a:rPr lang="en-US" altLang="zh-CN" sz="2000" b="1">
                <a:ea typeface="微软雅黑" panose="020B0503020204020204" pitchFamily="34" charset="-122"/>
              </a:rPr>
              <a:t>自主创新</a:t>
            </a:r>
            <a:r>
              <a:rPr lang="zh-CN" altLang="en-US" sz="2000" b="1">
                <a:ea typeface="微软雅黑" panose="020B0503020204020204" pitchFamily="34" charset="-122"/>
              </a:rPr>
              <a:t>腾飞</a:t>
            </a:r>
            <a:endParaRPr lang="zh-CN" altLang="en-US" sz="2000" b="1">
              <a:ea typeface="微软雅黑" panose="020B0503020204020204" pitchFamily="34" charset="-122"/>
            </a:endParaRPr>
          </a:p>
        </p:txBody>
      </p:sp>
      <p:sp>
        <p:nvSpPr>
          <p:cNvPr id="34836" name="文本框 5"/>
          <p:cNvSpPr txBox="1">
            <a:spLocks noChangeArrowheads="1"/>
          </p:cNvSpPr>
          <p:nvPr/>
        </p:nvSpPr>
        <p:spPr bwMode="auto">
          <a:xfrm>
            <a:off x="9261475" y="4613275"/>
            <a:ext cx="2916238" cy="2305050"/>
          </a:xfrm>
          <a:prstGeom prst="rect">
            <a:avLst/>
          </a:prstGeom>
          <a:noFill/>
          <a:ln w="9525">
            <a:noFill/>
            <a:miter lim="800000"/>
          </a:ln>
        </p:spPr>
        <p:txBody>
          <a:bodyPr>
            <a:spAutoFit/>
          </a:bodyPr>
          <a:lstStyle/>
          <a:p>
            <a:pPr algn="just"/>
            <a:r>
              <a:rPr lang="zh-CN" altLang="en-US">
                <a:solidFill>
                  <a:schemeClr val="bg1"/>
                </a:solidFill>
                <a:ea typeface="微软雅黑" panose="020B0503020204020204" pitchFamily="34" charset="-122"/>
              </a:rPr>
              <a:t>新型“噻托溴铵吸入粉雾剂”上市，弘益正在研发的自主创新的一类新药抗肿瘤领域的酪氨酸激酶抑制剂（暂名弘益HE003，）已基本完成临床前的研究，2016年下半年已申请在中国和美国进行I临床研究。</a:t>
            </a:r>
            <a:endParaRPr lang="zh-CN" altLang="en-US">
              <a:solidFill>
                <a:schemeClr val="bg1"/>
              </a:solidFill>
              <a:ea typeface="微软雅黑" panose="020B0503020204020204" pitchFamily="34" charset="-122"/>
            </a:endParaRPr>
          </a:p>
        </p:txBody>
      </p:sp>
    </p:spTree>
  </p:cSld>
  <p:clrMapOvr>
    <a:masterClrMapping/>
  </p:clrMapOvr>
  <p:transition>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38"/>
          <p:cNvSpPr/>
          <p:nvPr/>
        </p:nvSpPr>
        <p:spPr>
          <a:xfrm>
            <a:off x="0" y="-23813"/>
            <a:ext cx="9450388" cy="6907213"/>
          </a:xfrm>
          <a:custGeom>
            <a:avLst/>
            <a:gdLst>
              <a:gd name="connsiteX0" fmla="*/ 9450710 w 9450710"/>
              <a:gd name="connsiteY0" fmla="*/ 0 h 6907044"/>
              <a:gd name="connsiteX1" fmla="*/ 7020643 w 9450710"/>
              <a:gd name="connsiteY1" fmla="*/ 3483429 h 6907044"/>
              <a:gd name="connsiteX2" fmla="*/ 8945125 w 9450710"/>
              <a:gd name="connsiteY2" fmla="*/ 6894286 h 6907044"/>
              <a:gd name="connsiteX3" fmla="*/ 0 w 9450710"/>
              <a:gd name="connsiteY3" fmla="*/ 6907044 h 6907044"/>
              <a:gd name="connsiteX4" fmla="*/ 0 w 9450710"/>
              <a:gd name="connsiteY4" fmla="*/ 25682 h 6907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0710" h="6907044">
                <a:moveTo>
                  <a:pt x="9450710" y="0"/>
                </a:moveTo>
                <a:cubicBezTo>
                  <a:pt x="9274027" y="1064380"/>
                  <a:pt x="7104906" y="2334381"/>
                  <a:pt x="7020643" y="3483429"/>
                </a:cubicBezTo>
                <a:cubicBezTo>
                  <a:pt x="6936379" y="4632477"/>
                  <a:pt x="8262858" y="6028268"/>
                  <a:pt x="8945125" y="6894286"/>
                </a:cubicBezTo>
                <a:lnTo>
                  <a:pt x="0" y="6907044"/>
                </a:lnTo>
                <a:lnTo>
                  <a:pt x="0" y="25682"/>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flipV="1">
            <a:off x="9204325" y="269875"/>
            <a:ext cx="246063" cy="247650"/>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矩形 32"/>
          <p:cNvSpPr/>
          <p:nvPr/>
        </p:nvSpPr>
        <p:spPr>
          <a:xfrm flipH="1">
            <a:off x="1260475" y="269875"/>
            <a:ext cx="73025" cy="468313"/>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868" name="文本框 34"/>
          <p:cNvSpPr txBox="1">
            <a:spLocks noChangeArrowheads="1"/>
          </p:cNvSpPr>
          <p:nvPr/>
        </p:nvSpPr>
        <p:spPr bwMode="auto">
          <a:xfrm>
            <a:off x="1401763" y="241300"/>
            <a:ext cx="5137150" cy="549275"/>
          </a:xfrm>
          <a:prstGeom prst="rect">
            <a:avLst/>
          </a:prstGeom>
          <a:noFill/>
          <a:ln w="9525">
            <a:noFill/>
            <a:miter lim="800000"/>
          </a:ln>
        </p:spPr>
        <p:txBody>
          <a:bodyPr>
            <a:spAutoFit/>
          </a:bodyPr>
          <a:lstStyle/>
          <a:p>
            <a:r>
              <a:rPr lang="zh-CN" altLang="en-US" sz="2800">
                <a:latin typeface="微软雅黑" panose="020B0503020204020204" pitchFamily="34" charset="-122"/>
                <a:ea typeface="微软雅黑" panose="020B0503020204020204" pitchFamily="34" charset="-122"/>
              </a:rPr>
              <a:t>第一个五年计划</a:t>
            </a:r>
            <a:endParaRPr lang="zh-CN" altLang="en-US" sz="2800">
              <a:latin typeface="微软雅黑" panose="020B0503020204020204" pitchFamily="34" charset="-122"/>
              <a:ea typeface="微软雅黑" panose="020B0503020204020204" pitchFamily="34" charset="-122"/>
            </a:endParaRPr>
          </a:p>
        </p:txBody>
      </p:sp>
      <p:grpSp>
        <p:nvGrpSpPr>
          <p:cNvPr id="36869" name="组合 35"/>
          <p:cNvGrpSpPr/>
          <p:nvPr/>
        </p:nvGrpSpPr>
        <p:grpSpPr bwMode="auto">
          <a:xfrm rot="-4500000">
            <a:off x="177007" y="261144"/>
            <a:ext cx="481012" cy="469900"/>
            <a:chOff x="1032060" y="5022216"/>
            <a:chExt cx="753746" cy="734645"/>
          </a:xfrm>
        </p:grpSpPr>
        <p:sp>
          <p:nvSpPr>
            <p:cNvPr id="37" name="等腰三角形 36"/>
            <p:cNvSpPr/>
            <p:nvPr/>
          </p:nvSpPr>
          <p:spPr>
            <a:xfrm rot="20627212" flipH="1" flipV="1">
              <a:off x="1032751" y="5105335"/>
              <a:ext cx="753746" cy="650260"/>
            </a:xfrm>
            <a:prstGeom prst="triangle">
              <a:avLst/>
            </a:prstGeom>
            <a:noFill/>
            <a:ln w="12700">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8" name="等腰三角形 37"/>
            <p:cNvSpPr/>
            <p:nvPr/>
          </p:nvSpPr>
          <p:spPr>
            <a:xfrm rot="6289781" flipH="1" flipV="1">
              <a:off x="1004651" y="5062436"/>
              <a:ext cx="588213" cy="504986"/>
            </a:xfrm>
            <a:prstGeom prst="triangle">
              <a:avLst/>
            </a:prstGeom>
            <a:solidFill>
              <a:srgbClr val="CCCC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0" name="椭圆 49"/>
          <p:cNvSpPr/>
          <p:nvPr/>
        </p:nvSpPr>
        <p:spPr>
          <a:xfrm flipV="1">
            <a:off x="8202613" y="1417638"/>
            <a:ext cx="246062"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 name="椭圆 50"/>
          <p:cNvSpPr/>
          <p:nvPr/>
        </p:nvSpPr>
        <p:spPr>
          <a:xfrm flipV="1">
            <a:off x="6881813" y="3154363"/>
            <a:ext cx="246062"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2" name="椭圆 51"/>
          <p:cNvSpPr/>
          <p:nvPr/>
        </p:nvSpPr>
        <p:spPr>
          <a:xfrm flipV="1">
            <a:off x="7477125" y="4984750"/>
            <a:ext cx="246063" cy="246063"/>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873" name="文本框 13"/>
          <p:cNvSpPr txBox="1">
            <a:spLocks noChangeArrowheads="1"/>
          </p:cNvSpPr>
          <p:nvPr/>
        </p:nvSpPr>
        <p:spPr bwMode="auto">
          <a:xfrm>
            <a:off x="8202613" y="2895600"/>
            <a:ext cx="3857625" cy="1431925"/>
          </a:xfrm>
          <a:prstGeom prst="rect">
            <a:avLst/>
          </a:prstGeom>
          <a:noFill/>
          <a:ln w="9525">
            <a:noFill/>
            <a:miter lim="800000"/>
          </a:ln>
        </p:spPr>
        <p:txBody>
          <a:bodyPr>
            <a:spAutoFit/>
          </a:bodyPr>
          <a:lstStyle/>
          <a:p>
            <a:r>
              <a:rPr lang="en-US" altLang="zh-CN" sz="4400">
                <a:solidFill>
                  <a:schemeClr val="bg1"/>
                </a:solidFill>
                <a:latin typeface="微软雅黑 Light" pitchFamily="34" charset="-122"/>
                <a:ea typeface="微软雅黑 Light" pitchFamily="34" charset="-122"/>
              </a:rPr>
              <a:t>2006-</a:t>
            </a:r>
            <a:endParaRPr lang="en-US" altLang="zh-CN" sz="4400">
              <a:solidFill>
                <a:schemeClr val="bg1"/>
              </a:solidFill>
              <a:latin typeface="微软雅黑 Light" pitchFamily="34" charset="-122"/>
              <a:ea typeface="微软雅黑 Light" pitchFamily="34" charset="-122"/>
            </a:endParaRPr>
          </a:p>
          <a:p>
            <a:r>
              <a:rPr lang="en-US" altLang="zh-CN" sz="4400">
                <a:solidFill>
                  <a:schemeClr val="bg1"/>
                </a:solidFill>
                <a:latin typeface="微软雅黑 Light" pitchFamily="34" charset="-122"/>
                <a:ea typeface="微软雅黑 Light" pitchFamily="34" charset="-122"/>
              </a:rPr>
              <a:t>    2010</a:t>
            </a:r>
            <a:endParaRPr lang="en-US" altLang="zh-CN" sz="4400">
              <a:solidFill>
                <a:schemeClr val="bg1"/>
              </a:solidFill>
              <a:latin typeface="微软雅黑 Light" pitchFamily="34" charset="-122"/>
              <a:ea typeface="微软雅黑 Light" pitchFamily="34" charset="-122"/>
            </a:endParaRPr>
          </a:p>
        </p:txBody>
      </p:sp>
      <p:sp>
        <p:nvSpPr>
          <p:cNvPr id="7" name="文本框 6"/>
          <p:cNvSpPr txBox="1"/>
          <p:nvPr/>
        </p:nvSpPr>
        <p:spPr>
          <a:xfrm>
            <a:off x="322263" y="1144588"/>
            <a:ext cx="6559550" cy="974725"/>
          </a:xfrm>
          <a:prstGeom prst="rect">
            <a:avLst/>
          </a:prstGeom>
          <a:noFill/>
        </p:spPr>
        <p:txBody>
          <a:bodyPr>
            <a:spAutoFit/>
          </a:bodyPr>
          <a:lstStyle/>
          <a:p>
            <a:pPr fontAlgn="auto">
              <a:spcBef>
                <a:spcPts val="0"/>
              </a:spcBef>
              <a:spcAft>
                <a:spcPts val="0"/>
              </a:spcAft>
              <a:defRPr/>
            </a:pPr>
            <a:r>
              <a:rPr lang="zh-CN" altLang="en-US" sz="2800">
                <a:solidFill>
                  <a:schemeClr val="accent6"/>
                </a:solidFill>
                <a:latin typeface="+mn-lt"/>
                <a:ea typeface="+mn-ea"/>
              </a:rPr>
              <a:t>从研发向科技生产转型</a:t>
            </a:r>
            <a:r>
              <a:rPr lang="zh-CN" altLang="en-US" sz="2800">
                <a:latin typeface="+mn-lt"/>
                <a:ea typeface="+mn-ea"/>
              </a:rPr>
              <a:t>，进入弘益发展的第一个五年战略规划阶段</a:t>
            </a:r>
            <a:endParaRPr lang="zh-CN" altLang="en-US" sz="2800">
              <a:latin typeface="+mn-lt"/>
              <a:ea typeface="+mn-ea"/>
            </a:endParaRPr>
          </a:p>
        </p:txBody>
      </p:sp>
      <p:sp>
        <p:nvSpPr>
          <p:cNvPr id="2" name="文本框 1"/>
          <p:cNvSpPr txBox="1"/>
          <p:nvPr/>
        </p:nvSpPr>
        <p:spPr>
          <a:xfrm>
            <a:off x="219075" y="2486025"/>
            <a:ext cx="6662738" cy="3043238"/>
          </a:xfrm>
          <a:prstGeom prst="rect">
            <a:avLst/>
          </a:prstGeom>
          <a:noFill/>
        </p:spPr>
        <p:txBody>
          <a:bodyPr>
            <a:spAutoFit/>
          </a:bodyPr>
          <a:lstStyle/>
          <a:p>
            <a:pPr fontAlgn="auto">
              <a:spcBef>
                <a:spcPts val="0"/>
              </a:spcBef>
              <a:spcAft>
                <a:spcPts val="0"/>
              </a:spcAft>
              <a:defRPr/>
            </a:pPr>
            <a:r>
              <a:rPr lang="zh-CN" altLang="en-US" sz="2400">
                <a:latin typeface="+mn-lt"/>
                <a:ea typeface="+mn-ea"/>
              </a:rPr>
              <a:t>2006年，南昌弘益药业有限公司的化学合成、中药提取、片剂、胶囊剂、滴丸剂、颗粒剂、干混悬剂、粉雾剂生产车间通过验收和认证，取得《药品生产许可证》和《药品GMP证书》。6大类21个自主研发、</a:t>
            </a:r>
            <a:r>
              <a:rPr lang="zh-CN" altLang="en-US" sz="2400">
                <a:solidFill>
                  <a:schemeClr val="accent6"/>
                </a:solidFill>
                <a:latin typeface="+mn-lt"/>
                <a:ea typeface="+mn-ea"/>
              </a:rPr>
              <a:t>具有自主知识产权的新药研发成果在此实现产业转化并投产上市</a:t>
            </a:r>
            <a:r>
              <a:rPr lang="zh-CN" altLang="en-US" sz="2400">
                <a:latin typeface="+mn-lt"/>
                <a:ea typeface="+mn-ea"/>
              </a:rPr>
              <a:t>，形成独具特色的消化系统、心血管系统、神经系统、呼吸系统疾病治疗药物结构体系。</a:t>
            </a:r>
            <a:endParaRPr lang="zh-CN" altLang="en-US" sz="2400">
              <a:latin typeface="+mn-lt"/>
              <a:ea typeface="+mn-ea"/>
            </a:endParaRPr>
          </a:p>
        </p:txBody>
      </p:sp>
    </p:spTree>
  </p:cSld>
  <p:clrMapOvr>
    <a:masterClrMapping/>
  </p:clrMapOvr>
  <p:transition>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38"/>
          <p:cNvSpPr/>
          <p:nvPr/>
        </p:nvSpPr>
        <p:spPr>
          <a:xfrm>
            <a:off x="0" y="0"/>
            <a:ext cx="9450388" cy="6907213"/>
          </a:xfrm>
          <a:custGeom>
            <a:avLst/>
            <a:gdLst>
              <a:gd name="connsiteX0" fmla="*/ 9450710 w 9450710"/>
              <a:gd name="connsiteY0" fmla="*/ 0 h 6907044"/>
              <a:gd name="connsiteX1" fmla="*/ 7020643 w 9450710"/>
              <a:gd name="connsiteY1" fmla="*/ 3483429 h 6907044"/>
              <a:gd name="connsiteX2" fmla="*/ 8945125 w 9450710"/>
              <a:gd name="connsiteY2" fmla="*/ 6894286 h 6907044"/>
              <a:gd name="connsiteX3" fmla="*/ 0 w 9450710"/>
              <a:gd name="connsiteY3" fmla="*/ 6907044 h 6907044"/>
              <a:gd name="connsiteX4" fmla="*/ 0 w 9450710"/>
              <a:gd name="connsiteY4" fmla="*/ 25682 h 6907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0710" h="6907044">
                <a:moveTo>
                  <a:pt x="9450710" y="0"/>
                </a:moveTo>
                <a:cubicBezTo>
                  <a:pt x="9274027" y="1064380"/>
                  <a:pt x="7104906" y="2334381"/>
                  <a:pt x="7020643" y="3483429"/>
                </a:cubicBezTo>
                <a:cubicBezTo>
                  <a:pt x="6936379" y="4632477"/>
                  <a:pt x="8262858" y="6028268"/>
                  <a:pt x="8945125" y="6894286"/>
                </a:cubicBezTo>
                <a:lnTo>
                  <a:pt x="0" y="6907044"/>
                </a:lnTo>
                <a:lnTo>
                  <a:pt x="0" y="25682"/>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flipV="1">
            <a:off x="9204325" y="269875"/>
            <a:ext cx="246063" cy="247650"/>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矩形 32"/>
          <p:cNvSpPr/>
          <p:nvPr/>
        </p:nvSpPr>
        <p:spPr>
          <a:xfrm flipH="1">
            <a:off x="1260475" y="269875"/>
            <a:ext cx="73025" cy="468313"/>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8916" name="文本框 34"/>
          <p:cNvSpPr txBox="1">
            <a:spLocks noChangeArrowheads="1"/>
          </p:cNvSpPr>
          <p:nvPr/>
        </p:nvSpPr>
        <p:spPr bwMode="auto">
          <a:xfrm>
            <a:off x="1401763" y="241300"/>
            <a:ext cx="5137150" cy="549275"/>
          </a:xfrm>
          <a:prstGeom prst="rect">
            <a:avLst/>
          </a:prstGeom>
          <a:noFill/>
          <a:ln w="9525">
            <a:noFill/>
            <a:miter lim="800000"/>
          </a:ln>
        </p:spPr>
        <p:txBody>
          <a:bodyPr>
            <a:spAutoFit/>
          </a:bodyPr>
          <a:lstStyle/>
          <a:p>
            <a:r>
              <a:rPr lang="zh-CN" altLang="en-US" sz="2800">
                <a:latin typeface="微软雅黑" panose="020B0503020204020204" pitchFamily="34" charset="-122"/>
                <a:ea typeface="微软雅黑" panose="020B0503020204020204" pitchFamily="34" charset="-122"/>
              </a:rPr>
              <a:t>第一个五年计划</a:t>
            </a:r>
            <a:endParaRPr lang="zh-CN" altLang="en-US" sz="2800">
              <a:latin typeface="微软雅黑" panose="020B0503020204020204" pitchFamily="34" charset="-122"/>
              <a:ea typeface="微软雅黑" panose="020B0503020204020204" pitchFamily="34" charset="-122"/>
            </a:endParaRPr>
          </a:p>
        </p:txBody>
      </p:sp>
      <p:grpSp>
        <p:nvGrpSpPr>
          <p:cNvPr id="38917" name="组合 35"/>
          <p:cNvGrpSpPr/>
          <p:nvPr/>
        </p:nvGrpSpPr>
        <p:grpSpPr bwMode="auto">
          <a:xfrm rot="-4500000">
            <a:off x="177007" y="261144"/>
            <a:ext cx="481012" cy="469900"/>
            <a:chOff x="1032060" y="5022216"/>
            <a:chExt cx="753746" cy="734645"/>
          </a:xfrm>
        </p:grpSpPr>
        <p:sp>
          <p:nvSpPr>
            <p:cNvPr id="37" name="等腰三角形 36"/>
            <p:cNvSpPr/>
            <p:nvPr/>
          </p:nvSpPr>
          <p:spPr>
            <a:xfrm rot="20627212" flipH="1" flipV="1">
              <a:off x="1032751" y="5105335"/>
              <a:ext cx="753746" cy="650260"/>
            </a:xfrm>
            <a:prstGeom prst="triangle">
              <a:avLst/>
            </a:prstGeom>
            <a:noFill/>
            <a:ln w="12700">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8" name="等腰三角形 37"/>
            <p:cNvSpPr/>
            <p:nvPr/>
          </p:nvSpPr>
          <p:spPr>
            <a:xfrm rot="6289781" flipH="1" flipV="1">
              <a:off x="1004651" y="5062436"/>
              <a:ext cx="588213" cy="504986"/>
            </a:xfrm>
            <a:prstGeom prst="triangle">
              <a:avLst/>
            </a:prstGeom>
            <a:solidFill>
              <a:srgbClr val="CCCC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0" name="椭圆 49"/>
          <p:cNvSpPr/>
          <p:nvPr/>
        </p:nvSpPr>
        <p:spPr>
          <a:xfrm flipV="1">
            <a:off x="8202613" y="1417638"/>
            <a:ext cx="246062"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 name="椭圆 50"/>
          <p:cNvSpPr/>
          <p:nvPr/>
        </p:nvSpPr>
        <p:spPr>
          <a:xfrm flipV="1">
            <a:off x="6881813" y="3154363"/>
            <a:ext cx="246062"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2" name="椭圆 51"/>
          <p:cNvSpPr/>
          <p:nvPr/>
        </p:nvSpPr>
        <p:spPr>
          <a:xfrm flipV="1">
            <a:off x="7477125" y="4984750"/>
            <a:ext cx="246063" cy="246063"/>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8921" name="文本框 13"/>
          <p:cNvSpPr txBox="1">
            <a:spLocks noChangeArrowheads="1"/>
          </p:cNvSpPr>
          <p:nvPr/>
        </p:nvSpPr>
        <p:spPr bwMode="auto">
          <a:xfrm>
            <a:off x="8202613" y="2895600"/>
            <a:ext cx="3694112" cy="1431925"/>
          </a:xfrm>
          <a:prstGeom prst="rect">
            <a:avLst/>
          </a:prstGeom>
          <a:noFill/>
          <a:ln w="9525">
            <a:noFill/>
            <a:miter lim="800000"/>
          </a:ln>
        </p:spPr>
        <p:txBody>
          <a:bodyPr>
            <a:spAutoFit/>
          </a:bodyPr>
          <a:lstStyle/>
          <a:p>
            <a:r>
              <a:rPr lang="en-US" altLang="zh-CN" sz="4400">
                <a:solidFill>
                  <a:schemeClr val="bg1"/>
                </a:solidFill>
                <a:latin typeface="微软雅黑 Light" pitchFamily="34" charset="-122"/>
                <a:ea typeface="微软雅黑 Light" pitchFamily="34" charset="-122"/>
              </a:rPr>
              <a:t>2006-</a:t>
            </a:r>
            <a:endParaRPr lang="en-US" altLang="zh-CN" sz="4400">
              <a:solidFill>
                <a:schemeClr val="bg1"/>
              </a:solidFill>
              <a:latin typeface="微软雅黑 Light" pitchFamily="34" charset="-122"/>
              <a:ea typeface="微软雅黑 Light" pitchFamily="34" charset="-122"/>
            </a:endParaRPr>
          </a:p>
          <a:p>
            <a:r>
              <a:rPr lang="en-US" altLang="zh-CN" sz="4400">
                <a:solidFill>
                  <a:schemeClr val="bg1"/>
                </a:solidFill>
                <a:latin typeface="微软雅黑 Light" pitchFamily="34" charset="-122"/>
                <a:ea typeface="微软雅黑 Light" pitchFamily="34" charset="-122"/>
              </a:rPr>
              <a:t>    2010</a:t>
            </a:r>
            <a:endParaRPr lang="en-US" altLang="zh-CN" sz="4400">
              <a:solidFill>
                <a:schemeClr val="bg1"/>
              </a:solidFill>
              <a:latin typeface="微软雅黑 Light" pitchFamily="34" charset="-122"/>
              <a:ea typeface="微软雅黑 Light" pitchFamily="34" charset="-122"/>
            </a:endParaRPr>
          </a:p>
        </p:txBody>
      </p:sp>
      <p:sp>
        <p:nvSpPr>
          <p:cNvPr id="7" name="文本框 6"/>
          <p:cNvSpPr txBox="1"/>
          <p:nvPr/>
        </p:nvSpPr>
        <p:spPr>
          <a:xfrm>
            <a:off x="463550" y="1724025"/>
            <a:ext cx="5719763" cy="3409950"/>
          </a:xfrm>
          <a:prstGeom prst="rect">
            <a:avLst/>
          </a:prstGeom>
          <a:noFill/>
        </p:spPr>
        <p:txBody>
          <a:bodyPr>
            <a:spAutoFit/>
          </a:bodyPr>
          <a:lstStyle/>
          <a:p>
            <a:pPr fontAlgn="auto">
              <a:spcBef>
                <a:spcPts val="0"/>
              </a:spcBef>
              <a:spcAft>
                <a:spcPts val="0"/>
              </a:spcAft>
              <a:defRPr/>
            </a:pPr>
            <a:r>
              <a:rPr lang="zh-CN" altLang="en-US" sz="2400">
                <a:solidFill>
                  <a:schemeClr val="accent6"/>
                </a:solidFill>
                <a:latin typeface="+mn-lt"/>
                <a:ea typeface="+mn-ea"/>
              </a:rPr>
              <a:t>产品创新：</a:t>
            </a:r>
            <a:r>
              <a:rPr lang="zh-CN" altLang="en-US" sz="2400">
                <a:latin typeface="+mn-lt"/>
                <a:ea typeface="+mn-ea"/>
              </a:rPr>
              <a:t>开展了重大疾病和突发事件防治药物的创新研制，他们努力打破国外技术和市场垄断，推动自主科技创新向纵深发展，形成一批具有自主知识产权的创新药物研究开发关键技术和具有特色的新产品。</a:t>
            </a:r>
            <a:endParaRPr lang="zh-CN" altLang="en-US" sz="2400">
              <a:latin typeface="+mn-lt"/>
              <a:ea typeface="+mn-ea"/>
            </a:endParaRPr>
          </a:p>
          <a:p>
            <a:pPr fontAlgn="auto">
              <a:spcBef>
                <a:spcPts val="0"/>
              </a:spcBef>
              <a:spcAft>
                <a:spcPts val="0"/>
              </a:spcAft>
              <a:defRPr/>
            </a:pPr>
            <a:r>
              <a:rPr lang="zh-CN" altLang="en-US" sz="2400">
                <a:solidFill>
                  <a:schemeClr val="accent6"/>
                </a:solidFill>
                <a:latin typeface="+mn-lt"/>
                <a:ea typeface="+mn-ea"/>
              </a:rPr>
              <a:t>队伍建设：</a:t>
            </a:r>
            <a:r>
              <a:rPr lang="zh-CN" altLang="en-US" sz="2400">
                <a:latin typeface="+mn-lt"/>
                <a:ea typeface="+mn-ea"/>
              </a:rPr>
              <a:t>培养了老中青相结合、产学研相结合、专业技术人员和产业技术工人相结合的科技产业型创新队伍。</a:t>
            </a:r>
            <a:endParaRPr lang="zh-CN" altLang="en-US" sz="2400">
              <a:latin typeface="+mn-lt"/>
              <a:ea typeface="+mn-ea"/>
            </a:endParaRPr>
          </a:p>
        </p:txBody>
      </p:sp>
    </p:spTree>
  </p:cSld>
  <p:clrMapOvr>
    <a:masterClrMapping/>
  </p:clrMapOvr>
  <p:transition>
    <p:wheel spokes="8"/>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flipH="1">
            <a:off x="1260475" y="269875"/>
            <a:ext cx="73025" cy="468313"/>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0962" name="文本框 37"/>
          <p:cNvSpPr txBox="1">
            <a:spLocks noChangeArrowheads="1"/>
          </p:cNvSpPr>
          <p:nvPr/>
        </p:nvSpPr>
        <p:spPr bwMode="auto">
          <a:xfrm>
            <a:off x="1401763" y="241300"/>
            <a:ext cx="5137150" cy="549275"/>
          </a:xfrm>
          <a:prstGeom prst="rect">
            <a:avLst/>
          </a:prstGeom>
          <a:noFill/>
          <a:ln w="9525">
            <a:noFill/>
            <a:miter lim="800000"/>
          </a:ln>
        </p:spPr>
        <p:txBody>
          <a:bodyPr>
            <a:spAutoFit/>
          </a:bodyPr>
          <a:lstStyle/>
          <a:p>
            <a:r>
              <a:rPr lang="zh-CN" altLang="en-US" sz="2800">
                <a:latin typeface="微软雅黑" panose="020B0503020204020204" pitchFamily="34" charset="-122"/>
                <a:ea typeface="微软雅黑" panose="020B0503020204020204" pitchFamily="34" charset="-122"/>
              </a:rPr>
              <a:t>产品创新</a:t>
            </a:r>
            <a:endParaRPr lang="zh-CN" altLang="en-US" sz="2800">
              <a:latin typeface="微软雅黑" panose="020B0503020204020204" pitchFamily="34" charset="-122"/>
              <a:ea typeface="微软雅黑" panose="020B0503020204020204" pitchFamily="34" charset="-122"/>
            </a:endParaRPr>
          </a:p>
        </p:txBody>
      </p:sp>
      <p:grpSp>
        <p:nvGrpSpPr>
          <p:cNvPr id="40963" name="组合 38"/>
          <p:cNvGrpSpPr/>
          <p:nvPr/>
        </p:nvGrpSpPr>
        <p:grpSpPr bwMode="auto">
          <a:xfrm rot="-4500000">
            <a:off x="177007" y="261144"/>
            <a:ext cx="481012" cy="469900"/>
            <a:chOff x="1032060" y="5022216"/>
            <a:chExt cx="753746" cy="734645"/>
          </a:xfrm>
        </p:grpSpPr>
        <p:sp>
          <p:nvSpPr>
            <p:cNvPr id="40" name="等腰三角形 39"/>
            <p:cNvSpPr/>
            <p:nvPr/>
          </p:nvSpPr>
          <p:spPr>
            <a:xfrm rot="20627212" flipH="1" flipV="1">
              <a:off x="1032751" y="5105335"/>
              <a:ext cx="753746" cy="650260"/>
            </a:xfrm>
            <a:prstGeom prst="triangle">
              <a:avLst/>
            </a:prstGeom>
            <a:noFill/>
            <a:ln w="12700">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1" name="等腰三角形 40"/>
            <p:cNvSpPr/>
            <p:nvPr/>
          </p:nvSpPr>
          <p:spPr>
            <a:xfrm rot="6289781" flipH="1" flipV="1">
              <a:off x="1004651" y="5062436"/>
              <a:ext cx="588213" cy="504986"/>
            </a:xfrm>
            <a:prstGeom prst="triangle">
              <a:avLst/>
            </a:prstGeom>
            <a:solidFill>
              <a:srgbClr val="CCCC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矩形 1"/>
          <p:cNvSpPr/>
          <p:nvPr/>
        </p:nvSpPr>
        <p:spPr>
          <a:xfrm>
            <a:off x="6096000" y="0"/>
            <a:ext cx="6096000" cy="6858000"/>
          </a:xfrm>
          <a:prstGeom prst="rect">
            <a:avLst/>
          </a:prstGeom>
          <a:solidFill>
            <a:srgbClr val="ACA9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0965" name="文本框 68"/>
          <p:cNvSpPr txBox="1">
            <a:spLocks noChangeArrowheads="1"/>
          </p:cNvSpPr>
          <p:nvPr/>
        </p:nvSpPr>
        <p:spPr bwMode="auto">
          <a:xfrm>
            <a:off x="8599488" y="1933575"/>
            <a:ext cx="3592512" cy="484188"/>
          </a:xfrm>
          <a:prstGeom prst="rect">
            <a:avLst/>
          </a:prstGeom>
          <a:noFill/>
          <a:ln w="9525">
            <a:noFill/>
            <a:miter lim="800000"/>
          </a:ln>
        </p:spPr>
        <p:txBody>
          <a:bodyPr>
            <a:spAutoFit/>
          </a:bodyPr>
          <a:lstStyle/>
          <a:p>
            <a:r>
              <a:rPr lang="zh-CN" altLang="en-US" sz="2400">
                <a:solidFill>
                  <a:schemeClr val="bg1"/>
                </a:solidFill>
                <a:ea typeface="微软雅黑" panose="020B0503020204020204" pitchFamily="34" charset="-122"/>
              </a:rPr>
              <a:t>新型噻托溴铵吸入粉雾剂</a:t>
            </a:r>
            <a:endParaRPr lang="zh-CN" altLang="en-US" sz="2400">
              <a:solidFill>
                <a:schemeClr val="bg1"/>
              </a:solidFill>
              <a:ea typeface="微软雅黑" panose="020B0503020204020204" pitchFamily="34" charset="-122"/>
            </a:endParaRPr>
          </a:p>
        </p:txBody>
      </p:sp>
      <p:sp>
        <p:nvSpPr>
          <p:cNvPr id="40966" name="文本框 69"/>
          <p:cNvSpPr txBox="1">
            <a:spLocks noChangeArrowheads="1"/>
          </p:cNvSpPr>
          <p:nvPr/>
        </p:nvSpPr>
        <p:spPr bwMode="auto">
          <a:xfrm>
            <a:off x="336550" y="3082925"/>
            <a:ext cx="4921250" cy="1214438"/>
          </a:xfrm>
          <a:prstGeom prst="rect">
            <a:avLst/>
          </a:prstGeom>
          <a:noFill/>
          <a:ln w="9525">
            <a:noFill/>
            <a:miter lim="800000"/>
          </a:ln>
        </p:spPr>
        <p:txBody>
          <a:bodyPr>
            <a:spAutoFit/>
          </a:bodyPr>
          <a:lstStyle/>
          <a:p>
            <a:pPr algn="just"/>
            <a:r>
              <a:rPr lang="zh-CN" altLang="en-US" sz="2400">
                <a:solidFill>
                  <a:schemeClr val="bg1"/>
                </a:solidFill>
                <a:ea typeface="微软雅黑" panose="020B0503020204020204" pitchFamily="34" charset="-122"/>
                <a:sym typeface="+mn-ea"/>
              </a:rPr>
              <a:t>噻托溴铵吸入粉雾剂是治疗慢阻肺的主要药品。但是</a:t>
            </a:r>
            <a:r>
              <a:rPr lang="zh-CN" altLang="en-US" sz="2400">
                <a:solidFill>
                  <a:schemeClr val="bg1"/>
                </a:solidFill>
                <a:ea typeface="微软雅黑" panose="020B0503020204020204" pitchFamily="34" charset="-122"/>
              </a:rPr>
              <a:t>思力华长期使用会产生由乳糖所致龋齿不良反应。</a:t>
            </a:r>
            <a:endParaRPr lang="en-US" altLang="zh-CN" sz="2400">
              <a:solidFill>
                <a:schemeClr val="bg1"/>
              </a:solidFill>
              <a:ea typeface="微软雅黑" panose="020B0503020204020204" pitchFamily="34" charset="-122"/>
            </a:endParaRPr>
          </a:p>
        </p:txBody>
      </p:sp>
      <p:sp>
        <p:nvSpPr>
          <p:cNvPr id="8" name="椭圆 7"/>
          <p:cNvSpPr/>
          <p:nvPr/>
        </p:nvSpPr>
        <p:spPr>
          <a:xfrm rot="5400000">
            <a:off x="7065169" y="1445419"/>
            <a:ext cx="1333500" cy="1331912"/>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zh-CN" altLang="en-US"/>
          </a:p>
        </p:txBody>
      </p:sp>
      <p:sp>
        <p:nvSpPr>
          <p:cNvPr id="5" name="椭圆 4"/>
          <p:cNvSpPr/>
          <p:nvPr/>
        </p:nvSpPr>
        <p:spPr>
          <a:xfrm rot="5400000">
            <a:off x="808038" y="1541463"/>
            <a:ext cx="1331912" cy="1331912"/>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zh-CN" altLang="en-US"/>
          </a:p>
        </p:txBody>
      </p:sp>
      <p:sp>
        <p:nvSpPr>
          <p:cNvPr id="40969" name="文本框 6"/>
          <p:cNvSpPr txBox="1">
            <a:spLocks noChangeArrowheads="1"/>
          </p:cNvSpPr>
          <p:nvPr/>
        </p:nvSpPr>
        <p:spPr bwMode="auto">
          <a:xfrm>
            <a:off x="2232025" y="1933575"/>
            <a:ext cx="4068763" cy="484188"/>
          </a:xfrm>
          <a:prstGeom prst="rect">
            <a:avLst/>
          </a:prstGeom>
          <a:noFill/>
          <a:ln w="9525">
            <a:noFill/>
            <a:miter lim="800000"/>
          </a:ln>
        </p:spPr>
        <p:txBody>
          <a:bodyPr>
            <a:spAutoFit/>
          </a:bodyPr>
          <a:lstStyle/>
          <a:p>
            <a:r>
              <a:rPr lang="zh-CN" altLang="en-US" sz="2400">
                <a:solidFill>
                  <a:schemeClr val="bg1"/>
                </a:solidFill>
                <a:ea typeface="微软雅黑" panose="020B0503020204020204" pitchFamily="34" charset="-122"/>
              </a:rPr>
              <a:t>思力华噻托溴铵吸入粉雾剂</a:t>
            </a:r>
            <a:endParaRPr lang="zh-CN" altLang="en-US" sz="2400">
              <a:solidFill>
                <a:schemeClr val="bg1"/>
              </a:solidFill>
              <a:ea typeface="微软雅黑" panose="020B0503020204020204" pitchFamily="34" charset="-122"/>
            </a:endParaRPr>
          </a:p>
        </p:txBody>
      </p:sp>
      <p:sp>
        <p:nvSpPr>
          <p:cNvPr id="40970" name="文本框 9"/>
          <p:cNvSpPr txBox="1">
            <a:spLocks noChangeArrowheads="1"/>
          </p:cNvSpPr>
          <p:nvPr/>
        </p:nvSpPr>
        <p:spPr bwMode="auto">
          <a:xfrm>
            <a:off x="6432550" y="3082925"/>
            <a:ext cx="5591175" cy="3465513"/>
          </a:xfrm>
          <a:prstGeom prst="rect">
            <a:avLst/>
          </a:prstGeom>
          <a:noFill/>
          <a:ln w="9525">
            <a:noFill/>
            <a:miter lim="800000"/>
          </a:ln>
        </p:spPr>
        <p:txBody>
          <a:bodyPr>
            <a:spAutoFit/>
          </a:bodyPr>
          <a:lstStyle/>
          <a:p>
            <a:pPr algn="just"/>
            <a:r>
              <a:rPr lang="zh-CN" altLang="en-US" sz="2000">
                <a:solidFill>
                  <a:schemeClr val="bg1"/>
                </a:solidFill>
                <a:ea typeface="微软雅黑" panose="020B0503020204020204" pitchFamily="34" charset="-122"/>
              </a:rPr>
              <a:t>弘益通过消化吸收再创新，在治疗慢阻肺噻托溴铵吸入粉雾剂的原料药、制剂、给药装置三大关键技术领域取得重大突破，建立了新型吸入粉雾剂技术体系，建成江西省首个粉雾剂技术平台和生产线，获得</a:t>
            </a:r>
            <a:r>
              <a:rPr lang="en-US" altLang="zh-CN" sz="2000">
                <a:solidFill>
                  <a:schemeClr val="bg1"/>
                </a:solidFill>
                <a:ea typeface="微软雅黑" panose="020B0503020204020204" pitchFamily="34" charset="-122"/>
              </a:rPr>
              <a:t>23</a:t>
            </a:r>
            <a:r>
              <a:rPr lang="zh-CN" altLang="en-US" sz="2000">
                <a:solidFill>
                  <a:schemeClr val="bg1"/>
                </a:solidFill>
                <a:ea typeface="微软雅黑" panose="020B0503020204020204" pitchFamily="34" charset="-122"/>
              </a:rPr>
              <a:t>项专利，研究开发的新型噻托溴铵吸入粉雾剂排空率和药物肺部沉积量关键技术指标优于进口原创药品思力华，克服了思力华长期使用由乳糖所致龋齿不良反应，治疗慢阻肺的安全性和有效性与思力华相当，质量稳定可控，完全可以替代进口药品，打破了国外制药巨头的技术垄断，技术成果达到国内领先水平。</a:t>
            </a:r>
            <a:endParaRPr lang="zh-CN" altLang="en-US" sz="2000">
              <a:solidFill>
                <a:schemeClr val="bg1"/>
              </a:solidFill>
              <a:ea typeface="微软雅黑" panose="020B0503020204020204" pitchFamily="34" charset="-122"/>
            </a:endParaRPr>
          </a:p>
        </p:txBody>
      </p:sp>
      <p:pic>
        <p:nvPicPr>
          <p:cNvPr id="6" name="图片 5"/>
          <p:cNvPicPr>
            <a:picLocks noChangeAspect="1"/>
          </p:cNvPicPr>
          <p:nvPr/>
        </p:nvPicPr>
        <p:blipFill>
          <a:blip r:embed="rId1"/>
          <a:srcRect r="16099" b="-2399"/>
          <a:stretch>
            <a:fillRect/>
          </a:stretch>
        </p:blipFill>
        <p:spPr>
          <a:xfrm>
            <a:off x="736600" y="1541780"/>
            <a:ext cx="1403350" cy="1350645"/>
          </a:xfrm>
          <a:prstGeom prst="ellipse">
            <a:avLst/>
          </a:prstGeom>
        </p:spPr>
      </p:pic>
      <p:pic>
        <p:nvPicPr>
          <p:cNvPr id="11" name="图片 10" descr="2016629175731919!320x320"/>
          <p:cNvPicPr>
            <a:picLocks noChangeAspect="1"/>
          </p:cNvPicPr>
          <p:nvPr/>
        </p:nvPicPr>
        <p:blipFill>
          <a:blip r:embed="rId2"/>
          <a:stretch>
            <a:fillRect/>
          </a:stretch>
        </p:blipFill>
        <p:spPr>
          <a:xfrm>
            <a:off x="7066280" y="1430020"/>
            <a:ext cx="1348105" cy="1348105"/>
          </a:xfrm>
          <a:prstGeom prst="ellipse">
            <a:avLst/>
          </a:prstGeom>
        </p:spPr>
      </p:pic>
    </p:spTree>
  </p:cSld>
  <p:clrMapOvr>
    <a:masterClrMapping/>
  </p:clrMapOvr>
  <p:transition>
    <p:wheel spokes="8"/>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38"/>
          <p:cNvSpPr/>
          <p:nvPr/>
        </p:nvSpPr>
        <p:spPr>
          <a:xfrm flipH="1">
            <a:off x="2752725" y="-42863"/>
            <a:ext cx="9450388" cy="6905626"/>
          </a:xfrm>
          <a:custGeom>
            <a:avLst/>
            <a:gdLst>
              <a:gd name="connsiteX0" fmla="*/ 9450710 w 9450710"/>
              <a:gd name="connsiteY0" fmla="*/ 0 h 6907044"/>
              <a:gd name="connsiteX1" fmla="*/ 7020643 w 9450710"/>
              <a:gd name="connsiteY1" fmla="*/ 3483429 h 6907044"/>
              <a:gd name="connsiteX2" fmla="*/ 8945125 w 9450710"/>
              <a:gd name="connsiteY2" fmla="*/ 6894286 h 6907044"/>
              <a:gd name="connsiteX3" fmla="*/ 0 w 9450710"/>
              <a:gd name="connsiteY3" fmla="*/ 6907044 h 6907044"/>
              <a:gd name="connsiteX4" fmla="*/ 0 w 9450710"/>
              <a:gd name="connsiteY4" fmla="*/ 25682 h 6907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0710" h="6907044">
                <a:moveTo>
                  <a:pt x="9450710" y="0"/>
                </a:moveTo>
                <a:cubicBezTo>
                  <a:pt x="9274027" y="1064380"/>
                  <a:pt x="7104906" y="2334381"/>
                  <a:pt x="7020643" y="3483429"/>
                </a:cubicBezTo>
                <a:cubicBezTo>
                  <a:pt x="6936379" y="4632477"/>
                  <a:pt x="8262858" y="6028268"/>
                  <a:pt x="8945125" y="6894286"/>
                </a:cubicBezTo>
                <a:lnTo>
                  <a:pt x="0" y="6907044"/>
                </a:lnTo>
                <a:lnTo>
                  <a:pt x="0" y="25682"/>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flipV="1">
            <a:off x="2752725" y="269875"/>
            <a:ext cx="246063" cy="247650"/>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矩形 32"/>
          <p:cNvSpPr/>
          <p:nvPr/>
        </p:nvSpPr>
        <p:spPr>
          <a:xfrm flipH="1">
            <a:off x="10775950" y="269875"/>
            <a:ext cx="71438" cy="468313"/>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3012" name="文本框 34"/>
          <p:cNvSpPr txBox="1">
            <a:spLocks noChangeArrowheads="1"/>
          </p:cNvSpPr>
          <p:nvPr/>
        </p:nvSpPr>
        <p:spPr bwMode="auto">
          <a:xfrm>
            <a:off x="7704138" y="277813"/>
            <a:ext cx="2859087" cy="547687"/>
          </a:xfrm>
          <a:prstGeom prst="rect">
            <a:avLst/>
          </a:prstGeom>
          <a:noFill/>
          <a:ln w="9525">
            <a:noFill/>
            <a:miter lim="800000"/>
          </a:ln>
        </p:spPr>
        <p:txBody>
          <a:bodyPr>
            <a:spAutoFit/>
          </a:bodyPr>
          <a:lstStyle/>
          <a:p>
            <a:r>
              <a:rPr lang="zh-CN" altLang="en-US" sz="2800">
                <a:latin typeface="微软雅黑" panose="020B0503020204020204" pitchFamily="34" charset="-122"/>
                <a:ea typeface="微软雅黑" panose="020B0503020204020204" pitchFamily="34" charset="-122"/>
              </a:rPr>
              <a:t>第一个五年计划</a:t>
            </a:r>
            <a:endParaRPr lang="zh-CN" altLang="en-US" sz="2800">
              <a:latin typeface="微软雅黑" panose="020B0503020204020204" pitchFamily="34" charset="-122"/>
              <a:ea typeface="微软雅黑" panose="020B0503020204020204" pitchFamily="34" charset="-122"/>
            </a:endParaRPr>
          </a:p>
        </p:txBody>
      </p:sp>
      <p:grpSp>
        <p:nvGrpSpPr>
          <p:cNvPr id="43013" name="组合 35"/>
          <p:cNvGrpSpPr/>
          <p:nvPr/>
        </p:nvGrpSpPr>
        <p:grpSpPr bwMode="auto">
          <a:xfrm rot="-3263397">
            <a:off x="11503818" y="300832"/>
            <a:ext cx="481013" cy="469900"/>
            <a:chOff x="1032060" y="5022216"/>
            <a:chExt cx="753746" cy="734645"/>
          </a:xfrm>
        </p:grpSpPr>
        <p:sp>
          <p:nvSpPr>
            <p:cNvPr id="37" name="等腰三角形 36"/>
            <p:cNvSpPr/>
            <p:nvPr/>
          </p:nvSpPr>
          <p:spPr>
            <a:xfrm rot="20627212" flipH="1" flipV="1">
              <a:off x="1032691" y="5103646"/>
              <a:ext cx="753744" cy="650260"/>
            </a:xfrm>
            <a:prstGeom prst="triangle">
              <a:avLst/>
            </a:prstGeom>
            <a:noFill/>
            <a:ln w="12700">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8" name="等腰三角形 37"/>
            <p:cNvSpPr/>
            <p:nvPr/>
          </p:nvSpPr>
          <p:spPr>
            <a:xfrm rot="6289781" flipH="1" flipV="1">
              <a:off x="1003256" y="5062606"/>
              <a:ext cx="588213" cy="504985"/>
            </a:xfrm>
            <a:prstGeom prst="triangle">
              <a:avLst/>
            </a:prstGeom>
            <a:solidFill>
              <a:srgbClr val="CCCC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0" name="椭圆 49"/>
          <p:cNvSpPr/>
          <p:nvPr/>
        </p:nvSpPr>
        <p:spPr>
          <a:xfrm flipV="1">
            <a:off x="3752850" y="1417638"/>
            <a:ext cx="247650"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 name="椭圆 50"/>
          <p:cNvSpPr/>
          <p:nvPr/>
        </p:nvSpPr>
        <p:spPr>
          <a:xfrm flipV="1">
            <a:off x="5005388" y="3154363"/>
            <a:ext cx="246062"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2" name="椭圆 51"/>
          <p:cNvSpPr/>
          <p:nvPr/>
        </p:nvSpPr>
        <p:spPr>
          <a:xfrm flipV="1">
            <a:off x="4500563" y="4927600"/>
            <a:ext cx="246062" cy="246063"/>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3017" name="文本框 31"/>
          <p:cNvSpPr txBox="1">
            <a:spLocks noChangeArrowheads="1"/>
          </p:cNvSpPr>
          <p:nvPr/>
        </p:nvSpPr>
        <p:spPr bwMode="auto">
          <a:xfrm>
            <a:off x="1279525" y="2895600"/>
            <a:ext cx="2473325" cy="762000"/>
          </a:xfrm>
          <a:prstGeom prst="rect">
            <a:avLst/>
          </a:prstGeom>
          <a:noFill/>
          <a:ln w="9525">
            <a:noFill/>
            <a:miter lim="800000"/>
          </a:ln>
        </p:spPr>
        <p:txBody>
          <a:bodyPr>
            <a:spAutoFit/>
          </a:bodyPr>
          <a:lstStyle/>
          <a:p>
            <a:r>
              <a:rPr lang="zh-CN" altLang="en-US" sz="4400">
                <a:solidFill>
                  <a:schemeClr val="bg1"/>
                </a:solidFill>
                <a:latin typeface="微软雅黑 Light" pitchFamily="34" charset="-122"/>
                <a:ea typeface="微软雅黑 Light" pitchFamily="34" charset="-122"/>
              </a:rPr>
              <a:t>管理创新</a:t>
            </a:r>
            <a:endParaRPr lang="zh-CN" altLang="en-US" sz="4400">
              <a:solidFill>
                <a:schemeClr val="bg1"/>
              </a:solidFill>
              <a:latin typeface="微软雅黑 Light" pitchFamily="34" charset="-122"/>
              <a:ea typeface="微软雅黑 Light" pitchFamily="34" charset="-122"/>
            </a:endParaRPr>
          </a:p>
        </p:txBody>
      </p:sp>
      <p:sp>
        <p:nvSpPr>
          <p:cNvPr id="2" name="文本框 1"/>
          <p:cNvSpPr txBox="1"/>
          <p:nvPr/>
        </p:nvSpPr>
        <p:spPr>
          <a:xfrm>
            <a:off x="5443538" y="1477963"/>
            <a:ext cx="6759575" cy="4506912"/>
          </a:xfrm>
          <a:prstGeom prst="rect">
            <a:avLst/>
          </a:prstGeom>
          <a:noFill/>
        </p:spPr>
        <p:txBody>
          <a:bodyPr>
            <a:spAutoFit/>
          </a:bodyPr>
          <a:lstStyle/>
          <a:p>
            <a:pPr fontAlgn="auto">
              <a:spcBef>
                <a:spcPts val="0"/>
              </a:spcBef>
              <a:spcAft>
                <a:spcPts val="0"/>
              </a:spcAft>
              <a:defRPr/>
            </a:pPr>
            <a:r>
              <a:rPr lang="zh-CN" altLang="en-US" sz="2400">
                <a:latin typeface="+mn-lt"/>
                <a:ea typeface="+mn-ea"/>
              </a:rPr>
              <a:t>为了更好地掌握药品生产过程管理，两位合伙人以达立通颗粒产品为带动，尝试着实施药品生产管理的"三个一工程"体系，将企业文化管理和品牌文化管理并举、开拓学术营销策略、产品和区域条块管理模式、实施总部和区域管理结构变革、全面推行龙头产品带动、渠道和终端细分营销战略，使弘益药品销售从零开始，打造了具有弘益特色的</a:t>
            </a:r>
            <a:r>
              <a:rPr lang="zh-CN" altLang="en-US" sz="2400">
                <a:solidFill>
                  <a:schemeClr val="accent6"/>
                </a:solidFill>
                <a:latin typeface="+mn-lt"/>
                <a:ea typeface="+mn-ea"/>
              </a:rPr>
              <a:t>药品营销网络和营销队伍</a:t>
            </a:r>
            <a:r>
              <a:rPr lang="zh-CN" altLang="en-US" sz="2400">
                <a:latin typeface="+mn-lt"/>
                <a:ea typeface="+mn-ea"/>
              </a:rPr>
              <a:t>，在国内消化疾病治疗药物市场成功树立了促胃肠动力中药新药达立通颗粒品牌和企业形象，品牌知名度、美誉度、忠诚度不断提升，销售收入快速增长，市场份额迅速扩大。</a:t>
            </a:r>
            <a:endParaRPr lang="zh-CN" altLang="en-US" sz="2400">
              <a:latin typeface="+mn-lt"/>
              <a:ea typeface="+mn-ea"/>
            </a:endParaRPr>
          </a:p>
        </p:txBody>
      </p:sp>
    </p:spTree>
  </p:cSld>
  <p:clrMapOvr>
    <a:masterClrMapping/>
  </p:clrMapOvr>
  <p:transition>
    <p:wheel spokes="8"/>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38"/>
          <p:cNvSpPr/>
          <p:nvPr/>
        </p:nvSpPr>
        <p:spPr>
          <a:xfrm flipH="1">
            <a:off x="2752725" y="-42863"/>
            <a:ext cx="9450388" cy="6905626"/>
          </a:xfrm>
          <a:custGeom>
            <a:avLst/>
            <a:gdLst>
              <a:gd name="connsiteX0" fmla="*/ 9450710 w 9450710"/>
              <a:gd name="connsiteY0" fmla="*/ 0 h 6907044"/>
              <a:gd name="connsiteX1" fmla="*/ 7020643 w 9450710"/>
              <a:gd name="connsiteY1" fmla="*/ 3483429 h 6907044"/>
              <a:gd name="connsiteX2" fmla="*/ 8945125 w 9450710"/>
              <a:gd name="connsiteY2" fmla="*/ 6894286 h 6907044"/>
              <a:gd name="connsiteX3" fmla="*/ 0 w 9450710"/>
              <a:gd name="connsiteY3" fmla="*/ 6907044 h 6907044"/>
              <a:gd name="connsiteX4" fmla="*/ 0 w 9450710"/>
              <a:gd name="connsiteY4" fmla="*/ 25682 h 6907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0710" h="6907044">
                <a:moveTo>
                  <a:pt x="9450710" y="0"/>
                </a:moveTo>
                <a:cubicBezTo>
                  <a:pt x="9274027" y="1064380"/>
                  <a:pt x="7104906" y="2334381"/>
                  <a:pt x="7020643" y="3483429"/>
                </a:cubicBezTo>
                <a:cubicBezTo>
                  <a:pt x="6936379" y="4632477"/>
                  <a:pt x="8262858" y="6028268"/>
                  <a:pt x="8945125" y="6894286"/>
                </a:cubicBezTo>
                <a:lnTo>
                  <a:pt x="0" y="6907044"/>
                </a:lnTo>
                <a:lnTo>
                  <a:pt x="0" y="25682"/>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flipV="1">
            <a:off x="2752725" y="269875"/>
            <a:ext cx="246063" cy="247650"/>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矩形 32"/>
          <p:cNvSpPr/>
          <p:nvPr/>
        </p:nvSpPr>
        <p:spPr>
          <a:xfrm flipH="1">
            <a:off x="10775950" y="269875"/>
            <a:ext cx="71438" cy="468313"/>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060" name="文本框 34"/>
          <p:cNvSpPr txBox="1">
            <a:spLocks noChangeArrowheads="1"/>
          </p:cNvSpPr>
          <p:nvPr/>
        </p:nvSpPr>
        <p:spPr bwMode="auto">
          <a:xfrm>
            <a:off x="7704138" y="277813"/>
            <a:ext cx="2859087" cy="547687"/>
          </a:xfrm>
          <a:prstGeom prst="rect">
            <a:avLst/>
          </a:prstGeom>
          <a:noFill/>
          <a:ln w="9525">
            <a:noFill/>
            <a:miter lim="800000"/>
          </a:ln>
        </p:spPr>
        <p:txBody>
          <a:bodyPr>
            <a:spAutoFit/>
          </a:bodyPr>
          <a:lstStyle/>
          <a:p>
            <a:r>
              <a:rPr lang="zh-CN" altLang="en-US" sz="2800">
                <a:latin typeface="微软雅黑" panose="020B0503020204020204" pitchFamily="34" charset="-122"/>
                <a:ea typeface="微软雅黑" panose="020B0503020204020204" pitchFamily="34" charset="-122"/>
              </a:rPr>
              <a:t>第一个五年计划</a:t>
            </a:r>
            <a:endParaRPr lang="zh-CN" altLang="en-US" sz="2800">
              <a:latin typeface="微软雅黑" panose="020B0503020204020204" pitchFamily="34" charset="-122"/>
              <a:ea typeface="微软雅黑" panose="020B0503020204020204" pitchFamily="34" charset="-122"/>
            </a:endParaRPr>
          </a:p>
        </p:txBody>
      </p:sp>
      <p:grpSp>
        <p:nvGrpSpPr>
          <p:cNvPr id="45061" name="组合 35"/>
          <p:cNvGrpSpPr/>
          <p:nvPr/>
        </p:nvGrpSpPr>
        <p:grpSpPr bwMode="auto">
          <a:xfrm rot="-3263397">
            <a:off x="11503818" y="300832"/>
            <a:ext cx="481013" cy="469900"/>
            <a:chOff x="1032060" y="5022216"/>
            <a:chExt cx="753746" cy="734645"/>
          </a:xfrm>
        </p:grpSpPr>
        <p:sp>
          <p:nvSpPr>
            <p:cNvPr id="37" name="等腰三角形 36"/>
            <p:cNvSpPr/>
            <p:nvPr/>
          </p:nvSpPr>
          <p:spPr>
            <a:xfrm rot="20627212" flipH="1" flipV="1">
              <a:off x="1032691" y="5103646"/>
              <a:ext cx="753744" cy="650260"/>
            </a:xfrm>
            <a:prstGeom prst="triangle">
              <a:avLst/>
            </a:prstGeom>
            <a:noFill/>
            <a:ln w="12700">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8" name="等腰三角形 37"/>
            <p:cNvSpPr/>
            <p:nvPr/>
          </p:nvSpPr>
          <p:spPr>
            <a:xfrm rot="6289781" flipH="1" flipV="1">
              <a:off x="1003256" y="5062606"/>
              <a:ext cx="588213" cy="504985"/>
            </a:xfrm>
            <a:prstGeom prst="triangle">
              <a:avLst/>
            </a:prstGeom>
            <a:solidFill>
              <a:srgbClr val="CCCC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0" name="椭圆 49"/>
          <p:cNvSpPr/>
          <p:nvPr/>
        </p:nvSpPr>
        <p:spPr>
          <a:xfrm flipV="1">
            <a:off x="3752850" y="1417638"/>
            <a:ext cx="247650"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 name="椭圆 50"/>
          <p:cNvSpPr/>
          <p:nvPr/>
        </p:nvSpPr>
        <p:spPr>
          <a:xfrm flipV="1">
            <a:off x="5005388" y="3154363"/>
            <a:ext cx="246062"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2" name="椭圆 51"/>
          <p:cNvSpPr/>
          <p:nvPr/>
        </p:nvSpPr>
        <p:spPr>
          <a:xfrm flipV="1">
            <a:off x="4500563" y="4927600"/>
            <a:ext cx="246062" cy="246063"/>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065" name="文本框 31"/>
          <p:cNvSpPr txBox="1">
            <a:spLocks noChangeArrowheads="1"/>
          </p:cNvSpPr>
          <p:nvPr/>
        </p:nvSpPr>
        <p:spPr bwMode="auto">
          <a:xfrm>
            <a:off x="1768475" y="2895600"/>
            <a:ext cx="1595438" cy="762000"/>
          </a:xfrm>
          <a:prstGeom prst="rect">
            <a:avLst/>
          </a:prstGeom>
          <a:noFill/>
          <a:ln w="9525">
            <a:noFill/>
            <a:miter lim="800000"/>
          </a:ln>
        </p:spPr>
        <p:txBody>
          <a:bodyPr>
            <a:spAutoFit/>
          </a:bodyPr>
          <a:lstStyle/>
          <a:p>
            <a:r>
              <a:rPr lang="zh-CN" altLang="en-US" sz="4400">
                <a:solidFill>
                  <a:schemeClr val="bg1"/>
                </a:solidFill>
                <a:latin typeface="微软雅黑 Light" pitchFamily="34" charset="-122"/>
                <a:ea typeface="微软雅黑 Light" pitchFamily="34" charset="-122"/>
              </a:rPr>
              <a:t>成果</a:t>
            </a:r>
            <a:endParaRPr lang="zh-CN" altLang="en-US" sz="4400">
              <a:solidFill>
                <a:schemeClr val="bg1"/>
              </a:solidFill>
              <a:latin typeface="微软雅黑 Light" pitchFamily="34" charset="-122"/>
              <a:ea typeface="微软雅黑 Light" pitchFamily="34" charset="-122"/>
            </a:endParaRPr>
          </a:p>
        </p:txBody>
      </p:sp>
      <p:sp>
        <p:nvSpPr>
          <p:cNvPr id="45066" name="文本框 1"/>
          <p:cNvSpPr txBox="1">
            <a:spLocks noChangeArrowheads="1"/>
          </p:cNvSpPr>
          <p:nvPr/>
        </p:nvSpPr>
        <p:spPr bwMode="auto">
          <a:xfrm>
            <a:off x="5397500" y="1050925"/>
            <a:ext cx="6759575" cy="5603875"/>
          </a:xfrm>
          <a:prstGeom prst="rect">
            <a:avLst/>
          </a:prstGeom>
          <a:noFill/>
          <a:ln w="9525">
            <a:noFill/>
            <a:miter lim="800000"/>
          </a:ln>
        </p:spPr>
        <p:txBody>
          <a:bodyPr>
            <a:spAutoFit/>
          </a:bodyPr>
          <a:lstStyle/>
          <a:p>
            <a:r>
              <a:rPr lang="zh-CN" altLang="en-US" sz="2400">
                <a:ea typeface="微软雅黑" panose="020B0503020204020204" pitchFamily="34" charset="-122"/>
              </a:rPr>
              <a:t>截至2010年12月，弘益共取得新药证书48项，注册商标55项，申请专利263项，制定国家药品标准48项、企业标准1500余项，新药成果转化率100%，专利实施率59%;承担国家科技重大专项1项、国家863计划2项、国家火炬计划1项、国家高新技术成果产业转化专项2项、江西省科技重大专项1项、江西省高新重大产业专项1项;获江西省技术发明奖1项、江西省科技进步奖1项、江西省优秀科技新产品奖6项，10个药品被认定江西省自主创新产品;被确定为国家创新型试点企业和国家知识产权试点企业、江西省创新型试点企业和知识产权试点企业，被认定为江西省高新技术企业，荣获国家科技部"中药现代化科技产业基地建设优秀单位"称号，2006~2009年连续4年被南昌高新区评为"十佳创新企业"。</a:t>
            </a:r>
            <a:endParaRPr lang="zh-CN" altLang="en-US" sz="2400">
              <a:ea typeface="微软雅黑" panose="020B0503020204020204" pitchFamily="34" charset="-122"/>
            </a:endParaRPr>
          </a:p>
        </p:txBody>
      </p:sp>
    </p:spTree>
  </p:cSld>
  <p:clrMapOvr>
    <a:masterClrMapping/>
  </p:clrMapOvr>
  <p:transition>
    <p:wheel spokes="8"/>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14288" y="2176463"/>
            <a:ext cx="12192001" cy="1873250"/>
          </a:xfrm>
          <a:custGeom>
            <a:avLst/>
            <a:gdLst>
              <a:gd name="connsiteX0" fmla="*/ 0 w 12192000"/>
              <a:gd name="connsiteY0" fmla="*/ 1872343 h 1872343"/>
              <a:gd name="connsiteX1" fmla="*/ 1117600 w 12192000"/>
              <a:gd name="connsiteY1" fmla="*/ 1016000 h 1872343"/>
              <a:gd name="connsiteX2" fmla="*/ 2336800 w 12192000"/>
              <a:gd name="connsiteY2" fmla="*/ 1233714 h 1872343"/>
              <a:gd name="connsiteX3" fmla="*/ 5254171 w 12192000"/>
              <a:gd name="connsiteY3" fmla="*/ 580571 h 1872343"/>
              <a:gd name="connsiteX4" fmla="*/ 8374743 w 12192000"/>
              <a:gd name="connsiteY4" fmla="*/ 841828 h 1872343"/>
              <a:gd name="connsiteX5" fmla="*/ 9768114 w 12192000"/>
              <a:gd name="connsiteY5" fmla="*/ 1219200 h 1872343"/>
              <a:gd name="connsiteX6" fmla="*/ 11350171 w 12192000"/>
              <a:gd name="connsiteY6" fmla="*/ 943428 h 1872343"/>
              <a:gd name="connsiteX7" fmla="*/ 12192000 w 12192000"/>
              <a:gd name="connsiteY7" fmla="*/ 0 h 18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872343">
                <a:moveTo>
                  <a:pt x="0" y="1872343"/>
                </a:moveTo>
                <a:cubicBezTo>
                  <a:pt x="364066" y="1497390"/>
                  <a:pt x="728133" y="1122438"/>
                  <a:pt x="1117600" y="1016000"/>
                </a:cubicBezTo>
                <a:cubicBezTo>
                  <a:pt x="1507067" y="909562"/>
                  <a:pt x="1647372" y="1306285"/>
                  <a:pt x="2336800" y="1233714"/>
                </a:cubicBezTo>
                <a:cubicBezTo>
                  <a:pt x="3026228" y="1161143"/>
                  <a:pt x="4247847" y="645885"/>
                  <a:pt x="5254171" y="580571"/>
                </a:cubicBezTo>
                <a:cubicBezTo>
                  <a:pt x="6260495" y="515257"/>
                  <a:pt x="7622419" y="735390"/>
                  <a:pt x="8374743" y="841828"/>
                </a:cubicBezTo>
                <a:cubicBezTo>
                  <a:pt x="9127067" y="948266"/>
                  <a:pt x="9272209" y="1202267"/>
                  <a:pt x="9768114" y="1219200"/>
                </a:cubicBezTo>
                <a:cubicBezTo>
                  <a:pt x="10264019" y="1236133"/>
                  <a:pt x="10946190" y="1146628"/>
                  <a:pt x="11350171" y="943428"/>
                </a:cubicBezTo>
                <a:cubicBezTo>
                  <a:pt x="11754152" y="740228"/>
                  <a:pt x="11973076" y="370114"/>
                  <a:pt x="12192000" y="0"/>
                </a:cubicBezTo>
              </a:path>
            </a:pathLst>
          </a:custGeom>
          <a:noFill/>
          <a:ln w="19050">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椭圆 26"/>
          <p:cNvSpPr/>
          <p:nvPr/>
        </p:nvSpPr>
        <p:spPr>
          <a:xfrm>
            <a:off x="3490913" y="2214563"/>
            <a:ext cx="1860550" cy="1860550"/>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a:t>第一个五年计划（</a:t>
            </a:r>
            <a:r>
              <a:rPr lang="en-US" altLang="zh-CN" sz="2000"/>
              <a:t>2006-2010</a:t>
            </a:r>
            <a:r>
              <a:rPr lang="zh-CN" altLang="en-US" sz="2000"/>
              <a:t>）</a:t>
            </a:r>
            <a:endParaRPr lang="zh-CN" altLang="en-US" sz="2000"/>
          </a:p>
        </p:txBody>
      </p:sp>
      <p:sp>
        <p:nvSpPr>
          <p:cNvPr id="26" name="椭圆 25"/>
          <p:cNvSpPr/>
          <p:nvPr/>
        </p:nvSpPr>
        <p:spPr>
          <a:xfrm>
            <a:off x="469900" y="2419350"/>
            <a:ext cx="1655763" cy="1655763"/>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a:t>起步</a:t>
            </a:r>
            <a:endParaRPr lang="zh-CN" altLang="en-US" sz="3200"/>
          </a:p>
        </p:txBody>
      </p:sp>
      <p:sp>
        <p:nvSpPr>
          <p:cNvPr id="28" name="椭圆 27"/>
          <p:cNvSpPr/>
          <p:nvPr/>
        </p:nvSpPr>
        <p:spPr>
          <a:xfrm>
            <a:off x="6924675" y="2214563"/>
            <a:ext cx="1470025" cy="14700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a:t>第二个五年计划（</a:t>
            </a:r>
            <a:r>
              <a:rPr lang="en-US" altLang="zh-CN"/>
              <a:t>2011-2015</a:t>
            </a:r>
            <a:r>
              <a:rPr lang="zh-CN" altLang="en-US"/>
              <a:t>）</a:t>
            </a:r>
            <a:endParaRPr lang="zh-CN" altLang="en-US"/>
          </a:p>
        </p:txBody>
      </p:sp>
      <p:sp>
        <p:nvSpPr>
          <p:cNvPr id="47109" name="文本框 8"/>
          <p:cNvSpPr txBox="1">
            <a:spLocks noChangeArrowheads="1"/>
          </p:cNvSpPr>
          <p:nvPr/>
        </p:nvSpPr>
        <p:spPr bwMode="auto">
          <a:xfrm>
            <a:off x="71438" y="4651375"/>
            <a:ext cx="2900362" cy="2032000"/>
          </a:xfrm>
          <a:prstGeom prst="rect">
            <a:avLst/>
          </a:prstGeom>
          <a:noFill/>
          <a:ln w="9525">
            <a:noFill/>
            <a:miter lim="800000"/>
          </a:ln>
        </p:spPr>
        <p:txBody>
          <a:bodyPr>
            <a:spAutoFit/>
          </a:bodyPr>
          <a:lstStyle/>
          <a:p>
            <a:pPr algn="just"/>
            <a:r>
              <a:rPr lang="en-US" altLang="zh-CN">
                <a:solidFill>
                  <a:schemeClr val="bg1"/>
                </a:solidFill>
                <a:ea typeface="微软雅黑" panose="020B0503020204020204" pitchFamily="34" charset="-122"/>
              </a:rPr>
              <a:t>1998年，10</a:t>
            </a:r>
            <a:r>
              <a:rPr lang="zh-CN" altLang="en-US">
                <a:solidFill>
                  <a:schemeClr val="bg1"/>
                </a:solidFill>
                <a:ea typeface="微软雅黑" panose="020B0503020204020204" pitchFamily="34" charset="-122"/>
              </a:rPr>
              <a:t>万元注册资金，南昌弘益科技有限公司</a:t>
            </a:r>
            <a:r>
              <a:rPr lang="en-US" altLang="zh-CN">
                <a:solidFill>
                  <a:schemeClr val="bg1"/>
                </a:solidFill>
                <a:ea typeface="微软雅黑" panose="020B0503020204020204" pitchFamily="34" charset="-122"/>
              </a:rPr>
              <a:t>创立。 2002年11月26日南昌弘益药业有限公司成立</a:t>
            </a:r>
            <a:r>
              <a:rPr lang="zh-CN" altLang="en-US">
                <a:solidFill>
                  <a:schemeClr val="bg1"/>
                </a:solidFill>
                <a:ea typeface="微软雅黑" panose="020B0503020204020204" pitchFamily="34" charset="-122"/>
              </a:rPr>
              <a:t>。</a:t>
            </a:r>
            <a:r>
              <a:rPr lang="en-US" altLang="zh-CN">
                <a:solidFill>
                  <a:schemeClr val="bg1"/>
                </a:solidFill>
                <a:ea typeface="微软雅黑" panose="020B0503020204020204" pitchFamily="34" charset="-122"/>
              </a:rPr>
              <a:t>2005年6月具有完全自主知识产权的中药促胃肠动力新药达立通颗粒成功上市</a:t>
            </a:r>
            <a:r>
              <a:rPr lang="zh-CN" altLang="en-US">
                <a:solidFill>
                  <a:schemeClr val="bg1"/>
                </a:solidFill>
                <a:ea typeface="微软雅黑" panose="020B0503020204020204" pitchFamily="34" charset="-122"/>
              </a:rPr>
              <a:t>。</a:t>
            </a:r>
            <a:endParaRPr lang="zh-CN" altLang="en-US">
              <a:solidFill>
                <a:schemeClr val="bg1"/>
              </a:solidFill>
              <a:ea typeface="微软雅黑" panose="020B0503020204020204" pitchFamily="34" charset="-122"/>
            </a:endParaRPr>
          </a:p>
        </p:txBody>
      </p:sp>
      <p:sp>
        <p:nvSpPr>
          <p:cNvPr id="47110" name="文本框 9"/>
          <p:cNvSpPr txBox="1">
            <a:spLocks noChangeArrowheads="1"/>
          </p:cNvSpPr>
          <p:nvPr/>
        </p:nvSpPr>
        <p:spPr bwMode="auto">
          <a:xfrm>
            <a:off x="628650" y="4233863"/>
            <a:ext cx="1885950" cy="417512"/>
          </a:xfrm>
          <a:prstGeom prst="rect">
            <a:avLst/>
          </a:prstGeom>
          <a:noFill/>
          <a:ln w="9525">
            <a:noFill/>
            <a:miter lim="800000"/>
          </a:ln>
        </p:spPr>
        <p:txBody>
          <a:bodyPr>
            <a:spAutoFit/>
          </a:bodyPr>
          <a:lstStyle/>
          <a:p>
            <a:r>
              <a:rPr lang="en-US" altLang="zh-CN" sz="2000" b="1">
                <a:ea typeface="微软雅黑" panose="020B0503020204020204" pitchFamily="34" charset="-122"/>
              </a:rPr>
              <a:t>弘益第一桶金</a:t>
            </a:r>
            <a:endParaRPr lang="en-US" altLang="zh-CN" sz="2000" b="1">
              <a:ea typeface="微软雅黑" panose="020B0503020204020204" pitchFamily="34" charset="-122"/>
            </a:endParaRPr>
          </a:p>
        </p:txBody>
      </p:sp>
      <p:cxnSp>
        <p:nvCxnSpPr>
          <p:cNvPr id="12" name="直接连接符 11"/>
          <p:cNvCxnSpPr/>
          <p:nvPr/>
        </p:nvCxnSpPr>
        <p:spPr>
          <a:xfrm>
            <a:off x="3009900" y="4822825"/>
            <a:ext cx="0" cy="1187450"/>
          </a:xfrm>
          <a:prstGeom prst="line">
            <a:avLst/>
          </a:prstGeom>
          <a:ln w="28575">
            <a:solidFill>
              <a:schemeClr val="tx1">
                <a:lumMod val="50000"/>
                <a:lumOff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47112" name="文本框 28"/>
          <p:cNvSpPr txBox="1">
            <a:spLocks noChangeArrowheads="1"/>
          </p:cNvSpPr>
          <p:nvPr/>
        </p:nvSpPr>
        <p:spPr bwMode="auto">
          <a:xfrm>
            <a:off x="3182938" y="4651375"/>
            <a:ext cx="2765425" cy="2032000"/>
          </a:xfrm>
          <a:prstGeom prst="rect">
            <a:avLst/>
          </a:prstGeom>
          <a:noFill/>
          <a:ln w="9525">
            <a:noFill/>
            <a:miter lim="800000"/>
          </a:ln>
        </p:spPr>
        <p:txBody>
          <a:bodyPr>
            <a:spAutoFit/>
          </a:bodyPr>
          <a:lstStyle/>
          <a:p>
            <a:pPr algn="just"/>
            <a:r>
              <a:rPr lang="en-US" altLang="zh-CN">
                <a:solidFill>
                  <a:schemeClr val="bg1"/>
                </a:solidFill>
                <a:ea typeface="微软雅黑" panose="020B0503020204020204" pitchFamily="34" charset="-122"/>
              </a:rPr>
              <a:t>2006年，弘益的化学合成、中药提取、片剂、胶囊剂、滴丸剂、颗粒剂、干混悬剂、粉雾剂生产车间通过验收和认证，取得《药品生产许可证》和《药品GMP证书》 </a:t>
            </a:r>
            <a:endParaRPr lang="en-US" altLang="zh-CN">
              <a:solidFill>
                <a:schemeClr val="bg1"/>
              </a:solidFill>
              <a:ea typeface="微软雅黑" panose="020B0503020204020204" pitchFamily="34" charset="-122"/>
            </a:endParaRPr>
          </a:p>
        </p:txBody>
      </p:sp>
      <p:sp>
        <p:nvSpPr>
          <p:cNvPr id="47113" name="文本框 29"/>
          <p:cNvSpPr txBox="1">
            <a:spLocks noChangeArrowheads="1"/>
          </p:cNvSpPr>
          <p:nvPr/>
        </p:nvSpPr>
        <p:spPr bwMode="auto">
          <a:xfrm>
            <a:off x="3587750" y="4233863"/>
            <a:ext cx="1906588" cy="417512"/>
          </a:xfrm>
          <a:prstGeom prst="rect">
            <a:avLst/>
          </a:prstGeom>
          <a:noFill/>
          <a:ln w="9525">
            <a:noFill/>
            <a:miter lim="800000"/>
          </a:ln>
        </p:spPr>
        <p:txBody>
          <a:bodyPr>
            <a:spAutoFit/>
          </a:bodyPr>
          <a:lstStyle/>
          <a:p>
            <a:pPr algn="ctr"/>
            <a:r>
              <a:rPr lang="en-US" altLang="zh-CN" sz="2000" b="1">
                <a:ea typeface="微软雅黑" panose="020B0503020204020204" pitchFamily="34" charset="-122"/>
              </a:rPr>
              <a:t>自主创新出发</a:t>
            </a:r>
            <a:endParaRPr lang="en-US" altLang="zh-CN" sz="2000" b="1">
              <a:ea typeface="微软雅黑" panose="020B0503020204020204" pitchFamily="34" charset="-122"/>
            </a:endParaRPr>
          </a:p>
        </p:txBody>
      </p:sp>
      <p:sp>
        <p:nvSpPr>
          <p:cNvPr id="47114" name="文本框 31"/>
          <p:cNvSpPr txBox="1">
            <a:spLocks noChangeArrowheads="1"/>
          </p:cNvSpPr>
          <p:nvPr/>
        </p:nvSpPr>
        <p:spPr bwMode="auto">
          <a:xfrm>
            <a:off x="6318250" y="4651375"/>
            <a:ext cx="2682875" cy="1757363"/>
          </a:xfrm>
          <a:prstGeom prst="rect">
            <a:avLst/>
          </a:prstGeom>
          <a:noFill/>
          <a:ln w="9525">
            <a:noFill/>
            <a:miter lim="800000"/>
          </a:ln>
        </p:spPr>
        <p:txBody>
          <a:bodyPr>
            <a:spAutoFit/>
          </a:bodyPr>
          <a:lstStyle/>
          <a:p>
            <a:pPr algn="just"/>
            <a:r>
              <a:rPr lang="en-US" altLang="zh-CN">
                <a:solidFill>
                  <a:schemeClr val="bg1"/>
                </a:solidFill>
                <a:ea typeface="微软雅黑" panose="020B0503020204020204" pitchFamily="34" charset="-122"/>
              </a:rPr>
              <a:t>借助国家科技重大专项项目和国家火炬计划1000万元的支持，弘益打造了第一条无菌、全不锈钢自动化设备生产线 </a:t>
            </a:r>
            <a:r>
              <a:rPr lang="zh-CN" altLang="en-US">
                <a:solidFill>
                  <a:schemeClr val="bg1"/>
                </a:solidFill>
                <a:ea typeface="微软雅黑" panose="020B0503020204020204" pitchFamily="34" charset="-122"/>
              </a:rPr>
              <a:t>。</a:t>
            </a:r>
            <a:endParaRPr lang="zh-CN" altLang="en-US">
              <a:solidFill>
                <a:schemeClr val="bg1"/>
              </a:solidFill>
              <a:ea typeface="微软雅黑" panose="020B0503020204020204" pitchFamily="34" charset="-122"/>
            </a:endParaRPr>
          </a:p>
        </p:txBody>
      </p:sp>
      <p:sp>
        <p:nvSpPr>
          <p:cNvPr id="47115" name="文本框 32"/>
          <p:cNvSpPr txBox="1">
            <a:spLocks noChangeArrowheads="1"/>
          </p:cNvSpPr>
          <p:nvPr/>
        </p:nvSpPr>
        <p:spPr bwMode="auto">
          <a:xfrm>
            <a:off x="6750050" y="4233863"/>
            <a:ext cx="1820863" cy="417512"/>
          </a:xfrm>
          <a:prstGeom prst="rect">
            <a:avLst/>
          </a:prstGeom>
          <a:noFill/>
          <a:ln w="9525">
            <a:noFill/>
            <a:miter lim="800000"/>
          </a:ln>
        </p:spPr>
        <p:txBody>
          <a:bodyPr>
            <a:spAutoFit/>
          </a:bodyPr>
          <a:lstStyle/>
          <a:p>
            <a:pPr algn="ctr"/>
            <a:r>
              <a:rPr lang="en-US" altLang="zh-CN" sz="2000" b="1">
                <a:ea typeface="微软雅黑" panose="020B0503020204020204" pitchFamily="34" charset="-122"/>
              </a:rPr>
              <a:t>自主创新推进</a:t>
            </a:r>
            <a:endParaRPr lang="en-US" altLang="zh-CN" sz="2000" b="1">
              <a:ea typeface="微软雅黑" panose="020B0503020204020204" pitchFamily="34" charset="-122"/>
            </a:endParaRPr>
          </a:p>
        </p:txBody>
      </p:sp>
      <p:sp>
        <p:nvSpPr>
          <p:cNvPr id="36" name="矩形 35"/>
          <p:cNvSpPr/>
          <p:nvPr/>
        </p:nvSpPr>
        <p:spPr>
          <a:xfrm flipH="1">
            <a:off x="1260475" y="269875"/>
            <a:ext cx="73025" cy="468313"/>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7117" name="文本框 37"/>
          <p:cNvSpPr txBox="1">
            <a:spLocks noChangeArrowheads="1"/>
          </p:cNvSpPr>
          <p:nvPr/>
        </p:nvSpPr>
        <p:spPr bwMode="auto">
          <a:xfrm>
            <a:off x="1401763" y="241300"/>
            <a:ext cx="5137150" cy="549275"/>
          </a:xfrm>
          <a:prstGeom prst="rect">
            <a:avLst/>
          </a:prstGeom>
          <a:noFill/>
          <a:ln w="9525">
            <a:noFill/>
            <a:miter lim="800000"/>
          </a:ln>
        </p:spPr>
        <p:txBody>
          <a:bodyPr>
            <a:spAutoFit/>
          </a:bodyPr>
          <a:lstStyle/>
          <a:p>
            <a:r>
              <a:rPr lang="zh-CN" altLang="en-US" sz="2800">
                <a:latin typeface="微软雅黑" panose="020B0503020204020204" pitchFamily="34" charset="-122"/>
                <a:ea typeface="微软雅黑" panose="020B0503020204020204" pitchFamily="34" charset="-122"/>
              </a:rPr>
              <a:t>弘益发展历程</a:t>
            </a:r>
            <a:endParaRPr lang="zh-CN" altLang="en-US" sz="2800">
              <a:latin typeface="微软雅黑" panose="020B0503020204020204" pitchFamily="34" charset="-122"/>
              <a:ea typeface="微软雅黑" panose="020B0503020204020204" pitchFamily="34" charset="-122"/>
            </a:endParaRPr>
          </a:p>
        </p:txBody>
      </p:sp>
      <p:grpSp>
        <p:nvGrpSpPr>
          <p:cNvPr id="47118" name="组合 38"/>
          <p:cNvGrpSpPr/>
          <p:nvPr/>
        </p:nvGrpSpPr>
        <p:grpSpPr bwMode="auto">
          <a:xfrm rot="-4500000">
            <a:off x="177007" y="261144"/>
            <a:ext cx="481012" cy="469900"/>
            <a:chOff x="1032060" y="5022216"/>
            <a:chExt cx="753746" cy="734645"/>
          </a:xfrm>
        </p:grpSpPr>
        <p:sp>
          <p:nvSpPr>
            <p:cNvPr id="40" name="等腰三角形 39"/>
            <p:cNvSpPr/>
            <p:nvPr/>
          </p:nvSpPr>
          <p:spPr>
            <a:xfrm rot="20627212" flipH="1" flipV="1">
              <a:off x="1032751" y="5105335"/>
              <a:ext cx="753746" cy="650260"/>
            </a:xfrm>
            <a:prstGeom prst="triangle">
              <a:avLst/>
            </a:prstGeom>
            <a:noFill/>
            <a:ln w="12700">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1" name="等腰三角形 40"/>
            <p:cNvSpPr/>
            <p:nvPr/>
          </p:nvSpPr>
          <p:spPr>
            <a:xfrm rot="6289781" flipH="1" flipV="1">
              <a:off x="1004651" y="5062436"/>
              <a:ext cx="588213" cy="504986"/>
            </a:xfrm>
            <a:prstGeom prst="triangle">
              <a:avLst/>
            </a:prstGeom>
            <a:solidFill>
              <a:srgbClr val="CCCC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cxnSp>
        <p:nvCxnSpPr>
          <p:cNvPr id="48" name="直接连接符 47"/>
          <p:cNvCxnSpPr/>
          <p:nvPr/>
        </p:nvCxnSpPr>
        <p:spPr>
          <a:xfrm flipH="1">
            <a:off x="6081713" y="4816475"/>
            <a:ext cx="0" cy="1189038"/>
          </a:xfrm>
          <a:prstGeom prst="line">
            <a:avLst/>
          </a:prstGeom>
          <a:ln w="28575">
            <a:solidFill>
              <a:schemeClr val="tx1">
                <a:lumMod val="50000"/>
                <a:lumOff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9777413" y="2189163"/>
            <a:ext cx="1758950" cy="1773237"/>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a:t>第三个五年计划（</a:t>
            </a:r>
            <a:r>
              <a:rPr lang="en-US" altLang="zh-CN"/>
              <a:t>2016-2020</a:t>
            </a:r>
            <a:r>
              <a:rPr lang="zh-CN" altLang="en-US"/>
              <a:t>）</a:t>
            </a:r>
            <a:endParaRPr lang="zh-CN" altLang="en-US"/>
          </a:p>
        </p:txBody>
      </p:sp>
      <p:cxnSp>
        <p:nvCxnSpPr>
          <p:cNvPr id="3" name="直接连接符 2"/>
          <p:cNvCxnSpPr/>
          <p:nvPr/>
        </p:nvCxnSpPr>
        <p:spPr>
          <a:xfrm flipH="1">
            <a:off x="9156700" y="4805363"/>
            <a:ext cx="0" cy="1187450"/>
          </a:xfrm>
          <a:prstGeom prst="line">
            <a:avLst/>
          </a:prstGeom>
          <a:ln w="28575">
            <a:solidFill>
              <a:schemeClr val="tx1">
                <a:lumMod val="50000"/>
                <a:lumOff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47122" name="文本框 3"/>
          <p:cNvSpPr txBox="1">
            <a:spLocks noChangeArrowheads="1"/>
          </p:cNvSpPr>
          <p:nvPr/>
        </p:nvSpPr>
        <p:spPr bwMode="auto">
          <a:xfrm>
            <a:off x="9261475" y="612775"/>
            <a:ext cx="2916238" cy="1482725"/>
          </a:xfrm>
          <a:prstGeom prst="rect">
            <a:avLst/>
          </a:prstGeom>
          <a:noFill/>
          <a:ln w="9525">
            <a:noFill/>
            <a:miter lim="800000"/>
          </a:ln>
        </p:spPr>
        <p:txBody>
          <a:bodyPr>
            <a:spAutoFit/>
          </a:bodyPr>
          <a:lstStyle/>
          <a:p>
            <a:pPr algn="just"/>
            <a:r>
              <a:rPr lang="en-US" altLang="zh-CN">
                <a:solidFill>
                  <a:schemeClr val="bg1"/>
                </a:solidFill>
                <a:ea typeface="微软雅黑" panose="020B0503020204020204" pitchFamily="34" charset="-122"/>
              </a:rPr>
              <a:t>2016年4月，弘益组织团队到药品生产基地去考察药品原材料</a:t>
            </a:r>
            <a:r>
              <a:rPr lang="zh-CN" altLang="en-US">
                <a:solidFill>
                  <a:schemeClr val="bg1"/>
                </a:solidFill>
                <a:ea typeface="微软雅黑" panose="020B0503020204020204" pitchFamily="34" charset="-122"/>
              </a:rPr>
              <a:t>。达立通颗料被收录于2015版《中国药典》。</a:t>
            </a:r>
            <a:endParaRPr lang="zh-CN" altLang="en-US">
              <a:solidFill>
                <a:schemeClr val="bg1"/>
              </a:solidFill>
              <a:ea typeface="微软雅黑" panose="020B0503020204020204" pitchFamily="34" charset="-122"/>
            </a:endParaRPr>
          </a:p>
        </p:txBody>
      </p:sp>
      <p:sp>
        <p:nvSpPr>
          <p:cNvPr id="47123" name="文本框 4"/>
          <p:cNvSpPr txBox="1">
            <a:spLocks noChangeArrowheads="1"/>
          </p:cNvSpPr>
          <p:nvPr/>
        </p:nvSpPr>
        <p:spPr bwMode="auto">
          <a:xfrm>
            <a:off x="9747250" y="4233863"/>
            <a:ext cx="1820863" cy="417512"/>
          </a:xfrm>
          <a:prstGeom prst="rect">
            <a:avLst/>
          </a:prstGeom>
          <a:noFill/>
          <a:ln w="9525">
            <a:noFill/>
            <a:miter lim="800000"/>
          </a:ln>
        </p:spPr>
        <p:txBody>
          <a:bodyPr>
            <a:spAutoFit/>
          </a:bodyPr>
          <a:lstStyle/>
          <a:p>
            <a:pPr algn="ctr"/>
            <a:r>
              <a:rPr lang="en-US" altLang="zh-CN" sz="2000" b="1">
                <a:ea typeface="微软雅黑" panose="020B0503020204020204" pitchFamily="34" charset="-122"/>
              </a:rPr>
              <a:t>自主创新</a:t>
            </a:r>
            <a:r>
              <a:rPr lang="zh-CN" altLang="en-US" sz="2000" b="1">
                <a:ea typeface="微软雅黑" panose="020B0503020204020204" pitchFamily="34" charset="-122"/>
              </a:rPr>
              <a:t>腾飞</a:t>
            </a:r>
            <a:endParaRPr lang="zh-CN" altLang="en-US" sz="2000" b="1">
              <a:ea typeface="微软雅黑" panose="020B0503020204020204" pitchFamily="34" charset="-122"/>
            </a:endParaRPr>
          </a:p>
        </p:txBody>
      </p:sp>
      <p:sp>
        <p:nvSpPr>
          <p:cNvPr id="47124" name="文本框 5"/>
          <p:cNvSpPr txBox="1">
            <a:spLocks noChangeArrowheads="1"/>
          </p:cNvSpPr>
          <p:nvPr/>
        </p:nvSpPr>
        <p:spPr bwMode="auto">
          <a:xfrm>
            <a:off x="9261475" y="4613275"/>
            <a:ext cx="2916238" cy="2305050"/>
          </a:xfrm>
          <a:prstGeom prst="rect">
            <a:avLst/>
          </a:prstGeom>
          <a:noFill/>
          <a:ln w="9525">
            <a:noFill/>
            <a:miter lim="800000"/>
          </a:ln>
        </p:spPr>
        <p:txBody>
          <a:bodyPr>
            <a:spAutoFit/>
          </a:bodyPr>
          <a:lstStyle/>
          <a:p>
            <a:pPr algn="just"/>
            <a:r>
              <a:rPr lang="zh-CN" altLang="en-US">
                <a:solidFill>
                  <a:schemeClr val="bg1"/>
                </a:solidFill>
                <a:ea typeface="微软雅黑" panose="020B0503020204020204" pitchFamily="34" charset="-122"/>
              </a:rPr>
              <a:t>新型“噻托溴铵吸入粉雾剂”上市，弘益正在研发的自主创新的一类新药抗肿瘤领域的酪氨酸激酶抑制剂（暂名弘益HE003，）已基本完成临床前的研究，2016年下半年已申请在中国和美国进行I临床研究。</a:t>
            </a:r>
            <a:endParaRPr lang="zh-CN" altLang="en-US">
              <a:solidFill>
                <a:schemeClr val="bg1"/>
              </a:solidFill>
              <a:ea typeface="微软雅黑" panose="020B0503020204020204" pitchFamily="34" charset="-122"/>
            </a:endParaRPr>
          </a:p>
        </p:txBody>
      </p:sp>
    </p:spTree>
  </p:cSld>
  <p:clrMapOvr>
    <a:masterClrMapping/>
  </p:clrMapOvr>
  <p:transition>
    <p:wheel spokes="8"/>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38"/>
          <p:cNvSpPr/>
          <p:nvPr/>
        </p:nvSpPr>
        <p:spPr>
          <a:xfrm>
            <a:off x="0" y="-23813"/>
            <a:ext cx="9450388" cy="6907213"/>
          </a:xfrm>
          <a:custGeom>
            <a:avLst/>
            <a:gdLst>
              <a:gd name="connsiteX0" fmla="*/ 9450710 w 9450710"/>
              <a:gd name="connsiteY0" fmla="*/ 0 h 6907044"/>
              <a:gd name="connsiteX1" fmla="*/ 7020643 w 9450710"/>
              <a:gd name="connsiteY1" fmla="*/ 3483429 h 6907044"/>
              <a:gd name="connsiteX2" fmla="*/ 8945125 w 9450710"/>
              <a:gd name="connsiteY2" fmla="*/ 6894286 h 6907044"/>
              <a:gd name="connsiteX3" fmla="*/ 0 w 9450710"/>
              <a:gd name="connsiteY3" fmla="*/ 6907044 h 6907044"/>
              <a:gd name="connsiteX4" fmla="*/ 0 w 9450710"/>
              <a:gd name="connsiteY4" fmla="*/ 25682 h 6907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0710" h="6907044">
                <a:moveTo>
                  <a:pt x="9450710" y="0"/>
                </a:moveTo>
                <a:cubicBezTo>
                  <a:pt x="9274027" y="1064380"/>
                  <a:pt x="7104906" y="2334381"/>
                  <a:pt x="7020643" y="3483429"/>
                </a:cubicBezTo>
                <a:cubicBezTo>
                  <a:pt x="6936379" y="4632477"/>
                  <a:pt x="8262858" y="6028268"/>
                  <a:pt x="8945125" y="6894286"/>
                </a:cubicBezTo>
                <a:lnTo>
                  <a:pt x="0" y="6907044"/>
                </a:lnTo>
                <a:lnTo>
                  <a:pt x="0" y="25682"/>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flipV="1">
            <a:off x="9204325" y="269875"/>
            <a:ext cx="246063" cy="247650"/>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矩形 32"/>
          <p:cNvSpPr/>
          <p:nvPr/>
        </p:nvSpPr>
        <p:spPr>
          <a:xfrm flipH="1">
            <a:off x="1260475" y="269875"/>
            <a:ext cx="73025" cy="468313"/>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9156" name="文本框 34"/>
          <p:cNvSpPr txBox="1">
            <a:spLocks noChangeArrowheads="1"/>
          </p:cNvSpPr>
          <p:nvPr/>
        </p:nvSpPr>
        <p:spPr bwMode="auto">
          <a:xfrm>
            <a:off x="1401763" y="241300"/>
            <a:ext cx="5137150" cy="549275"/>
          </a:xfrm>
          <a:prstGeom prst="rect">
            <a:avLst/>
          </a:prstGeom>
          <a:noFill/>
          <a:ln w="9525">
            <a:noFill/>
            <a:miter lim="800000"/>
          </a:ln>
        </p:spPr>
        <p:txBody>
          <a:bodyPr>
            <a:spAutoFit/>
          </a:bodyPr>
          <a:lstStyle/>
          <a:p>
            <a:r>
              <a:rPr lang="zh-CN" altLang="en-US" sz="2800">
                <a:latin typeface="微软雅黑" panose="020B0503020204020204" pitchFamily="34" charset="-122"/>
                <a:ea typeface="微软雅黑" panose="020B0503020204020204" pitchFamily="34" charset="-122"/>
              </a:rPr>
              <a:t>第二个五年计划</a:t>
            </a:r>
            <a:endParaRPr lang="zh-CN" altLang="en-US" sz="2800">
              <a:latin typeface="微软雅黑" panose="020B0503020204020204" pitchFamily="34" charset="-122"/>
              <a:ea typeface="微软雅黑" panose="020B0503020204020204" pitchFamily="34" charset="-122"/>
            </a:endParaRPr>
          </a:p>
        </p:txBody>
      </p:sp>
      <p:grpSp>
        <p:nvGrpSpPr>
          <p:cNvPr id="49157" name="组合 35"/>
          <p:cNvGrpSpPr/>
          <p:nvPr/>
        </p:nvGrpSpPr>
        <p:grpSpPr bwMode="auto">
          <a:xfrm rot="-4500000">
            <a:off x="177007" y="261144"/>
            <a:ext cx="481012" cy="469900"/>
            <a:chOff x="1032060" y="5022216"/>
            <a:chExt cx="753746" cy="734645"/>
          </a:xfrm>
        </p:grpSpPr>
        <p:sp>
          <p:nvSpPr>
            <p:cNvPr id="37" name="等腰三角形 36"/>
            <p:cNvSpPr/>
            <p:nvPr/>
          </p:nvSpPr>
          <p:spPr>
            <a:xfrm rot="20627212" flipH="1" flipV="1">
              <a:off x="1032751" y="5105335"/>
              <a:ext cx="753746" cy="650260"/>
            </a:xfrm>
            <a:prstGeom prst="triangle">
              <a:avLst/>
            </a:prstGeom>
            <a:noFill/>
            <a:ln w="12700">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8" name="等腰三角形 37"/>
            <p:cNvSpPr/>
            <p:nvPr/>
          </p:nvSpPr>
          <p:spPr>
            <a:xfrm rot="6289781" flipH="1" flipV="1">
              <a:off x="1004651" y="5062436"/>
              <a:ext cx="588213" cy="504986"/>
            </a:xfrm>
            <a:prstGeom prst="triangle">
              <a:avLst/>
            </a:prstGeom>
            <a:solidFill>
              <a:srgbClr val="CCCC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0" name="椭圆 49"/>
          <p:cNvSpPr/>
          <p:nvPr/>
        </p:nvSpPr>
        <p:spPr>
          <a:xfrm flipV="1">
            <a:off x="8202613" y="1417638"/>
            <a:ext cx="246062"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 name="椭圆 50"/>
          <p:cNvSpPr/>
          <p:nvPr/>
        </p:nvSpPr>
        <p:spPr>
          <a:xfrm flipV="1">
            <a:off x="6881813" y="3154363"/>
            <a:ext cx="246062"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2" name="椭圆 51"/>
          <p:cNvSpPr/>
          <p:nvPr/>
        </p:nvSpPr>
        <p:spPr>
          <a:xfrm flipV="1">
            <a:off x="7477125" y="4984750"/>
            <a:ext cx="246063" cy="246063"/>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9161" name="文本框 13"/>
          <p:cNvSpPr txBox="1">
            <a:spLocks noChangeArrowheads="1"/>
          </p:cNvSpPr>
          <p:nvPr/>
        </p:nvSpPr>
        <p:spPr bwMode="auto">
          <a:xfrm>
            <a:off x="8202613" y="2895600"/>
            <a:ext cx="3770312" cy="1431925"/>
          </a:xfrm>
          <a:prstGeom prst="rect">
            <a:avLst/>
          </a:prstGeom>
          <a:noFill/>
          <a:ln w="9525">
            <a:noFill/>
            <a:miter lim="800000"/>
          </a:ln>
        </p:spPr>
        <p:txBody>
          <a:bodyPr>
            <a:spAutoFit/>
          </a:bodyPr>
          <a:lstStyle/>
          <a:p>
            <a:r>
              <a:rPr lang="en-US" altLang="zh-CN" sz="4400">
                <a:solidFill>
                  <a:schemeClr val="bg1"/>
                </a:solidFill>
                <a:latin typeface="微软雅黑 Light" pitchFamily="34" charset="-122"/>
                <a:ea typeface="微软雅黑 Light" pitchFamily="34" charset="-122"/>
              </a:rPr>
              <a:t>2011-</a:t>
            </a:r>
            <a:endParaRPr lang="en-US" altLang="zh-CN" sz="4400">
              <a:solidFill>
                <a:schemeClr val="bg1"/>
              </a:solidFill>
              <a:latin typeface="微软雅黑 Light" pitchFamily="34" charset="-122"/>
              <a:ea typeface="微软雅黑 Light" pitchFamily="34" charset="-122"/>
            </a:endParaRPr>
          </a:p>
          <a:p>
            <a:r>
              <a:rPr lang="en-US" altLang="zh-CN" sz="4400">
                <a:solidFill>
                  <a:schemeClr val="bg1"/>
                </a:solidFill>
                <a:latin typeface="微软雅黑 Light" pitchFamily="34" charset="-122"/>
                <a:ea typeface="微软雅黑 Light" pitchFamily="34" charset="-122"/>
              </a:rPr>
              <a:t>    2015</a:t>
            </a:r>
            <a:endParaRPr lang="en-US" altLang="zh-CN" sz="4400">
              <a:solidFill>
                <a:schemeClr val="bg1"/>
              </a:solidFill>
              <a:latin typeface="微软雅黑 Light" pitchFamily="34" charset="-122"/>
              <a:ea typeface="微软雅黑 Light" pitchFamily="34" charset="-122"/>
            </a:endParaRPr>
          </a:p>
        </p:txBody>
      </p:sp>
      <p:sp>
        <p:nvSpPr>
          <p:cNvPr id="49162" name="文本框 6"/>
          <p:cNvSpPr txBox="1">
            <a:spLocks noChangeArrowheads="1"/>
          </p:cNvSpPr>
          <p:nvPr/>
        </p:nvSpPr>
        <p:spPr bwMode="auto">
          <a:xfrm>
            <a:off x="322263" y="1144588"/>
            <a:ext cx="6559550" cy="2255837"/>
          </a:xfrm>
          <a:prstGeom prst="rect">
            <a:avLst/>
          </a:prstGeom>
          <a:noFill/>
          <a:ln w="9525">
            <a:noFill/>
            <a:miter lim="800000"/>
          </a:ln>
        </p:spPr>
        <p:txBody>
          <a:bodyPr>
            <a:spAutoFit/>
          </a:bodyPr>
          <a:lstStyle/>
          <a:p>
            <a:r>
              <a:rPr lang="zh-CN" altLang="en-US" sz="2800">
                <a:ea typeface="微软雅黑" panose="020B0503020204020204" pitchFamily="34" charset="-122"/>
              </a:rPr>
              <a:t>弘益药业抓住了国家整顿中国药企、支持中小民营企业发展的大好时机——弘益创新进入了崭新的发展时期，完成建设国家创新型企业和国家知识产权示范企业任务。</a:t>
            </a:r>
            <a:endParaRPr lang="zh-CN" altLang="en-US" sz="2800">
              <a:ea typeface="微软雅黑" panose="020B0503020204020204" pitchFamily="34" charset="-122"/>
            </a:endParaRPr>
          </a:p>
        </p:txBody>
      </p:sp>
      <p:grpSp>
        <p:nvGrpSpPr>
          <p:cNvPr id="3" name="组合 2"/>
          <p:cNvGrpSpPr/>
          <p:nvPr/>
        </p:nvGrpSpPr>
        <p:grpSpPr bwMode="auto">
          <a:xfrm>
            <a:off x="717550" y="4078288"/>
            <a:ext cx="5819775" cy="2025650"/>
            <a:chOff x="7088" y="7103"/>
            <a:chExt cx="9165" cy="3191"/>
          </a:xfrm>
        </p:grpSpPr>
        <p:sp>
          <p:nvSpPr>
            <p:cNvPr id="2050" name="男女小人"/>
            <p:cNvSpPr/>
            <p:nvPr/>
          </p:nvSpPr>
          <p:spPr bwMode="auto">
            <a:xfrm>
              <a:off x="7088" y="8686"/>
              <a:ext cx="2208" cy="1608"/>
            </a:xfrm>
            <a:custGeom>
              <a:avLst/>
              <a:gdLst>
                <a:gd name="T0" fmla="*/ 2147483646 w 108"/>
                <a:gd name="T1" fmla="*/ 2147483646 h 81"/>
                <a:gd name="T2" fmla="*/ 2147483646 w 108"/>
                <a:gd name="T3" fmla="*/ 2147483646 h 81"/>
                <a:gd name="T4" fmla="*/ 2147483646 w 108"/>
                <a:gd name="T5" fmla="*/ 2147483646 h 81"/>
                <a:gd name="T6" fmla="*/ 2147483646 w 108"/>
                <a:gd name="T7" fmla="*/ 2147483646 h 81"/>
                <a:gd name="T8" fmla="*/ 2147483646 w 108"/>
                <a:gd name="T9" fmla="*/ 2147483646 h 81"/>
                <a:gd name="T10" fmla="*/ 2147483646 w 108"/>
                <a:gd name="T11" fmla="*/ 2147483646 h 81"/>
                <a:gd name="T12" fmla="*/ 2147483646 w 108"/>
                <a:gd name="T13" fmla="*/ 2147483646 h 81"/>
                <a:gd name="T14" fmla="*/ 2147483646 w 108"/>
                <a:gd name="T15" fmla="*/ 2147483646 h 81"/>
                <a:gd name="T16" fmla="*/ 2147483646 w 108"/>
                <a:gd name="T17" fmla="*/ 2147483646 h 81"/>
                <a:gd name="T18" fmla="*/ 2147483646 w 108"/>
                <a:gd name="T19" fmla="*/ 2147483646 h 81"/>
                <a:gd name="T20" fmla="*/ 2147483646 w 108"/>
                <a:gd name="T21" fmla="*/ 2147483646 h 81"/>
                <a:gd name="T22" fmla="*/ 2147483646 w 108"/>
                <a:gd name="T23" fmla="*/ 2147483646 h 81"/>
                <a:gd name="T24" fmla="*/ 2147483646 w 108"/>
                <a:gd name="T25" fmla="*/ 2147483646 h 81"/>
                <a:gd name="T26" fmla="*/ 2147483646 w 108"/>
                <a:gd name="T27" fmla="*/ 2147483646 h 81"/>
                <a:gd name="T28" fmla="*/ 2147483646 w 108"/>
                <a:gd name="T29" fmla="*/ 2147483646 h 81"/>
                <a:gd name="T30" fmla="*/ 0 w 108"/>
                <a:gd name="T31" fmla="*/ 2147483646 h 81"/>
                <a:gd name="T32" fmla="*/ 2147483646 w 108"/>
                <a:gd name="T33" fmla="*/ 2147483646 h 81"/>
                <a:gd name="T34" fmla="*/ 2147483646 w 108"/>
                <a:gd name="T35" fmla="*/ 2147483646 h 81"/>
                <a:gd name="T36" fmla="*/ 2147483646 w 108"/>
                <a:gd name="T37" fmla="*/ 2147483646 h 81"/>
                <a:gd name="T38" fmla="*/ 2147483646 w 108"/>
                <a:gd name="T39" fmla="*/ 2147483646 h 81"/>
                <a:gd name="T40" fmla="*/ 2147483646 w 108"/>
                <a:gd name="T41" fmla="*/ 2147483646 h 81"/>
                <a:gd name="T42" fmla="*/ 2147483646 w 108"/>
                <a:gd name="T43" fmla="*/ 2147483646 h 81"/>
                <a:gd name="T44" fmla="*/ 2147483646 w 108"/>
                <a:gd name="T45" fmla="*/ 2147483646 h 81"/>
                <a:gd name="T46" fmla="*/ 2147483646 w 108"/>
                <a:gd name="T47" fmla="*/ 2147483646 h 81"/>
                <a:gd name="T48" fmla="*/ 2147483646 w 108"/>
                <a:gd name="T49" fmla="*/ 2147483646 h 81"/>
                <a:gd name="T50" fmla="*/ 2147483646 w 108"/>
                <a:gd name="T51" fmla="*/ 2147483646 h 81"/>
                <a:gd name="T52" fmla="*/ 2147483646 w 108"/>
                <a:gd name="T53" fmla="*/ 2147483646 h 81"/>
                <a:gd name="T54" fmla="*/ 2147483646 w 108"/>
                <a:gd name="T55" fmla="*/ 2147483646 h 81"/>
                <a:gd name="T56" fmla="*/ 2147483646 w 108"/>
                <a:gd name="T57" fmla="*/ 2147483646 h 81"/>
                <a:gd name="T58" fmla="*/ 2147483646 w 108"/>
                <a:gd name="T59" fmla="*/ 2147483646 h 81"/>
                <a:gd name="T60" fmla="*/ 2147483646 w 108"/>
                <a:gd name="T61" fmla="*/ 2147483646 h 81"/>
                <a:gd name="T62" fmla="*/ 2147483646 w 108"/>
                <a:gd name="T63" fmla="*/ 2147483646 h 81"/>
                <a:gd name="T64" fmla="*/ 2147483646 w 108"/>
                <a:gd name="T65" fmla="*/ 2147483646 h 81"/>
                <a:gd name="T66" fmla="*/ 2147483646 w 108"/>
                <a:gd name="T67" fmla="*/ 2147483646 h 81"/>
                <a:gd name="T68" fmla="*/ 2147483646 w 108"/>
                <a:gd name="T69" fmla="*/ 2147483646 h 81"/>
                <a:gd name="T70" fmla="*/ 2147483646 w 108"/>
                <a:gd name="T71" fmla="*/ 2147483646 h 81"/>
                <a:gd name="T72" fmla="*/ 2147483646 w 108"/>
                <a:gd name="T73" fmla="*/ 2147483646 h 81"/>
                <a:gd name="T74" fmla="*/ 2147483646 w 108"/>
                <a:gd name="T75" fmla="*/ 2147483646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8" h="81">
                  <a:moveTo>
                    <a:pt x="3" y="54"/>
                  </a:moveTo>
                  <a:cubicBezTo>
                    <a:pt x="9" y="51"/>
                    <a:pt x="15" y="49"/>
                    <a:pt x="21" y="47"/>
                  </a:cubicBezTo>
                  <a:cubicBezTo>
                    <a:pt x="23" y="45"/>
                    <a:pt x="24" y="44"/>
                    <a:pt x="26" y="43"/>
                  </a:cubicBezTo>
                  <a:cubicBezTo>
                    <a:pt x="35" y="62"/>
                    <a:pt x="35" y="62"/>
                    <a:pt x="35" y="62"/>
                  </a:cubicBezTo>
                  <a:cubicBezTo>
                    <a:pt x="43" y="43"/>
                    <a:pt x="43" y="43"/>
                    <a:pt x="43" y="43"/>
                  </a:cubicBezTo>
                  <a:cubicBezTo>
                    <a:pt x="45" y="44"/>
                    <a:pt x="46" y="46"/>
                    <a:pt x="48" y="47"/>
                  </a:cubicBezTo>
                  <a:cubicBezTo>
                    <a:pt x="60" y="51"/>
                    <a:pt x="60" y="51"/>
                    <a:pt x="60" y="51"/>
                  </a:cubicBezTo>
                  <a:cubicBezTo>
                    <a:pt x="60" y="51"/>
                    <a:pt x="61" y="50"/>
                    <a:pt x="61" y="50"/>
                  </a:cubicBezTo>
                  <a:cubicBezTo>
                    <a:pt x="65" y="48"/>
                    <a:pt x="69" y="47"/>
                    <a:pt x="72" y="46"/>
                  </a:cubicBezTo>
                  <a:cubicBezTo>
                    <a:pt x="75" y="52"/>
                    <a:pt x="79" y="57"/>
                    <a:pt x="84" y="60"/>
                  </a:cubicBezTo>
                  <a:cubicBezTo>
                    <a:pt x="89" y="57"/>
                    <a:pt x="93" y="52"/>
                    <a:pt x="96" y="46"/>
                  </a:cubicBezTo>
                  <a:cubicBezTo>
                    <a:pt x="99" y="47"/>
                    <a:pt x="102" y="48"/>
                    <a:pt x="105" y="48"/>
                  </a:cubicBezTo>
                  <a:cubicBezTo>
                    <a:pt x="108" y="53"/>
                    <a:pt x="108" y="64"/>
                    <a:pt x="108" y="71"/>
                  </a:cubicBezTo>
                  <a:cubicBezTo>
                    <a:pt x="70" y="71"/>
                    <a:pt x="70" y="71"/>
                    <a:pt x="70" y="71"/>
                  </a:cubicBezTo>
                  <a:cubicBezTo>
                    <a:pt x="70" y="74"/>
                    <a:pt x="70" y="77"/>
                    <a:pt x="70" y="81"/>
                  </a:cubicBezTo>
                  <a:cubicBezTo>
                    <a:pt x="47" y="81"/>
                    <a:pt x="24" y="81"/>
                    <a:pt x="0" y="81"/>
                  </a:cubicBezTo>
                  <a:cubicBezTo>
                    <a:pt x="0" y="68"/>
                    <a:pt x="1" y="58"/>
                    <a:pt x="3" y="54"/>
                  </a:cubicBezTo>
                  <a:close/>
                  <a:moveTo>
                    <a:pt x="74" y="26"/>
                  </a:moveTo>
                  <a:cubicBezTo>
                    <a:pt x="79" y="27"/>
                    <a:pt x="89" y="26"/>
                    <a:pt x="94" y="24"/>
                  </a:cubicBezTo>
                  <a:cubicBezTo>
                    <a:pt x="94" y="27"/>
                    <a:pt x="94" y="32"/>
                    <a:pt x="92" y="37"/>
                  </a:cubicBezTo>
                  <a:cubicBezTo>
                    <a:pt x="91" y="39"/>
                    <a:pt x="90" y="40"/>
                    <a:pt x="89" y="41"/>
                  </a:cubicBezTo>
                  <a:cubicBezTo>
                    <a:pt x="99" y="42"/>
                    <a:pt x="99" y="42"/>
                    <a:pt x="99" y="42"/>
                  </a:cubicBezTo>
                  <a:cubicBezTo>
                    <a:pt x="99" y="42"/>
                    <a:pt x="98" y="33"/>
                    <a:pt x="98" y="31"/>
                  </a:cubicBezTo>
                  <a:cubicBezTo>
                    <a:pt x="102" y="2"/>
                    <a:pt x="65" y="2"/>
                    <a:pt x="69" y="31"/>
                  </a:cubicBezTo>
                  <a:cubicBezTo>
                    <a:pt x="69" y="33"/>
                    <a:pt x="68" y="42"/>
                    <a:pt x="68" y="42"/>
                  </a:cubicBezTo>
                  <a:cubicBezTo>
                    <a:pt x="78" y="41"/>
                    <a:pt x="78" y="41"/>
                    <a:pt x="78" y="41"/>
                  </a:cubicBezTo>
                  <a:cubicBezTo>
                    <a:pt x="77" y="40"/>
                    <a:pt x="76" y="39"/>
                    <a:pt x="75" y="37"/>
                  </a:cubicBezTo>
                  <a:cubicBezTo>
                    <a:pt x="74" y="33"/>
                    <a:pt x="73" y="29"/>
                    <a:pt x="74" y="26"/>
                  </a:cubicBezTo>
                  <a:cubicBezTo>
                    <a:pt x="74" y="26"/>
                    <a:pt x="74" y="26"/>
                    <a:pt x="74" y="26"/>
                  </a:cubicBezTo>
                  <a:close/>
                  <a:moveTo>
                    <a:pt x="22" y="30"/>
                  </a:moveTo>
                  <a:cubicBezTo>
                    <a:pt x="21" y="25"/>
                    <a:pt x="21" y="21"/>
                    <a:pt x="23" y="15"/>
                  </a:cubicBezTo>
                  <a:cubicBezTo>
                    <a:pt x="29" y="11"/>
                    <a:pt x="37" y="17"/>
                    <a:pt x="47" y="15"/>
                  </a:cubicBezTo>
                  <a:cubicBezTo>
                    <a:pt x="48" y="20"/>
                    <a:pt x="48" y="24"/>
                    <a:pt x="48" y="31"/>
                  </a:cubicBezTo>
                  <a:cubicBezTo>
                    <a:pt x="48" y="31"/>
                    <a:pt x="52" y="27"/>
                    <a:pt x="52" y="25"/>
                  </a:cubicBezTo>
                  <a:cubicBezTo>
                    <a:pt x="53" y="22"/>
                    <a:pt x="52" y="10"/>
                    <a:pt x="50" y="8"/>
                  </a:cubicBezTo>
                  <a:cubicBezTo>
                    <a:pt x="45" y="0"/>
                    <a:pt x="26" y="0"/>
                    <a:pt x="20" y="6"/>
                  </a:cubicBezTo>
                  <a:cubicBezTo>
                    <a:pt x="18" y="8"/>
                    <a:pt x="16" y="25"/>
                    <a:pt x="18" y="27"/>
                  </a:cubicBezTo>
                  <a:cubicBezTo>
                    <a:pt x="20" y="29"/>
                    <a:pt x="22" y="30"/>
                    <a:pt x="22" y="30"/>
                  </a:cubicBezTo>
                  <a:close/>
                </a:path>
              </a:pathLst>
            </a:custGeom>
            <a:solidFill>
              <a:schemeClr val="bg1">
                <a:lumMod val="50000"/>
              </a:schemeClr>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defRPr/>
              </a:pPr>
              <a:endParaRPr lang="zh-CN" altLang="en-US"/>
            </a:p>
          </p:txBody>
        </p:sp>
        <p:sp>
          <p:nvSpPr>
            <p:cNvPr id="227" name="椭圆形标注"/>
            <p:cNvSpPr/>
            <p:nvPr/>
          </p:nvSpPr>
          <p:spPr>
            <a:xfrm>
              <a:off x="9541" y="7103"/>
              <a:ext cx="6712" cy="2661"/>
            </a:xfrm>
            <a:prstGeom prst="wedgeEllipseCallout">
              <a:avLst>
                <a:gd name="adj1" fmla="val -54089"/>
                <a:gd name="adj2" fmla="val 5358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r>
                <a:rPr lang="zh-CN" altLang="en-US" sz="2400">
                  <a:sym typeface="+mn-ea"/>
                </a:rPr>
                <a:t>好资金要用在刀刃上，一个好的药品必须是全过程可控的！</a:t>
              </a:r>
              <a:endParaRPr lang="zh-CN" altLang="en-US" sz="2400">
                <a:sym typeface="+mn-ea"/>
              </a:endParaRPr>
            </a:p>
          </p:txBody>
        </p:sp>
      </p:gr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38"/>
          <p:cNvSpPr/>
          <p:nvPr/>
        </p:nvSpPr>
        <p:spPr>
          <a:xfrm>
            <a:off x="0" y="0"/>
            <a:ext cx="9450388" cy="6907213"/>
          </a:xfrm>
          <a:custGeom>
            <a:avLst/>
            <a:gdLst>
              <a:gd name="connsiteX0" fmla="*/ 9450710 w 9450710"/>
              <a:gd name="connsiteY0" fmla="*/ 0 h 6907044"/>
              <a:gd name="connsiteX1" fmla="*/ 7020643 w 9450710"/>
              <a:gd name="connsiteY1" fmla="*/ 3483429 h 6907044"/>
              <a:gd name="connsiteX2" fmla="*/ 8945125 w 9450710"/>
              <a:gd name="connsiteY2" fmla="*/ 6894286 h 6907044"/>
              <a:gd name="connsiteX3" fmla="*/ 0 w 9450710"/>
              <a:gd name="connsiteY3" fmla="*/ 6907044 h 6907044"/>
              <a:gd name="connsiteX4" fmla="*/ 0 w 9450710"/>
              <a:gd name="connsiteY4" fmla="*/ 25682 h 6907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0710" h="6907044">
                <a:moveTo>
                  <a:pt x="9450710" y="0"/>
                </a:moveTo>
                <a:cubicBezTo>
                  <a:pt x="9274027" y="1064380"/>
                  <a:pt x="7104906" y="2334381"/>
                  <a:pt x="7020643" y="3483429"/>
                </a:cubicBezTo>
                <a:cubicBezTo>
                  <a:pt x="6936379" y="4632477"/>
                  <a:pt x="8262858" y="6028268"/>
                  <a:pt x="8945125" y="6894286"/>
                </a:cubicBezTo>
                <a:lnTo>
                  <a:pt x="0" y="6907044"/>
                </a:lnTo>
                <a:lnTo>
                  <a:pt x="0" y="25682"/>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flipV="1">
            <a:off x="9204325" y="269875"/>
            <a:ext cx="246063" cy="247650"/>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矩形 32"/>
          <p:cNvSpPr/>
          <p:nvPr/>
        </p:nvSpPr>
        <p:spPr>
          <a:xfrm flipH="1">
            <a:off x="1260475" y="269875"/>
            <a:ext cx="73025" cy="468313"/>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204" name="文本框 34"/>
          <p:cNvSpPr txBox="1">
            <a:spLocks noChangeArrowheads="1"/>
          </p:cNvSpPr>
          <p:nvPr/>
        </p:nvSpPr>
        <p:spPr bwMode="auto">
          <a:xfrm>
            <a:off x="1401763" y="241300"/>
            <a:ext cx="5137150" cy="549275"/>
          </a:xfrm>
          <a:prstGeom prst="rect">
            <a:avLst/>
          </a:prstGeom>
          <a:noFill/>
          <a:ln w="9525">
            <a:noFill/>
            <a:miter lim="800000"/>
          </a:ln>
        </p:spPr>
        <p:txBody>
          <a:bodyPr>
            <a:spAutoFit/>
          </a:bodyPr>
          <a:lstStyle/>
          <a:p>
            <a:r>
              <a:rPr lang="zh-CN" altLang="en-US" sz="2800">
                <a:latin typeface="微软雅黑" panose="020B0503020204020204" pitchFamily="34" charset="-122"/>
                <a:ea typeface="微软雅黑" panose="020B0503020204020204" pitchFamily="34" charset="-122"/>
              </a:rPr>
              <a:t>第二个五年计划</a:t>
            </a:r>
            <a:endParaRPr lang="zh-CN" altLang="en-US" sz="2800">
              <a:latin typeface="微软雅黑" panose="020B0503020204020204" pitchFamily="34" charset="-122"/>
              <a:ea typeface="微软雅黑" panose="020B0503020204020204" pitchFamily="34" charset="-122"/>
            </a:endParaRPr>
          </a:p>
        </p:txBody>
      </p:sp>
      <p:grpSp>
        <p:nvGrpSpPr>
          <p:cNvPr id="51205" name="组合 35"/>
          <p:cNvGrpSpPr/>
          <p:nvPr/>
        </p:nvGrpSpPr>
        <p:grpSpPr bwMode="auto">
          <a:xfrm rot="-4500000">
            <a:off x="177007" y="261144"/>
            <a:ext cx="481012" cy="469900"/>
            <a:chOff x="1032060" y="5022216"/>
            <a:chExt cx="753746" cy="734645"/>
          </a:xfrm>
        </p:grpSpPr>
        <p:sp>
          <p:nvSpPr>
            <p:cNvPr id="37" name="等腰三角形 36"/>
            <p:cNvSpPr/>
            <p:nvPr/>
          </p:nvSpPr>
          <p:spPr>
            <a:xfrm rot="20627212" flipH="1" flipV="1">
              <a:off x="1032751" y="5105335"/>
              <a:ext cx="753746" cy="650260"/>
            </a:xfrm>
            <a:prstGeom prst="triangle">
              <a:avLst/>
            </a:prstGeom>
            <a:noFill/>
            <a:ln w="12700">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8" name="等腰三角形 37"/>
            <p:cNvSpPr/>
            <p:nvPr/>
          </p:nvSpPr>
          <p:spPr>
            <a:xfrm rot="6289781" flipH="1" flipV="1">
              <a:off x="1004651" y="5062436"/>
              <a:ext cx="588213" cy="504986"/>
            </a:xfrm>
            <a:prstGeom prst="triangle">
              <a:avLst/>
            </a:prstGeom>
            <a:solidFill>
              <a:srgbClr val="CCCC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0" name="椭圆 49"/>
          <p:cNvSpPr/>
          <p:nvPr/>
        </p:nvSpPr>
        <p:spPr>
          <a:xfrm flipV="1">
            <a:off x="8202613" y="1417638"/>
            <a:ext cx="246062"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 name="椭圆 50"/>
          <p:cNvSpPr/>
          <p:nvPr/>
        </p:nvSpPr>
        <p:spPr>
          <a:xfrm flipV="1">
            <a:off x="6881813" y="3154363"/>
            <a:ext cx="246062"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2" name="椭圆 51"/>
          <p:cNvSpPr/>
          <p:nvPr/>
        </p:nvSpPr>
        <p:spPr>
          <a:xfrm flipV="1">
            <a:off x="7477125" y="4984750"/>
            <a:ext cx="246063" cy="246063"/>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209" name="文本框 13"/>
          <p:cNvSpPr txBox="1">
            <a:spLocks noChangeArrowheads="1"/>
          </p:cNvSpPr>
          <p:nvPr/>
        </p:nvSpPr>
        <p:spPr bwMode="auto">
          <a:xfrm>
            <a:off x="8202613" y="2895600"/>
            <a:ext cx="3727450" cy="1431925"/>
          </a:xfrm>
          <a:prstGeom prst="rect">
            <a:avLst/>
          </a:prstGeom>
          <a:noFill/>
          <a:ln w="9525">
            <a:noFill/>
            <a:miter lim="800000"/>
          </a:ln>
        </p:spPr>
        <p:txBody>
          <a:bodyPr>
            <a:spAutoFit/>
          </a:bodyPr>
          <a:lstStyle/>
          <a:p>
            <a:r>
              <a:rPr lang="en-US" altLang="zh-CN" sz="4400">
                <a:solidFill>
                  <a:schemeClr val="bg1"/>
                </a:solidFill>
                <a:latin typeface="微软雅黑 Light" pitchFamily="34" charset="-122"/>
                <a:ea typeface="微软雅黑 Light" pitchFamily="34" charset="-122"/>
              </a:rPr>
              <a:t>2011-</a:t>
            </a:r>
            <a:endParaRPr lang="en-US" altLang="zh-CN" sz="4400">
              <a:solidFill>
                <a:schemeClr val="bg1"/>
              </a:solidFill>
              <a:latin typeface="微软雅黑 Light" pitchFamily="34" charset="-122"/>
              <a:ea typeface="微软雅黑 Light" pitchFamily="34" charset="-122"/>
            </a:endParaRPr>
          </a:p>
          <a:p>
            <a:r>
              <a:rPr lang="en-US" altLang="zh-CN" sz="4400">
                <a:solidFill>
                  <a:schemeClr val="bg1"/>
                </a:solidFill>
                <a:latin typeface="微软雅黑 Light" pitchFamily="34" charset="-122"/>
                <a:ea typeface="微软雅黑 Light" pitchFamily="34" charset="-122"/>
              </a:rPr>
              <a:t>    2015</a:t>
            </a:r>
            <a:endParaRPr lang="en-US" altLang="zh-CN" sz="4400">
              <a:solidFill>
                <a:schemeClr val="bg1"/>
              </a:solidFill>
              <a:latin typeface="微软雅黑 Light" pitchFamily="34" charset="-122"/>
              <a:ea typeface="微软雅黑 Light" pitchFamily="34" charset="-122"/>
            </a:endParaRPr>
          </a:p>
        </p:txBody>
      </p:sp>
      <p:sp>
        <p:nvSpPr>
          <p:cNvPr id="7" name="文本框 6"/>
          <p:cNvSpPr txBox="1"/>
          <p:nvPr/>
        </p:nvSpPr>
        <p:spPr>
          <a:xfrm>
            <a:off x="323850" y="1235075"/>
            <a:ext cx="6557963" cy="4141788"/>
          </a:xfrm>
          <a:prstGeom prst="rect">
            <a:avLst/>
          </a:prstGeom>
          <a:noFill/>
        </p:spPr>
        <p:txBody>
          <a:bodyPr>
            <a:spAutoFit/>
          </a:bodyPr>
          <a:lstStyle/>
          <a:p>
            <a:pPr fontAlgn="auto">
              <a:spcBef>
                <a:spcPts val="0"/>
              </a:spcBef>
              <a:spcAft>
                <a:spcPts val="0"/>
              </a:spcAft>
              <a:defRPr/>
            </a:pPr>
            <a:r>
              <a:rPr lang="zh-CN" altLang="en-US" sz="2400">
                <a:latin typeface="+mn-lt"/>
                <a:ea typeface="+mn-ea"/>
              </a:rPr>
              <a:t>两位合伙人又把眼光投向了</a:t>
            </a:r>
            <a:r>
              <a:rPr lang="zh-CN" altLang="en-US" sz="2400">
                <a:solidFill>
                  <a:schemeClr val="accent6"/>
                </a:solidFill>
                <a:latin typeface="+mn-lt"/>
                <a:ea typeface="+mn-ea"/>
              </a:rPr>
              <a:t>清洁生产</a:t>
            </a:r>
            <a:r>
              <a:rPr lang="zh-CN" altLang="en-US" sz="2400">
                <a:latin typeface="+mn-lt"/>
                <a:ea typeface="+mn-ea"/>
              </a:rPr>
              <a:t>，公司将国家重点资助项目资金投入到生产现场和生产设备的改造中，借助国家科技重大专项项目和国家火炬计划</a:t>
            </a:r>
            <a:r>
              <a:rPr lang="zh-CN" altLang="en-US" sz="2400">
                <a:solidFill>
                  <a:schemeClr val="accent6"/>
                </a:solidFill>
                <a:latin typeface="+mn-lt"/>
                <a:ea typeface="+mn-ea"/>
              </a:rPr>
              <a:t>1000万元</a:t>
            </a:r>
            <a:r>
              <a:rPr lang="zh-CN" altLang="en-US" sz="2400">
                <a:latin typeface="+mn-lt"/>
                <a:ea typeface="+mn-ea"/>
              </a:rPr>
              <a:t>的支持，弘益打造了第一条无菌、全不锈钢自动化设备生产线，随后，公司实现了完美蜕变，走上了药品研发、生产、营销全产业链创新之路。公司II期工程建设项目全面投入运行，以安全、质量、清洁、环境、高效、节能等综合指标达到国内领先水平为目标的基于cGMP的智能化药品生产实现了</a:t>
            </a:r>
            <a:r>
              <a:rPr lang="zh-CN" altLang="en-US" sz="2400">
                <a:solidFill>
                  <a:schemeClr val="accent6"/>
                </a:solidFill>
                <a:latin typeface="+mn-lt"/>
                <a:ea typeface="+mn-ea"/>
              </a:rPr>
              <a:t>全过程、全方位质量监测、自动化控制和信息化管理</a:t>
            </a:r>
            <a:r>
              <a:rPr lang="zh-CN" altLang="en-US" sz="2400">
                <a:latin typeface="+mn-lt"/>
                <a:ea typeface="+mn-ea"/>
              </a:rPr>
              <a:t>。</a:t>
            </a:r>
            <a:endParaRPr lang="zh-CN" altLang="en-US" sz="2400">
              <a:latin typeface="+mn-lt"/>
              <a:ea typeface="+mn-ea"/>
            </a:endParaRPr>
          </a:p>
        </p:txBody>
      </p:sp>
    </p:spTree>
  </p:cSld>
  <p:clrMapOvr>
    <a:masterClrMapping/>
  </p:clrMapOvr>
  <p:transition>
    <p:wheel spokes="8"/>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1419225"/>
            <a:ext cx="12192000" cy="401955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16387" name="文本框 content"/>
          <p:cNvSpPr txBox="1">
            <a:spLocks noChangeArrowheads="1"/>
          </p:cNvSpPr>
          <p:nvPr/>
        </p:nvSpPr>
        <p:spPr bwMode="auto">
          <a:xfrm>
            <a:off x="0" y="2349500"/>
            <a:ext cx="2451100" cy="2616200"/>
          </a:xfrm>
          <a:prstGeom prst="rect">
            <a:avLst/>
          </a:prstGeom>
          <a:noFill/>
          <a:ln w="9525">
            <a:noFill/>
            <a:miter lim="800000"/>
          </a:ln>
        </p:spPr>
        <p:txBody>
          <a:bodyPr>
            <a:spAutoFit/>
          </a:bodyPr>
          <a:lstStyle/>
          <a:p>
            <a:r>
              <a:rPr lang="zh-CN" altLang="en-US" sz="8000">
                <a:solidFill>
                  <a:schemeClr val="bg1"/>
                </a:solidFill>
                <a:latin typeface="Agency FB"/>
                <a:ea typeface="微软雅黑" panose="020B0503020204020204" pitchFamily="34" charset="-122"/>
              </a:rPr>
              <a:t>公司简介</a:t>
            </a:r>
            <a:endParaRPr lang="zh-CN" altLang="en-US" sz="8000">
              <a:solidFill>
                <a:schemeClr val="bg1"/>
              </a:solidFill>
              <a:latin typeface="Agency FB"/>
              <a:ea typeface="微软雅黑" panose="020B0503020204020204" pitchFamily="34" charset="-122"/>
            </a:endParaRPr>
          </a:p>
        </p:txBody>
      </p:sp>
      <p:sp>
        <p:nvSpPr>
          <p:cNvPr id="9" name="文本框 8"/>
          <p:cNvSpPr txBox="1">
            <a:spLocks noChangeArrowheads="1"/>
          </p:cNvSpPr>
          <p:nvPr/>
        </p:nvSpPr>
        <p:spPr bwMode="auto">
          <a:xfrm>
            <a:off x="2451100" y="1543050"/>
            <a:ext cx="9255125" cy="3771900"/>
          </a:xfrm>
          <a:prstGeom prst="rect">
            <a:avLst/>
          </a:prstGeom>
          <a:noFill/>
          <a:ln w="9525">
            <a:noFill/>
            <a:miter lim="800000"/>
          </a:ln>
        </p:spPr>
        <p:txBody>
          <a:bodyPr>
            <a:spAutoFit/>
          </a:bodyPr>
          <a:lstStyle/>
          <a:p>
            <a:pPr indent="457200"/>
            <a:r>
              <a:rPr lang="zh-CN" altLang="en-US" sz="2000">
                <a:solidFill>
                  <a:schemeClr val="bg1"/>
                </a:solidFill>
                <a:ea typeface="微软雅黑" panose="020B0503020204020204" pitchFamily="34" charset="-122"/>
              </a:rPr>
              <a:t>南昌弘益有限公司坐落于</a:t>
            </a:r>
            <a:r>
              <a:rPr lang="zh-CN" altLang="en-US" sz="2000">
                <a:solidFill>
                  <a:schemeClr val="accent2"/>
                </a:solidFill>
                <a:ea typeface="微软雅黑" panose="020B0503020204020204" pitchFamily="34" charset="-122"/>
              </a:rPr>
              <a:t>南昌高新区</a:t>
            </a:r>
            <a:r>
              <a:rPr lang="zh-CN" altLang="en-US" sz="2000">
                <a:solidFill>
                  <a:schemeClr val="bg1"/>
                </a:solidFill>
                <a:ea typeface="微软雅黑" panose="020B0503020204020204" pitchFamily="34" charset="-122"/>
              </a:rPr>
              <a:t>，是从事</a:t>
            </a:r>
            <a:r>
              <a:rPr lang="zh-CN" altLang="en-US" sz="2000">
                <a:solidFill>
                  <a:schemeClr val="accent2"/>
                </a:solidFill>
                <a:ea typeface="微软雅黑" panose="020B0503020204020204" pitchFamily="34" charset="-122"/>
              </a:rPr>
              <a:t>药物研发、生产和销售</a:t>
            </a:r>
            <a:r>
              <a:rPr lang="zh-CN" altLang="en-US" sz="2000">
                <a:solidFill>
                  <a:schemeClr val="bg1"/>
                </a:solidFill>
                <a:ea typeface="微软雅黑" panose="020B0503020204020204" pitchFamily="34" charset="-122"/>
              </a:rPr>
              <a:t>的国家重点高新技术企业。公司总土地面积23000平米，建筑面积28000平米，注册资金3000万元。</a:t>
            </a:r>
            <a:endParaRPr lang="zh-CN" altLang="en-US" sz="2000">
              <a:solidFill>
                <a:schemeClr val="bg1"/>
              </a:solidFill>
              <a:ea typeface="微软雅黑" panose="020B0503020204020204" pitchFamily="34" charset="-122"/>
            </a:endParaRPr>
          </a:p>
          <a:p>
            <a:pPr indent="457200"/>
            <a:r>
              <a:rPr lang="zh-CN" altLang="en-US" sz="2000">
                <a:solidFill>
                  <a:schemeClr val="bg1"/>
                </a:solidFill>
                <a:ea typeface="微软雅黑" panose="020B0503020204020204" pitchFamily="34" charset="-122"/>
              </a:rPr>
              <a:t>该公司目前拥有</a:t>
            </a:r>
            <a:r>
              <a:rPr lang="zh-CN" altLang="en-US" sz="2000">
                <a:solidFill>
                  <a:schemeClr val="accent2"/>
                </a:solidFill>
                <a:ea typeface="微软雅黑" panose="020B0503020204020204" pitchFamily="34" charset="-122"/>
              </a:rPr>
              <a:t>弘益、弘明瑞、弘明远、保泉、达立通</a:t>
            </a:r>
            <a:r>
              <a:rPr lang="zh-CN" altLang="en-US" sz="2000">
                <a:solidFill>
                  <a:schemeClr val="bg1"/>
                </a:solidFill>
                <a:ea typeface="微软雅黑" panose="020B0503020204020204" pitchFamily="34" charset="-122"/>
              </a:rPr>
              <a:t>等系列注册商标。</a:t>
            </a:r>
            <a:endParaRPr lang="zh-CN" altLang="en-US" sz="2000">
              <a:solidFill>
                <a:schemeClr val="bg1"/>
              </a:solidFill>
              <a:ea typeface="微软雅黑" panose="020B0503020204020204" pitchFamily="34" charset="-122"/>
            </a:endParaRPr>
          </a:p>
          <a:p>
            <a:pPr indent="457200"/>
            <a:r>
              <a:rPr lang="zh-CN" altLang="en-US" sz="2000">
                <a:solidFill>
                  <a:schemeClr val="bg1"/>
                </a:solidFill>
                <a:ea typeface="微软雅黑" panose="020B0503020204020204" pitchFamily="34" charset="-122"/>
              </a:rPr>
              <a:t>经过公司科技人员的多年独立研究，目前已经开发了</a:t>
            </a:r>
            <a:r>
              <a:rPr lang="zh-CN" altLang="en-US" sz="2000">
                <a:solidFill>
                  <a:schemeClr val="accent2"/>
                </a:solidFill>
                <a:ea typeface="微软雅黑" panose="020B0503020204020204" pitchFamily="34" charset="-122"/>
              </a:rPr>
              <a:t>4大类12个具有完全自主知识产权的中药品种</a:t>
            </a:r>
            <a:r>
              <a:rPr lang="zh-CN" altLang="en-US" sz="2000">
                <a:solidFill>
                  <a:schemeClr val="bg1"/>
                </a:solidFill>
                <a:ea typeface="微软雅黑" panose="020B0503020204020204" pitchFamily="34" charset="-122"/>
              </a:rPr>
              <a:t>，其中促胃肠动力创新中药“达立通颗粒”、“川芎嗪滴丸”、“水飞蓟素滴丸”等产品品质优于国内外同类产品，填补了国内外空白，抗弘益IV感染新靶点药物筛选系统在治疗艾滋病、抗肿瘤、抗老年痴呆症、抗高血压、抗脑梗死、抗骨质疏松、抗溃疡等一批创新中药的研究属国际首创，</a:t>
            </a:r>
            <a:r>
              <a:rPr lang="zh-CN" altLang="en-US" sz="2000">
                <a:solidFill>
                  <a:schemeClr val="accent2"/>
                </a:solidFill>
                <a:ea typeface="微软雅黑" panose="020B0503020204020204" pitchFamily="34" charset="-122"/>
              </a:rPr>
              <a:t>居国际领先地位</a:t>
            </a:r>
            <a:r>
              <a:rPr lang="zh-CN" altLang="en-US" sz="2000">
                <a:solidFill>
                  <a:schemeClr val="bg1"/>
                </a:solidFill>
                <a:ea typeface="微软雅黑" panose="020B0503020204020204" pitchFamily="34" charset="-122"/>
              </a:rPr>
              <a:t>。</a:t>
            </a:r>
            <a:endParaRPr lang="zh-CN" altLang="en-US" sz="2000">
              <a:solidFill>
                <a:schemeClr val="bg1"/>
              </a:solidFill>
              <a:ea typeface="微软雅黑" panose="020B0503020204020204" pitchFamily="34" charset="-122"/>
            </a:endParaRPr>
          </a:p>
          <a:p>
            <a:pPr indent="457200"/>
            <a:r>
              <a:rPr lang="zh-CN" altLang="en-US" sz="2000">
                <a:solidFill>
                  <a:schemeClr val="bg1"/>
                </a:solidFill>
                <a:ea typeface="微软雅黑" panose="020B0503020204020204" pitchFamily="34" charset="-122"/>
              </a:rPr>
              <a:t>截至2016年9月，南昌弘益药业有限公司取得新药证书13项，注册商标25项，新药</a:t>
            </a:r>
            <a:r>
              <a:rPr lang="zh-CN" altLang="en-US" sz="2000">
                <a:solidFill>
                  <a:schemeClr val="accent2"/>
                </a:solidFill>
                <a:ea typeface="微软雅黑" panose="020B0503020204020204" pitchFamily="34" charset="-122"/>
              </a:rPr>
              <a:t>成果转化率100%</a:t>
            </a:r>
            <a:r>
              <a:rPr lang="zh-CN" altLang="en-US" sz="2000">
                <a:solidFill>
                  <a:schemeClr val="bg1"/>
                </a:solidFill>
                <a:ea typeface="微软雅黑" panose="020B0503020204020204" pitchFamily="34" charset="-122"/>
              </a:rPr>
              <a:t>，专利实施率66%；</a:t>
            </a:r>
            <a:endParaRPr lang="zh-CN" altLang="en-US" sz="2000">
              <a:solidFill>
                <a:schemeClr val="bg1"/>
              </a:solidFill>
              <a:ea typeface="微软雅黑" panose="020B0503020204020204" pitchFamily="34"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38"/>
          <p:cNvSpPr/>
          <p:nvPr/>
        </p:nvSpPr>
        <p:spPr>
          <a:xfrm>
            <a:off x="0" y="-23813"/>
            <a:ext cx="9450388" cy="6907213"/>
          </a:xfrm>
          <a:custGeom>
            <a:avLst/>
            <a:gdLst>
              <a:gd name="connsiteX0" fmla="*/ 9450710 w 9450710"/>
              <a:gd name="connsiteY0" fmla="*/ 0 h 6907044"/>
              <a:gd name="connsiteX1" fmla="*/ 7020643 w 9450710"/>
              <a:gd name="connsiteY1" fmla="*/ 3483429 h 6907044"/>
              <a:gd name="connsiteX2" fmla="*/ 8945125 w 9450710"/>
              <a:gd name="connsiteY2" fmla="*/ 6894286 h 6907044"/>
              <a:gd name="connsiteX3" fmla="*/ 0 w 9450710"/>
              <a:gd name="connsiteY3" fmla="*/ 6907044 h 6907044"/>
              <a:gd name="connsiteX4" fmla="*/ 0 w 9450710"/>
              <a:gd name="connsiteY4" fmla="*/ 25682 h 6907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0710" h="6907044">
                <a:moveTo>
                  <a:pt x="9450710" y="0"/>
                </a:moveTo>
                <a:cubicBezTo>
                  <a:pt x="9274027" y="1064380"/>
                  <a:pt x="7104906" y="2334381"/>
                  <a:pt x="7020643" y="3483429"/>
                </a:cubicBezTo>
                <a:cubicBezTo>
                  <a:pt x="6936379" y="4632477"/>
                  <a:pt x="8262858" y="6028268"/>
                  <a:pt x="8945125" y="6894286"/>
                </a:cubicBezTo>
                <a:lnTo>
                  <a:pt x="0" y="6907044"/>
                </a:lnTo>
                <a:lnTo>
                  <a:pt x="0" y="25682"/>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flipV="1">
            <a:off x="9204325" y="269875"/>
            <a:ext cx="246063" cy="247650"/>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矩形 32"/>
          <p:cNvSpPr/>
          <p:nvPr/>
        </p:nvSpPr>
        <p:spPr>
          <a:xfrm flipH="1">
            <a:off x="1260475" y="269875"/>
            <a:ext cx="73025" cy="468313"/>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3252" name="文本框 34"/>
          <p:cNvSpPr txBox="1">
            <a:spLocks noChangeArrowheads="1"/>
          </p:cNvSpPr>
          <p:nvPr/>
        </p:nvSpPr>
        <p:spPr bwMode="auto">
          <a:xfrm>
            <a:off x="1401763" y="241300"/>
            <a:ext cx="5137150" cy="549275"/>
          </a:xfrm>
          <a:prstGeom prst="rect">
            <a:avLst/>
          </a:prstGeom>
          <a:noFill/>
          <a:ln w="9525">
            <a:noFill/>
            <a:miter lim="800000"/>
          </a:ln>
        </p:spPr>
        <p:txBody>
          <a:bodyPr>
            <a:spAutoFit/>
          </a:bodyPr>
          <a:lstStyle/>
          <a:p>
            <a:r>
              <a:rPr lang="zh-CN" altLang="en-US" sz="2800">
                <a:latin typeface="微软雅黑" panose="020B0503020204020204" pitchFamily="34" charset="-122"/>
                <a:ea typeface="微软雅黑" panose="020B0503020204020204" pitchFamily="34" charset="-122"/>
              </a:rPr>
              <a:t>第二个五年计划</a:t>
            </a:r>
            <a:endParaRPr lang="zh-CN" altLang="en-US" sz="2800">
              <a:latin typeface="微软雅黑" panose="020B0503020204020204" pitchFamily="34" charset="-122"/>
              <a:ea typeface="微软雅黑" panose="020B0503020204020204" pitchFamily="34" charset="-122"/>
            </a:endParaRPr>
          </a:p>
        </p:txBody>
      </p:sp>
      <p:grpSp>
        <p:nvGrpSpPr>
          <p:cNvPr id="53253" name="组合 35"/>
          <p:cNvGrpSpPr/>
          <p:nvPr/>
        </p:nvGrpSpPr>
        <p:grpSpPr bwMode="auto">
          <a:xfrm rot="-4500000">
            <a:off x="177007" y="261144"/>
            <a:ext cx="481012" cy="469900"/>
            <a:chOff x="1032060" y="5022216"/>
            <a:chExt cx="753746" cy="734645"/>
          </a:xfrm>
        </p:grpSpPr>
        <p:sp>
          <p:nvSpPr>
            <p:cNvPr id="37" name="等腰三角形 36"/>
            <p:cNvSpPr/>
            <p:nvPr/>
          </p:nvSpPr>
          <p:spPr>
            <a:xfrm rot="20627212" flipH="1" flipV="1">
              <a:off x="1032751" y="5105335"/>
              <a:ext cx="753746" cy="650260"/>
            </a:xfrm>
            <a:prstGeom prst="triangle">
              <a:avLst/>
            </a:prstGeom>
            <a:noFill/>
            <a:ln w="12700">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8" name="等腰三角形 37"/>
            <p:cNvSpPr/>
            <p:nvPr/>
          </p:nvSpPr>
          <p:spPr>
            <a:xfrm rot="6289781" flipH="1" flipV="1">
              <a:off x="1004651" y="5062436"/>
              <a:ext cx="588213" cy="504986"/>
            </a:xfrm>
            <a:prstGeom prst="triangle">
              <a:avLst/>
            </a:prstGeom>
            <a:solidFill>
              <a:srgbClr val="CCCC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0" name="椭圆 49"/>
          <p:cNvSpPr/>
          <p:nvPr/>
        </p:nvSpPr>
        <p:spPr>
          <a:xfrm flipV="1">
            <a:off x="8202613" y="1417638"/>
            <a:ext cx="246062"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 name="椭圆 50"/>
          <p:cNvSpPr/>
          <p:nvPr/>
        </p:nvSpPr>
        <p:spPr>
          <a:xfrm flipV="1">
            <a:off x="6881813" y="3154363"/>
            <a:ext cx="246062"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2" name="椭圆 51"/>
          <p:cNvSpPr/>
          <p:nvPr/>
        </p:nvSpPr>
        <p:spPr>
          <a:xfrm flipV="1">
            <a:off x="7477125" y="4984750"/>
            <a:ext cx="246063" cy="246063"/>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3257" name="文本框 13"/>
          <p:cNvSpPr txBox="1">
            <a:spLocks noChangeArrowheads="1"/>
          </p:cNvSpPr>
          <p:nvPr/>
        </p:nvSpPr>
        <p:spPr bwMode="auto">
          <a:xfrm>
            <a:off x="8202613" y="2895600"/>
            <a:ext cx="3694112" cy="1431925"/>
          </a:xfrm>
          <a:prstGeom prst="rect">
            <a:avLst/>
          </a:prstGeom>
          <a:noFill/>
          <a:ln w="9525">
            <a:noFill/>
            <a:miter lim="800000"/>
          </a:ln>
        </p:spPr>
        <p:txBody>
          <a:bodyPr>
            <a:spAutoFit/>
          </a:bodyPr>
          <a:lstStyle/>
          <a:p>
            <a:r>
              <a:rPr lang="en-US" altLang="zh-CN" sz="4400">
                <a:solidFill>
                  <a:schemeClr val="bg1"/>
                </a:solidFill>
                <a:latin typeface="微软雅黑 Light" pitchFamily="34" charset="-122"/>
                <a:ea typeface="微软雅黑 Light" pitchFamily="34" charset="-122"/>
              </a:rPr>
              <a:t>2011-</a:t>
            </a:r>
            <a:endParaRPr lang="en-US" altLang="zh-CN" sz="4400">
              <a:solidFill>
                <a:schemeClr val="bg1"/>
              </a:solidFill>
              <a:latin typeface="微软雅黑 Light" pitchFamily="34" charset="-122"/>
              <a:ea typeface="微软雅黑 Light" pitchFamily="34" charset="-122"/>
            </a:endParaRPr>
          </a:p>
          <a:p>
            <a:r>
              <a:rPr lang="en-US" altLang="zh-CN" sz="4400">
                <a:solidFill>
                  <a:schemeClr val="bg1"/>
                </a:solidFill>
                <a:latin typeface="微软雅黑 Light" pitchFamily="34" charset="-122"/>
                <a:ea typeface="微软雅黑 Light" pitchFamily="34" charset="-122"/>
              </a:rPr>
              <a:t>    2015</a:t>
            </a:r>
            <a:endParaRPr lang="en-US" altLang="zh-CN" sz="4400">
              <a:solidFill>
                <a:schemeClr val="bg1"/>
              </a:solidFill>
              <a:latin typeface="微软雅黑 Light" pitchFamily="34" charset="-122"/>
              <a:ea typeface="微软雅黑 Light" pitchFamily="34" charset="-122"/>
            </a:endParaRPr>
          </a:p>
        </p:txBody>
      </p:sp>
      <p:sp>
        <p:nvSpPr>
          <p:cNvPr id="53258" name="文本框 6"/>
          <p:cNvSpPr txBox="1">
            <a:spLocks noChangeArrowheads="1"/>
          </p:cNvSpPr>
          <p:nvPr/>
        </p:nvSpPr>
        <p:spPr bwMode="auto">
          <a:xfrm>
            <a:off x="323850" y="866775"/>
            <a:ext cx="6557963" cy="5970588"/>
          </a:xfrm>
          <a:prstGeom prst="rect">
            <a:avLst/>
          </a:prstGeom>
          <a:noFill/>
          <a:ln w="9525">
            <a:noFill/>
            <a:miter lim="800000"/>
          </a:ln>
        </p:spPr>
        <p:txBody>
          <a:bodyPr>
            <a:spAutoFit/>
          </a:bodyPr>
          <a:lstStyle/>
          <a:p>
            <a:r>
              <a:rPr lang="zh-CN" altLang="en-US" sz="2400">
                <a:ea typeface="微软雅黑" panose="020B0503020204020204" pitchFamily="34" charset="-122"/>
              </a:rPr>
              <a:t>第二个五年规划中，弘益主要致力于</a:t>
            </a:r>
            <a:r>
              <a:rPr lang="zh-CN" altLang="en-US" sz="2400">
                <a:solidFill>
                  <a:srgbClr val="00B050"/>
                </a:solidFill>
                <a:ea typeface="微软雅黑" panose="020B0503020204020204" pitchFamily="34" charset="-122"/>
              </a:rPr>
              <a:t>治疗呼吸疾病、肿瘤、病毒感染、老年疾病、妇科疾病创新药物的研发</a:t>
            </a:r>
            <a:r>
              <a:rPr lang="zh-CN" altLang="en-US" sz="2400">
                <a:ea typeface="微软雅黑" panose="020B0503020204020204" pitchFamily="34" charset="-122"/>
              </a:rPr>
              <a:t>，培养了以杰出战略性人才为领军人物、特色鲜明、创新能力强、方向明确的优势</a:t>
            </a:r>
            <a:r>
              <a:rPr lang="zh-CN" altLang="en-US" sz="2400">
                <a:solidFill>
                  <a:srgbClr val="00B050"/>
                </a:solidFill>
                <a:ea typeface="微软雅黑" panose="020B0503020204020204" pitchFamily="34" charset="-122"/>
              </a:rPr>
              <a:t>创新团队</a:t>
            </a:r>
            <a:r>
              <a:rPr lang="zh-CN" altLang="en-US" sz="2400">
                <a:ea typeface="微软雅黑" panose="020B0503020204020204" pitchFamily="34" charset="-122"/>
              </a:rPr>
              <a:t>，形成了装备先进、技术完善、功能配套、保障有力、人才聚集的</a:t>
            </a:r>
            <a:r>
              <a:rPr lang="zh-CN" altLang="en-US" sz="2400">
                <a:solidFill>
                  <a:srgbClr val="00B050"/>
                </a:solidFill>
                <a:ea typeface="微软雅黑" panose="020B0503020204020204" pitchFamily="34" charset="-122"/>
              </a:rPr>
              <a:t>创新基地</a:t>
            </a:r>
            <a:r>
              <a:rPr lang="zh-CN" altLang="en-US" sz="2400">
                <a:ea typeface="微软雅黑" panose="020B0503020204020204" pitchFamily="34" charset="-122"/>
              </a:rPr>
              <a:t>，构建互利共赢的工商联盟，建立强大的利益共同体，不断增强合作团队的核心竞争力和营销综合实力，实现弘益在第二个五年战略规划期内综合实力进位赶超、跻身国内领先行列的战略目标。</a:t>
            </a:r>
            <a:endParaRPr lang="zh-CN" altLang="en-US" sz="2400">
              <a:ea typeface="微软雅黑" panose="020B0503020204020204" pitchFamily="34" charset="-122"/>
            </a:endParaRPr>
          </a:p>
          <a:p>
            <a:r>
              <a:rPr lang="zh-CN" altLang="en-US" sz="2400">
                <a:ea typeface="微软雅黑" panose="020B0503020204020204" pitchFamily="34" charset="-122"/>
              </a:rPr>
              <a:t>同期，公司法人治理和公司内部管理组织架构不断完善，现代企业制度不断健全，在已建立的收入分配和福利激励机制的基础上，进一步建立</a:t>
            </a:r>
            <a:r>
              <a:rPr lang="zh-CN" altLang="en-US" sz="2400">
                <a:solidFill>
                  <a:srgbClr val="00B050"/>
                </a:solidFill>
                <a:ea typeface="微软雅黑" panose="020B0503020204020204" pitchFamily="34" charset="-122"/>
              </a:rPr>
              <a:t>股权和期权激励机制</a:t>
            </a:r>
            <a:r>
              <a:rPr lang="zh-CN" altLang="en-US" sz="2400">
                <a:ea typeface="微软雅黑" panose="020B0503020204020204" pitchFamily="34" charset="-122"/>
              </a:rPr>
              <a:t>，全面完成股份制分配体系建设。</a:t>
            </a:r>
            <a:endParaRPr lang="zh-CN" altLang="en-US" sz="2400">
              <a:ea typeface="微软雅黑" panose="020B0503020204020204" pitchFamily="34" charset="-122"/>
            </a:endParaRPr>
          </a:p>
        </p:txBody>
      </p:sp>
    </p:spTree>
  </p:cSld>
  <p:clrMapOvr>
    <a:masterClrMapping/>
  </p:clrMapOvr>
  <p:transition>
    <p:wheel spokes="8"/>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38"/>
          <p:cNvSpPr/>
          <p:nvPr/>
        </p:nvSpPr>
        <p:spPr>
          <a:xfrm>
            <a:off x="0" y="-23813"/>
            <a:ext cx="9450388" cy="6907213"/>
          </a:xfrm>
          <a:custGeom>
            <a:avLst/>
            <a:gdLst>
              <a:gd name="connsiteX0" fmla="*/ 9450710 w 9450710"/>
              <a:gd name="connsiteY0" fmla="*/ 0 h 6907044"/>
              <a:gd name="connsiteX1" fmla="*/ 7020643 w 9450710"/>
              <a:gd name="connsiteY1" fmla="*/ 3483429 h 6907044"/>
              <a:gd name="connsiteX2" fmla="*/ 8945125 w 9450710"/>
              <a:gd name="connsiteY2" fmla="*/ 6894286 h 6907044"/>
              <a:gd name="connsiteX3" fmla="*/ 0 w 9450710"/>
              <a:gd name="connsiteY3" fmla="*/ 6907044 h 6907044"/>
              <a:gd name="connsiteX4" fmla="*/ 0 w 9450710"/>
              <a:gd name="connsiteY4" fmla="*/ 25682 h 6907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0710" h="6907044">
                <a:moveTo>
                  <a:pt x="9450710" y="0"/>
                </a:moveTo>
                <a:cubicBezTo>
                  <a:pt x="9274027" y="1064380"/>
                  <a:pt x="7104906" y="2334381"/>
                  <a:pt x="7020643" y="3483429"/>
                </a:cubicBezTo>
                <a:cubicBezTo>
                  <a:pt x="6936379" y="4632477"/>
                  <a:pt x="8262858" y="6028268"/>
                  <a:pt x="8945125" y="6894286"/>
                </a:cubicBezTo>
                <a:lnTo>
                  <a:pt x="0" y="6907044"/>
                </a:lnTo>
                <a:lnTo>
                  <a:pt x="0" y="25682"/>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flipV="1">
            <a:off x="9204325" y="269875"/>
            <a:ext cx="246063" cy="247650"/>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矩形 32"/>
          <p:cNvSpPr/>
          <p:nvPr/>
        </p:nvSpPr>
        <p:spPr>
          <a:xfrm flipH="1">
            <a:off x="1260475" y="269875"/>
            <a:ext cx="73025" cy="468313"/>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5300" name="文本框 34"/>
          <p:cNvSpPr txBox="1">
            <a:spLocks noChangeArrowheads="1"/>
          </p:cNvSpPr>
          <p:nvPr/>
        </p:nvSpPr>
        <p:spPr bwMode="auto">
          <a:xfrm>
            <a:off x="1401763" y="241300"/>
            <a:ext cx="5137150" cy="549275"/>
          </a:xfrm>
          <a:prstGeom prst="rect">
            <a:avLst/>
          </a:prstGeom>
          <a:noFill/>
          <a:ln w="9525">
            <a:noFill/>
            <a:miter lim="800000"/>
          </a:ln>
        </p:spPr>
        <p:txBody>
          <a:bodyPr>
            <a:spAutoFit/>
          </a:bodyPr>
          <a:lstStyle/>
          <a:p>
            <a:r>
              <a:rPr lang="zh-CN" altLang="en-US" sz="2800">
                <a:latin typeface="微软雅黑" panose="020B0503020204020204" pitchFamily="34" charset="-122"/>
                <a:ea typeface="微软雅黑" panose="020B0503020204020204" pitchFamily="34" charset="-122"/>
              </a:rPr>
              <a:t>第二个五年计划</a:t>
            </a:r>
            <a:endParaRPr lang="zh-CN" altLang="en-US" sz="2800">
              <a:latin typeface="微软雅黑" panose="020B0503020204020204" pitchFamily="34" charset="-122"/>
              <a:ea typeface="微软雅黑" panose="020B0503020204020204" pitchFamily="34" charset="-122"/>
            </a:endParaRPr>
          </a:p>
        </p:txBody>
      </p:sp>
      <p:grpSp>
        <p:nvGrpSpPr>
          <p:cNvPr id="55301" name="组合 35"/>
          <p:cNvGrpSpPr/>
          <p:nvPr/>
        </p:nvGrpSpPr>
        <p:grpSpPr bwMode="auto">
          <a:xfrm rot="-4500000">
            <a:off x="177007" y="261144"/>
            <a:ext cx="481012" cy="469900"/>
            <a:chOff x="1032060" y="5022216"/>
            <a:chExt cx="753746" cy="734645"/>
          </a:xfrm>
        </p:grpSpPr>
        <p:sp>
          <p:nvSpPr>
            <p:cNvPr id="37" name="等腰三角形 36"/>
            <p:cNvSpPr/>
            <p:nvPr/>
          </p:nvSpPr>
          <p:spPr>
            <a:xfrm rot="20627212" flipH="1" flipV="1">
              <a:off x="1032751" y="5105335"/>
              <a:ext cx="753746" cy="650260"/>
            </a:xfrm>
            <a:prstGeom prst="triangle">
              <a:avLst/>
            </a:prstGeom>
            <a:noFill/>
            <a:ln w="12700">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8" name="等腰三角形 37"/>
            <p:cNvSpPr/>
            <p:nvPr/>
          </p:nvSpPr>
          <p:spPr>
            <a:xfrm rot="6289781" flipH="1" flipV="1">
              <a:off x="1004651" y="5062436"/>
              <a:ext cx="588213" cy="504986"/>
            </a:xfrm>
            <a:prstGeom prst="triangle">
              <a:avLst/>
            </a:prstGeom>
            <a:solidFill>
              <a:srgbClr val="CCCC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0" name="椭圆 49"/>
          <p:cNvSpPr/>
          <p:nvPr/>
        </p:nvSpPr>
        <p:spPr>
          <a:xfrm flipV="1">
            <a:off x="8202613" y="1417638"/>
            <a:ext cx="246062"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 name="椭圆 50"/>
          <p:cNvSpPr/>
          <p:nvPr/>
        </p:nvSpPr>
        <p:spPr>
          <a:xfrm flipV="1">
            <a:off x="6881813" y="3154363"/>
            <a:ext cx="246062"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2" name="椭圆 51"/>
          <p:cNvSpPr/>
          <p:nvPr/>
        </p:nvSpPr>
        <p:spPr>
          <a:xfrm flipV="1">
            <a:off x="7477125" y="4984750"/>
            <a:ext cx="246063" cy="246063"/>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5305" name="文本框 13"/>
          <p:cNvSpPr txBox="1">
            <a:spLocks noChangeArrowheads="1"/>
          </p:cNvSpPr>
          <p:nvPr/>
        </p:nvSpPr>
        <p:spPr bwMode="auto">
          <a:xfrm>
            <a:off x="8202613" y="3048000"/>
            <a:ext cx="3833812" cy="762000"/>
          </a:xfrm>
          <a:prstGeom prst="rect">
            <a:avLst/>
          </a:prstGeom>
          <a:noFill/>
          <a:ln w="9525">
            <a:noFill/>
            <a:miter lim="800000"/>
          </a:ln>
        </p:spPr>
        <p:txBody>
          <a:bodyPr>
            <a:spAutoFit/>
          </a:bodyPr>
          <a:lstStyle/>
          <a:p>
            <a:r>
              <a:rPr lang="en-US" altLang="zh-CN" sz="4400">
                <a:solidFill>
                  <a:schemeClr val="bg1"/>
                </a:solidFill>
                <a:latin typeface="微软雅黑 Light" pitchFamily="34" charset="-122"/>
                <a:ea typeface="微软雅黑 Light" pitchFamily="34" charset="-122"/>
              </a:rPr>
              <a:t>2011-2015</a:t>
            </a:r>
            <a:r>
              <a:rPr lang="zh-CN" altLang="en-US" sz="4400">
                <a:solidFill>
                  <a:schemeClr val="bg1"/>
                </a:solidFill>
                <a:latin typeface="微软雅黑 Light" pitchFamily="34" charset="-122"/>
                <a:ea typeface="微软雅黑 Light" pitchFamily="34" charset="-122"/>
              </a:rPr>
              <a:t>总结</a:t>
            </a:r>
            <a:endParaRPr lang="zh-CN" altLang="en-US" sz="4400">
              <a:solidFill>
                <a:schemeClr val="bg1"/>
              </a:solidFill>
              <a:latin typeface="微软雅黑 Light" pitchFamily="34" charset="-122"/>
              <a:ea typeface="微软雅黑 Light" pitchFamily="34" charset="-122"/>
            </a:endParaRPr>
          </a:p>
        </p:txBody>
      </p:sp>
      <p:grpSp>
        <p:nvGrpSpPr>
          <p:cNvPr id="4" name="组合 3"/>
          <p:cNvGrpSpPr/>
          <p:nvPr/>
        </p:nvGrpSpPr>
        <p:grpSpPr bwMode="auto">
          <a:xfrm>
            <a:off x="596900" y="2641600"/>
            <a:ext cx="5826125" cy="2082800"/>
            <a:chOff x="8919" y="1209"/>
            <a:chExt cx="9177" cy="3278"/>
          </a:xfrm>
        </p:grpSpPr>
        <p:sp>
          <p:nvSpPr>
            <p:cNvPr id="3" name="女人"/>
            <p:cNvSpPr/>
            <p:nvPr/>
          </p:nvSpPr>
          <p:spPr bwMode="auto">
            <a:xfrm>
              <a:off x="17063" y="3143"/>
              <a:ext cx="1033" cy="1344"/>
            </a:xfrm>
            <a:custGeom>
              <a:avLst/>
              <a:gdLst>
                <a:gd name="T0" fmla="*/ 599519 w 5888"/>
                <a:gd name="T1" fmla="*/ 45720 h 6750"/>
                <a:gd name="T2" fmla="*/ 848072 w 5888"/>
                <a:gd name="T3" fmla="*/ 1411 h 6750"/>
                <a:gd name="T4" fmla="*/ 963179 w 5888"/>
                <a:gd name="T5" fmla="*/ 101600 h 6750"/>
                <a:gd name="T6" fmla="*/ 1093522 w 5888"/>
                <a:gd name="T7" fmla="*/ 164253 h 6750"/>
                <a:gd name="T8" fmla="*/ 1121170 w 5888"/>
                <a:gd name="T9" fmla="*/ 228036 h 6750"/>
                <a:gd name="T10" fmla="*/ 1263362 w 5888"/>
                <a:gd name="T11" fmla="*/ 182880 h 6750"/>
                <a:gd name="T12" fmla="*/ 1215682 w 5888"/>
                <a:gd name="T13" fmla="*/ 222956 h 6750"/>
                <a:gd name="T14" fmla="*/ 1328251 w 5888"/>
                <a:gd name="T15" fmla="*/ 197838 h 6750"/>
                <a:gd name="T16" fmla="*/ 1289600 w 5888"/>
                <a:gd name="T17" fmla="*/ 219851 h 6750"/>
                <a:gd name="T18" fmla="*/ 1372827 w 5888"/>
                <a:gd name="T19" fmla="*/ 228036 h 6750"/>
                <a:gd name="T20" fmla="*/ 1343204 w 5888"/>
                <a:gd name="T21" fmla="*/ 248920 h 6750"/>
                <a:gd name="T22" fmla="*/ 1431227 w 5888"/>
                <a:gd name="T23" fmla="*/ 293793 h 6750"/>
                <a:gd name="T24" fmla="*/ 1338972 w 5888"/>
                <a:gd name="T25" fmla="*/ 290124 h 6750"/>
                <a:gd name="T26" fmla="*/ 1332765 w 5888"/>
                <a:gd name="T27" fmla="*/ 320604 h 6750"/>
                <a:gd name="T28" fmla="*/ 1259130 w 5888"/>
                <a:gd name="T29" fmla="*/ 300567 h 6750"/>
                <a:gd name="T30" fmla="*/ 1198755 w 5888"/>
                <a:gd name="T31" fmla="*/ 296051 h 6750"/>
                <a:gd name="T32" fmla="*/ 1210604 w 5888"/>
                <a:gd name="T33" fmla="*/ 328507 h 6750"/>
                <a:gd name="T34" fmla="*/ 1132173 w 5888"/>
                <a:gd name="T35" fmla="*/ 329918 h 6750"/>
                <a:gd name="T36" fmla="*/ 1106782 w 5888"/>
                <a:gd name="T37" fmla="*/ 408658 h 6750"/>
                <a:gd name="T38" fmla="*/ 793057 w 5888"/>
                <a:gd name="T39" fmla="*/ 283069 h 6750"/>
                <a:gd name="T40" fmla="*/ 3668 w 5888"/>
                <a:gd name="T41" fmla="*/ 168487 h 6750"/>
                <a:gd name="T42" fmla="*/ 171251 w 5888"/>
                <a:gd name="T43" fmla="*/ 270087 h 6750"/>
                <a:gd name="T44" fmla="*/ 419522 w 5888"/>
                <a:gd name="T45" fmla="*/ 389749 h 6750"/>
                <a:gd name="T46" fmla="*/ 387359 w 5888"/>
                <a:gd name="T47" fmla="*/ 389467 h 6750"/>
                <a:gd name="T48" fmla="*/ 397798 w 5888"/>
                <a:gd name="T49" fmla="*/ 461151 h 6750"/>
                <a:gd name="T50" fmla="*/ 338270 w 5888"/>
                <a:gd name="T51" fmla="*/ 514773 h 6750"/>
                <a:gd name="T52" fmla="*/ 375228 w 5888"/>
                <a:gd name="T53" fmla="*/ 569807 h 6750"/>
                <a:gd name="T54" fmla="*/ 373253 w 5888"/>
                <a:gd name="T55" fmla="*/ 609036 h 6750"/>
                <a:gd name="T56" fmla="*/ 372125 w 5888"/>
                <a:gd name="T57" fmla="*/ 671971 h 6750"/>
                <a:gd name="T58" fmla="*/ 382845 w 5888"/>
                <a:gd name="T59" fmla="*/ 772724 h 6750"/>
                <a:gd name="T60" fmla="*/ 454506 w 5888"/>
                <a:gd name="T61" fmla="*/ 831709 h 6750"/>
                <a:gd name="T62" fmla="*/ 546479 w 5888"/>
                <a:gd name="T63" fmla="*/ 908473 h 6750"/>
                <a:gd name="T64" fmla="*/ 527858 w 5888"/>
                <a:gd name="T65" fmla="*/ 1024467 h 6750"/>
                <a:gd name="T66" fmla="*/ 401184 w 5888"/>
                <a:gd name="T67" fmla="*/ 972538 h 6750"/>
                <a:gd name="T68" fmla="*/ 293976 w 5888"/>
                <a:gd name="T69" fmla="*/ 1006122 h 6750"/>
                <a:gd name="T70" fmla="*/ 198335 w 5888"/>
                <a:gd name="T71" fmla="*/ 1177431 h 6750"/>
                <a:gd name="T72" fmla="*/ 199463 w 5888"/>
                <a:gd name="T73" fmla="*/ 1735102 h 6750"/>
                <a:gd name="T74" fmla="*/ 308646 w 5888"/>
                <a:gd name="T75" fmla="*/ 1784209 h 6750"/>
                <a:gd name="T76" fmla="*/ 736350 w 5888"/>
                <a:gd name="T77" fmla="*/ 1357489 h 6750"/>
                <a:gd name="T78" fmla="*/ 986878 w 5888"/>
                <a:gd name="T79" fmla="*/ 1166142 h 6750"/>
                <a:gd name="T80" fmla="*/ 1180417 w 5888"/>
                <a:gd name="T81" fmla="*/ 1091071 h 6750"/>
                <a:gd name="T82" fmla="*/ 971643 w 5888"/>
                <a:gd name="T83" fmla="*/ 950807 h 6750"/>
                <a:gd name="T84" fmla="*/ 946252 w 5888"/>
                <a:gd name="T85" fmla="*/ 802640 h 6750"/>
                <a:gd name="T86" fmla="*/ 1081955 w 5888"/>
                <a:gd name="T87" fmla="*/ 833684 h 6750"/>
                <a:gd name="T88" fmla="*/ 1192830 w 5888"/>
                <a:gd name="T89" fmla="*/ 777804 h 6750"/>
                <a:gd name="T90" fmla="*/ 1209194 w 5888"/>
                <a:gd name="T91" fmla="*/ 677051 h 6750"/>
                <a:gd name="T92" fmla="*/ 1435177 w 5888"/>
                <a:gd name="T93" fmla="*/ 708096 h 6750"/>
                <a:gd name="T94" fmla="*/ 1649875 w 5888"/>
                <a:gd name="T95" fmla="*/ 700476 h 6750"/>
                <a:gd name="T96" fmla="*/ 1631537 w 5888"/>
                <a:gd name="T97" fmla="*/ 642902 h 6750"/>
                <a:gd name="T98" fmla="*/ 1219632 w 5888"/>
                <a:gd name="T99" fmla="*/ 464820 h 6750"/>
                <a:gd name="T100" fmla="*/ 655380 w 5888"/>
                <a:gd name="T101" fmla="*/ 261620 h 6750"/>
                <a:gd name="T102" fmla="*/ 130060 w 5888"/>
                <a:gd name="T103" fmla="*/ 108373 h 6750"/>
                <a:gd name="T104" fmla="*/ 8464 w 5888"/>
                <a:gd name="T105" fmla="*/ 129258 h 6750"/>
                <a:gd name="T106" fmla="*/ 1280854 w 5888"/>
                <a:gd name="T107" fmla="*/ 1134816 h 6750"/>
                <a:gd name="T108" fmla="*/ 1410914 w 5888"/>
                <a:gd name="T109" fmla="*/ 1247140 h 6750"/>
                <a:gd name="T110" fmla="*/ 1548309 w 5888"/>
                <a:gd name="T111" fmla="*/ 1709420 h 6750"/>
                <a:gd name="T112" fmla="*/ 387359 w 5888"/>
                <a:gd name="T113" fmla="*/ 1855329 h 6750"/>
                <a:gd name="T114" fmla="*/ 793057 w 5888"/>
                <a:gd name="T115" fmla="*/ 1461347 h 6750"/>
                <a:gd name="T116" fmla="*/ 1106500 w 5888"/>
                <a:gd name="T117" fmla="*/ 1170940 h 6750"/>
                <a:gd name="T118" fmla="*/ 1254052 w 5888"/>
                <a:gd name="T119" fmla="*/ 1132276 h 6750"/>
                <a:gd name="T120" fmla="*/ 899419 w 5888"/>
                <a:gd name="T121" fmla="*/ 712893 h 6750"/>
                <a:gd name="T122" fmla="*/ 876002 w 5888"/>
                <a:gd name="T123" fmla="*/ 741962 h 6750"/>
                <a:gd name="T124" fmla="*/ 854843 w 5888"/>
                <a:gd name="T125" fmla="*/ 706684 h 67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888" h="6750">
                  <a:moveTo>
                    <a:pt x="1467" y="529"/>
                  </a:moveTo>
                  <a:lnTo>
                    <a:pt x="1467" y="529"/>
                  </a:lnTo>
                  <a:lnTo>
                    <a:pt x="1497" y="503"/>
                  </a:lnTo>
                  <a:lnTo>
                    <a:pt x="1530" y="478"/>
                  </a:lnTo>
                  <a:lnTo>
                    <a:pt x="1564" y="454"/>
                  </a:lnTo>
                  <a:lnTo>
                    <a:pt x="1599" y="429"/>
                  </a:lnTo>
                  <a:lnTo>
                    <a:pt x="1635" y="405"/>
                  </a:lnTo>
                  <a:lnTo>
                    <a:pt x="1672" y="382"/>
                  </a:lnTo>
                  <a:lnTo>
                    <a:pt x="1711" y="358"/>
                  </a:lnTo>
                  <a:lnTo>
                    <a:pt x="1752" y="335"/>
                  </a:lnTo>
                  <a:lnTo>
                    <a:pt x="1794" y="312"/>
                  </a:lnTo>
                  <a:lnTo>
                    <a:pt x="1837" y="290"/>
                  </a:lnTo>
                  <a:lnTo>
                    <a:pt x="1882" y="268"/>
                  </a:lnTo>
                  <a:lnTo>
                    <a:pt x="1927" y="246"/>
                  </a:lnTo>
                  <a:lnTo>
                    <a:pt x="1976" y="224"/>
                  </a:lnTo>
                  <a:lnTo>
                    <a:pt x="2024" y="204"/>
                  </a:lnTo>
                  <a:lnTo>
                    <a:pt x="2074" y="183"/>
                  </a:lnTo>
                  <a:lnTo>
                    <a:pt x="2125" y="162"/>
                  </a:lnTo>
                  <a:lnTo>
                    <a:pt x="2178" y="142"/>
                  </a:lnTo>
                  <a:lnTo>
                    <a:pt x="2230" y="124"/>
                  </a:lnTo>
                  <a:lnTo>
                    <a:pt x="2281" y="107"/>
                  </a:lnTo>
                  <a:lnTo>
                    <a:pt x="2333" y="91"/>
                  </a:lnTo>
                  <a:lnTo>
                    <a:pt x="2384" y="77"/>
                  </a:lnTo>
                  <a:lnTo>
                    <a:pt x="2435" y="64"/>
                  </a:lnTo>
                  <a:lnTo>
                    <a:pt x="2486" y="52"/>
                  </a:lnTo>
                  <a:lnTo>
                    <a:pt x="2536" y="41"/>
                  </a:lnTo>
                  <a:lnTo>
                    <a:pt x="2586" y="31"/>
                  </a:lnTo>
                  <a:lnTo>
                    <a:pt x="2636" y="23"/>
                  </a:lnTo>
                  <a:lnTo>
                    <a:pt x="2687" y="17"/>
                  </a:lnTo>
                  <a:lnTo>
                    <a:pt x="2736" y="11"/>
                  </a:lnTo>
                  <a:lnTo>
                    <a:pt x="2785" y="6"/>
                  </a:lnTo>
                  <a:lnTo>
                    <a:pt x="2834" y="4"/>
                  </a:lnTo>
                  <a:lnTo>
                    <a:pt x="2882" y="2"/>
                  </a:lnTo>
                  <a:lnTo>
                    <a:pt x="2930" y="0"/>
                  </a:lnTo>
                  <a:lnTo>
                    <a:pt x="2968" y="2"/>
                  </a:lnTo>
                  <a:lnTo>
                    <a:pt x="3006" y="5"/>
                  </a:lnTo>
                  <a:lnTo>
                    <a:pt x="3041" y="9"/>
                  </a:lnTo>
                  <a:lnTo>
                    <a:pt x="3073" y="16"/>
                  </a:lnTo>
                  <a:lnTo>
                    <a:pt x="3106" y="24"/>
                  </a:lnTo>
                  <a:lnTo>
                    <a:pt x="3136" y="35"/>
                  </a:lnTo>
                  <a:lnTo>
                    <a:pt x="3164" y="48"/>
                  </a:lnTo>
                  <a:lnTo>
                    <a:pt x="3191" y="63"/>
                  </a:lnTo>
                  <a:lnTo>
                    <a:pt x="3216" y="79"/>
                  </a:lnTo>
                  <a:lnTo>
                    <a:pt x="3239" y="98"/>
                  </a:lnTo>
                  <a:lnTo>
                    <a:pt x="3261" y="117"/>
                  </a:lnTo>
                  <a:lnTo>
                    <a:pt x="3282" y="139"/>
                  </a:lnTo>
                  <a:lnTo>
                    <a:pt x="3300" y="164"/>
                  </a:lnTo>
                  <a:lnTo>
                    <a:pt x="3317" y="189"/>
                  </a:lnTo>
                  <a:lnTo>
                    <a:pt x="3333" y="218"/>
                  </a:lnTo>
                  <a:lnTo>
                    <a:pt x="3346" y="248"/>
                  </a:lnTo>
                  <a:lnTo>
                    <a:pt x="3361" y="278"/>
                  </a:lnTo>
                  <a:lnTo>
                    <a:pt x="3377" y="307"/>
                  </a:lnTo>
                  <a:lnTo>
                    <a:pt x="3394" y="335"/>
                  </a:lnTo>
                  <a:lnTo>
                    <a:pt x="3414" y="360"/>
                  </a:lnTo>
                  <a:lnTo>
                    <a:pt x="3436" y="384"/>
                  </a:lnTo>
                  <a:lnTo>
                    <a:pt x="3459" y="407"/>
                  </a:lnTo>
                  <a:lnTo>
                    <a:pt x="3484" y="429"/>
                  </a:lnTo>
                  <a:lnTo>
                    <a:pt x="3511" y="448"/>
                  </a:lnTo>
                  <a:lnTo>
                    <a:pt x="3540" y="467"/>
                  </a:lnTo>
                  <a:lnTo>
                    <a:pt x="3571" y="483"/>
                  </a:lnTo>
                  <a:lnTo>
                    <a:pt x="3604" y="499"/>
                  </a:lnTo>
                  <a:lnTo>
                    <a:pt x="3639" y="513"/>
                  </a:lnTo>
                  <a:lnTo>
                    <a:pt x="3675" y="525"/>
                  </a:lnTo>
                  <a:lnTo>
                    <a:pt x="3713" y="536"/>
                  </a:lnTo>
                  <a:lnTo>
                    <a:pt x="3754" y="546"/>
                  </a:lnTo>
                  <a:lnTo>
                    <a:pt x="3796" y="553"/>
                  </a:lnTo>
                  <a:lnTo>
                    <a:pt x="3813" y="556"/>
                  </a:lnTo>
                  <a:lnTo>
                    <a:pt x="3827" y="561"/>
                  </a:lnTo>
                  <a:lnTo>
                    <a:pt x="3841" y="565"/>
                  </a:lnTo>
                  <a:lnTo>
                    <a:pt x="3854" y="570"/>
                  </a:lnTo>
                  <a:lnTo>
                    <a:pt x="3865" y="575"/>
                  </a:lnTo>
                  <a:lnTo>
                    <a:pt x="3876" y="582"/>
                  </a:lnTo>
                  <a:lnTo>
                    <a:pt x="3886" y="588"/>
                  </a:lnTo>
                  <a:lnTo>
                    <a:pt x="3896" y="596"/>
                  </a:lnTo>
                  <a:lnTo>
                    <a:pt x="3903" y="603"/>
                  </a:lnTo>
                  <a:lnTo>
                    <a:pt x="3910" y="612"/>
                  </a:lnTo>
                  <a:lnTo>
                    <a:pt x="3915" y="621"/>
                  </a:lnTo>
                  <a:lnTo>
                    <a:pt x="3921" y="631"/>
                  </a:lnTo>
                  <a:lnTo>
                    <a:pt x="3925" y="641"/>
                  </a:lnTo>
                  <a:lnTo>
                    <a:pt x="3927" y="651"/>
                  </a:lnTo>
                  <a:lnTo>
                    <a:pt x="3930" y="663"/>
                  </a:lnTo>
                  <a:lnTo>
                    <a:pt x="3931" y="676"/>
                  </a:lnTo>
                  <a:lnTo>
                    <a:pt x="3934" y="764"/>
                  </a:lnTo>
                  <a:lnTo>
                    <a:pt x="3934" y="827"/>
                  </a:lnTo>
                  <a:lnTo>
                    <a:pt x="3935" y="828"/>
                  </a:lnTo>
                  <a:lnTo>
                    <a:pt x="3937" y="828"/>
                  </a:lnTo>
                  <a:lnTo>
                    <a:pt x="3945" y="825"/>
                  </a:lnTo>
                  <a:lnTo>
                    <a:pt x="3957" y="819"/>
                  </a:lnTo>
                  <a:lnTo>
                    <a:pt x="3974" y="808"/>
                  </a:lnTo>
                  <a:lnTo>
                    <a:pt x="4024" y="776"/>
                  </a:lnTo>
                  <a:lnTo>
                    <a:pt x="4093" y="729"/>
                  </a:lnTo>
                  <a:lnTo>
                    <a:pt x="4113" y="716"/>
                  </a:lnTo>
                  <a:lnTo>
                    <a:pt x="4134" y="704"/>
                  </a:lnTo>
                  <a:lnTo>
                    <a:pt x="4155" y="693"/>
                  </a:lnTo>
                  <a:lnTo>
                    <a:pt x="4176" y="683"/>
                  </a:lnTo>
                  <a:lnTo>
                    <a:pt x="4199" y="674"/>
                  </a:lnTo>
                  <a:lnTo>
                    <a:pt x="4221" y="666"/>
                  </a:lnTo>
                  <a:lnTo>
                    <a:pt x="4245" y="659"/>
                  </a:lnTo>
                  <a:lnTo>
                    <a:pt x="4268" y="654"/>
                  </a:lnTo>
                  <a:lnTo>
                    <a:pt x="4293" y="649"/>
                  </a:lnTo>
                  <a:lnTo>
                    <a:pt x="4317" y="646"/>
                  </a:lnTo>
                  <a:lnTo>
                    <a:pt x="4343" y="644"/>
                  </a:lnTo>
                  <a:lnTo>
                    <a:pt x="4369" y="643"/>
                  </a:lnTo>
                  <a:lnTo>
                    <a:pt x="4395" y="643"/>
                  </a:lnTo>
                  <a:lnTo>
                    <a:pt x="4422" y="643"/>
                  </a:lnTo>
                  <a:lnTo>
                    <a:pt x="4450" y="645"/>
                  </a:lnTo>
                  <a:lnTo>
                    <a:pt x="4478" y="648"/>
                  </a:lnTo>
                  <a:lnTo>
                    <a:pt x="4436" y="671"/>
                  </a:lnTo>
                  <a:lnTo>
                    <a:pt x="4396" y="695"/>
                  </a:lnTo>
                  <a:lnTo>
                    <a:pt x="4358" y="720"/>
                  </a:lnTo>
                  <a:lnTo>
                    <a:pt x="4321" y="747"/>
                  </a:lnTo>
                  <a:lnTo>
                    <a:pt x="4304" y="760"/>
                  </a:lnTo>
                  <a:lnTo>
                    <a:pt x="4290" y="773"/>
                  </a:lnTo>
                  <a:lnTo>
                    <a:pt x="4278" y="785"/>
                  </a:lnTo>
                  <a:lnTo>
                    <a:pt x="4268" y="797"/>
                  </a:lnTo>
                  <a:lnTo>
                    <a:pt x="4263" y="808"/>
                  </a:lnTo>
                  <a:lnTo>
                    <a:pt x="4258" y="819"/>
                  </a:lnTo>
                  <a:lnTo>
                    <a:pt x="4257" y="828"/>
                  </a:lnTo>
                  <a:lnTo>
                    <a:pt x="4257" y="834"/>
                  </a:lnTo>
                  <a:lnTo>
                    <a:pt x="4258" y="838"/>
                  </a:lnTo>
                  <a:lnTo>
                    <a:pt x="4275" y="821"/>
                  </a:lnTo>
                  <a:lnTo>
                    <a:pt x="4292" y="804"/>
                  </a:lnTo>
                  <a:lnTo>
                    <a:pt x="4309" y="790"/>
                  </a:lnTo>
                  <a:lnTo>
                    <a:pt x="4326" y="776"/>
                  </a:lnTo>
                  <a:lnTo>
                    <a:pt x="4345" y="763"/>
                  </a:lnTo>
                  <a:lnTo>
                    <a:pt x="4362" y="751"/>
                  </a:lnTo>
                  <a:lnTo>
                    <a:pt x="4381" y="740"/>
                  </a:lnTo>
                  <a:lnTo>
                    <a:pt x="4399" y="730"/>
                  </a:lnTo>
                  <a:lnTo>
                    <a:pt x="4418" y="722"/>
                  </a:lnTo>
                  <a:lnTo>
                    <a:pt x="4438" y="715"/>
                  </a:lnTo>
                  <a:lnTo>
                    <a:pt x="4457" y="708"/>
                  </a:lnTo>
                  <a:lnTo>
                    <a:pt x="4477" y="703"/>
                  </a:lnTo>
                  <a:lnTo>
                    <a:pt x="4498" y="698"/>
                  </a:lnTo>
                  <a:lnTo>
                    <a:pt x="4518" y="695"/>
                  </a:lnTo>
                  <a:lnTo>
                    <a:pt x="4539" y="694"/>
                  </a:lnTo>
                  <a:lnTo>
                    <a:pt x="4561" y="693"/>
                  </a:lnTo>
                  <a:lnTo>
                    <a:pt x="4600" y="692"/>
                  </a:lnTo>
                  <a:lnTo>
                    <a:pt x="4635" y="693"/>
                  </a:lnTo>
                  <a:lnTo>
                    <a:pt x="4665" y="694"/>
                  </a:lnTo>
                  <a:lnTo>
                    <a:pt x="4689" y="697"/>
                  </a:lnTo>
                  <a:lnTo>
                    <a:pt x="4708" y="701"/>
                  </a:lnTo>
                  <a:lnTo>
                    <a:pt x="4715" y="703"/>
                  </a:lnTo>
                  <a:lnTo>
                    <a:pt x="4722" y="705"/>
                  </a:lnTo>
                  <a:lnTo>
                    <a:pt x="4726" y="708"/>
                  </a:lnTo>
                  <a:lnTo>
                    <a:pt x="4729" y="710"/>
                  </a:lnTo>
                  <a:lnTo>
                    <a:pt x="4731" y="714"/>
                  </a:lnTo>
                  <a:lnTo>
                    <a:pt x="4732" y="718"/>
                  </a:lnTo>
                  <a:lnTo>
                    <a:pt x="4730" y="720"/>
                  </a:lnTo>
                  <a:lnTo>
                    <a:pt x="4727" y="724"/>
                  </a:lnTo>
                  <a:lnTo>
                    <a:pt x="4720" y="727"/>
                  </a:lnTo>
                  <a:lnTo>
                    <a:pt x="4712" y="730"/>
                  </a:lnTo>
                  <a:lnTo>
                    <a:pt x="4687" y="737"/>
                  </a:lnTo>
                  <a:lnTo>
                    <a:pt x="4652" y="745"/>
                  </a:lnTo>
                  <a:lnTo>
                    <a:pt x="4632" y="750"/>
                  </a:lnTo>
                  <a:lnTo>
                    <a:pt x="4614" y="755"/>
                  </a:lnTo>
                  <a:lnTo>
                    <a:pt x="4598" y="762"/>
                  </a:lnTo>
                  <a:lnTo>
                    <a:pt x="4584" y="771"/>
                  </a:lnTo>
                  <a:lnTo>
                    <a:pt x="4571" y="779"/>
                  </a:lnTo>
                  <a:lnTo>
                    <a:pt x="4560" y="789"/>
                  </a:lnTo>
                  <a:lnTo>
                    <a:pt x="4550" y="800"/>
                  </a:lnTo>
                  <a:lnTo>
                    <a:pt x="4542" y="812"/>
                  </a:lnTo>
                  <a:lnTo>
                    <a:pt x="4552" y="807"/>
                  </a:lnTo>
                  <a:lnTo>
                    <a:pt x="4563" y="801"/>
                  </a:lnTo>
                  <a:lnTo>
                    <a:pt x="4574" y="796"/>
                  </a:lnTo>
                  <a:lnTo>
                    <a:pt x="4586" y="791"/>
                  </a:lnTo>
                  <a:lnTo>
                    <a:pt x="4598" y="788"/>
                  </a:lnTo>
                  <a:lnTo>
                    <a:pt x="4611" y="785"/>
                  </a:lnTo>
                  <a:lnTo>
                    <a:pt x="4639" y="780"/>
                  </a:lnTo>
                  <a:lnTo>
                    <a:pt x="4668" y="778"/>
                  </a:lnTo>
                  <a:lnTo>
                    <a:pt x="4700" y="778"/>
                  </a:lnTo>
                  <a:lnTo>
                    <a:pt x="4732" y="780"/>
                  </a:lnTo>
                  <a:lnTo>
                    <a:pt x="4769" y="785"/>
                  </a:lnTo>
                  <a:lnTo>
                    <a:pt x="4803" y="791"/>
                  </a:lnTo>
                  <a:lnTo>
                    <a:pt x="4835" y="799"/>
                  </a:lnTo>
                  <a:lnTo>
                    <a:pt x="4866" y="808"/>
                  </a:lnTo>
                  <a:lnTo>
                    <a:pt x="4893" y="818"/>
                  </a:lnTo>
                  <a:lnTo>
                    <a:pt x="4917" y="828"/>
                  </a:lnTo>
                  <a:lnTo>
                    <a:pt x="4940" y="840"/>
                  </a:lnTo>
                  <a:lnTo>
                    <a:pt x="4959" y="852"/>
                  </a:lnTo>
                  <a:lnTo>
                    <a:pt x="4976" y="867"/>
                  </a:lnTo>
                  <a:lnTo>
                    <a:pt x="4929" y="861"/>
                  </a:lnTo>
                  <a:lnTo>
                    <a:pt x="4888" y="857"/>
                  </a:lnTo>
                  <a:lnTo>
                    <a:pt x="4852" y="856"/>
                  </a:lnTo>
                  <a:lnTo>
                    <a:pt x="4822" y="856"/>
                  </a:lnTo>
                  <a:lnTo>
                    <a:pt x="4809" y="857"/>
                  </a:lnTo>
                  <a:lnTo>
                    <a:pt x="4798" y="859"/>
                  </a:lnTo>
                  <a:lnTo>
                    <a:pt x="4788" y="861"/>
                  </a:lnTo>
                  <a:lnTo>
                    <a:pt x="4779" y="864"/>
                  </a:lnTo>
                  <a:lnTo>
                    <a:pt x="4773" y="868"/>
                  </a:lnTo>
                  <a:lnTo>
                    <a:pt x="4767" y="872"/>
                  </a:lnTo>
                  <a:lnTo>
                    <a:pt x="4763" y="876"/>
                  </a:lnTo>
                  <a:lnTo>
                    <a:pt x="4761" y="882"/>
                  </a:lnTo>
                  <a:lnTo>
                    <a:pt x="4760" y="882"/>
                  </a:lnTo>
                  <a:lnTo>
                    <a:pt x="4764" y="883"/>
                  </a:lnTo>
                  <a:lnTo>
                    <a:pt x="4785" y="889"/>
                  </a:lnTo>
                  <a:lnTo>
                    <a:pt x="4879" y="909"/>
                  </a:lnTo>
                  <a:lnTo>
                    <a:pt x="4895" y="913"/>
                  </a:lnTo>
                  <a:lnTo>
                    <a:pt x="4911" y="918"/>
                  </a:lnTo>
                  <a:lnTo>
                    <a:pt x="4927" y="925"/>
                  </a:lnTo>
                  <a:lnTo>
                    <a:pt x="4942" y="931"/>
                  </a:lnTo>
                  <a:lnTo>
                    <a:pt x="4957" y="939"/>
                  </a:lnTo>
                  <a:lnTo>
                    <a:pt x="4973" y="949"/>
                  </a:lnTo>
                  <a:lnTo>
                    <a:pt x="4988" y="958"/>
                  </a:lnTo>
                  <a:lnTo>
                    <a:pt x="5002" y="969"/>
                  </a:lnTo>
                  <a:lnTo>
                    <a:pt x="5018" y="982"/>
                  </a:lnTo>
                  <a:lnTo>
                    <a:pt x="5032" y="996"/>
                  </a:lnTo>
                  <a:lnTo>
                    <a:pt x="5046" y="1010"/>
                  </a:lnTo>
                  <a:lnTo>
                    <a:pt x="5060" y="1025"/>
                  </a:lnTo>
                  <a:lnTo>
                    <a:pt x="5073" y="1041"/>
                  </a:lnTo>
                  <a:lnTo>
                    <a:pt x="5087" y="1059"/>
                  </a:lnTo>
                  <a:lnTo>
                    <a:pt x="5101" y="1077"/>
                  </a:lnTo>
                  <a:lnTo>
                    <a:pt x="5114" y="1097"/>
                  </a:lnTo>
                  <a:lnTo>
                    <a:pt x="5008" y="1065"/>
                  </a:lnTo>
                  <a:lnTo>
                    <a:pt x="4953" y="1049"/>
                  </a:lnTo>
                  <a:lnTo>
                    <a:pt x="4897" y="1031"/>
                  </a:lnTo>
                  <a:lnTo>
                    <a:pt x="4871" y="1023"/>
                  </a:lnTo>
                  <a:lnTo>
                    <a:pt x="4846" y="1016"/>
                  </a:lnTo>
                  <a:lnTo>
                    <a:pt x="4824" y="1012"/>
                  </a:lnTo>
                  <a:lnTo>
                    <a:pt x="4805" y="1009"/>
                  </a:lnTo>
                  <a:lnTo>
                    <a:pt x="4787" y="1008"/>
                  </a:lnTo>
                  <a:lnTo>
                    <a:pt x="4771" y="1009"/>
                  </a:lnTo>
                  <a:lnTo>
                    <a:pt x="4758" y="1012"/>
                  </a:lnTo>
                  <a:lnTo>
                    <a:pt x="4747" y="1016"/>
                  </a:lnTo>
                  <a:lnTo>
                    <a:pt x="4746" y="1022"/>
                  </a:lnTo>
                  <a:lnTo>
                    <a:pt x="4746" y="1028"/>
                  </a:lnTo>
                  <a:lnTo>
                    <a:pt x="4747" y="1034"/>
                  </a:lnTo>
                  <a:lnTo>
                    <a:pt x="4751" y="1041"/>
                  </a:lnTo>
                  <a:lnTo>
                    <a:pt x="4756" y="1048"/>
                  </a:lnTo>
                  <a:lnTo>
                    <a:pt x="4765" y="1056"/>
                  </a:lnTo>
                  <a:lnTo>
                    <a:pt x="4775" y="1064"/>
                  </a:lnTo>
                  <a:lnTo>
                    <a:pt x="4787" y="1073"/>
                  </a:lnTo>
                  <a:lnTo>
                    <a:pt x="4881" y="1136"/>
                  </a:lnTo>
                  <a:lnTo>
                    <a:pt x="4874" y="1141"/>
                  </a:lnTo>
                  <a:lnTo>
                    <a:pt x="4867" y="1144"/>
                  </a:lnTo>
                  <a:lnTo>
                    <a:pt x="4859" y="1146"/>
                  </a:lnTo>
                  <a:lnTo>
                    <a:pt x="4850" y="1149"/>
                  </a:lnTo>
                  <a:lnTo>
                    <a:pt x="4841" y="1150"/>
                  </a:lnTo>
                  <a:lnTo>
                    <a:pt x="4831" y="1151"/>
                  </a:lnTo>
                  <a:lnTo>
                    <a:pt x="4808" y="1151"/>
                  </a:lnTo>
                  <a:lnTo>
                    <a:pt x="4783" y="1149"/>
                  </a:lnTo>
                  <a:lnTo>
                    <a:pt x="4754" y="1144"/>
                  </a:lnTo>
                  <a:lnTo>
                    <a:pt x="4724" y="1136"/>
                  </a:lnTo>
                  <a:lnTo>
                    <a:pt x="4690" y="1128"/>
                  </a:lnTo>
                  <a:lnTo>
                    <a:pt x="4655" y="1117"/>
                  </a:lnTo>
                  <a:lnTo>
                    <a:pt x="4620" y="1104"/>
                  </a:lnTo>
                  <a:lnTo>
                    <a:pt x="4585" y="1090"/>
                  </a:lnTo>
                  <a:lnTo>
                    <a:pt x="4549" y="1074"/>
                  </a:lnTo>
                  <a:lnTo>
                    <a:pt x="4514" y="1058"/>
                  </a:lnTo>
                  <a:lnTo>
                    <a:pt x="4479" y="1040"/>
                  </a:lnTo>
                  <a:lnTo>
                    <a:pt x="4443" y="1022"/>
                  </a:lnTo>
                  <a:lnTo>
                    <a:pt x="4408" y="1002"/>
                  </a:lnTo>
                  <a:lnTo>
                    <a:pt x="4409" y="1010"/>
                  </a:lnTo>
                  <a:lnTo>
                    <a:pt x="4411" y="1019"/>
                  </a:lnTo>
                  <a:lnTo>
                    <a:pt x="4416" y="1026"/>
                  </a:lnTo>
                  <a:lnTo>
                    <a:pt x="4421" y="1034"/>
                  </a:lnTo>
                  <a:lnTo>
                    <a:pt x="4429" y="1041"/>
                  </a:lnTo>
                  <a:lnTo>
                    <a:pt x="4439" y="1050"/>
                  </a:lnTo>
                  <a:lnTo>
                    <a:pt x="4450" y="1058"/>
                  </a:lnTo>
                  <a:lnTo>
                    <a:pt x="4463" y="1065"/>
                  </a:lnTo>
                  <a:lnTo>
                    <a:pt x="4490" y="1081"/>
                  </a:lnTo>
                  <a:lnTo>
                    <a:pt x="4517" y="1098"/>
                  </a:lnTo>
                  <a:lnTo>
                    <a:pt x="4545" y="1117"/>
                  </a:lnTo>
                  <a:lnTo>
                    <a:pt x="4572" y="1136"/>
                  </a:lnTo>
                  <a:lnTo>
                    <a:pt x="4545" y="1141"/>
                  </a:lnTo>
                  <a:lnTo>
                    <a:pt x="4518" y="1143"/>
                  </a:lnTo>
                  <a:lnTo>
                    <a:pt x="4491" y="1142"/>
                  </a:lnTo>
                  <a:lnTo>
                    <a:pt x="4463" y="1140"/>
                  </a:lnTo>
                  <a:lnTo>
                    <a:pt x="4434" y="1134"/>
                  </a:lnTo>
                  <a:lnTo>
                    <a:pt x="4406" y="1127"/>
                  </a:lnTo>
                  <a:lnTo>
                    <a:pt x="4377" y="1117"/>
                  </a:lnTo>
                  <a:lnTo>
                    <a:pt x="4348" y="1105"/>
                  </a:lnTo>
                  <a:lnTo>
                    <a:pt x="4320" y="1092"/>
                  </a:lnTo>
                  <a:lnTo>
                    <a:pt x="4293" y="1079"/>
                  </a:lnTo>
                  <a:lnTo>
                    <a:pt x="4270" y="1064"/>
                  </a:lnTo>
                  <a:lnTo>
                    <a:pt x="4249" y="1049"/>
                  </a:lnTo>
                  <a:lnTo>
                    <a:pt x="4230" y="1035"/>
                  </a:lnTo>
                  <a:lnTo>
                    <a:pt x="4215" y="1020"/>
                  </a:lnTo>
                  <a:lnTo>
                    <a:pt x="4201" y="1003"/>
                  </a:lnTo>
                  <a:lnTo>
                    <a:pt x="4190" y="987"/>
                  </a:lnTo>
                  <a:lnTo>
                    <a:pt x="4186" y="991"/>
                  </a:lnTo>
                  <a:lnTo>
                    <a:pt x="4185" y="997"/>
                  </a:lnTo>
                  <a:lnTo>
                    <a:pt x="4185" y="1003"/>
                  </a:lnTo>
                  <a:lnTo>
                    <a:pt x="4186" y="1012"/>
                  </a:lnTo>
                  <a:lnTo>
                    <a:pt x="4191" y="1034"/>
                  </a:lnTo>
                  <a:lnTo>
                    <a:pt x="4199" y="1063"/>
                  </a:lnTo>
                  <a:lnTo>
                    <a:pt x="4205" y="1080"/>
                  </a:lnTo>
                  <a:lnTo>
                    <a:pt x="4214" y="1095"/>
                  </a:lnTo>
                  <a:lnTo>
                    <a:pt x="4223" y="1110"/>
                  </a:lnTo>
                  <a:lnTo>
                    <a:pt x="4238" y="1124"/>
                  </a:lnTo>
                  <a:lnTo>
                    <a:pt x="4253" y="1139"/>
                  </a:lnTo>
                  <a:lnTo>
                    <a:pt x="4270" y="1152"/>
                  </a:lnTo>
                  <a:lnTo>
                    <a:pt x="4291" y="1164"/>
                  </a:lnTo>
                  <a:lnTo>
                    <a:pt x="4313" y="1176"/>
                  </a:lnTo>
                  <a:lnTo>
                    <a:pt x="4300" y="1177"/>
                  </a:lnTo>
                  <a:lnTo>
                    <a:pt x="4286" y="1177"/>
                  </a:lnTo>
                  <a:lnTo>
                    <a:pt x="4270" y="1176"/>
                  </a:lnTo>
                  <a:lnTo>
                    <a:pt x="4254" y="1173"/>
                  </a:lnTo>
                  <a:lnTo>
                    <a:pt x="4238" y="1169"/>
                  </a:lnTo>
                  <a:lnTo>
                    <a:pt x="4219" y="1165"/>
                  </a:lnTo>
                  <a:lnTo>
                    <a:pt x="4201" y="1158"/>
                  </a:lnTo>
                  <a:lnTo>
                    <a:pt x="4180" y="1152"/>
                  </a:lnTo>
                  <a:lnTo>
                    <a:pt x="4159" y="1144"/>
                  </a:lnTo>
                  <a:lnTo>
                    <a:pt x="4137" y="1134"/>
                  </a:lnTo>
                  <a:lnTo>
                    <a:pt x="4090" y="1112"/>
                  </a:lnTo>
                  <a:lnTo>
                    <a:pt x="4040" y="1086"/>
                  </a:lnTo>
                  <a:lnTo>
                    <a:pt x="3985" y="1056"/>
                  </a:lnTo>
                  <a:lnTo>
                    <a:pt x="3997" y="1094"/>
                  </a:lnTo>
                  <a:lnTo>
                    <a:pt x="4006" y="1132"/>
                  </a:lnTo>
                  <a:lnTo>
                    <a:pt x="4013" y="1169"/>
                  </a:lnTo>
                  <a:lnTo>
                    <a:pt x="4017" y="1206"/>
                  </a:lnTo>
                  <a:lnTo>
                    <a:pt x="4019" y="1242"/>
                  </a:lnTo>
                  <a:lnTo>
                    <a:pt x="4018" y="1278"/>
                  </a:lnTo>
                  <a:lnTo>
                    <a:pt x="4015" y="1313"/>
                  </a:lnTo>
                  <a:lnTo>
                    <a:pt x="4009" y="1348"/>
                  </a:lnTo>
                  <a:lnTo>
                    <a:pt x="4005" y="1366"/>
                  </a:lnTo>
                  <a:lnTo>
                    <a:pt x="4002" y="1381"/>
                  </a:lnTo>
                  <a:lnTo>
                    <a:pt x="3996" y="1395"/>
                  </a:lnTo>
                  <a:lnTo>
                    <a:pt x="3992" y="1407"/>
                  </a:lnTo>
                  <a:lnTo>
                    <a:pt x="3986" y="1418"/>
                  </a:lnTo>
                  <a:lnTo>
                    <a:pt x="3980" y="1427"/>
                  </a:lnTo>
                  <a:lnTo>
                    <a:pt x="3973" y="1435"/>
                  </a:lnTo>
                  <a:lnTo>
                    <a:pt x="3966" y="1440"/>
                  </a:lnTo>
                  <a:lnTo>
                    <a:pt x="3958" y="1446"/>
                  </a:lnTo>
                  <a:lnTo>
                    <a:pt x="3950" y="1448"/>
                  </a:lnTo>
                  <a:lnTo>
                    <a:pt x="3942" y="1450"/>
                  </a:lnTo>
                  <a:lnTo>
                    <a:pt x="3933" y="1450"/>
                  </a:lnTo>
                  <a:lnTo>
                    <a:pt x="3923" y="1448"/>
                  </a:lnTo>
                  <a:lnTo>
                    <a:pt x="3913" y="1446"/>
                  </a:lnTo>
                  <a:lnTo>
                    <a:pt x="3902" y="1440"/>
                  </a:lnTo>
                  <a:lnTo>
                    <a:pt x="3891" y="1435"/>
                  </a:lnTo>
                  <a:lnTo>
                    <a:pt x="3828" y="1402"/>
                  </a:lnTo>
                  <a:lnTo>
                    <a:pt x="3764" y="1370"/>
                  </a:lnTo>
                  <a:lnTo>
                    <a:pt x="3698" y="1339"/>
                  </a:lnTo>
                  <a:lnTo>
                    <a:pt x="3631" y="1308"/>
                  </a:lnTo>
                  <a:lnTo>
                    <a:pt x="3563" y="1277"/>
                  </a:lnTo>
                  <a:lnTo>
                    <a:pt x="3494" y="1248"/>
                  </a:lnTo>
                  <a:lnTo>
                    <a:pt x="3423" y="1218"/>
                  </a:lnTo>
                  <a:lnTo>
                    <a:pt x="3351" y="1190"/>
                  </a:lnTo>
                  <a:lnTo>
                    <a:pt x="3278" y="1162"/>
                  </a:lnTo>
                  <a:lnTo>
                    <a:pt x="3203" y="1134"/>
                  </a:lnTo>
                  <a:lnTo>
                    <a:pt x="3128" y="1107"/>
                  </a:lnTo>
                  <a:lnTo>
                    <a:pt x="3050" y="1080"/>
                  </a:lnTo>
                  <a:lnTo>
                    <a:pt x="2972" y="1053"/>
                  </a:lnTo>
                  <a:lnTo>
                    <a:pt x="2892" y="1028"/>
                  </a:lnTo>
                  <a:lnTo>
                    <a:pt x="2811" y="1003"/>
                  </a:lnTo>
                  <a:lnTo>
                    <a:pt x="2729" y="979"/>
                  </a:lnTo>
                  <a:lnTo>
                    <a:pt x="2564" y="929"/>
                  </a:lnTo>
                  <a:lnTo>
                    <a:pt x="2403" y="878"/>
                  </a:lnTo>
                  <a:lnTo>
                    <a:pt x="2242" y="824"/>
                  </a:lnTo>
                  <a:lnTo>
                    <a:pt x="2083" y="768"/>
                  </a:lnTo>
                  <a:lnTo>
                    <a:pt x="1926" y="712"/>
                  </a:lnTo>
                  <a:lnTo>
                    <a:pt x="1771" y="653"/>
                  </a:lnTo>
                  <a:lnTo>
                    <a:pt x="1618" y="591"/>
                  </a:lnTo>
                  <a:lnTo>
                    <a:pt x="1467" y="529"/>
                  </a:lnTo>
                  <a:close/>
                  <a:moveTo>
                    <a:pt x="4" y="514"/>
                  </a:moveTo>
                  <a:lnTo>
                    <a:pt x="4" y="514"/>
                  </a:lnTo>
                  <a:lnTo>
                    <a:pt x="1" y="528"/>
                  </a:lnTo>
                  <a:lnTo>
                    <a:pt x="0" y="541"/>
                  </a:lnTo>
                  <a:lnTo>
                    <a:pt x="1" y="555"/>
                  </a:lnTo>
                  <a:lnTo>
                    <a:pt x="3" y="568"/>
                  </a:lnTo>
                  <a:lnTo>
                    <a:pt x="7" y="583"/>
                  </a:lnTo>
                  <a:lnTo>
                    <a:pt x="13" y="597"/>
                  </a:lnTo>
                  <a:lnTo>
                    <a:pt x="19" y="610"/>
                  </a:lnTo>
                  <a:lnTo>
                    <a:pt x="29" y="624"/>
                  </a:lnTo>
                  <a:lnTo>
                    <a:pt x="40" y="638"/>
                  </a:lnTo>
                  <a:lnTo>
                    <a:pt x="52" y="651"/>
                  </a:lnTo>
                  <a:lnTo>
                    <a:pt x="66" y="666"/>
                  </a:lnTo>
                  <a:lnTo>
                    <a:pt x="81" y="680"/>
                  </a:lnTo>
                  <a:lnTo>
                    <a:pt x="99" y="694"/>
                  </a:lnTo>
                  <a:lnTo>
                    <a:pt x="119" y="708"/>
                  </a:lnTo>
                  <a:lnTo>
                    <a:pt x="139" y="722"/>
                  </a:lnTo>
                  <a:lnTo>
                    <a:pt x="162" y="737"/>
                  </a:lnTo>
                  <a:lnTo>
                    <a:pt x="210" y="764"/>
                  </a:lnTo>
                  <a:lnTo>
                    <a:pt x="260" y="792"/>
                  </a:lnTo>
                  <a:lnTo>
                    <a:pt x="312" y="820"/>
                  </a:lnTo>
                  <a:lnTo>
                    <a:pt x="367" y="848"/>
                  </a:lnTo>
                  <a:lnTo>
                    <a:pt x="423" y="875"/>
                  </a:lnTo>
                  <a:lnTo>
                    <a:pt x="482" y="903"/>
                  </a:lnTo>
                  <a:lnTo>
                    <a:pt x="544" y="930"/>
                  </a:lnTo>
                  <a:lnTo>
                    <a:pt x="607" y="957"/>
                  </a:lnTo>
                  <a:lnTo>
                    <a:pt x="737" y="1012"/>
                  </a:lnTo>
                  <a:lnTo>
                    <a:pt x="867" y="1064"/>
                  </a:lnTo>
                  <a:lnTo>
                    <a:pt x="998" y="1116"/>
                  </a:lnTo>
                  <a:lnTo>
                    <a:pt x="1130" y="1165"/>
                  </a:lnTo>
                  <a:lnTo>
                    <a:pt x="1193" y="1189"/>
                  </a:lnTo>
                  <a:lnTo>
                    <a:pt x="1254" y="1213"/>
                  </a:lnTo>
                  <a:lnTo>
                    <a:pt x="1308" y="1236"/>
                  </a:lnTo>
                  <a:lnTo>
                    <a:pt x="1359" y="1258"/>
                  </a:lnTo>
                  <a:lnTo>
                    <a:pt x="1406" y="1280"/>
                  </a:lnTo>
                  <a:lnTo>
                    <a:pt x="1449" y="1300"/>
                  </a:lnTo>
                  <a:lnTo>
                    <a:pt x="1487" y="1321"/>
                  </a:lnTo>
                  <a:lnTo>
                    <a:pt x="1521" y="1341"/>
                  </a:lnTo>
                  <a:lnTo>
                    <a:pt x="1509" y="1353"/>
                  </a:lnTo>
                  <a:lnTo>
                    <a:pt x="1499" y="1364"/>
                  </a:lnTo>
                  <a:lnTo>
                    <a:pt x="1492" y="1374"/>
                  </a:lnTo>
                  <a:lnTo>
                    <a:pt x="1487" y="1381"/>
                  </a:lnTo>
                  <a:lnTo>
                    <a:pt x="1485" y="1387"/>
                  </a:lnTo>
                  <a:lnTo>
                    <a:pt x="1484" y="1391"/>
                  </a:lnTo>
                  <a:lnTo>
                    <a:pt x="1485" y="1393"/>
                  </a:lnTo>
                  <a:lnTo>
                    <a:pt x="1487" y="1394"/>
                  </a:lnTo>
                  <a:lnTo>
                    <a:pt x="1492" y="1395"/>
                  </a:lnTo>
                  <a:lnTo>
                    <a:pt x="1480" y="1400"/>
                  </a:lnTo>
                  <a:lnTo>
                    <a:pt x="1468" y="1403"/>
                  </a:lnTo>
                  <a:lnTo>
                    <a:pt x="1457" y="1406"/>
                  </a:lnTo>
                  <a:lnTo>
                    <a:pt x="1447" y="1407"/>
                  </a:lnTo>
                  <a:lnTo>
                    <a:pt x="1437" y="1407"/>
                  </a:lnTo>
                  <a:lnTo>
                    <a:pt x="1428" y="1405"/>
                  </a:lnTo>
                  <a:lnTo>
                    <a:pt x="1420" y="1403"/>
                  </a:lnTo>
                  <a:lnTo>
                    <a:pt x="1412" y="1399"/>
                  </a:lnTo>
                  <a:lnTo>
                    <a:pt x="1399" y="1390"/>
                  </a:lnTo>
                  <a:lnTo>
                    <a:pt x="1388" y="1384"/>
                  </a:lnTo>
                  <a:lnTo>
                    <a:pt x="1379" y="1381"/>
                  </a:lnTo>
                  <a:lnTo>
                    <a:pt x="1373" y="1380"/>
                  </a:lnTo>
                  <a:lnTo>
                    <a:pt x="1413" y="1406"/>
                  </a:lnTo>
                  <a:lnTo>
                    <a:pt x="1442" y="1426"/>
                  </a:lnTo>
                  <a:lnTo>
                    <a:pt x="1453" y="1435"/>
                  </a:lnTo>
                  <a:lnTo>
                    <a:pt x="1461" y="1441"/>
                  </a:lnTo>
                  <a:lnTo>
                    <a:pt x="1465" y="1446"/>
                  </a:lnTo>
                  <a:lnTo>
                    <a:pt x="1467" y="1450"/>
                  </a:lnTo>
                  <a:lnTo>
                    <a:pt x="1468" y="1470"/>
                  </a:lnTo>
                  <a:lnTo>
                    <a:pt x="1468" y="1489"/>
                  </a:lnTo>
                  <a:lnTo>
                    <a:pt x="1465" y="1508"/>
                  </a:lnTo>
                  <a:lnTo>
                    <a:pt x="1463" y="1526"/>
                  </a:lnTo>
                  <a:lnTo>
                    <a:pt x="1459" y="1543"/>
                  </a:lnTo>
                  <a:lnTo>
                    <a:pt x="1453" y="1560"/>
                  </a:lnTo>
                  <a:lnTo>
                    <a:pt x="1447" y="1576"/>
                  </a:lnTo>
                  <a:lnTo>
                    <a:pt x="1439" y="1591"/>
                  </a:lnTo>
                  <a:lnTo>
                    <a:pt x="1430" y="1606"/>
                  </a:lnTo>
                  <a:lnTo>
                    <a:pt x="1421" y="1620"/>
                  </a:lnTo>
                  <a:lnTo>
                    <a:pt x="1410" y="1634"/>
                  </a:lnTo>
                  <a:lnTo>
                    <a:pt x="1398" y="1646"/>
                  </a:lnTo>
                  <a:lnTo>
                    <a:pt x="1383" y="1658"/>
                  </a:lnTo>
                  <a:lnTo>
                    <a:pt x="1368" y="1668"/>
                  </a:lnTo>
                  <a:lnTo>
                    <a:pt x="1353" y="1679"/>
                  </a:lnTo>
                  <a:lnTo>
                    <a:pt x="1335" y="1689"/>
                  </a:lnTo>
                  <a:lnTo>
                    <a:pt x="1318" y="1699"/>
                  </a:lnTo>
                  <a:lnTo>
                    <a:pt x="1302" y="1709"/>
                  </a:lnTo>
                  <a:lnTo>
                    <a:pt x="1287" y="1719"/>
                  </a:lnTo>
                  <a:lnTo>
                    <a:pt x="1273" y="1729"/>
                  </a:lnTo>
                  <a:lnTo>
                    <a:pt x="1260" y="1738"/>
                  </a:lnTo>
                  <a:lnTo>
                    <a:pt x="1249" y="1749"/>
                  </a:lnTo>
                  <a:lnTo>
                    <a:pt x="1238" y="1759"/>
                  </a:lnTo>
                  <a:lnTo>
                    <a:pt x="1229" y="1770"/>
                  </a:lnTo>
                  <a:lnTo>
                    <a:pt x="1221" y="1780"/>
                  </a:lnTo>
                  <a:lnTo>
                    <a:pt x="1213" y="1791"/>
                  </a:lnTo>
                  <a:lnTo>
                    <a:pt x="1208" y="1802"/>
                  </a:lnTo>
                  <a:lnTo>
                    <a:pt x="1202" y="1813"/>
                  </a:lnTo>
                  <a:lnTo>
                    <a:pt x="1199" y="1824"/>
                  </a:lnTo>
                  <a:lnTo>
                    <a:pt x="1196" y="1835"/>
                  </a:lnTo>
                  <a:lnTo>
                    <a:pt x="1195" y="1845"/>
                  </a:lnTo>
                  <a:lnTo>
                    <a:pt x="1193" y="1857"/>
                  </a:lnTo>
                  <a:lnTo>
                    <a:pt x="1195" y="1872"/>
                  </a:lnTo>
                  <a:lnTo>
                    <a:pt x="1197" y="1886"/>
                  </a:lnTo>
                  <a:lnTo>
                    <a:pt x="1201" y="1898"/>
                  </a:lnTo>
                  <a:lnTo>
                    <a:pt x="1208" y="1910"/>
                  </a:lnTo>
                  <a:lnTo>
                    <a:pt x="1215" y="1920"/>
                  </a:lnTo>
                  <a:lnTo>
                    <a:pt x="1224" y="1930"/>
                  </a:lnTo>
                  <a:lnTo>
                    <a:pt x="1236" y="1937"/>
                  </a:lnTo>
                  <a:lnTo>
                    <a:pt x="1248" y="1944"/>
                  </a:lnTo>
                  <a:lnTo>
                    <a:pt x="1262" y="1951"/>
                  </a:lnTo>
                  <a:lnTo>
                    <a:pt x="1275" y="1961"/>
                  </a:lnTo>
                  <a:lnTo>
                    <a:pt x="1290" y="1972"/>
                  </a:lnTo>
                  <a:lnTo>
                    <a:pt x="1303" y="1986"/>
                  </a:lnTo>
                  <a:lnTo>
                    <a:pt x="1317" y="2002"/>
                  </a:lnTo>
                  <a:lnTo>
                    <a:pt x="1330" y="2019"/>
                  </a:lnTo>
                  <a:lnTo>
                    <a:pt x="1344" y="2039"/>
                  </a:lnTo>
                  <a:lnTo>
                    <a:pt x="1357" y="2061"/>
                  </a:lnTo>
                  <a:lnTo>
                    <a:pt x="1366" y="2078"/>
                  </a:lnTo>
                  <a:lnTo>
                    <a:pt x="1370" y="2095"/>
                  </a:lnTo>
                  <a:lnTo>
                    <a:pt x="1373" y="2101"/>
                  </a:lnTo>
                  <a:lnTo>
                    <a:pt x="1373" y="2109"/>
                  </a:lnTo>
                  <a:lnTo>
                    <a:pt x="1373" y="2115"/>
                  </a:lnTo>
                  <a:lnTo>
                    <a:pt x="1371" y="2121"/>
                  </a:lnTo>
                  <a:lnTo>
                    <a:pt x="1369" y="2127"/>
                  </a:lnTo>
                  <a:lnTo>
                    <a:pt x="1366" y="2133"/>
                  </a:lnTo>
                  <a:lnTo>
                    <a:pt x="1363" y="2137"/>
                  </a:lnTo>
                  <a:lnTo>
                    <a:pt x="1358" y="2141"/>
                  </a:lnTo>
                  <a:lnTo>
                    <a:pt x="1353" y="2146"/>
                  </a:lnTo>
                  <a:lnTo>
                    <a:pt x="1346" y="2149"/>
                  </a:lnTo>
                  <a:lnTo>
                    <a:pt x="1340" y="2152"/>
                  </a:lnTo>
                  <a:lnTo>
                    <a:pt x="1331" y="2156"/>
                  </a:lnTo>
                  <a:lnTo>
                    <a:pt x="1323" y="2158"/>
                  </a:lnTo>
                  <a:lnTo>
                    <a:pt x="1318" y="2162"/>
                  </a:lnTo>
                  <a:lnTo>
                    <a:pt x="1312" y="2167"/>
                  </a:lnTo>
                  <a:lnTo>
                    <a:pt x="1308" y="2171"/>
                  </a:lnTo>
                  <a:lnTo>
                    <a:pt x="1306" y="2176"/>
                  </a:lnTo>
                  <a:lnTo>
                    <a:pt x="1305" y="2183"/>
                  </a:lnTo>
                  <a:lnTo>
                    <a:pt x="1305" y="2190"/>
                  </a:lnTo>
                  <a:lnTo>
                    <a:pt x="1305" y="2196"/>
                  </a:lnTo>
                  <a:lnTo>
                    <a:pt x="1307" y="2204"/>
                  </a:lnTo>
                  <a:lnTo>
                    <a:pt x="1311" y="2212"/>
                  </a:lnTo>
                  <a:lnTo>
                    <a:pt x="1316" y="2221"/>
                  </a:lnTo>
                  <a:lnTo>
                    <a:pt x="1321" y="2231"/>
                  </a:lnTo>
                  <a:lnTo>
                    <a:pt x="1338" y="2253"/>
                  </a:lnTo>
                  <a:lnTo>
                    <a:pt x="1357" y="2276"/>
                  </a:lnTo>
                  <a:lnTo>
                    <a:pt x="1338" y="2327"/>
                  </a:lnTo>
                  <a:lnTo>
                    <a:pt x="1321" y="2371"/>
                  </a:lnTo>
                  <a:lnTo>
                    <a:pt x="1320" y="2375"/>
                  </a:lnTo>
                  <a:lnTo>
                    <a:pt x="1319" y="2381"/>
                  </a:lnTo>
                  <a:lnTo>
                    <a:pt x="1319" y="2393"/>
                  </a:lnTo>
                  <a:lnTo>
                    <a:pt x="1322" y="2405"/>
                  </a:lnTo>
                  <a:lnTo>
                    <a:pt x="1327" y="2418"/>
                  </a:lnTo>
                  <a:lnTo>
                    <a:pt x="1334" y="2432"/>
                  </a:lnTo>
                  <a:lnTo>
                    <a:pt x="1344" y="2447"/>
                  </a:lnTo>
                  <a:lnTo>
                    <a:pt x="1357" y="2463"/>
                  </a:lnTo>
                  <a:lnTo>
                    <a:pt x="1373" y="2480"/>
                  </a:lnTo>
                  <a:lnTo>
                    <a:pt x="1390" y="2494"/>
                  </a:lnTo>
                  <a:lnTo>
                    <a:pt x="1402" y="2507"/>
                  </a:lnTo>
                  <a:lnTo>
                    <a:pt x="1410" y="2516"/>
                  </a:lnTo>
                  <a:lnTo>
                    <a:pt x="1412" y="2521"/>
                  </a:lnTo>
                  <a:lnTo>
                    <a:pt x="1413" y="2523"/>
                  </a:lnTo>
                  <a:lnTo>
                    <a:pt x="1413" y="2529"/>
                  </a:lnTo>
                  <a:lnTo>
                    <a:pt x="1411" y="2540"/>
                  </a:lnTo>
                  <a:lnTo>
                    <a:pt x="1400" y="2583"/>
                  </a:lnTo>
                  <a:lnTo>
                    <a:pt x="1382" y="2648"/>
                  </a:lnTo>
                  <a:lnTo>
                    <a:pt x="1357" y="2738"/>
                  </a:lnTo>
                  <a:lnTo>
                    <a:pt x="1353" y="2759"/>
                  </a:lnTo>
                  <a:lnTo>
                    <a:pt x="1351" y="2777"/>
                  </a:lnTo>
                  <a:lnTo>
                    <a:pt x="1352" y="2795"/>
                  </a:lnTo>
                  <a:lnTo>
                    <a:pt x="1354" y="2812"/>
                  </a:lnTo>
                  <a:lnTo>
                    <a:pt x="1358" y="2829"/>
                  </a:lnTo>
                  <a:lnTo>
                    <a:pt x="1365" y="2843"/>
                  </a:lnTo>
                  <a:lnTo>
                    <a:pt x="1374" y="2857"/>
                  </a:lnTo>
                  <a:lnTo>
                    <a:pt x="1385" y="2870"/>
                  </a:lnTo>
                  <a:lnTo>
                    <a:pt x="1398" y="2882"/>
                  </a:lnTo>
                  <a:lnTo>
                    <a:pt x="1413" y="2893"/>
                  </a:lnTo>
                  <a:lnTo>
                    <a:pt x="1432" y="2903"/>
                  </a:lnTo>
                  <a:lnTo>
                    <a:pt x="1451" y="2913"/>
                  </a:lnTo>
                  <a:lnTo>
                    <a:pt x="1473" y="2920"/>
                  </a:lnTo>
                  <a:lnTo>
                    <a:pt x="1497" y="2927"/>
                  </a:lnTo>
                  <a:lnTo>
                    <a:pt x="1524" y="2933"/>
                  </a:lnTo>
                  <a:lnTo>
                    <a:pt x="1553" y="2938"/>
                  </a:lnTo>
                  <a:lnTo>
                    <a:pt x="1611" y="2947"/>
                  </a:lnTo>
                  <a:lnTo>
                    <a:pt x="1664" y="2952"/>
                  </a:lnTo>
                  <a:lnTo>
                    <a:pt x="1716" y="2956"/>
                  </a:lnTo>
                  <a:lnTo>
                    <a:pt x="1763" y="2957"/>
                  </a:lnTo>
                  <a:lnTo>
                    <a:pt x="1805" y="2957"/>
                  </a:lnTo>
                  <a:lnTo>
                    <a:pt x="1846" y="2954"/>
                  </a:lnTo>
                  <a:lnTo>
                    <a:pt x="1864" y="2952"/>
                  </a:lnTo>
                  <a:lnTo>
                    <a:pt x="1882" y="2949"/>
                  </a:lnTo>
                  <a:lnTo>
                    <a:pt x="1898" y="2945"/>
                  </a:lnTo>
                  <a:lnTo>
                    <a:pt x="1914" y="2942"/>
                  </a:lnTo>
                  <a:lnTo>
                    <a:pt x="1914" y="2979"/>
                  </a:lnTo>
                  <a:lnTo>
                    <a:pt x="1915" y="3016"/>
                  </a:lnTo>
                  <a:lnTo>
                    <a:pt x="1918" y="3053"/>
                  </a:lnTo>
                  <a:lnTo>
                    <a:pt x="1921" y="3087"/>
                  </a:lnTo>
                  <a:lnTo>
                    <a:pt x="1924" y="3121"/>
                  </a:lnTo>
                  <a:lnTo>
                    <a:pt x="1927" y="3155"/>
                  </a:lnTo>
                  <a:lnTo>
                    <a:pt x="1933" y="3187"/>
                  </a:lnTo>
                  <a:lnTo>
                    <a:pt x="1937" y="3219"/>
                  </a:lnTo>
                  <a:lnTo>
                    <a:pt x="1941" y="3235"/>
                  </a:lnTo>
                  <a:lnTo>
                    <a:pt x="1943" y="3251"/>
                  </a:lnTo>
                  <a:lnTo>
                    <a:pt x="1945" y="3290"/>
                  </a:lnTo>
                  <a:lnTo>
                    <a:pt x="1946" y="3331"/>
                  </a:lnTo>
                  <a:lnTo>
                    <a:pt x="1944" y="3377"/>
                  </a:lnTo>
                  <a:lnTo>
                    <a:pt x="1941" y="3427"/>
                  </a:lnTo>
                  <a:lnTo>
                    <a:pt x="1934" y="3482"/>
                  </a:lnTo>
                  <a:lnTo>
                    <a:pt x="1925" y="3541"/>
                  </a:lnTo>
                  <a:lnTo>
                    <a:pt x="1914" y="3604"/>
                  </a:lnTo>
                  <a:lnTo>
                    <a:pt x="1912" y="3610"/>
                  </a:lnTo>
                  <a:lnTo>
                    <a:pt x="1910" y="3614"/>
                  </a:lnTo>
                  <a:lnTo>
                    <a:pt x="1908" y="3617"/>
                  </a:lnTo>
                  <a:lnTo>
                    <a:pt x="1905" y="3621"/>
                  </a:lnTo>
                  <a:lnTo>
                    <a:pt x="1900" y="3624"/>
                  </a:lnTo>
                  <a:lnTo>
                    <a:pt x="1896" y="3626"/>
                  </a:lnTo>
                  <a:lnTo>
                    <a:pt x="1890" y="3628"/>
                  </a:lnTo>
                  <a:lnTo>
                    <a:pt x="1885" y="3629"/>
                  </a:lnTo>
                  <a:lnTo>
                    <a:pt x="1871" y="3630"/>
                  </a:lnTo>
                  <a:lnTo>
                    <a:pt x="1855" y="3629"/>
                  </a:lnTo>
                  <a:lnTo>
                    <a:pt x="1837" y="3626"/>
                  </a:lnTo>
                  <a:lnTo>
                    <a:pt x="1816" y="3621"/>
                  </a:lnTo>
                  <a:lnTo>
                    <a:pt x="1793" y="3613"/>
                  </a:lnTo>
                  <a:lnTo>
                    <a:pt x="1768" y="3603"/>
                  </a:lnTo>
                  <a:lnTo>
                    <a:pt x="1740" y="3591"/>
                  </a:lnTo>
                  <a:lnTo>
                    <a:pt x="1710" y="3577"/>
                  </a:lnTo>
                  <a:lnTo>
                    <a:pt x="1677" y="3562"/>
                  </a:lnTo>
                  <a:lnTo>
                    <a:pt x="1642" y="3543"/>
                  </a:lnTo>
                  <a:lnTo>
                    <a:pt x="1605" y="3523"/>
                  </a:lnTo>
                  <a:lnTo>
                    <a:pt x="1565" y="3501"/>
                  </a:lnTo>
                  <a:lnTo>
                    <a:pt x="1544" y="3489"/>
                  </a:lnTo>
                  <a:lnTo>
                    <a:pt x="1524" y="3480"/>
                  </a:lnTo>
                  <a:lnTo>
                    <a:pt x="1504" y="3471"/>
                  </a:lnTo>
                  <a:lnTo>
                    <a:pt x="1483" y="3463"/>
                  </a:lnTo>
                  <a:lnTo>
                    <a:pt x="1463" y="3456"/>
                  </a:lnTo>
                  <a:lnTo>
                    <a:pt x="1442" y="3450"/>
                  </a:lnTo>
                  <a:lnTo>
                    <a:pt x="1422" y="3446"/>
                  </a:lnTo>
                  <a:lnTo>
                    <a:pt x="1402" y="3442"/>
                  </a:lnTo>
                  <a:lnTo>
                    <a:pt x="1381" y="3439"/>
                  </a:lnTo>
                  <a:lnTo>
                    <a:pt x="1362" y="3438"/>
                  </a:lnTo>
                  <a:lnTo>
                    <a:pt x="1341" y="3438"/>
                  </a:lnTo>
                  <a:lnTo>
                    <a:pt x="1321" y="3439"/>
                  </a:lnTo>
                  <a:lnTo>
                    <a:pt x="1300" y="3440"/>
                  </a:lnTo>
                  <a:lnTo>
                    <a:pt x="1281" y="3444"/>
                  </a:lnTo>
                  <a:lnTo>
                    <a:pt x="1261" y="3448"/>
                  </a:lnTo>
                  <a:lnTo>
                    <a:pt x="1240" y="3453"/>
                  </a:lnTo>
                  <a:lnTo>
                    <a:pt x="1221" y="3460"/>
                  </a:lnTo>
                  <a:lnTo>
                    <a:pt x="1201" y="3467"/>
                  </a:lnTo>
                  <a:lnTo>
                    <a:pt x="1180" y="3475"/>
                  </a:lnTo>
                  <a:lnTo>
                    <a:pt x="1161" y="3485"/>
                  </a:lnTo>
                  <a:lnTo>
                    <a:pt x="1141" y="3496"/>
                  </a:lnTo>
                  <a:lnTo>
                    <a:pt x="1121" y="3507"/>
                  </a:lnTo>
                  <a:lnTo>
                    <a:pt x="1102" y="3520"/>
                  </a:lnTo>
                  <a:lnTo>
                    <a:pt x="1081" y="3534"/>
                  </a:lnTo>
                  <a:lnTo>
                    <a:pt x="1061" y="3550"/>
                  </a:lnTo>
                  <a:lnTo>
                    <a:pt x="1042" y="3565"/>
                  </a:lnTo>
                  <a:lnTo>
                    <a:pt x="1022" y="3582"/>
                  </a:lnTo>
                  <a:lnTo>
                    <a:pt x="1002" y="3601"/>
                  </a:lnTo>
                  <a:lnTo>
                    <a:pt x="983" y="3621"/>
                  </a:lnTo>
                  <a:lnTo>
                    <a:pt x="963" y="3640"/>
                  </a:lnTo>
                  <a:lnTo>
                    <a:pt x="943" y="3662"/>
                  </a:lnTo>
                  <a:lnTo>
                    <a:pt x="924" y="3685"/>
                  </a:lnTo>
                  <a:lnTo>
                    <a:pt x="899" y="3717"/>
                  </a:lnTo>
                  <a:lnTo>
                    <a:pt x="874" y="3751"/>
                  </a:lnTo>
                  <a:lnTo>
                    <a:pt x="850" y="3787"/>
                  </a:lnTo>
                  <a:lnTo>
                    <a:pt x="830" y="3823"/>
                  </a:lnTo>
                  <a:lnTo>
                    <a:pt x="809" y="3861"/>
                  </a:lnTo>
                  <a:lnTo>
                    <a:pt x="789" y="3901"/>
                  </a:lnTo>
                  <a:lnTo>
                    <a:pt x="772" y="3943"/>
                  </a:lnTo>
                  <a:lnTo>
                    <a:pt x="755" y="3985"/>
                  </a:lnTo>
                  <a:lnTo>
                    <a:pt x="740" y="4029"/>
                  </a:lnTo>
                  <a:lnTo>
                    <a:pt x="727" y="4075"/>
                  </a:lnTo>
                  <a:lnTo>
                    <a:pt x="714" y="4123"/>
                  </a:lnTo>
                  <a:lnTo>
                    <a:pt x="703" y="4172"/>
                  </a:lnTo>
                  <a:lnTo>
                    <a:pt x="693" y="4222"/>
                  </a:lnTo>
                  <a:lnTo>
                    <a:pt x="684" y="4275"/>
                  </a:lnTo>
                  <a:lnTo>
                    <a:pt x="678" y="4328"/>
                  </a:lnTo>
                  <a:lnTo>
                    <a:pt x="671" y="4383"/>
                  </a:lnTo>
                  <a:lnTo>
                    <a:pt x="663" y="4496"/>
                  </a:lnTo>
                  <a:lnTo>
                    <a:pt x="655" y="4608"/>
                  </a:lnTo>
                  <a:lnTo>
                    <a:pt x="648" y="4722"/>
                  </a:lnTo>
                  <a:lnTo>
                    <a:pt x="645" y="4835"/>
                  </a:lnTo>
                  <a:lnTo>
                    <a:pt x="644" y="4949"/>
                  </a:lnTo>
                  <a:lnTo>
                    <a:pt x="645" y="5065"/>
                  </a:lnTo>
                  <a:lnTo>
                    <a:pt x="647" y="5179"/>
                  </a:lnTo>
                  <a:lnTo>
                    <a:pt x="652" y="5295"/>
                  </a:lnTo>
                  <a:lnTo>
                    <a:pt x="663" y="5522"/>
                  </a:lnTo>
                  <a:lnTo>
                    <a:pt x="676" y="5741"/>
                  </a:lnTo>
                  <a:lnTo>
                    <a:pt x="691" y="5950"/>
                  </a:lnTo>
                  <a:lnTo>
                    <a:pt x="700" y="6050"/>
                  </a:lnTo>
                  <a:lnTo>
                    <a:pt x="707" y="6148"/>
                  </a:lnTo>
                  <a:lnTo>
                    <a:pt x="715" y="6242"/>
                  </a:lnTo>
                  <a:lnTo>
                    <a:pt x="720" y="6327"/>
                  </a:lnTo>
                  <a:lnTo>
                    <a:pt x="723" y="6405"/>
                  </a:lnTo>
                  <a:lnTo>
                    <a:pt x="723" y="6440"/>
                  </a:lnTo>
                  <a:lnTo>
                    <a:pt x="722" y="6474"/>
                  </a:lnTo>
                  <a:lnTo>
                    <a:pt x="720" y="6506"/>
                  </a:lnTo>
                  <a:lnTo>
                    <a:pt x="719" y="6535"/>
                  </a:lnTo>
                  <a:lnTo>
                    <a:pt x="717" y="6562"/>
                  </a:lnTo>
                  <a:lnTo>
                    <a:pt x="714" y="6589"/>
                  </a:lnTo>
                  <a:lnTo>
                    <a:pt x="710" y="6611"/>
                  </a:lnTo>
                  <a:lnTo>
                    <a:pt x="706" y="6633"/>
                  </a:lnTo>
                  <a:lnTo>
                    <a:pt x="701" y="6652"/>
                  </a:lnTo>
                  <a:lnTo>
                    <a:pt x="695" y="6669"/>
                  </a:lnTo>
                  <a:lnTo>
                    <a:pt x="859" y="6530"/>
                  </a:lnTo>
                  <a:lnTo>
                    <a:pt x="939" y="6460"/>
                  </a:lnTo>
                  <a:lnTo>
                    <a:pt x="1018" y="6391"/>
                  </a:lnTo>
                  <a:lnTo>
                    <a:pt x="1094" y="6322"/>
                  </a:lnTo>
                  <a:lnTo>
                    <a:pt x="1169" y="6254"/>
                  </a:lnTo>
                  <a:lnTo>
                    <a:pt x="1244" y="6187"/>
                  </a:lnTo>
                  <a:lnTo>
                    <a:pt x="1316" y="6120"/>
                  </a:lnTo>
                  <a:lnTo>
                    <a:pt x="1387" y="6052"/>
                  </a:lnTo>
                  <a:lnTo>
                    <a:pt x="1456" y="5987"/>
                  </a:lnTo>
                  <a:lnTo>
                    <a:pt x="1523" y="5920"/>
                  </a:lnTo>
                  <a:lnTo>
                    <a:pt x="1589" y="5854"/>
                  </a:lnTo>
                  <a:lnTo>
                    <a:pt x="1654" y="5790"/>
                  </a:lnTo>
                  <a:lnTo>
                    <a:pt x="1717" y="5726"/>
                  </a:lnTo>
                  <a:lnTo>
                    <a:pt x="1779" y="5661"/>
                  </a:lnTo>
                  <a:lnTo>
                    <a:pt x="1838" y="5597"/>
                  </a:lnTo>
                  <a:lnTo>
                    <a:pt x="1956" y="5472"/>
                  </a:lnTo>
                  <a:lnTo>
                    <a:pt x="2071" y="5352"/>
                  </a:lnTo>
                  <a:lnTo>
                    <a:pt x="2183" y="5235"/>
                  </a:lnTo>
                  <a:lnTo>
                    <a:pt x="2293" y="5123"/>
                  </a:lnTo>
                  <a:lnTo>
                    <a:pt x="2402" y="5014"/>
                  </a:lnTo>
                  <a:lnTo>
                    <a:pt x="2507" y="4911"/>
                  </a:lnTo>
                  <a:lnTo>
                    <a:pt x="2610" y="4810"/>
                  </a:lnTo>
                  <a:lnTo>
                    <a:pt x="2712" y="4715"/>
                  </a:lnTo>
                  <a:lnTo>
                    <a:pt x="2762" y="4669"/>
                  </a:lnTo>
                  <a:lnTo>
                    <a:pt x="2812" y="4623"/>
                  </a:lnTo>
                  <a:lnTo>
                    <a:pt x="2861" y="4581"/>
                  </a:lnTo>
                  <a:lnTo>
                    <a:pt x="2912" y="4538"/>
                  </a:lnTo>
                  <a:lnTo>
                    <a:pt x="2961" y="4497"/>
                  </a:lnTo>
                  <a:lnTo>
                    <a:pt x="3010" y="4457"/>
                  </a:lnTo>
                  <a:lnTo>
                    <a:pt x="3059" y="4419"/>
                  </a:lnTo>
                  <a:lnTo>
                    <a:pt x="3109" y="4382"/>
                  </a:lnTo>
                  <a:lnTo>
                    <a:pt x="3157" y="4346"/>
                  </a:lnTo>
                  <a:lnTo>
                    <a:pt x="3207" y="4311"/>
                  </a:lnTo>
                  <a:lnTo>
                    <a:pt x="3256" y="4278"/>
                  </a:lnTo>
                  <a:lnTo>
                    <a:pt x="3305" y="4246"/>
                  </a:lnTo>
                  <a:lnTo>
                    <a:pt x="3353" y="4216"/>
                  </a:lnTo>
                  <a:lnTo>
                    <a:pt x="3402" y="4186"/>
                  </a:lnTo>
                  <a:lnTo>
                    <a:pt x="3450" y="4159"/>
                  </a:lnTo>
                  <a:lnTo>
                    <a:pt x="3498" y="4132"/>
                  </a:lnTo>
                  <a:lnTo>
                    <a:pt x="3547" y="4108"/>
                  </a:lnTo>
                  <a:lnTo>
                    <a:pt x="3596" y="4085"/>
                  </a:lnTo>
                  <a:lnTo>
                    <a:pt x="3647" y="4063"/>
                  </a:lnTo>
                  <a:lnTo>
                    <a:pt x="3698" y="4043"/>
                  </a:lnTo>
                  <a:lnTo>
                    <a:pt x="3750" y="4026"/>
                  </a:lnTo>
                  <a:lnTo>
                    <a:pt x="3803" y="4011"/>
                  </a:lnTo>
                  <a:lnTo>
                    <a:pt x="3856" y="3997"/>
                  </a:lnTo>
                  <a:lnTo>
                    <a:pt x="3911" y="3985"/>
                  </a:lnTo>
                  <a:lnTo>
                    <a:pt x="3967" y="3974"/>
                  </a:lnTo>
                  <a:lnTo>
                    <a:pt x="4024" y="3967"/>
                  </a:lnTo>
                  <a:lnTo>
                    <a:pt x="4080" y="3960"/>
                  </a:lnTo>
                  <a:lnTo>
                    <a:pt x="4138" y="3956"/>
                  </a:lnTo>
                  <a:lnTo>
                    <a:pt x="4197" y="3954"/>
                  </a:lnTo>
                  <a:lnTo>
                    <a:pt x="4257" y="3953"/>
                  </a:lnTo>
                  <a:lnTo>
                    <a:pt x="4317" y="3954"/>
                  </a:lnTo>
                  <a:lnTo>
                    <a:pt x="4380" y="3957"/>
                  </a:lnTo>
                  <a:lnTo>
                    <a:pt x="4305" y="3922"/>
                  </a:lnTo>
                  <a:lnTo>
                    <a:pt x="4184" y="3866"/>
                  </a:lnTo>
                  <a:lnTo>
                    <a:pt x="4017" y="3792"/>
                  </a:lnTo>
                  <a:lnTo>
                    <a:pt x="3804" y="3697"/>
                  </a:lnTo>
                  <a:lnTo>
                    <a:pt x="3775" y="3684"/>
                  </a:lnTo>
                  <a:lnTo>
                    <a:pt x="3747" y="3670"/>
                  </a:lnTo>
                  <a:lnTo>
                    <a:pt x="3719" y="3654"/>
                  </a:lnTo>
                  <a:lnTo>
                    <a:pt x="3693" y="3638"/>
                  </a:lnTo>
                  <a:lnTo>
                    <a:pt x="3667" y="3621"/>
                  </a:lnTo>
                  <a:lnTo>
                    <a:pt x="3642" y="3602"/>
                  </a:lnTo>
                  <a:lnTo>
                    <a:pt x="3618" y="3583"/>
                  </a:lnTo>
                  <a:lnTo>
                    <a:pt x="3595" y="3563"/>
                  </a:lnTo>
                  <a:lnTo>
                    <a:pt x="3574" y="3542"/>
                  </a:lnTo>
                  <a:lnTo>
                    <a:pt x="3553" y="3520"/>
                  </a:lnTo>
                  <a:lnTo>
                    <a:pt x="3532" y="3497"/>
                  </a:lnTo>
                  <a:lnTo>
                    <a:pt x="3512" y="3474"/>
                  </a:lnTo>
                  <a:lnTo>
                    <a:pt x="3494" y="3449"/>
                  </a:lnTo>
                  <a:lnTo>
                    <a:pt x="3476" y="3424"/>
                  </a:lnTo>
                  <a:lnTo>
                    <a:pt x="3459" y="3397"/>
                  </a:lnTo>
                  <a:lnTo>
                    <a:pt x="3444" y="3369"/>
                  </a:lnTo>
                  <a:lnTo>
                    <a:pt x="3428" y="3341"/>
                  </a:lnTo>
                  <a:lnTo>
                    <a:pt x="3414" y="3311"/>
                  </a:lnTo>
                  <a:lnTo>
                    <a:pt x="3401" y="3282"/>
                  </a:lnTo>
                  <a:lnTo>
                    <a:pt x="3389" y="3250"/>
                  </a:lnTo>
                  <a:lnTo>
                    <a:pt x="3377" y="3219"/>
                  </a:lnTo>
                  <a:lnTo>
                    <a:pt x="3366" y="3185"/>
                  </a:lnTo>
                  <a:lnTo>
                    <a:pt x="3356" y="3151"/>
                  </a:lnTo>
                  <a:lnTo>
                    <a:pt x="3347" y="3116"/>
                  </a:lnTo>
                  <a:lnTo>
                    <a:pt x="3340" y="3081"/>
                  </a:lnTo>
                  <a:lnTo>
                    <a:pt x="3332" y="3044"/>
                  </a:lnTo>
                  <a:lnTo>
                    <a:pt x="3327" y="3007"/>
                  </a:lnTo>
                  <a:lnTo>
                    <a:pt x="3321" y="2967"/>
                  </a:lnTo>
                  <a:lnTo>
                    <a:pt x="3317" y="2928"/>
                  </a:lnTo>
                  <a:lnTo>
                    <a:pt x="3312" y="2888"/>
                  </a:lnTo>
                  <a:lnTo>
                    <a:pt x="3310" y="2846"/>
                  </a:lnTo>
                  <a:lnTo>
                    <a:pt x="3308" y="2803"/>
                  </a:lnTo>
                  <a:lnTo>
                    <a:pt x="3331" y="2824"/>
                  </a:lnTo>
                  <a:lnTo>
                    <a:pt x="3354" y="2844"/>
                  </a:lnTo>
                  <a:lnTo>
                    <a:pt x="3377" y="2861"/>
                  </a:lnTo>
                  <a:lnTo>
                    <a:pt x="3401" y="2879"/>
                  </a:lnTo>
                  <a:lnTo>
                    <a:pt x="3425" y="2893"/>
                  </a:lnTo>
                  <a:lnTo>
                    <a:pt x="3450" y="2907"/>
                  </a:lnTo>
                  <a:lnTo>
                    <a:pt x="3475" y="2919"/>
                  </a:lnTo>
                  <a:lnTo>
                    <a:pt x="3501" y="2930"/>
                  </a:lnTo>
                  <a:lnTo>
                    <a:pt x="3528" y="2939"/>
                  </a:lnTo>
                  <a:lnTo>
                    <a:pt x="3554" y="2948"/>
                  </a:lnTo>
                  <a:lnTo>
                    <a:pt x="3581" y="2954"/>
                  </a:lnTo>
                  <a:lnTo>
                    <a:pt x="3608" y="2959"/>
                  </a:lnTo>
                  <a:lnTo>
                    <a:pt x="3636" y="2963"/>
                  </a:lnTo>
                  <a:lnTo>
                    <a:pt x="3664" y="2965"/>
                  </a:lnTo>
                  <a:lnTo>
                    <a:pt x="3693" y="2966"/>
                  </a:lnTo>
                  <a:lnTo>
                    <a:pt x="3722" y="2965"/>
                  </a:lnTo>
                  <a:lnTo>
                    <a:pt x="3752" y="2964"/>
                  </a:lnTo>
                  <a:lnTo>
                    <a:pt x="3780" y="2962"/>
                  </a:lnTo>
                  <a:lnTo>
                    <a:pt x="3807" y="2959"/>
                  </a:lnTo>
                  <a:lnTo>
                    <a:pt x="3835" y="2954"/>
                  </a:lnTo>
                  <a:lnTo>
                    <a:pt x="3862" y="2950"/>
                  </a:lnTo>
                  <a:lnTo>
                    <a:pt x="3888" y="2944"/>
                  </a:lnTo>
                  <a:lnTo>
                    <a:pt x="3914" y="2938"/>
                  </a:lnTo>
                  <a:lnTo>
                    <a:pt x="3939" y="2931"/>
                  </a:lnTo>
                  <a:lnTo>
                    <a:pt x="3963" y="2924"/>
                  </a:lnTo>
                  <a:lnTo>
                    <a:pt x="3989" y="2915"/>
                  </a:lnTo>
                  <a:lnTo>
                    <a:pt x="4012" y="2905"/>
                  </a:lnTo>
                  <a:lnTo>
                    <a:pt x="4034" y="2895"/>
                  </a:lnTo>
                  <a:lnTo>
                    <a:pt x="4057" y="2884"/>
                  </a:lnTo>
                  <a:lnTo>
                    <a:pt x="4079" y="2873"/>
                  </a:lnTo>
                  <a:lnTo>
                    <a:pt x="4101" y="2860"/>
                  </a:lnTo>
                  <a:lnTo>
                    <a:pt x="4122" y="2847"/>
                  </a:lnTo>
                  <a:lnTo>
                    <a:pt x="4143" y="2833"/>
                  </a:lnTo>
                  <a:lnTo>
                    <a:pt x="4161" y="2819"/>
                  </a:lnTo>
                  <a:lnTo>
                    <a:pt x="4180" y="2803"/>
                  </a:lnTo>
                  <a:lnTo>
                    <a:pt x="4196" y="2788"/>
                  </a:lnTo>
                  <a:lnTo>
                    <a:pt x="4213" y="2773"/>
                  </a:lnTo>
                  <a:lnTo>
                    <a:pt x="4228" y="2756"/>
                  </a:lnTo>
                  <a:lnTo>
                    <a:pt x="4241" y="2740"/>
                  </a:lnTo>
                  <a:lnTo>
                    <a:pt x="4254" y="2723"/>
                  </a:lnTo>
                  <a:lnTo>
                    <a:pt x="4266" y="2704"/>
                  </a:lnTo>
                  <a:lnTo>
                    <a:pt x="4277" y="2687"/>
                  </a:lnTo>
                  <a:lnTo>
                    <a:pt x="4287" y="2668"/>
                  </a:lnTo>
                  <a:lnTo>
                    <a:pt x="4294" y="2648"/>
                  </a:lnTo>
                  <a:lnTo>
                    <a:pt x="4302" y="2629"/>
                  </a:lnTo>
                  <a:lnTo>
                    <a:pt x="4309" y="2608"/>
                  </a:lnTo>
                  <a:lnTo>
                    <a:pt x="4314" y="2588"/>
                  </a:lnTo>
                  <a:lnTo>
                    <a:pt x="4318" y="2566"/>
                  </a:lnTo>
                  <a:lnTo>
                    <a:pt x="4322" y="2546"/>
                  </a:lnTo>
                  <a:lnTo>
                    <a:pt x="4322" y="2524"/>
                  </a:lnTo>
                  <a:lnTo>
                    <a:pt x="4321" y="2503"/>
                  </a:lnTo>
                  <a:lnTo>
                    <a:pt x="4318" y="2482"/>
                  </a:lnTo>
                  <a:lnTo>
                    <a:pt x="4313" y="2462"/>
                  </a:lnTo>
                  <a:lnTo>
                    <a:pt x="4305" y="2441"/>
                  </a:lnTo>
                  <a:lnTo>
                    <a:pt x="4297" y="2420"/>
                  </a:lnTo>
                  <a:lnTo>
                    <a:pt x="4286" y="2399"/>
                  </a:lnTo>
                  <a:lnTo>
                    <a:pt x="4273" y="2379"/>
                  </a:lnTo>
                  <a:lnTo>
                    <a:pt x="4257" y="2358"/>
                  </a:lnTo>
                  <a:lnTo>
                    <a:pt x="4240" y="2337"/>
                  </a:lnTo>
                  <a:lnTo>
                    <a:pt x="4221" y="2317"/>
                  </a:lnTo>
                  <a:lnTo>
                    <a:pt x="4199" y="2297"/>
                  </a:lnTo>
                  <a:lnTo>
                    <a:pt x="4176" y="2276"/>
                  </a:lnTo>
                  <a:lnTo>
                    <a:pt x="4151" y="2256"/>
                  </a:lnTo>
                  <a:lnTo>
                    <a:pt x="4124" y="2237"/>
                  </a:lnTo>
                  <a:lnTo>
                    <a:pt x="4240" y="2275"/>
                  </a:lnTo>
                  <a:lnTo>
                    <a:pt x="4351" y="2311"/>
                  </a:lnTo>
                  <a:lnTo>
                    <a:pt x="4458" y="2344"/>
                  </a:lnTo>
                  <a:lnTo>
                    <a:pt x="4561" y="2375"/>
                  </a:lnTo>
                  <a:lnTo>
                    <a:pt x="4659" y="2404"/>
                  </a:lnTo>
                  <a:lnTo>
                    <a:pt x="4753" y="2429"/>
                  </a:lnTo>
                  <a:lnTo>
                    <a:pt x="4844" y="2453"/>
                  </a:lnTo>
                  <a:lnTo>
                    <a:pt x="4929" y="2474"/>
                  </a:lnTo>
                  <a:lnTo>
                    <a:pt x="5011" y="2492"/>
                  </a:lnTo>
                  <a:lnTo>
                    <a:pt x="5087" y="2509"/>
                  </a:lnTo>
                  <a:lnTo>
                    <a:pt x="5161" y="2523"/>
                  </a:lnTo>
                  <a:lnTo>
                    <a:pt x="5229" y="2534"/>
                  </a:lnTo>
                  <a:lnTo>
                    <a:pt x="5293" y="2542"/>
                  </a:lnTo>
                  <a:lnTo>
                    <a:pt x="5353" y="2549"/>
                  </a:lnTo>
                  <a:lnTo>
                    <a:pt x="5409" y="2553"/>
                  </a:lnTo>
                  <a:lnTo>
                    <a:pt x="5460" y="2554"/>
                  </a:lnTo>
                  <a:lnTo>
                    <a:pt x="5508" y="2554"/>
                  </a:lnTo>
                  <a:lnTo>
                    <a:pt x="5553" y="2552"/>
                  </a:lnTo>
                  <a:lnTo>
                    <a:pt x="5595" y="2550"/>
                  </a:lnTo>
                  <a:lnTo>
                    <a:pt x="5635" y="2547"/>
                  </a:lnTo>
                  <a:lnTo>
                    <a:pt x="5671" y="2542"/>
                  </a:lnTo>
                  <a:lnTo>
                    <a:pt x="5705" y="2537"/>
                  </a:lnTo>
                  <a:lnTo>
                    <a:pt x="5735" y="2530"/>
                  </a:lnTo>
                  <a:lnTo>
                    <a:pt x="5764" y="2523"/>
                  </a:lnTo>
                  <a:lnTo>
                    <a:pt x="5789" y="2514"/>
                  </a:lnTo>
                  <a:lnTo>
                    <a:pt x="5811" y="2504"/>
                  </a:lnTo>
                  <a:lnTo>
                    <a:pt x="5830" y="2493"/>
                  </a:lnTo>
                  <a:lnTo>
                    <a:pt x="5848" y="2482"/>
                  </a:lnTo>
                  <a:lnTo>
                    <a:pt x="5854" y="2476"/>
                  </a:lnTo>
                  <a:lnTo>
                    <a:pt x="5861" y="2469"/>
                  </a:lnTo>
                  <a:lnTo>
                    <a:pt x="5867" y="2463"/>
                  </a:lnTo>
                  <a:lnTo>
                    <a:pt x="5873" y="2455"/>
                  </a:lnTo>
                  <a:lnTo>
                    <a:pt x="5877" y="2448"/>
                  </a:lnTo>
                  <a:lnTo>
                    <a:pt x="5880" y="2441"/>
                  </a:lnTo>
                  <a:lnTo>
                    <a:pt x="5884" y="2433"/>
                  </a:lnTo>
                  <a:lnTo>
                    <a:pt x="5886" y="2424"/>
                  </a:lnTo>
                  <a:lnTo>
                    <a:pt x="5888" y="2412"/>
                  </a:lnTo>
                  <a:lnTo>
                    <a:pt x="5886" y="2399"/>
                  </a:lnTo>
                  <a:lnTo>
                    <a:pt x="5883" y="2386"/>
                  </a:lnTo>
                  <a:lnTo>
                    <a:pt x="5876" y="2372"/>
                  </a:lnTo>
                  <a:lnTo>
                    <a:pt x="5867" y="2358"/>
                  </a:lnTo>
                  <a:lnTo>
                    <a:pt x="5855" y="2342"/>
                  </a:lnTo>
                  <a:lnTo>
                    <a:pt x="5841" y="2327"/>
                  </a:lnTo>
                  <a:lnTo>
                    <a:pt x="5825" y="2312"/>
                  </a:lnTo>
                  <a:lnTo>
                    <a:pt x="5805" y="2296"/>
                  </a:lnTo>
                  <a:lnTo>
                    <a:pt x="5783" y="2278"/>
                  </a:lnTo>
                  <a:lnTo>
                    <a:pt x="5759" y="2262"/>
                  </a:lnTo>
                  <a:lnTo>
                    <a:pt x="5732" y="2244"/>
                  </a:lnTo>
                  <a:lnTo>
                    <a:pt x="5702" y="2226"/>
                  </a:lnTo>
                  <a:lnTo>
                    <a:pt x="5670" y="2207"/>
                  </a:lnTo>
                  <a:lnTo>
                    <a:pt x="5636" y="2188"/>
                  </a:lnTo>
                  <a:lnTo>
                    <a:pt x="5598" y="2169"/>
                  </a:lnTo>
                  <a:lnTo>
                    <a:pt x="5519" y="2129"/>
                  </a:lnTo>
                  <a:lnTo>
                    <a:pt x="5438" y="2090"/>
                  </a:lnTo>
                  <a:lnTo>
                    <a:pt x="5354" y="2051"/>
                  </a:lnTo>
                  <a:lnTo>
                    <a:pt x="5268" y="2011"/>
                  </a:lnTo>
                  <a:lnTo>
                    <a:pt x="5178" y="1973"/>
                  </a:lnTo>
                  <a:lnTo>
                    <a:pt x="5085" y="1934"/>
                  </a:lnTo>
                  <a:lnTo>
                    <a:pt x="4991" y="1896"/>
                  </a:lnTo>
                  <a:lnTo>
                    <a:pt x="4894" y="1857"/>
                  </a:lnTo>
                  <a:lnTo>
                    <a:pt x="4699" y="1783"/>
                  </a:lnTo>
                  <a:lnTo>
                    <a:pt x="4509" y="1712"/>
                  </a:lnTo>
                  <a:lnTo>
                    <a:pt x="4323" y="1647"/>
                  </a:lnTo>
                  <a:lnTo>
                    <a:pt x="4142" y="1583"/>
                  </a:lnTo>
                  <a:lnTo>
                    <a:pt x="3982" y="1530"/>
                  </a:lnTo>
                  <a:lnTo>
                    <a:pt x="3858" y="1487"/>
                  </a:lnTo>
                  <a:lnTo>
                    <a:pt x="3769" y="1455"/>
                  </a:lnTo>
                  <a:lnTo>
                    <a:pt x="3716" y="1435"/>
                  </a:lnTo>
                  <a:lnTo>
                    <a:pt x="3626" y="1406"/>
                  </a:lnTo>
                  <a:lnTo>
                    <a:pt x="3529" y="1375"/>
                  </a:lnTo>
                  <a:lnTo>
                    <a:pt x="3424" y="1339"/>
                  </a:lnTo>
                  <a:lnTo>
                    <a:pt x="3309" y="1298"/>
                  </a:lnTo>
                  <a:lnTo>
                    <a:pt x="3188" y="1253"/>
                  </a:lnTo>
                  <a:lnTo>
                    <a:pt x="3058" y="1205"/>
                  </a:lnTo>
                  <a:lnTo>
                    <a:pt x="2920" y="1153"/>
                  </a:lnTo>
                  <a:lnTo>
                    <a:pt x="2774" y="1097"/>
                  </a:lnTo>
                  <a:lnTo>
                    <a:pt x="2623" y="1039"/>
                  </a:lnTo>
                  <a:lnTo>
                    <a:pt x="2474" y="982"/>
                  </a:lnTo>
                  <a:lnTo>
                    <a:pt x="2323" y="927"/>
                  </a:lnTo>
                  <a:lnTo>
                    <a:pt x="2173" y="872"/>
                  </a:lnTo>
                  <a:lnTo>
                    <a:pt x="2024" y="820"/>
                  </a:lnTo>
                  <a:lnTo>
                    <a:pt x="1874" y="767"/>
                  </a:lnTo>
                  <a:lnTo>
                    <a:pt x="1723" y="716"/>
                  </a:lnTo>
                  <a:lnTo>
                    <a:pt x="1574" y="667"/>
                  </a:lnTo>
                  <a:lnTo>
                    <a:pt x="1426" y="620"/>
                  </a:lnTo>
                  <a:lnTo>
                    <a:pt x="1283" y="576"/>
                  </a:lnTo>
                  <a:lnTo>
                    <a:pt x="1144" y="537"/>
                  </a:lnTo>
                  <a:lnTo>
                    <a:pt x="1010" y="500"/>
                  </a:lnTo>
                  <a:lnTo>
                    <a:pt x="880" y="468"/>
                  </a:lnTo>
                  <a:lnTo>
                    <a:pt x="817" y="453"/>
                  </a:lnTo>
                  <a:lnTo>
                    <a:pt x="754" y="438"/>
                  </a:lnTo>
                  <a:lnTo>
                    <a:pt x="693" y="425"/>
                  </a:lnTo>
                  <a:lnTo>
                    <a:pt x="633" y="413"/>
                  </a:lnTo>
                  <a:lnTo>
                    <a:pt x="574" y="402"/>
                  </a:lnTo>
                  <a:lnTo>
                    <a:pt x="516" y="393"/>
                  </a:lnTo>
                  <a:lnTo>
                    <a:pt x="461" y="384"/>
                  </a:lnTo>
                  <a:lnTo>
                    <a:pt x="408" y="377"/>
                  </a:lnTo>
                  <a:lnTo>
                    <a:pt x="359" y="373"/>
                  </a:lnTo>
                  <a:lnTo>
                    <a:pt x="312" y="371"/>
                  </a:lnTo>
                  <a:lnTo>
                    <a:pt x="269" y="371"/>
                  </a:lnTo>
                  <a:lnTo>
                    <a:pt x="229" y="373"/>
                  </a:lnTo>
                  <a:lnTo>
                    <a:pt x="193" y="377"/>
                  </a:lnTo>
                  <a:lnTo>
                    <a:pt x="175" y="381"/>
                  </a:lnTo>
                  <a:lnTo>
                    <a:pt x="159" y="384"/>
                  </a:lnTo>
                  <a:lnTo>
                    <a:pt x="143" y="388"/>
                  </a:lnTo>
                  <a:lnTo>
                    <a:pt x="128" y="393"/>
                  </a:lnTo>
                  <a:lnTo>
                    <a:pt x="114" y="397"/>
                  </a:lnTo>
                  <a:lnTo>
                    <a:pt x="101" y="403"/>
                  </a:lnTo>
                  <a:lnTo>
                    <a:pt x="88" y="409"/>
                  </a:lnTo>
                  <a:lnTo>
                    <a:pt x="77" y="417"/>
                  </a:lnTo>
                  <a:lnTo>
                    <a:pt x="66" y="423"/>
                  </a:lnTo>
                  <a:lnTo>
                    <a:pt x="55" y="432"/>
                  </a:lnTo>
                  <a:lnTo>
                    <a:pt x="47" y="440"/>
                  </a:lnTo>
                  <a:lnTo>
                    <a:pt x="38" y="448"/>
                  </a:lnTo>
                  <a:lnTo>
                    <a:pt x="30" y="458"/>
                  </a:lnTo>
                  <a:lnTo>
                    <a:pt x="24" y="468"/>
                  </a:lnTo>
                  <a:lnTo>
                    <a:pt x="17" y="479"/>
                  </a:lnTo>
                  <a:lnTo>
                    <a:pt x="12" y="490"/>
                  </a:lnTo>
                  <a:lnTo>
                    <a:pt x="7" y="502"/>
                  </a:lnTo>
                  <a:lnTo>
                    <a:pt x="4" y="514"/>
                  </a:lnTo>
                  <a:close/>
                  <a:moveTo>
                    <a:pt x="3093" y="2644"/>
                  </a:moveTo>
                  <a:lnTo>
                    <a:pt x="3308" y="3008"/>
                  </a:lnTo>
                  <a:lnTo>
                    <a:pt x="2890" y="3023"/>
                  </a:lnTo>
                  <a:lnTo>
                    <a:pt x="3093" y="2644"/>
                  </a:lnTo>
                  <a:close/>
                  <a:moveTo>
                    <a:pt x="3093" y="2738"/>
                  </a:moveTo>
                  <a:lnTo>
                    <a:pt x="3214" y="2967"/>
                  </a:lnTo>
                  <a:lnTo>
                    <a:pt x="2985" y="2967"/>
                  </a:lnTo>
                  <a:lnTo>
                    <a:pt x="3093" y="2738"/>
                  </a:lnTo>
                  <a:close/>
                  <a:moveTo>
                    <a:pt x="4502" y="4012"/>
                  </a:moveTo>
                  <a:lnTo>
                    <a:pt x="4502" y="4012"/>
                  </a:lnTo>
                  <a:lnTo>
                    <a:pt x="4540" y="4021"/>
                  </a:lnTo>
                  <a:lnTo>
                    <a:pt x="4577" y="4032"/>
                  </a:lnTo>
                  <a:lnTo>
                    <a:pt x="4613" y="4044"/>
                  </a:lnTo>
                  <a:lnTo>
                    <a:pt x="4647" y="4059"/>
                  </a:lnTo>
                  <a:lnTo>
                    <a:pt x="4681" y="4074"/>
                  </a:lnTo>
                  <a:lnTo>
                    <a:pt x="4713" y="4090"/>
                  </a:lnTo>
                  <a:lnTo>
                    <a:pt x="4742" y="4108"/>
                  </a:lnTo>
                  <a:lnTo>
                    <a:pt x="4772" y="4126"/>
                  </a:lnTo>
                  <a:lnTo>
                    <a:pt x="4799" y="4147"/>
                  </a:lnTo>
                  <a:lnTo>
                    <a:pt x="4825" y="4168"/>
                  </a:lnTo>
                  <a:lnTo>
                    <a:pt x="4849" y="4191"/>
                  </a:lnTo>
                  <a:lnTo>
                    <a:pt x="4872" y="4215"/>
                  </a:lnTo>
                  <a:lnTo>
                    <a:pt x="4895" y="4241"/>
                  </a:lnTo>
                  <a:lnTo>
                    <a:pt x="4915" y="4267"/>
                  </a:lnTo>
                  <a:lnTo>
                    <a:pt x="4935" y="4296"/>
                  </a:lnTo>
                  <a:lnTo>
                    <a:pt x="4952" y="4325"/>
                  </a:lnTo>
                  <a:lnTo>
                    <a:pt x="4968" y="4356"/>
                  </a:lnTo>
                  <a:lnTo>
                    <a:pt x="4986" y="4387"/>
                  </a:lnTo>
                  <a:lnTo>
                    <a:pt x="5001" y="4419"/>
                  </a:lnTo>
                  <a:lnTo>
                    <a:pt x="5018" y="4453"/>
                  </a:lnTo>
                  <a:lnTo>
                    <a:pt x="5033" y="4487"/>
                  </a:lnTo>
                  <a:lnTo>
                    <a:pt x="5048" y="4523"/>
                  </a:lnTo>
                  <a:lnTo>
                    <a:pt x="5063" y="4559"/>
                  </a:lnTo>
                  <a:lnTo>
                    <a:pt x="5078" y="4596"/>
                  </a:lnTo>
                  <a:lnTo>
                    <a:pt x="5106" y="4674"/>
                  </a:lnTo>
                  <a:lnTo>
                    <a:pt x="5132" y="4756"/>
                  </a:lnTo>
                  <a:lnTo>
                    <a:pt x="5157" y="4841"/>
                  </a:lnTo>
                  <a:lnTo>
                    <a:pt x="5181" y="4930"/>
                  </a:lnTo>
                  <a:lnTo>
                    <a:pt x="5229" y="5118"/>
                  </a:lnTo>
                  <a:lnTo>
                    <a:pt x="5281" y="5319"/>
                  </a:lnTo>
                  <a:lnTo>
                    <a:pt x="5395" y="5761"/>
                  </a:lnTo>
                  <a:lnTo>
                    <a:pt x="5412" y="5818"/>
                  </a:lnTo>
                  <a:lnTo>
                    <a:pt x="5429" y="5877"/>
                  </a:lnTo>
                  <a:lnTo>
                    <a:pt x="5447" y="5936"/>
                  </a:lnTo>
                  <a:lnTo>
                    <a:pt x="5468" y="5996"/>
                  </a:lnTo>
                  <a:lnTo>
                    <a:pt x="5488" y="6057"/>
                  </a:lnTo>
                  <a:lnTo>
                    <a:pt x="5510" y="6118"/>
                  </a:lnTo>
                  <a:lnTo>
                    <a:pt x="5534" y="6179"/>
                  </a:lnTo>
                  <a:lnTo>
                    <a:pt x="5558" y="6240"/>
                  </a:lnTo>
                  <a:lnTo>
                    <a:pt x="5584" y="6302"/>
                  </a:lnTo>
                  <a:lnTo>
                    <a:pt x="5612" y="6365"/>
                  </a:lnTo>
                  <a:lnTo>
                    <a:pt x="5640" y="6428"/>
                  </a:lnTo>
                  <a:lnTo>
                    <a:pt x="5671" y="6491"/>
                  </a:lnTo>
                  <a:lnTo>
                    <a:pt x="5701" y="6556"/>
                  </a:lnTo>
                  <a:lnTo>
                    <a:pt x="5734" y="6620"/>
                  </a:lnTo>
                  <a:lnTo>
                    <a:pt x="5767" y="6685"/>
                  </a:lnTo>
                  <a:lnTo>
                    <a:pt x="5802" y="6750"/>
                  </a:lnTo>
                  <a:lnTo>
                    <a:pt x="994" y="6750"/>
                  </a:lnTo>
                  <a:lnTo>
                    <a:pt x="1058" y="6726"/>
                  </a:lnTo>
                  <a:lnTo>
                    <a:pt x="1122" y="6700"/>
                  </a:lnTo>
                  <a:lnTo>
                    <a:pt x="1186" y="6672"/>
                  </a:lnTo>
                  <a:lnTo>
                    <a:pt x="1249" y="6642"/>
                  </a:lnTo>
                  <a:lnTo>
                    <a:pt x="1311" y="6609"/>
                  </a:lnTo>
                  <a:lnTo>
                    <a:pt x="1373" y="6574"/>
                  </a:lnTo>
                  <a:lnTo>
                    <a:pt x="1434" y="6537"/>
                  </a:lnTo>
                  <a:lnTo>
                    <a:pt x="1495" y="6499"/>
                  </a:lnTo>
                  <a:lnTo>
                    <a:pt x="1555" y="6457"/>
                  </a:lnTo>
                  <a:lnTo>
                    <a:pt x="1614" y="6414"/>
                  </a:lnTo>
                  <a:lnTo>
                    <a:pt x="1673" y="6369"/>
                  </a:lnTo>
                  <a:lnTo>
                    <a:pt x="1731" y="6321"/>
                  </a:lnTo>
                  <a:lnTo>
                    <a:pt x="1788" y="6272"/>
                  </a:lnTo>
                  <a:lnTo>
                    <a:pt x="1844" y="6219"/>
                  </a:lnTo>
                  <a:lnTo>
                    <a:pt x="1901" y="6166"/>
                  </a:lnTo>
                  <a:lnTo>
                    <a:pt x="1956" y="6109"/>
                  </a:lnTo>
                  <a:lnTo>
                    <a:pt x="2066" y="5994"/>
                  </a:lnTo>
                  <a:lnTo>
                    <a:pt x="2175" y="5879"/>
                  </a:lnTo>
                  <a:lnTo>
                    <a:pt x="2284" y="5764"/>
                  </a:lnTo>
                  <a:lnTo>
                    <a:pt x="2392" y="5647"/>
                  </a:lnTo>
                  <a:lnTo>
                    <a:pt x="2498" y="5530"/>
                  </a:lnTo>
                  <a:lnTo>
                    <a:pt x="2604" y="5413"/>
                  </a:lnTo>
                  <a:lnTo>
                    <a:pt x="2707" y="5296"/>
                  </a:lnTo>
                  <a:lnTo>
                    <a:pt x="2811" y="5178"/>
                  </a:lnTo>
                  <a:lnTo>
                    <a:pt x="2915" y="5062"/>
                  </a:lnTo>
                  <a:lnTo>
                    <a:pt x="3018" y="4950"/>
                  </a:lnTo>
                  <a:lnTo>
                    <a:pt x="3121" y="4841"/>
                  </a:lnTo>
                  <a:lnTo>
                    <a:pt x="3224" y="4736"/>
                  </a:lnTo>
                  <a:lnTo>
                    <a:pt x="3327" y="4634"/>
                  </a:lnTo>
                  <a:lnTo>
                    <a:pt x="3429" y="4536"/>
                  </a:lnTo>
                  <a:lnTo>
                    <a:pt x="3532" y="4442"/>
                  </a:lnTo>
                  <a:lnTo>
                    <a:pt x="3634" y="4351"/>
                  </a:lnTo>
                  <a:lnTo>
                    <a:pt x="3685" y="4308"/>
                  </a:lnTo>
                  <a:lnTo>
                    <a:pt x="3737" y="4267"/>
                  </a:lnTo>
                  <a:lnTo>
                    <a:pt x="3764" y="4249"/>
                  </a:lnTo>
                  <a:lnTo>
                    <a:pt x="3790" y="4230"/>
                  </a:lnTo>
                  <a:lnTo>
                    <a:pt x="3816" y="4213"/>
                  </a:lnTo>
                  <a:lnTo>
                    <a:pt x="3842" y="4195"/>
                  </a:lnTo>
                  <a:lnTo>
                    <a:pt x="3868" y="4180"/>
                  </a:lnTo>
                  <a:lnTo>
                    <a:pt x="3895" y="4165"/>
                  </a:lnTo>
                  <a:lnTo>
                    <a:pt x="3922" y="4149"/>
                  </a:lnTo>
                  <a:lnTo>
                    <a:pt x="3948" y="4136"/>
                  </a:lnTo>
                  <a:lnTo>
                    <a:pt x="3976" y="4123"/>
                  </a:lnTo>
                  <a:lnTo>
                    <a:pt x="4002" y="4110"/>
                  </a:lnTo>
                  <a:lnTo>
                    <a:pt x="4029" y="4099"/>
                  </a:lnTo>
                  <a:lnTo>
                    <a:pt x="4056" y="4088"/>
                  </a:lnTo>
                  <a:lnTo>
                    <a:pt x="4084" y="4077"/>
                  </a:lnTo>
                  <a:lnTo>
                    <a:pt x="4111" y="4068"/>
                  </a:lnTo>
                  <a:lnTo>
                    <a:pt x="4138" y="4060"/>
                  </a:lnTo>
                  <a:lnTo>
                    <a:pt x="4166" y="4051"/>
                  </a:lnTo>
                  <a:lnTo>
                    <a:pt x="4193" y="4044"/>
                  </a:lnTo>
                  <a:lnTo>
                    <a:pt x="4220" y="4038"/>
                  </a:lnTo>
                  <a:lnTo>
                    <a:pt x="4249" y="4031"/>
                  </a:lnTo>
                  <a:lnTo>
                    <a:pt x="4276" y="4027"/>
                  </a:lnTo>
                  <a:lnTo>
                    <a:pt x="4304" y="4023"/>
                  </a:lnTo>
                  <a:lnTo>
                    <a:pt x="4332" y="4018"/>
                  </a:lnTo>
                  <a:lnTo>
                    <a:pt x="4360" y="4016"/>
                  </a:lnTo>
                  <a:lnTo>
                    <a:pt x="4388" y="4014"/>
                  </a:lnTo>
                  <a:lnTo>
                    <a:pt x="4417" y="4012"/>
                  </a:lnTo>
                  <a:lnTo>
                    <a:pt x="4445" y="4012"/>
                  </a:lnTo>
                  <a:lnTo>
                    <a:pt x="4474" y="4011"/>
                  </a:lnTo>
                  <a:lnTo>
                    <a:pt x="4502" y="4012"/>
                  </a:lnTo>
                  <a:close/>
                  <a:moveTo>
                    <a:pt x="3105" y="2465"/>
                  </a:moveTo>
                  <a:lnTo>
                    <a:pt x="3105" y="2465"/>
                  </a:lnTo>
                  <a:lnTo>
                    <a:pt x="3125" y="2466"/>
                  </a:lnTo>
                  <a:lnTo>
                    <a:pt x="3133" y="2467"/>
                  </a:lnTo>
                  <a:lnTo>
                    <a:pt x="3141" y="2469"/>
                  </a:lnTo>
                  <a:lnTo>
                    <a:pt x="3149" y="2471"/>
                  </a:lnTo>
                  <a:lnTo>
                    <a:pt x="3155" y="2475"/>
                  </a:lnTo>
                  <a:lnTo>
                    <a:pt x="3162" y="2478"/>
                  </a:lnTo>
                  <a:lnTo>
                    <a:pt x="3167" y="2482"/>
                  </a:lnTo>
                  <a:lnTo>
                    <a:pt x="3173" y="2487"/>
                  </a:lnTo>
                  <a:lnTo>
                    <a:pt x="3177" y="2492"/>
                  </a:lnTo>
                  <a:lnTo>
                    <a:pt x="3180" y="2498"/>
                  </a:lnTo>
                  <a:lnTo>
                    <a:pt x="3184" y="2504"/>
                  </a:lnTo>
                  <a:lnTo>
                    <a:pt x="3186" y="2511"/>
                  </a:lnTo>
                  <a:lnTo>
                    <a:pt x="3188" y="2518"/>
                  </a:lnTo>
                  <a:lnTo>
                    <a:pt x="3188" y="2526"/>
                  </a:lnTo>
                  <a:lnTo>
                    <a:pt x="3189" y="2535"/>
                  </a:lnTo>
                  <a:lnTo>
                    <a:pt x="3188" y="2546"/>
                  </a:lnTo>
                  <a:lnTo>
                    <a:pt x="3188" y="2557"/>
                  </a:lnTo>
                  <a:lnTo>
                    <a:pt x="3186" y="2566"/>
                  </a:lnTo>
                  <a:lnTo>
                    <a:pt x="3184" y="2576"/>
                  </a:lnTo>
                  <a:lnTo>
                    <a:pt x="3180" y="2584"/>
                  </a:lnTo>
                  <a:lnTo>
                    <a:pt x="3177" y="2592"/>
                  </a:lnTo>
                  <a:lnTo>
                    <a:pt x="3173" y="2599"/>
                  </a:lnTo>
                  <a:lnTo>
                    <a:pt x="3167" y="2606"/>
                  </a:lnTo>
                  <a:lnTo>
                    <a:pt x="3162" y="2611"/>
                  </a:lnTo>
                  <a:lnTo>
                    <a:pt x="3155" y="2616"/>
                  </a:lnTo>
                  <a:lnTo>
                    <a:pt x="3149" y="2620"/>
                  </a:lnTo>
                  <a:lnTo>
                    <a:pt x="3141" y="2623"/>
                  </a:lnTo>
                  <a:lnTo>
                    <a:pt x="3133" y="2625"/>
                  </a:lnTo>
                  <a:lnTo>
                    <a:pt x="3125" y="2628"/>
                  </a:lnTo>
                  <a:lnTo>
                    <a:pt x="3115" y="2629"/>
                  </a:lnTo>
                  <a:lnTo>
                    <a:pt x="3105" y="2629"/>
                  </a:lnTo>
                  <a:lnTo>
                    <a:pt x="3095" y="2629"/>
                  </a:lnTo>
                  <a:lnTo>
                    <a:pt x="3085" y="2628"/>
                  </a:lnTo>
                  <a:lnTo>
                    <a:pt x="3078" y="2625"/>
                  </a:lnTo>
                  <a:lnTo>
                    <a:pt x="3070" y="2623"/>
                  </a:lnTo>
                  <a:lnTo>
                    <a:pt x="3062" y="2620"/>
                  </a:lnTo>
                  <a:lnTo>
                    <a:pt x="3056" y="2616"/>
                  </a:lnTo>
                  <a:lnTo>
                    <a:pt x="3050" y="2611"/>
                  </a:lnTo>
                  <a:lnTo>
                    <a:pt x="3045" y="2606"/>
                  </a:lnTo>
                  <a:lnTo>
                    <a:pt x="3041" y="2599"/>
                  </a:lnTo>
                  <a:lnTo>
                    <a:pt x="3036" y="2592"/>
                  </a:lnTo>
                  <a:lnTo>
                    <a:pt x="3033" y="2584"/>
                  </a:lnTo>
                  <a:lnTo>
                    <a:pt x="3030" y="2576"/>
                  </a:lnTo>
                  <a:lnTo>
                    <a:pt x="3027" y="2566"/>
                  </a:lnTo>
                  <a:lnTo>
                    <a:pt x="3026" y="2557"/>
                  </a:lnTo>
                  <a:lnTo>
                    <a:pt x="3025" y="2535"/>
                  </a:lnTo>
                  <a:lnTo>
                    <a:pt x="3026" y="2518"/>
                  </a:lnTo>
                  <a:lnTo>
                    <a:pt x="3027" y="2511"/>
                  </a:lnTo>
                  <a:lnTo>
                    <a:pt x="3030" y="2504"/>
                  </a:lnTo>
                  <a:lnTo>
                    <a:pt x="3033" y="2498"/>
                  </a:lnTo>
                  <a:lnTo>
                    <a:pt x="3036" y="2492"/>
                  </a:lnTo>
                  <a:lnTo>
                    <a:pt x="3041" y="2487"/>
                  </a:lnTo>
                  <a:lnTo>
                    <a:pt x="3045" y="2482"/>
                  </a:lnTo>
                  <a:lnTo>
                    <a:pt x="3050" y="2478"/>
                  </a:lnTo>
                  <a:lnTo>
                    <a:pt x="3056" y="2475"/>
                  </a:lnTo>
                  <a:lnTo>
                    <a:pt x="3062" y="2471"/>
                  </a:lnTo>
                  <a:lnTo>
                    <a:pt x="3070" y="2469"/>
                  </a:lnTo>
                  <a:lnTo>
                    <a:pt x="3078" y="2467"/>
                  </a:lnTo>
                  <a:lnTo>
                    <a:pt x="3085" y="2466"/>
                  </a:lnTo>
                  <a:lnTo>
                    <a:pt x="3105" y="2465"/>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28" name="矩形标注"/>
            <p:cNvSpPr/>
            <p:nvPr/>
          </p:nvSpPr>
          <p:spPr>
            <a:xfrm>
              <a:off x="8919" y="1209"/>
              <a:ext cx="6869" cy="2481"/>
            </a:xfrm>
            <a:prstGeom prst="wedgeRectCallout">
              <a:avLst>
                <a:gd name="adj1" fmla="val 69186"/>
                <a:gd name="adj2" fmla="val 4782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ts val="0"/>
                </a:spcBef>
                <a:spcAft>
                  <a:spcPts val="0"/>
                </a:spcAft>
                <a:defRPr/>
              </a:pPr>
              <a:r>
                <a:rPr lang="zh-CN" altLang="en-US" sz="2400">
                  <a:solidFill>
                    <a:srgbClr val="92D050"/>
                  </a:solidFill>
                </a:rPr>
                <a:t>我们掌握了药品生产企业的生产管理之道，我们迈出了踏踏实实做中国良心药企的第一步。</a:t>
              </a:r>
              <a:endParaRPr lang="zh-CN" altLang="en-US" sz="2400">
                <a:solidFill>
                  <a:srgbClr val="92D050"/>
                </a:solidFill>
              </a:endParaRPr>
            </a:p>
          </p:txBody>
        </p:sp>
      </p:gr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14288" y="2176463"/>
            <a:ext cx="12192001" cy="1873250"/>
          </a:xfrm>
          <a:custGeom>
            <a:avLst/>
            <a:gdLst>
              <a:gd name="connsiteX0" fmla="*/ 0 w 12192000"/>
              <a:gd name="connsiteY0" fmla="*/ 1872343 h 1872343"/>
              <a:gd name="connsiteX1" fmla="*/ 1117600 w 12192000"/>
              <a:gd name="connsiteY1" fmla="*/ 1016000 h 1872343"/>
              <a:gd name="connsiteX2" fmla="*/ 2336800 w 12192000"/>
              <a:gd name="connsiteY2" fmla="*/ 1233714 h 1872343"/>
              <a:gd name="connsiteX3" fmla="*/ 5254171 w 12192000"/>
              <a:gd name="connsiteY3" fmla="*/ 580571 h 1872343"/>
              <a:gd name="connsiteX4" fmla="*/ 8374743 w 12192000"/>
              <a:gd name="connsiteY4" fmla="*/ 841828 h 1872343"/>
              <a:gd name="connsiteX5" fmla="*/ 9768114 w 12192000"/>
              <a:gd name="connsiteY5" fmla="*/ 1219200 h 1872343"/>
              <a:gd name="connsiteX6" fmla="*/ 11350171 w 12192000"/>
              <a:gd name="connsiteY6" fmla="*/ 943428 h 1872343"/>
              <a:gd name="connsiteX7" fmla="*/ 12192000 w 12192000"/>
              <a:gd name="connsiteY7" fmla="*/ 0 h 18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872343">
                <a:moveTo>
                  <a:pt x="0" y="1872343"/>
                </a:moveTo>
                <a:cubicBezTo>
                  <a:pt x="364066" y="1497390"/>
                  <a:pt x="728133" y="1122438"/>
                  <a:pt x="1117600" y="1016000"/>
                </a:cubicBezTo>
                <a:cubicBezTo>
                  <a:pt x="1507067" y="909562"/>
                  <a:pt x="1647372" y="1306285"/>
                  <a:pt x="2336800" y="1233714"/>
                </a:cubicBezTo>
                <a:cubicBezTo>
                  <a:pt x="3026228" y="1161143"/>
                  <a:pt x="4247847" y="645885"/>
                  <a:pt x="5254171" y="580571"/>
                </a:cubicBezTo>
                <a:cubicBezTo>
                  <a:pt x="6260495" y="515257"/>
                  <a:pt x="7622419" y="735390"/>
                  <a:pt x="8374743" y="841828"/>
                </a:cubicBezTo>
                <a:cubicBezTo>
                  <a:pt x="9127067" y="948266"/>
                  <a:pt x="9272209" y="1202267"/>
                  <a:pt x="9768114" y="1219200"/>
                </a:cubicBezTo>
                <a:cubicBezTo>
                  <a:pt x="10264019" y="1236133"/>
                  <a:pt x="10946190" y="1146628"/>
                  <a:pt x="11350171" y="943428"/>
                </a:cubicBezTo>
                <a:cubicBezTo>
                  <a:pt x="11754152" y="740228"/>
                  <a:pt x="11973076" y="370114"/>
                  <a:pt x="12192000" y="0"/>
                </a:cubicBezTo>
              </a:path>
            </a:pathLst>
          </a:custGeom>
          <a:noFill/>
          <a:ln w="19050">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椭圆 26"/>
          <p:cNvSpPr/>
          <p:nvPr/>
        </p:nvSpPr>
        <p:spPr>
          <a:xfrm>
            <a:off x="3490913" y="2214563"/>
            <a:ext cx="1860550" cy="1860550"/>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a:t>第一个五年计划（</a:t>
            </a:r>
            <a:r>
              <a:rPr lang="en-US" altLang="zh-CN" sz="2000"/>
              <a:t>2006-2010</a:t>
            </a:r>
            <a:r>
              <a:rPr lang="zh-CN" altLang="en-US" sz="2000"/>
              <a:t>）</a:t>
            </a:r>
            <a:endParaRPr lang="zh-CN" altLang="en-US" sz="2000"/>
          </a:p>
        </p:txBody>
      </p:sp>
      <p:sp>
        <p:nvSpPr>
          <p:cNvPr id="26" name="椭圆 25"/>
          <p:cNvSpPr/>
          <p:nvPr/>
        </p:nvSpPr>
        <p:spPr>
          <a:xfrm>
            <a:off x="469900" y="2419350"/>
            <a:ext cx="1655763" cy="1655763"/>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a:t>起步</a:t>
            </a:r>
            <a:endParaRPr lang="zh-CN" altLang="en-US" sz="3200"/>
          </a:p>
        </p:txBody>
      </p:sp>
      <p:sp>
        <p:nvSpPr>
          <p:cNvPr id="28" name="椭圆 27"/>
          <p:cNvSpPr/>
          <p:nvPr/>
        </p:nvSpPr>
        <p:spPr>
          <a:xfrm>
            <a:off x="6924675" y="2214563"/>
            <a:ext cx="1470025" cy="1470025"/>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a:t>第二个五年计划（</a:t>
            </a:r>
            <a:r>
              <a:rPr lang="en-US" altLang="zh-CN"/>
              <a:t>2011-2015</a:t>
            </a:r>
            <a:r>
              <a:rPr lang="zh-CN" altLang="en-US"/>
              <a:t>）</a:t>
            </a:r>
            <a:endParaRPr lang="zh-CN" altLang="en-US"/>
          </a:p>
        </p:txBody>
      </p:sp>
      <p:sp>
        <p:nvSpPr>
          <p:cNvPr id="57349" name="文本框 8"/>
          <p:cNvSpPr txBox="1">
            <a:spLocks noChangeArrowheads="1"/>
          </p:cNvSpPr>
          <p:nvPr/>
        </p:nvSpPr>
        <p:spPr bwMode="auto">
          <a:xfrm>
            <a:off x="71438" y="4651375"/>
            <a:ext cx="2900362" cy="2032000"/>
          </a:xfrm>
          <a:prstGeom prst="rect">
            <a:avLst/>
          </a:prstGeom>
          <a:noFill/>
          <a:ln w="9525">
            <a:noFill/>
            <a:miter lim="800000"/>
          </a:ln>
        </p:spPr>
        <p:txBody>
          <a:bodyPr>
            <a:spAutoFit/>
          </a:bodyPr>
          <a:lstStyle/>
          <a:p>
            <a:pPr algn="just"/>
            <a:r>
              <a:rPr lang="en-US" altLang="zh-CN">
                <a:solidFill>
                  <a:schemeClr val="bg1"/>
                </a:solidFill>
                <a:ea typeface="微软雅黑" panose="020B0503020204020204" pitchFamily="34" charset="-122"/>
              </a:rPr>
              <a:t>1998年，10</a:t>
            </a:r>
            <a:r>
              <a:rPr lang="zh-CN" altLang="en-US">
                <a:solidFill>
                  <a:schemeClr val="bg1"/>
                </a:solidFill>
                <a:ea typeface="微软雅黑" panose="020B0503020204020204" pitchFamily="34" charset="-122"/>
              </a:rPr>
              <a:t>万元注册资金，南昌弘益科技有限公司</a:t>
            </a:r>
            <a:r>
              <a:rPr lang="en-US" altLang="zh-CN">
                <a:solidFill>
                  <a:schemeClr val="bg1"/>
                </a:solidFill>
                <a:ea typeface="微软雅黑" panose="020B0503020204020204" pitchFamily="34" charset="-122"/>
              </a:rPr>
              <a:t>创立。 2002年11月26日南昌弘益药业有限公司成立</a:t>
            </a:r>
            <a:r>
              <a:rPr lang="zh-CN" altLang="en-US">
                <a:solidFill>
                  <a:schemeClr val="bg1"/>
                </a:solidFill>
                <a:ea typeface="微软雅黑" panose="020B0503020204020204" pitchFamily="34" charset="-122"/>
              </a:rPr>
              <a:t>。</a:t>
            </a:r>
            <a:r>
              <a:rPr lang="en-US" altLang="zh-CN">
                <a:solidFill>
                  <a:schemeClr val="bg1"/>
                </a:solidFill>
                <a:ea typeface="微软雅黑" panose="020B0503020204020204" pitchFamily="34" charset="-122"/>
              </a:rPr>
              <a:t>2005年6月具有完全自主知识产权的中药促胃肠动力新药达立通颗粒成功上市</a:t>
            </a:r>
            <a:r>
              <a:rPr lang="zh-CN" altLang="en-US">
                <a:solidFill>
                  <a:schemeClr val="bg1"/>
                </a:solidFill>
                <a:ea typeface="微软雅黑" panose="020B0503020204020204" pitchFamily="34" charset="-122"/>
              </a:rPr>
              <a:t>。</a:t>
            </a:r>
            <a:endParaRPr lang="zh-CN" altLang="en-US">
              <a:solidFill>
                <a:schemeClr val="bg1"/>
              </a:solidFill>
              <a:ea typeface="微软雅黑" panose="020B0503020204020204" pitchFamily="34" charset="-122"/>
            </a:endParaRPr>
          </a:p>
        </p:txBody>
      </p:sp>
      <p:sp>
        <p:nvSpPr>
          <p:cNvPr id="57350" name="文本框 9"/>
          <p:cNvSpPr txBox="1">
            <a:spLocks noChangeArrowheads="1"/>
          </p:cNvSpPr>
          <p:nvPr/>
        </p:nvSpPr>
        <p:spPr bwMode="auto">
          <a:xfrm>
            <a:off x="628650" y="4233863"/>
            <a:ext cx="1885950" cy="417512"/>
          </a:xfrm>
          <a:prstGeom prst="rect">
            <a:avLst/>
          </a:prstGeom>
          <a:noFill/>
          <a:ln w="9525">
            <a:noFill/>
            <a:miter lim="800000"/>
          </a:ln>
        </p:spPr>
        <p:txBody>
          <a:bodyPr>
            <a:spAutoFit/>
          </a:bodyPr>
          <a:lstStyle/>
          <a:p>
            <a:r>
              <a:rPr lang="en-US" altLang="zh-CN" sz="2000" b="1">
                <a:ea typeface="微软雅黑" panose="020B0503020204020204" pitchFamily="34" charset="-122"/>
              </a:rPr>
              <a:t>弘益第一桶金</a:t>
            </a:r>
            <a:endParaRPr lang="en-US" altLang="zh-CN" sz="2000" b="1">
              <a:ea typeface="微软雅黑" panose="020B0503020204020204" pitchFamily="34" charset="-122"/>
            </a:endParaRPr>
          </a:p>
        </p:txBody>
      </p:sp>
      <p:cxnSp>
        <p:nvCxnSpPr>
          <p:cNvPr id="12" name="直接连接符 11"/>
          <p:cNvCxnSpPr/>
          <p:nvPr/>
        </p:nvCxnSpPr>
        <p:spPr>
          <a:xfrm>
            <a:off x="3009900" y="4822825"/>
            <a:ext cx="0" cy="1187450"/>
          </a:xfrm>
          <a:prstGeom prst="line">
            <a:avLst/>
          </a:prstGeom>
          <a:ln w="28575">
            <a:solidFill>
              <a:schemeClr val="tx1">
                <a:lumMod val="50000"/>
                <a:lumOff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57352" name="文本框 28"/>
          <p:cNvSpPr txBox="1">
            <a:spLocks noChangeArrowheads="1"/>
          </p:cNvSpPr>
          <p:nvPr/>
        </p:nvSpPr>
        <p:spPr bwMode="auto">
          <a:xfrm>
            <a:off x="3182938" y="4651375"/>
            <a:ext cx="2765425" cy="2032000"/>
          </a:xfrm>
          <a:prstGeom prst="rect">
            <a:avLst/>
          </a:prstGeom>
          <a:noFill/>
          <a:ln w="9525">
            <a:noFill/>
            <a:miter lim="800000"/>
          </a:ln>
        </p:spPr>
        <p:txBody>
          <a:bodyPr>
            <a:spAutoFit/>
          </a:bodyPr>
          <a:lstStyle/>
          <a:p>
            <a:pPr algn="just"/>
            <a:r>
              <a:rPr lang="en-US" altLang="zh-CN">
                <a:solidFill>
                  <a:schemeClr val="bg1"/>
                </a:solidFill>
                <a:ea typeface="微软雅黑" panose="020B0503020204020204" pitchFamily="34" charset="-122"/>
              </a:rPr>
              <a:t>2006年，弘益的化学合成、中药提取、片剂、胶囊剂、滴丸剂、颗粒剂、干混悬剂、粉雾剂生产车间通过验收和认证，取得《药品生产许可证》和《药品GMP证书》 </a:t>
            </a:r>
            <a:endParaRPr lang="en-US" altLang="zh-CN">
              <a:solidFill>
                <a:schemeClr val="bg1"/>
              </a:solidFill>
              <a:ea typeface="微软雅黑" panose="020B0503020204020204" pitchFamily="34" charset="-122"/>
            </a:endParaRPr>
          </a:p>
        </p:txBody>
      </p:sp>
      <p:sp>
        <p:nvSpPr>
          <p:cNvPr id="57353" name="文本框 29"/>
          <p:cNvSpPr txBox="1">
            <a:spLocks noChangeArrowheads="1"/>
          </p:cNvSpPr>
          <p:nvPr/>
        </p:nvSpPr>
        <p:spPr bwMode="auto">
          <a:xfrm>
            <a:off x="3587750" y="4233863"/>
            <a:ext cx="1906588" cy="417512"/>
          </a:xfrm>
          <a:prstGeom prst="rect">
            <a:avLst/>
          </a:prstGeom>
          <a:noFill/>
          <a:ln w="9525">
            <a:noFill/>
            <a:miter lim="800000"/>
          </a:ln>
        </p:spPr>
        <p:txBody>
          <a:bodyPr>
            <a:spAutoFit/>
          </a:bodyPr>
          <a:lstStyle/>
          <a:p>
            <a:pPr algn="ctr"/>
            <a:r>
              <a:rPr lang="en-US" altLang="zh-CN" sz="2000" b="1">
                <a:ea typeface="微软雅黑" panose="020B0503020204020204" pitchFamily="34" charset="-122"/>
              </a:rPr>
              <a:t>自主创新出发</a:t>
            </a:r>
            <a:endParaRPr lang="en-US" altLang="zh-CN" sz="2000" b="1">
              <a:ea typeface="微软雅黑" panose="020B0503020204020204" pitchFamily="34" charset="-122"/>
            </a:endParaRPr>
          </a:p>
        </p:txBody>
      </p:sp>
      <p:sp>
        <p:nvSpPr>
          <p:cNvPr id="57354" name="文本框 31"/>
          <p:cNvSpPr txBox="1">
            <a:spLocks noChangeArrowheads="1"/>
          </p:cNvSpPr>
          <p:nvPr/>
        </p:nvSpPr>
        <p:spPr bwMode="auto">
          <a:xfrm>
            <a:off x="6318250" y="4651375"/>
            <a:ext cx="2682875" cy="1757363"/>
          </a:xfrm>
          <a:prstGeom prst="rect">
            <a:avLst/>
          </a:prstGeom>
          <a:noFill/>
          <a:ln w="9525">
            <a:noFill/>
            <a:miter lim="800000"/>
          </a:ln>
        </p:spPr>
        <p:txBody>
          <a:bodyPr>
            <a:spAutoFit/>
          </a:bodyPr>
          <a:lstStyle/>
          <a:p>
            <a:pPr algn="just"/>
            <a:r>
              <a:rPr lang="en-US" altLang="zh-CN">
                <a:solidFill>
                  <a:schemeClr val="bg1"/>
                </a:solidFill>
                <a:ea typeface="微软雅黑" panose="020B0503020204020204" pitchFamily="34" charset="-122"/>
              </a:rPr>
              <a:t>借助国家科技重大专项项目和国家火炬计划1000万元的支持，弘益打造了第一条无菌、全不锈钢自动化设备生产线 </a:t>
            </a:r>
            <a:r>
              <a:rPr lang="zh-CN" altLang="en-US">
                <a:solidFill>
                  <a:schemeClr val="bg1"/>
                </a:solidFill>
                <a:ea typeface="微软雅黑" panose="020B0503020204020204" pitchFamily="34" charset="-122"/>
              </a:rPr>
              <a:t>。</a:t>
            </a:r>
            <a:endParaRPr lang="zh-CN" altLang="en-US">
              <a:solidFill>
                <a:schemeClr val="bg1"/>
              </a:solidFill>
              <a:ea typeface="微软雅黑" panose="020B0503020204020204" pitchFamily="34" charset="-122"/>
            </a:endParaRPr>
          </a:p>
        </p:txBody>
      </p:sp>
      <p:sp>
        <p:nvSpPr>
          <p:cNvPr id="57355" name="文本框 32"/>
          <p:cNvSpPr txBox="1">
            <a:spLocks noChangeArrowheads="1"/>
          </p:cNvSpPr>
          <p:nvPr/>
        </p:nvSpPr>
        <p:spPr bwMode="auto">
          <a:xfrm>
            <a:off x="6750050" y="4233863"/>
            <a:ext cx="1820863" cy="417512"/>
          </a:xfrm>
          <a:prstGeom prst="rect">
            <a:avLst/>
          </a:prstGeom>
          <a:noFill/>
          <a:ln w="9525">
            <a:noFill/>
            <a:miter lim="800000"/>
          </a:ln>
        </p:spPr>
        <p:txBody>
          <a:bodyPr>
            <a:spAutoFit/>
          </a:bodyPr>
          <a:lstStyle/>
          <a:p>
            <a:pPr algn="ctr"/>
            <a:r>
              <a:rPr lang="en-US" altLang="zh-CN" sz="2000" b="1">
                <a:ea typeface="微软雅黑" panose="020B0503020204020204" pitchFamily="34" charset="-122"/>
              </a:rPr>
              <a:t>自主创新推进</a:t>
            </a:r>
            <a:endParaRPr lang="en-US" altLang="zh-CN" sz="2000" b="1">
              <a:ea typeface="微软雅黑" panose="020B0503020204020204" pitchFamily="34" charset="-122"/>
            </a:endParaRPr>
          </a:p>
        </p:txBody>
      </p:sp>
      <p:sp>
        <p:nvSpPr>
          <p:cNvPr id="36" name="矩形 35"/>
          <p:cNvSpPr/>
          <p:nvPr/>
        </p:nvSpPr>
        <p:spPr>
          <a:xfrm flipH="1">
            <a:off x="1260475" y="269875"/>
            <a:ext cx="73025" cy="468313"/>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7357" name="文本框 37"/>
          <p:cNvSpPr txBox="1">
            <a:spLocks noChangeArrowheads="1"/>
          </p:cNvSpPr>
          <p:nvPr/>
        </p:nvSpPr>
        <p:spPr bwMode="auto">
          <a:xfrm>
            <a:off x="1401763" y="241300"/>
            <a:ext cx="5137150" cy="549275"/>
          </a:xfrm>
          <a:prstGeom prst="rect">
            <a:avLst/>
          </a:prstGeom>
          <a:noFill/>
          <a:ln w="9525">
            <a:noFill/>
            <a:miter lim="800000"/>
          </a:ln>
        </p:spPr>
        <p:txBody>
          <a:bodyPr>
            <a:spAutoFit/>
          </a:bodyPr>
          <a:lstStyle/>
          <a:p>
            <a:r>
              <a:rPr lang="zh-CN" altLang="en-US" sz="2800">
                <a:latin typeface="微软雅黑" panose="020B0503020204020204" pitchFamily="34" charset="-122"/>
                <a:ea typeface="微软雅黑" panose="020B0503020204020204" pitchFamily="34" charset="-122"/>
              </a:rPr>
              <a:t>弘益发展历程</a:t>
            </a:r>
            <a:endParaRPr lang="zh-CN" altLang="en-US" sz="2800">
              <a:latin typeface="微软雅黑" panose="020B0503020204020204" pitchFamily="34" charset="-122"/>
              <a:ea typeface="微软雅黑" panose="020B0503020204020204" pitchFamily="34" charset="-122"/>
            </a:endParaRPr>
          </a:p>
        </p:txBody>
      </p:sp>
      <p:grpSp>
        <p:nvGrpSpPr>
          <p:cNvPr id="57358" name="组合 38"/>
          <p:cNvGrpSpPr/>
          <p:nvPr/>
        </p:nvGrpSpPr>
        <p:grpSpPr bwMode="auto">
          <a:xfrm rot="-4500000">
            <a:off x="177007" y="261144"/>
            <a:ext cx="481012" cy="469900"/>
            <a:chOff x="1032060" y="5022216"/>
            <a:chExt cx="753746" cy="734645"/>
          </a:xfrm>
        </p:grpSpPr>
        <p:sp>
          <p:nvSpPr>
            <p:cNvPr id="40" name="等腰三角形 39"/>
            <p:cNvSpPr/>
            <p:nvPr/>
          </p:nvSpPr>
          <p:spPr>
            <a:xfrm rot="20627212" flipH="1" flipV="1">
              <a:off x="1032751" y="5105335"/>
              <a:ext cx="753746" cy="650260"/>
            </a:xfrm>
            <a:prstGeom prst="triangle">
              <a:avLst/>
            </a:prstGeom>
            <a:noFill/>
            <a:ln w="12700">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1" name="等腰三角形 40"/>
            <p:cNvSpPr/>
            <p:nvPr/>
          </p:nvSpPr>
          <p:spPr>
            <a:xfrm rot="6289781" flipH="1" flipV="1">
              <a:off x="1004651" y="5062436"/>
              <a:ext cx="588213" cy="504986"/>
            </a:xfrm>
            <a:prstGeom prst="triangle">
              <a:avLst/>
            </a:prstGeom>
            <a:solidFill>
              <a:srgbClr val="CCCC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cxnSp>
        <p:nvCxnSpPr>
          <p:cNvPr id="48" name="直接连接符 47"/>
          <p:cNvCxnSpPr/>
          <p:nvPr/>
        </p:nvCxnSpPr>
        <p:spPr>
          <a:xfrm flipH="1">
            <a:off x="6081713" y="4816475"/>
            <a:ext cx="0" cy="1189038"/>
          </a:xfrm>
          <a:prstGeom prst="line">
            <a:avLst/>
          </a:prstGeom>
          <a:ln w="28575">
            <a:solidFill>
              <a:schemeClr val="tx1">
                <a:lumMod val="50000"/>
                <a:lumOff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9777413" y="2189163"/>
            <a:ext cx="1758950" cy="177323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a:t>第三个五年计划（</a:t>
            </a:r>
            <a:r>
              <a:rPr lang="en-US" altLang="zh-CN"/>
              <a:t>2016-2020</a:t>
            </a:r>
            <a:r>
              <a:rPr lang="zh-CN" altLang="en-US"/>
              <a:t>）</a:t>
            </a:r>
            <a:endParaRPr lang="zh-CN" altLang="en-US"/>
          </a:p>
        </p:txBody>
      </p:sp>
      <p:cxnSp>
        <p:nvCxnSpPr>
          <p:cNvPr id="3" name="直接连接符 2"/>
          <p:cNvCxnSpPr/>
          <p:nvPr/>
        </p:nvCxnSpPr>
        <p:spPr>
          <a:xfrm flipH="1">
            <a:off x="9156700" y="4805363"/>
            <a:ext cx="0" cy="1187450"/>
          </a:xfrm>
          <a:prstGeom prst="line">
            <a:avLst/>
          </a:prstGeom>
          <a:ln w="28575">
            <a:solidFill>
              <a:schemeClr val="tx1">
                <a:lumMod val="50000"/>
                <a:lumOff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57362" name="文本框 3"/>
          <p:cNvSpPr txBox="1">
            <a:spLocks noChangeArrowheads="1"/>
          </p:cNvSpPr>
          <p:nvPr/>
        </p:nvSpPr>
        <p:spPr bwMode="auto">
          <a:xfrm>
            <a:off x="9261475" y="612775"/>
            <a:ext cx="2916238" cy="1482725"/>
          </a:xfrm>
          <a:prstGeom prst="rect">
            <a:avLst/>
          </a:prstGeom>
          <a:noFill/>
          <a:ln w="9525">
            <a:noFill/>
            <a:miter lim="800000"/>
          </a:ln>
        </p:spPr>
        <p:txBody>
          <a:bodyPr>
            <a:spAutoFit/>
          </a:bodyPr>
          <a:lstStyle/>
          <a:p>
            <a:pPr algn="just"/>
            <a:r>
              <a:rPr lang="en-US" altLang="zh-CN">
                <a:solidFill>
                  <a:schemeClr val="bg1"/>
                </a:solidFill>
                <a:ea typeface="微软雅黑" panose="020B0503020204020204" pitchFamily="34" charset="-122"/>
              </a:rPr>
              <a:t>2016年4月，弘益组织团队到药品生产基地去考察药品原材料</a:t>
            </a:r>
            <a:r>
              <a:rPr lang="zh-CN" altLang="en-US">
                <a:solidFill>
                  <a:schemeClr val="bg1"/>
                </a:solidFill>
                <a:ea typeface="微软雅黑" panose="020B0503020204020204" pitchFamily="34" charset="-122"/>
              </a:rPr>
              <a:t>。达立通颗料被收录于2015版《中国药典》。</a:t>
            </a:r>
            <a:endParaRPr lang="zh-CN" altLang="en-US">
              <a:solidFill>
                <a:schemeClr val="bg1"/>
              </a:solidFill>
              <a:ea typeface="微软雅黑" panose="020B0503020204020204" pitchFamily="34" charset="-122"/>
            </a:endParaRPr>
          </a:p>
        </p:txBody>
      </p:sp>
      <p:sp>
        <p:nvSpPr>
          <p:cNvPr id="57363" name="文本框 4"/>
          <p:cNvSpPr txBox="1">
            <a:spLocks noChangeArrowheads="1"/>
          </p:cNvSpPr>
          <p:nvPr/>
        </p:nvSpPr>
        <p:spPr bwMode="auto">
          <a:xfrm>
            <a:off x="9747250" y="4233863"/>
            <a:ext cx="1820863" cy="417512"/>
          </a:xfrm>
          <a:prstGeom prst="rect">
            <a:avLst/>
          </a:prstGeom>
          <a:noFill/>
          <a:ln w="9525">
            <a:noFill/>
            <a:miter lim="800000"/>
          </a:ln>
        </p:spPr>
        <p:txBody>
          <a:bodyPr>
            <a:spAutoFit/>
          </a:bodyPr>
          <a:lstStyle/>
          <a:p>
            <a:pPr algn="ctr"/>
            <a:r>
              <a:rPr lang="en-US" altLang="zh-CN" sz="2000" b="1">
                <a:ea typeface="微软雅黑" panose="020B0503020204020204" pitchFamily="34" charset="-122"/>
              </a:rPr>
              <a:t>自主创新</a:t>
            </a:r>
            <a:r>
              <a:rPr lang="zh-CN" altLang="en-US" sz="2000" b="1">
                <a:ea typeface="微软雅黑" panose="020B0503020204020204" pitchFamily="34" charset="-122"/>
              </a:rPr>
              <a:t>腾飞</a:t>
            </a:r>
            <a:endParaRPr lang="zh-CN" altLang="en-US" sz="2000" b="1">
              <a:ea typeface="微软雅黑" panose="020B0503020204020204" pitchFamily="34" charset="-122"/>
            </a:endParaRPr>
          </a:p>
        </p:txBody>
      </p:sp>
      <p:sp>
        <p:nvSpPr>
          <p:cNvPr id="57364" name="文本框 5"/>
          <p:cNvSpPr txBox="1">
            <a:spLocks noChangeArrowheads="1"/>
          </p:cNvSpPr>
          <p:nvPr/>
        </p:nvSpPr>
        <p:spPr bwMode="auto">
          <a:xfrm>
            <a:off x="9261475" y="4613275"/>
            <a:ext cx="2916238" cy="2305050"/>
          </a:xfrm>
          <a:prstGeom prst="rect">
            <a:avLst/>
          </a:prstGeom>
          <a:noFill/>
          <a:ln w="9525">
            <a:noFill/>
            <a:miter lim="800000"/>
          </a:ln>
        </p:spPr>
        <p:txBody>
          <a:bodyPr>
            <a:spAutoFit/>
          </a:bodyPr>
          <a:lstStyle/>
          <a:p>
            <a:pPr algn="just"/>
            <a:r>
              <a:rPr lang="zh-CN" altLang="en-US">
                <a:solidFill>
                  <a:schemeClr val="bg1"/>
                </a:solidFill>
                <a:ea typeface="微软雅黑" panose="020B0503020204020204" pitchFamily="34" charset="-122"/>
              </a:rPr>
              <a:t>新型“噻托溴铵吸入粉雾剂”上市，弘益正在研发的自主创新的一类新药抗肿瘤领域的酪氨酸激酶抑制剂（暂名弘益HE003，）已基本完成临床前的研究，2016年下半年已申请在中国和美国进行I临床研究。</a:t>
            </a:r>
            <a:endParaRPr lang="zh-CN" altLang="en-US">
              <a:solidFill>
                <a:schemeClr val="bg1"/>
              </a:solidFill>
              <a:ea typeface="微软雅黑" panose="020B0503020204020204" pitchFamily="34" charset="-122"/>
            </a:endParaRPr>
          </a:p>
        </p:txBody>
      </p:sp>
    </p:spTree>
  </p:cSld>
  <p:clrMapOvr>
    <a:masterClrMapping/>
  </p:clrMapOvr>
  <p:transition>
    <p:wheel spokes="8"/>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38"/>
          <p:cNvSpPr/>
          <p:nvPr/>
        </p:nvSpPr>
        <p:spPr>
          <a:xfrm flipH="1">
            <a:off x="2741613" y="-47625"/>
            <a:ext cx="9450387" cy="6905625"/>
          </a:xfrm>
          <a:custGeom>
            <a:avLst/>
            <a:gdLst>
              <a:gd name="connsiteX0" fmla="*/ 9450710 w 9450710"/>
              <a:gd name="connsiteY0" fmla="*/ 0 h 6907044"/>
              <a:gd name="connsiteX1" fmla="*/ 7020643 w 9450710"/>
              <a:gd name="connsiteY1" fmla="*/ 3483429 h 6907044"/>
              <a:gd name="connsiteX2" fmla="*/ 8945125 w 9450710"/>
              <a:gd name="connsiteY2" fmla="*/ 6894286 h 6907044"/>
              <a:gd name="connsiteX3" fmla="*/ 0 w 9450710"/>
              <a:gd name="connsiteY3" fmla="*/ 6907044 h 6907044"/>
              <a:gd name="connsiteX4" fmla="*/ 0 w 9450710"/>
              <a:gd name="connsiteY4" fmla="*/ 25682 h 6907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0710" h="6907044">
                <a:moveTo>
                  <a:pt x="9450710" y="0"/>
                </a:moveTo>
                <a:cubicBezTo>
                  <a:pt x="9274027" y="1064380"/>
                  <a:pt x="7104906" y="2334381"/>
                  <a:pt x="7020643" y="3483429"/>
                </a:cubicBezTo>
                <a:cubicBezTo>
                  <a:pt x="6936379" y="4632477"/>
                  <a:pt x="8262858" y="6028268"/>
                  <a:pt x="8945125" y="6894286"/>
                </a:cubicBezTo>
                <a:lnTo>
                  <a:pt x="0" y="6907044"/>
                </a:lnTo>
                <a:lnTo>
                  <a:pt x="0" y="25682"/>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flipV="1">
            <a:off x="2752725" y="269875"/>
            <a:ext cx="246063" cy="247650"/>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矩形 32"/>
          <p:cNvSpPr/>
          <p:nvPr/>
        </p:nvSpPr>
        <p:spPr>
          <a:xfrm flipH="1">
            <a:off x="10775950" y="269875"/>
            <a:ext cx="71438" cy="468313"/>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9396" name="文本框 34"/>
          <p:cNvSpPr txBox="1">
            <a:spLocks noChangeArrowheads="1"/>
          </p:cNvSpPr>
          <p:nvPr/>
        </p:nvSpPr>
        <p:spPr bwMode="auto">
          <a:xfrm>
            <a:off x="7704138" y="277813"/>
            <a:ext cx="2859087" cy="547687"/>
          </a:xfrm>
          <a:prstGeom prst="rect">
            <a:avLst/>
          </a:prstGeom>
          <a:noFill/>
          <a:ln w="9525">
            <a:noFill/>
            <a:miter lim="800000"/>
          </a:ln>
        </p:spPr>
        <p:txBody>
          <a:bodyPr>
            <a:spAutoFit/>
          </a:bodyPr>
          <a:lstStyle/>
          <a:p>
            <a:r>
              <a:rPr lang="zh-CN" altLang="en-US" sz="2800">
                <a:latin typeface="微软雅黑" panose="020B0503020204020204" pitchFamily="34" charset="-122"/>
                <a:ea typeface="微软雅黑" panose="020B0503020204020204" pitchFamily="34" charset="-122"/>
              </a:rPr>
              <a:t>第三个五年计划</a:t>
            </a:r>
            <a:endParaRPr lang="zh-CN" altLang="en-US" sz="2800">
              <a:latin typeface="微软雅黑" panose="020B0503020204020204" pitchFamily="34" charset="-122"/>
              <a:ea typeface="微软雅黑" panose="020B0503020204020204" pitchFamily="34" charset="-122"/>
            </a:endParaRPr>
          </a:p>
        </p:txBody>
      </p:sp>
      <p:grpSp>
        <p:nvGrpSpPr>
          <p:cNvPr id="59397" name="组合 35"/>
          <p:cNvGrpSpPr/>
          <p:nvPr/>
        </p:nvGrpSpPr>
        <p:grpSpPr bwMode="auto">
          <a:xfrm rot="-3263397">
            <a:off x="11503818" y="300832"/>
            <a:ext cx="481013" cy="469900"/>
            <a:chOff x="1032060" y="5022216"/>
            <a:chExt cx="753746" cy="734645"/>
          </a:xfrm>
        </p:grpSpPr>
        <p:sp>
          <p:nvSpPr>
            <p:cNvPr id="37" name="等腰三角形 36"/>
            <p:cNvSpPr/>
            <p:nvPr/>
          </p:nvSpPr>
          <p:spPr>
            <a:xfrm rot="20627212" flipH="1" flipV="1">
              <a:off x="1032691" y="5103646"/>
              <a:ext cx="753744" cy="650260"/>
            </a:xfrm>
            <a:prstGeom prst="triangle">
              <a:avLst/>
            </a:prstGeom>
            <a:noFill/>
            <a:ln w="12700">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8" name="等腰三角形 37"/>
            <p:cNvSpPr/>
            <p:nvPr/>
          </p:nvSpPr>
          <p:spPr>
            <a:xfrm rot="6289781" flipH="1" flipV="1">
              <a:off x="1003256" y="5062606"/>
              <a:ext cx="588213" cy="504985"/>
            </a:xfrm>
            <a:prstGeom prst="triangle">
              <a:avLst/>
            </a:prstGeom>
            <a:solidFill>
              <a:srgbClr val="CCCC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0" name="椭圆 49"/>
          <p:cNvSpPr/>
          <p:nvPr/>
        </p:nvSpPr>
        <p:spPr>
          <a:xfrm flipV="1">
            <a:off x="3752850" y="1417638"/>
            <a:ext cx="247650"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 name="椭圆 50"/>
          <p:cNvSpPr/>
          <p:nvPr/>
        </p:nvSpPr>
        <p:spPr>
          <a:xfrm flipV="1">
            <a:off x="5005388" y="3154363"/>
            <a:ext cx="246062"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2" name="椭圆 51"/>
          <p:cNvSpPr/>
          <p:nvPr/>
        </p:nvSpPr>
        <p:spPr>
          <a:xfrm flipV="1">
            <a:off x="4500563" y="4927600"/>
            <a:ext cx="246062" cy="246063"/>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9401" name="文本框 31"/>
          <p:cNvSpPr txBox="1">
            <a:spLocks noChangeArrowheads="1"/>
          </p:cNvSpPr>
          <p:nvPr/>
        </p:nvSpPr>
        <p:spPr bwMode="auto">
          <a:xfrm>
            <a:off x="1279525" y="2895600"/>
            <a:ext cx="3535363" cy="1431925"/>
          </a:xfrm>
          <a:prstGeom prst="rect">
            <a:avLst/>
          </a:prstGeom>
          <a:noFill/>
          <a:ln w="9525">
            <a:noFill/>
            <a:miter lim="800000"/>
          </a:ln>
        </p:spPr>
        <p:txBody>
          <a:bodyPr>
            <a:spAutoFit/>
          </a:bodyPr>
          <a:lstStyle/>
          <a:p>
            <a:r>
              <a:rPr lang="en-US" altLang="zh-CN" sz="4400">
                <a:solidFill>
                  <a:schemeClr val="bg1"/>
                </a:solidFill>
                <a:latin typeface="微软雅黑 Light" pitchFamily="34" charset="-122"/>
                <a:ea typeface="微软雅黑 Light" pitchFamily="34" charset="-122"/>
              </a:rPr>
              <a:t>2016-</a:t>
            </a:r>
            <a:endParaRPr lang="en-US" altLang="zh-CN" sz="4400">
              <a:solidFill>
                <a:schemeClr val="bg1"/>
              </a:solidFill>
              <a:latin typeface="微软雅黑 Light" pitchFamily="34" charset="-122"/>
              <a:ea typeface="微软雅黑 Light" pitchFamily="34" charset="-122"/>
            </a:endParaRPr>
          </a:p>
          <a:p>
            <a:r>
              <a:rPr lang="en-US" altLang="zh-CN" sz="4400">
                <a:solidFill>
                  <a:schemeClr val="bg1"/>
                </a:solidFill>
                <a:latin typeface="微软雅黑 Light" pitchFamily="34" charset="-122"/>
                <a:ea typeface="微软雅黑 Light" pitchFamily="34" charset="-122"/>
              </a:rPr>
              <a:t>    2020</a:t>
            </a:r>
            <a:endParaRPr lang="zh-CN" altLang="en-US" sz="4400">
              <a:solidFill>
                <a:schemeClr val="bg1"/>
              </a:solidFill>
              <a:latin typeface="微软雅黑 Light" pitchFamily="34" charset="-122"/>
              <a:ea typeface="微软雅黑 Light" pitchFamily="34" charset="-122"/>
            </a:endParaRPr>
          </a:p>
        </p:txBody>
      </p:sp>
      <p:sp>
        <p:nvSpPr>
          <p:cNvPr id="59402" name="文本框 1"/>
          <p:cNvSpPr txBox="1">
            <a:spLocks noChangeArrowheads="1"/>
          </p:cNvSpPr>
          <p:nvPr/>
        </p:nvSpPr>
        <p:spPr bwMode="auto">
          <a:xfrm>
            <a:off x="5443538" y="1219200"/>
            <a:ext cx="6759575" cy="1214438"/>
          </a:xfrm>
          <a:prstGeom prst="rect">
            <a:avLst/>
          </a:prstGeom>
          <a:noFill/>
          <a:ln w="9525">
            <a:noFill/>
            <a:miter lim="800000"/>
          </a:ln>
        </p:spPr>
        <p:txBody>
          <a:bodyPr>
            <a:spAutoFit/>
          </a:bodyPr>
          <a:lstStyle/>
          <a:p>
            <a:r>
              <a:rPr lang="zh-CN" altLang="en-US" sz="2400">
                <a:ea typeface="微软雅黑" panose="020B0503020204020204" pitchFamily="34" charset="-122"/>
              </a:rPr>
              <a:t>2016年4月清明时节，为了从源头保障弘益药品的质量，弘益组织团队到药品生产基地去考察药品原材料。</a:t>
            </a:r>
            <a:endParaRPr lang="zh-CN" altLang="en-US" sz="2400">
              <a:ea typeface="微软雅黑" panose="020B0503020204020204" pitchFamily="34" charset="-122"/>
            </a:endParaRPr>
          </a:p>
        </p:txBody>
      </p:sp>
      <p:grpSp>
        <p:nvGrpSpPr>
          <p:cNvPr id="4" name="组合 3"/>
          <p:cNvGrpSpPr/>
          <p:nvPr/>
        </p:nvGrpSpPr>
        <p:grpSpPr bwMode="auto">
          <a:xfrm>
            <a:off x="5251450" y="2987675"/>
            <a:ext cx="6740525" cy="3454400"/>
            <a:chOff x="8269" y="559"/>
            <a:chExt cx="10617" cy="5440"/>
          </a:xfrm>
        </p:grpSpPr>
        <p:sp>
          <p:nvSpPr>
            <p:cNvPr id="3" name="女人"/>
            <p:cNvSpPr/>
            <p:nvPr/>
          </p:nvSpPr>
          <p:spPr bwMode="auto">
            <a:xfrm>
              <a:off x="17853" y="4654"/>
              <a:ext cx="1033" cy="1345"/>
            </a:xfrm>
            <a:custGeom>
              <a:avLst/>
              <a:gdLst>
                <a:gd name="T0" fmla="*/ 599519 w 5888"/>
                <a:gd name="T1" fmla="*/ 45720 h 6750"/>
                <a:gd name="T2" fmla="*/ 848072 w 5888"/>
                <a:gd name="T3" fmla="*/ 1411 h 6750"/>
                <a:gd name="T4" fmla="*/ 963179 w 5888"/>
                <a:gd name="T5" fmla="*/ 101600 h 6750"/>
                <a:gd name="T6" fmla="*/ 1093522 w 5888"/>
                <a:gd name="T7" fmla="*/ 164253 h 6750"/>
                <a:gd name="T8" fmla="*/ 1121170 w 5888"/>
                <a:gd name="T9" fmla="*/ 228036 h 6750"/>
                <a:gd name="T10" fmla="*/ 1263362 w 5888"/>
                <a:gd name="T11" fmla="*/ 182880 h 6750"/>
                <a:gd name="T12" fmla="*/ 1215682 w 5888"/>
                <a:gd name="T13" fmla="*/ 222956 h 6750"/>
                <a:gd name="T14" fmla="*/ 1328251 w 5888"/>
                <a:gd name="T15" fmla="*/ 197838 h 6750"/>
                <a:gd name="T16" fmla="*/ 1289600 w 5888"/>
                <a:gd name="T17" fmla="*/ 219851 h 6750"/>
                <a:gd name="T18" fmla="*/ 1372827 w 5888"/>
                <a:gd name="T19" fmla="*/ 228036 h 6750"/>
                <a:gd name="T20" fmla="*/ 1343204 w 5888"/>
                <a:gd name="T21" fmla="*/ 248920 h 6750"/>
                <a:gd name="T22" fmla="*/ 1431227 w 5888"/>
                <a:gd name="T23" fmla="*/ 293793 h 6750"/>
                <a:gd name="T24" fmla="*/ 1338972 w 5888"/>
                <a:gd name="T25" fmla="*/ 290124 h 6750"/>
                <a:gd name="T26" fmla="*/ 1332765 w 5888"/>
                <a:gd name="T27" fmla="*/ 320604 h 6750"/>
                <a:gd name="T28" fmla="*/ 1259130 w 5888"/>
                <a:gd name="T29" fmla="*/ 300567 h 6750"/>
                <a:gd name="T30" fmla="*/ 1198755 w 5888"/>
                <a:gd name="T31" fmla="*/ 296051 h 6750"/>
                <a:gd name="T32" fmla="*/ 1210604 w 5888"/>
                <a:gd name="T33" fmla="*/ 328507 h 6750"/>
                <a:gd name="T34" fmla="*/ 1132173 w 5888"/>
                <a:gd name="T35" fmla="*/ 329918 h 6750"/>
                <a:gd name="T36" fmla="*/ 1106782 w 5888"/>
                <a:gd name="T37" fmla="*/ 408658 h 6750"/>
                <a:gd name="T38" fmla="*/ 793057 w 5888"/>
                <a:gd name="T39" fmla="*/ 283069 h 6750"/>
                <a:gd name="T40" fmla="*/ 3668 w 5888"/>
                <a:gd name="T41" fmla="*/ 168487 h 6750"/>
                <a:gd name="T42" fmla="*/ 171251 w 5888"/>
                <a:gd name="T43" fmla="*/ 270087 h 6750"/>
                <a:gd name="T44" fmla="*/ 419522 w 5888"/>
                <a:gd name="T45" fmla="*/ 389749 h 6750"/>
                <a:gd name="T46" fmla="*/ 387359 w 5888"/>
                <a:gd name="T47" fmla="*/ 389467 h 6750"/>
                <a:gd name="T48" fmla="*/ 397798 w 5888"/>
                <a:gd name="T49" fmla="*/ 461151 h 6750"/>
                <a:gd name="T50" fmla="*/ 338270 w 5888"/>
                <a:gd name="T51" fmla="*/ 514773 h 6750"/>
                <a:gd name="T52" fmla="*/ 375228 w 5888"/>
                <a:gd name="T53" fmla="*/ 569807 h 6750"/>
                <a:gd name="T54" fmla="*/ 373253 w 5888"/>
                <a:gd name="T55" fmla="*/ 609036 h 6750"/>
                <a:gd name="T56" fmla="*/ 372125 w 5888"/>
                <a:gd name="T57" fmla="*/ 671971 h 6750"/>
                <a:gd name="T58" fmla="*/ 382845 w 5888"/>
                <a:gd name="T59" fmla="*/ 772724 h 6750"/>
                <a:gd name="T60" fmla="*/ 454506 w 5888"/>
                <a:gd name="T61" fmla="*/ 831709 h 6750"/>
                <a:gd name="T62" fmla="*/ 546479 w 5888"/>
                <a:gd name="T63" fmla="*/ 908473 h 6750"/>
                <a:gd name="T64" fmla="*/ 527858 w 5888"/>
                <a:gd name="T65" fmla="*/ 1024467 h 6750"/>
                <a:gd name="T66" fmla="*/ 401184 w 5888"/>
                <a:gd name="T67" fmla="*/ 972538 h 6750"/>
                <a:gd name="T68" fmla="*/ 293976 w 5888"/>
                <a:gd name="T69" fmla="*/ 1006122 h 6750"/>
                <a:gd name="T70" fmla="*/ 198335 w 5888"/>
                <a:gd name="T71" fmla="*/ 1177431 h 6750"/>
                <a:gd name="T72" fmla="*/ 199463 w 5888"/>
                <a:gd name="T73" fmla="*/ 1735102 h 6750"/>
                <a:gd name="T74" fmla="*/ 308646 w 5888"/>
                <a:gd name="T75" fmla="*/ 1784209 h 6750"/>
                <a:gd name="T76" fmla="*/ 736350 w 5888"/>
                <a:gd name="T77" fmla="*/ 1357489 h 6750"/>
                <a:gd name="T78" fmla="*/ 986878 w 5888"/>
                <a:gd name="T79" fmla="*/ 1166142 h 6750"/>
                <a:gd name="T80" fmla="*/ 1180417 w 5888"/>
                <a:gd name="T81" fmla="*/ 1091071 h 6750"/>
                <a:gd name="T82" fmla="*/ 971643 w 5888"/>
                <a:gd name="T83" fmla="*/ 950807 h 6750"/>
                <a:gd name="T84" fmla="*/ 946252 w 5888"/>
                <a:gd name="T85" fmla="*/ 802640 h 6750"/>
                <a:gd name="T86" fmla="*/ 1081955 w 5888"/>
                <a:gd name="T87" fmla="*/ 833684 h 6750"/>
                <a:gd name="T88" fmla="*/ 1192830 w 5888"/>
                <a:gd name="T89" fmla="*/ 777804 h 6750"/>
                <a:gd name="T90" fmla="*/ 1209194 w 5888"/>
                <a:gd name="T91" fmla="*/ 677051 h 6750"/>
                <a:gd name="T92" fmla="*/ 1435177 w 5888"/>
                <a:gd name="T93" fmla="*/ 708096 h 6750"/>
                <a:gd name="T94" fmla="*/ 1649875 w 5888"/>
                <a:gd name="T95" fmla="*/ 700476 h 6750"/>
                <a:gd name="T96" fmla="*/ 1631537 w 5888"/>
                <a:gd name="T97" fmla="*/ 642902 h 6750"/>
                <a:gd name="T98" fmla="*/ 1219632 w 5888"/>
                <a:gd name="T99" fmla="*/ 464820 h 6750"/>
                <a:gd name="T100" fmla="*/ 655380 w 5888"/>
                <a:gd name="T101" fmla="*/ 261620 h 6750"/>
                <a:gd name="T102" fmla="*/ 130060 w 5888"/>
                <a:gd name="T103" fmla="*/ 108373 h 6750"/>
                <a:gd name="T104" fmla="*/ 8464 w 5888"/>
                <a:gd name="T105" fmla="*/ 129258 h 6750"/>
                <a:gd name="T106" fmla="*/ 1280854 w 5888"/>
                <a:gd name="T107" fmla="*/ 1134816 h 6750"/>
                <a:gd name="T108" fmla="*/ 1410914 w 5888"/>
                <a:gd name="T109" fmla="*/ 1247140 h 6750"/>
                <a:gd name="T110" fmla="*/ 1548309 w 5888"/>
                <a:gd name="T111" fmla="*/ 1709420 h 6750"/>
                <a:gd name="T112" fmla="*/ 387359 w 5888"/>
                <a:gd name="T113" fmla="*/ 1855329 h 6750"/>
                <a:gd name="T114" fmla="*/ 793057 w 5888"/>
                <a:gd name="T115" fmla="*/ 1461347 h 6750"/>
                <a:gd name="T116" fmla="*/ 1106500 w 5888"/>
                <a:gd name="T117" fmla="*/ 1170940 h 6750"/>
                <a:gd name="T118" fmla="*/ 1254052 w 5888"/>
                <a:gd name="T119" fmla="*/ 1132276 h 6750"/>
                <a:gd name="T120" fmla="*/ 899419 w 5888"/>
                <a:gd name="T121" fmla="*/ 712893 h 6750"/>
                <a:gd name="T122" fmla="*/ 876002 w 5888"/>
                <a:gd name="T123" fmla="*/ 741962 h 6750"/>
                <a:gd name="T124" fmla="*/ 854843 w 5888"/>
                <a:gd name="T125" fmla="*/ 706684 h 67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888" h="6750">
                  <a:moveTo>
                    <a:pt x="1467" y="529"/>
                  </a:moveTo>
                  <a:lnTo>
                    <a:pt x="1467" y="529"/>
                  </a:lnTo>
                  <a:lnTo>
                    <a:pt x="1497" y="503"/>
                  </a:lnTo>
                  <a:lnTo>
                    <a:pt x="1530" y="478"/>
                  </a:lnTo>
                  <a:lnTo>
                    <a:pt x="1564" y="454"/>
                  </a:lnTo>
                  <a:lnTo>
                    <a:pt x="1599" y="429"/>
                  </a:lnTo>
                  <a:lnTo>
                    <a:pt x="1635" y="405"/>
                  </a:lnTo>
                  <a:lnTo>
                    <a:pt x="1672" y="382"/>
                  </a:lnTo>
                  <a:lnTo>
                    <a:pt x="1711" y="358"/>
                  </a:lnTo>
                  <a:lnTo>
                    <a:pt x="1752" y="335"/>
                  </a:lnTo>
                  <a:lnTo>
                    <a:pt x="1794" y="312"/>
                  </a:lnTo>
                  <a:lnTo>
                    <a:pt x="1837" y="290"/>
                  </a:lnTo>
                  <a:lnTo>
                    <a:pt x="1882" y="268"/>
                  </a:lnTo>
                  <a:lnTo>
                    <a:pt x="1927" y="246"/>
                  </a:lnTo>
                  <a:lnTo>
                    <a:pt x="1976" y="224"/>
                  </a:lnTo>
                  <a:lnTo>
                    <a:pt x="2024" y="204"/>
                  </a:lnTo>
                  <a:lnTo>
                    <a:pt x="2074" y="183"/>
                  </a:lnTo>
                  <a:lnTo>
                    <a:pt x="2125" y="162"/>
                  </a:lnTo>
                  <a:lnTo>
                    <a:pt x="2178" y="142"/>
                  </a:lnTo>
                  <a:lnTo>
                    <a:pt x="2230" y="124"/>
                  </a:lnTo>
                  <a:lnTo>
                    <a:pt x="2281" y="107"/>
                  </a:lnTo>
                  <a:lnTo>
                    <a:pt x="2333" y="91"/>
                  </a:lnTo>
                  <a:lnTo>
                    <a:pt x="2384" y="77"/>
                  </a:lnTo>
                  <a:lnTo>
                    <a:pt x="2435" y="64"/>
                  </a:lnTo>
                  <a:lnTo>
                    <a:pt x="2486" y="52"/>
                  </a:lnTo>
                  <a:lnTo>
                    <a:pt x="2536" y="41"/>
                  </a:lnTo>
                  <a:lnTo>
                    <a:pt x="2586" y="31"/>
                  </a:lnTo>
                  <a:lnTo>
                    <a:pt x="2636" y="23"/>
                  </a:lnTo>
                  <a:lnTo>
                    <a:pt x="2687" y="17"/>
                  </a:lnTo>
                  <a:lnTo>
                    <a:pt x="2736" y="11"/>
                  </a:lnTo>
                  <a:lnTo>
                    <a:pt x="2785" y="6"/>
                  </a:lnTo>
                  <a:lnTo>
                    <a:pt x="2834" y="4"/>
                  </a:lnTo>
                  <a:lnTo>
                    <a:pt x="2882" y="2"/>
                  </a:lnTo>
                  <a:lnTo>
                    <a:pt x="2930" y="0"/>
                  </a:lnTo>
                  <a:lnTo>
                    <a:pt x="2968" y="2"/>
                  </a:lnTo>
                  <a:lnTo>
                    <a:pt x="3006" y="5"/>
                  </a:lnTo>
                  <a:lnTo>
                    <a:pt x="3041" y="9"/>
                  </a:lnTo>
                  <a:lnTo>
                    <a:pt x="3073" y="16"/>
                  </a:lnTo>
                  <a:lnTo>
                    <a:pt x="3106" y="24"/>
                  </a:lnTo>
                  <a:lnTo>
                    <a:pt x="3136" y="35"/>
                  </a:lnTo>
                  <a:lnTo>
                    <a:pt x="3164" y="48"/>
                  </a:lnTo>
                  <a:lnTo>
                    <a:pt x="3191" y="63"/>
                  </a:lnTo>
                  <a:lnTo>
                    <a:pt x="3216" y="79"/>
                  </a:lnTo>
                  <a:lnTo>
                    <a:pt x="3239" y="98"/>
                  </a:lnTo>
                  <a:lnTo>
                    <a:pt x="3261" y="117"/>
                  </a:lnTo>
                  <a:lnTo>
                    <a:pt x="3282" y="139"/>
                  </a:lnTo>
                  <a:lnTo>
                    <a:pt x="3300" y="164"/>
                  </a:lnTo>
                  <a:lnTo>
                    <a:pt x="3317" y="189"/>
                  </a:lnTo>
                  <a:lnTo>
                    <a:pt x="3333" y="218"/>
                  </a:lnTo>
                  <a:lnTo>
                    <a:pt x="3346" y="248"/>
                  </a:lnTo>
                  <a:lnTo>
                    <a:pt x="3361" y="278"/>
                  </a:lnTo>
                  <a:lnTo>
                    <a:pt x="3377" y="307"/>
                  </a:lnTo>
                  <a:lnTo>
                    <a:pt x="3394" y="335"/>
                  </a:lnTo>
                  <a:lnTo>
                    <a:pt x="3414" y="360"/>
                  </a:lnTo>
                  <a:lnTo>
                    <a:pt x="3436" y="384"/>
                  </a:lnTo>
                  <a:lnTo>
                    <a:pt x="3459" y="407"/>
                  </a:lnTo>
                  <a:lnTo>
                    <a:pt x="3484" y="429"/>
                  </a:lnTo>
                  <a:lnTo>
                    <a:pt x="3511" y="448"/>
                  </a:lnTo>
                  <a:lnTo>
                    <a:pt x="3540" y="467"/>
                  </a:lnTo>
                  <a:lnTo>
                    <a:pt x="3571" y="483"/>
                  </a:lnTo>
                  <a:lnTo>
                    <a:pt x="3604" y="499"/>
                  </a:lnTo>
                  <a:lnTo>
                    <a:pt x="3639" y="513"/>
                  </a:lnTo>
                  <a:lnTo>
                    <a:pt x="3675" y="525"/>
                  </a:lnTo>
                  <a:lnTo>
                    <a:pt x="3713" y="536"/>
                  </a:lnTo>
                  <a:lnTo>
                    <a:pt x="3754" y="546"/>
                  </a:lnTo>
                  <a:lnTo>
                    <a:pt x="3796" y="553"/>
                  </a:lnTo>
                  <a:lnTo>
                    <a:pt x="3813" y="556"/>
                  </a:lnTo>
                  <a:lnTo>
                    <a:pt x="3827" y="561"/>
                  </a:lnTo>
                  <a:lnTo>
                    <a:pt x="3841" y="565"/>
                  </a:lnTo>
                  <a:lnTo>
                    <a:pt x="3854" y="570"/>
                  </a:lnTo>
                  <a:lnTo>
                    <a:pt x="3865" y="575"/>
                  </a:lnTo>
                  <a:lnTo>
                    <a:pt x="3876" y="582"/>
                  </a:lnTo>
                  <a:lnTo>
                    <a:pt x="3886" y="588"/>
                  </a:lnTo>
                  <a:lnTo>
                    <a:pt x="3896" y="596"/>
                  </a:lnTo>
                  <a:lnTo>
                    <a:pt x="3903" y="603"/>
                  </a:lnTo>
                  <a:lnTo>
                    <a:pt x="3910" y="612"/>
                  </a:lnTo>
                  <a:lnTo>
                    <a:pt x="3915" y="621"/>
                  </a:lnTo>
                  <a:lnTo>
                    <a:pt x="3921" y="631"/>
                  </a:lnTo>
                  <a:lnTo>
                    <a:pt x="3925" y="641"/>
                  </a:lnTo>
                  <a:lnTo>
                    <a:pt x="3927" y="651"/>
                  </a:lnTo>
                  <a:lnTo>
                    <a:pt x="3930" y="663"/>
                  </a:lnTo>
                  <a:lnTo>
                    <a:pt x="3931" y="676"/>
                  </a:lnTo>
                  <a:lnTo>
                    <a:pt x="3934" y="764"/>
                  </a:lnTo>
                  <a:lnTo>
                    <a:pt x="3934" y="827"/>
                  </a:lnTo>
                  <a:lnTo>
                    <a:pt x="3935" y="828"/>
                  </a:lnTo>
                  <a:lnTo>
                    <a:pt x="3937" y="828"/>
                  </a:lnTo>
                  <a:lnTo>
                    <a:pt x="3945" y="825"/>
                  </a:lnTo>
                  <a:lnTo>
                    <a:pt x="3957" y="819"/>
                  </a:lnTo>
                  <a:lnTo>
                    <a:pt x="3974" y="808"/>
                  </a:lnTo>
                  <a:lnTo>
                    <a:pt x="4024" y="776"/>
                  </a:lnTo>
                  <a:lnTo>
                    <a:pt x="4093" y="729"/>
                  </a:lnTo>
                  <a:lnTo>
                    <a:pt x="4113" y="716"/>
                  </a:lnTo>
                  <a:lnTo>
                    <a:pt x="4134" y="704"/>
                  </a:lnTo>
                  <a:lnTo>
                    <a:pt x="4155" y="693"/>
                  </a:lnTo>
                  <a:lnTo>
                    <a:pt x="4176" y="683"/>
                  </a:lnTo>
                  <a:lnTo>
                    <a:pt x="4199" y="674"/>
                  </a:lnTo>
                  <a:lnTo>
                    <a:pt x="4221" y="666"/>
                  </a:lnTo>
                  <a:lnTo>
                    <a:pt x="4245" y="659"/>
                  </a:lnTo>
                  <a:lnTo>
                    <a:pt x="4268" y="654"/>
                  </a:lnTo>
                  <a:lnTo>
                    <a:pt x="4293" y="649"/>
                  </a:lnTo>
                  <a:lnTo>
                    <a:pt x="4317" y="646"/>
                  </a:lnTo>
                  <a:lnTo>
                    <a:pt x="4343" y="644"/>
                  </a:lnTo>
                  <a:lnTo>
                    <a:pt x="4369" y="643"/>
                  </a:lnTo>
                  <a:lnTo>
                    <a:pt x="4395" y="643"/>
                  </a:lnTo>
                  <a:lnTo>
                    <a:pt x="4422" y="643"/>
                  </a:lnTo>
                  <a:lnTo>
                    <a:pt x="4450" y="645"/>
                  </a:lnTo>
                  <a:lnTo>
                    <a:pt x="4478" y="648"/>
                  </a:lnTo>
                  <a:lnTo>
                    <a:pt x="4436" y="671"/>
                  </a:lnTo>
                  <a:lnTo>
                    <a:pt x="4396" y="695"/>
                  </a:lnTo>
                  <a:lnTo>
                    <a:pt x="4358" y="720"/>
                  </a:lnTo>
                  <a:lnTo>
                    <a:pt x="4321" y="747"/>
                  </a:lnTo>
                  <a:lnTo>
                    <a:pt x="4304" y="760"/>
                  </a:lnTo>
                  <a:lnTo>
                    <a:pt x="4290" y="773"/>
                  </a:lnTo>
                  <a:lnTo>
                    <a:pt x="4278" y="785"/>
                  </a:lnTo>
                  <a:lnTo>
                    <a:pt x="4268" y="797"/>
                  </a:lnTo>
                  <a:lnTo>
                    <a:pt x="4263" y="808"/>
                  </a:lnTo>
                  <a:lnTo>
                    <a:pt x="4258" y="819"/>
                  </a:lnTo>
                  <a:lnTo>
                    <a:pt x="4257" y="828"/>
                  </a:lnTo>
                  <a:lnTo>
                    <a:pt x="4257" y="834"/>
                  </a:lnTo>
                  <a:lnTo>
                    <a:pt x="4258" y="838"/>
                  </a:lnTo>
                  <a:lnTo>
                    <a:pt x="4275" y="821"/>
                  </a:lnTo>
                  <a:lnTo>
                    <a:pt x="4292" y="804"/>
                  </a:lnTo>
                  <a:lnTo>
                    <a:pt x="4309" y="790"/>
                  </a:lnTo>
                  <a:lnTo>
                    <a:pt x="4326" y="776"/>
                  </a:lnTo>
                  <a:lnTo>
                    <a:pt x="4345" y="763"/>
                  </a:lnTo>
                  <a:lnTo>
                    <a:pt x="4362" y="751"/>
                  </a:lnTo>
                  <a:lnTo>
                    <a:pt x="4381" y="740"/>
                  </a:lnTo>
                  <a:lnTo>
                    <a:pt x="4399" y="730"/>
                  </a:lnTo>
                  <a:lnTo>
                    <a:pt x="4418" y="722"/>
                  </a:lnTo>
                  <a:lnTo>
                    <a:pt x="4438" y="715"/>
                  </a:lnTo>
                  <a:lnTo>
                    <a:pt x="4457" y="708"/>
                  </a:lnTo>
                  <a:lnTo>
                    <a:pt x="4477" y="703"/>
                  </a:lnTo>
                  <a:lnTo>
                    <a:pt x="4498" y="698"/>
                  </a:lnTo>
                  <a:lnTo>
                    <a:pt x="4518" y="695"/>
                  </a:lnTo>
                  <a:lnTo>
                    <a:pt x="4539" y="694"/>
                  </a:lnTo>
                  <a:lnTo>
                    <a:pt x="4561" y="693"/>
                  </a:lnTo>
                  <a:lnTo>
                    <a:pt x="4600" y="692"/>
                  </a:lnTo>
                  <a:lnTo>
                    <a:pt x="4635" y="693"/>
                  </a:lnTo>
                  <a:lnTo>
                    <a:pt x="4665" y="694"/>
                  </a:lnTo>
                  <a:lnTo>
                    <a:pt x="4689" y="697"/>
                  </a:lnTo>
                  <a:lnTo>
                    <a:pt x="4708" y="701"/>
                  </a:lnTo>
                  <a:lnTo>
                    <a:pt x="4715" y="703"/>
                  </a:lnTo>
                  <a:lnTo>
                    <a:pt x="4722" y="705"/>
                  </a:lnTo>
                  <a:lnTo>
                    <a:pt x="4726" y="708"/>
                  </a:lnTo>
                  <a:lnTo>
                    <a:pt x="4729" y="710"/>
                  </a:lnTo>
                  <a:lnTo>
                    <a:pt x="4731" y="714"/>
                  </a:lnTo>
                  <a:lnTo>
                    <a:pt x="4732" y="718"/>
                  </a:lnTo>
                  <a:lnTo>
                    <a:pt x="4730" y="720"/>
                  </a:lnTo>
                  <a:lnTo>
                    <a:pt x="4727" y="724"/>
                  </a:lnTo>
                  <a:lnTo>
                    <a:pt x="4720" y="727"/>
                  </a:lnTo>
                  <a:lnTo>
                    <a:pt x="4712" y="730"/>
                  </a:lnTo>
                  <a:lnTo>
                    <a:pt x="4687" y="737"/>
                  </a:lnTo>
                  <a:lnTo>
                    <a:pt x="4652" y="745"/>
                  </a:lnTo>
                  <a:lnTo>
                    <a:pt x="4632" y="750"/>
                  </a:lnTo>
                  <a:lnTo>
                    <a:pt x="4614" y="755"/>
                  </a:lnTo>
                  <a:lnTo>
                    <a:pt x="4598" y="762"/>
                  </a:lnTo>
                  <a:lnTo>
                    <a:pt x="4584" y="771"/>
                  </a:lnTo>
                  <a:lnTo>
                    <a:pt x="4571" y="779"/>
                  </a:lnTo>
                  <a:lnTo>
                    <a:pt x="4560" y="789"/>
                  </a:lnTo>
                  <a:lnTo>
                    <a:pt x="4550" y="800"/>
                  </a:lnTo>
                  <a:lnTo>
                    <a:pt x="4542" y="812"/>
                  </a:lnTo>
                  <a:lnTo>
                    <a:pt x="4552" y="807"/>
                  </a:lnTo>
                  <a:lnTo>
                    <a:pt x="4563" y="801"/>
                  </a:lnTo>
                  <a:lnTo>
                    <a:pt x="4574" y="796"/>
                  </a:lnTo>
                  <a:lnTo>
                    <a:pt x="4586" y="791"/>
                  </a:lnTo>
                  <a:lnTo>
                    <a:pt x="4598" y="788"/>
                  </a:lnTo>
                  <a:lnTo>
                    <a:pt x="4611" y="785"/>
                  </a:lnTo>
                  <a:lnTo>
                    <a:pt x="4639" y="780"/>
                  </a:lnTo>
                  <a:lnTo>
                    <a:pt x="4668" y="778"/>
                  </a:lnTo>
                  <a:lnTo>
                    <a:pt x="4700" y="778"/>
                  </a:lnTo>
                  <a:lnTo>
                    <a:pt x="4732" y="780"/>
                  </a:lnTo>
                  <a:lnTo>
                    <a:pt x="4769" y="785"/>
                  </a:lnTo>
                  <a:lnTo>
                    <a:pt x="4803" y="791"/>
                  </a:lnTo>
                  <a:lnTo>
                    <a:pt x="4835" y="799"/>
                  </a:lnTo>
                  <a:lnTo>
                    <a:pt x="4866" y="808"/>
                  </a:lnTo>
                  <a:lnTo>
                    <a:pt x="4893" y="818"/>
                  </a:lnTo>
                  <a:lnTo>
                    <a:pt x="4917" y="828"/>
                  </a:lnTo>
                  <a:lnTo>
                    <a:pt x="4940" y="840"/>
                  </a:lnTo>
                  <a:lnTo>
                    <a:pt x="4959" y="852"/>
                  </a:lnTo>
                  <a:lnTo>
                    <a:pt x="4976" y="867"/>
                  </a:lnTo>
                  <a:lnTo>
                    <a:pt x="4929" y="861"/>
                  </a:lnTo>
                  <a:lnTo>
                    <a:pt x="4888" y="857"/>
                  </a:lnTo>
                  <a:lnTo>
                    <a:pt x="4852" y="856"/>
                  </a:lnTo>
                  <a:lnTo>
                    <a:pt x="4822" y="856"/>
                  </a:lnTo>
                  <a:lnTo>
                    <a:pt x="4809" y="857"/>
                  </a:lnTo>
                  <a:lnTo>
                    <a:pt x="4798" y="859"/>
                  </a:lnTo>
                  <a:lnTo>
                    <a:pt x="4788" y="861"/>
                  </a:lnTo>
                  <a:lnTo>
                    <a:pt x="4779" y="864"/>
                  </a:lnTo>
                  <a:lnTo>
                    <a:pt x="4773" y="868"/>
                  </a:lnTo>
                  <a:lnTo>
                    <a:pt x="4767" y="872"/>
                  </a:lnTo>
                  <a:lnTo>
                    <a:pt x="4763" y="876"/>
                  </a:lnTo>
                  <a:lnTo>
                    <a:pt x="4761" y="882"/>
                  </a:lnTo>
                  <a:lnTo>
                    <a:pt x="4760" y="882"/>
                  </a:lnTo>
                  <a:lnTo>
                    <a:pt x="4764" y="883"/>
                  </a:lnTo>
                  <a:lnTo>
                    <a:pt x="4785" y="889"/>
                  </a:lnTo>
                  <a:lnTo>
                    <a:pt x="4879" y="909"/>
                  </a:lnTo>
                  <a:lnTo>
                    <a:pt x="4895" y="913"/>
                  </a:lnTo>
                  <a:lnTo>
                    <a:pt x="4911" y="918"/>
                  </a:lnTo>
                  <a:lnTo>
                    <a:pt x="4927" y="925"/>
                  </a:lnTo>
                  <a:lnTo>
                    <a:pt x="4942" y="931"/>
                  </a:lnTo>
                  <a:lnTo>
                    <a:pt x="4957" y="939"/>
                  </a:lnTo>
                  <a:lnTo>
                    <a:pt x="4973" y="949"/>
                  </a:lnTo>
                  <a:lnTo>
                    <a:pt x="4988" y="958"/>
                  </a:lnTo>
                  <a:lnTo>
                    <a:pt x="5002" y="969"/>
                  </a:lnTo>
                  <a:lnTo>
                    <a:pt x="5018" y="982"/>
                  </a:lnTo>
                  <a:lnTo>
                    <a:pt x="5032" y="996"/>
                  </a:lnTo>
                  <a:lnTo>
                    <a:pt x="5046" y="1010"/>
                  </a:lnTo>
                  <a:lnTo>
                    <a:pt x="5060" y="1025"/>
                  </a:lnTo>
                  <a:lnTo>
                    <a:pt x="5073" y="1041"/>
                  </a:lnTo>
                  <a:lnTo>
                    <a:pt x="5087" y="1059"/>
                  </a:lnTo>
                  <a:lnTo>
                    <a:pt x="5101" y="1077"/>
                  </a:lnTo>
                  <a:lnTo>
                    <a:pt x="5114" y="1097"/>
                  </a:lnTo>
                  <a:lnTo>
                    <a:pt x="5008" y="1065"/>
                  </a:lnTo>
                  <a:lnTo>
                    <a:pt x="4953" y="1049"/>
                  </a:lnTo>
                  <a:lnTo>
                    <a:pt x="4897" y="1031"/>
                  </a:lnTo>
                  <a:lnTo>
                    <a:pt x="4871" y="1023"/>
                  </a:lnTo>
                  <a:lnTo>
                    <a:pt x="4846" y="1016"/>
                  </a:lnTo>
                  <a:lnTo>
                    <a:pt x="4824" y="1012"/>
                  </a:lnTo>
                  <a:lnTo>
                    <a:pt x="4805" y="1009"/>
                  </a:lnTo>
                  <a:lnTo>
                    <a:pt x="4787" y="1008"/>
                  </a:lnTo>
                  <a:lnTo>
                    <a:pt x="4771" y="1009"/>
                  </a:lnTo>
                  <a:lnTo>
                    <a:pt x="4758" y="1012"/>
                  </a:lnTo>
                  <a:lnTo>
                    <a:pt x="4747" y="1016"/>
                  </a:lnTo>
                  <a:lnTo>
                    <a:pt x="4746" y="1022"/>
                  </a:lnTo>
                  <a:lnTo>
                    <a:pt x="4746" y="1028"/>
                  </a:lnTo>
                  <a:lnTo>
                    <a:pt x="4747" y="1034"/>
                  </a:lnTo>
                  <a:lnTo>
                    <a:pt x="4751" y="1041"/>
                  </a:lnTo>
                  <a:lnTo>
                    <a:pt x="4756" y="1048"/>
                  </a:lnTo>
                  <a:lnTo>
                    <a:pt x="4765" y="1056"/>
                  </a:lnTo>
                  <a:lnTo>
                    <a:pt x="4775" y="1064"/>
                  </a:lnTo>
                  <a:lnTo>
                    <a:pt x="4787" y="1073"/>
                  </a:lnTo>
                  <a:lnTo>
                    <a:pt x="4881" y="1136"/>
                  </a:lnTo>
                  <a:lnTo>
                    <a:pt x="4874" y="1141"/>
                  </a:lnTo>
                  <a:lnTo>
                    <a:pt x="4867" y="1144"/>
                  </a:lnTo>
                  <a:lnTo>
                    <a:pt x="4859" y="1146"/>
                  </a:lnTo>
                  <a:lnTo>
                    <a:pt x="4850" y="1149"/>
                  </a:lnTo>
                  <a:lnTo>
                    <a:pt x="4841" y="1150"/>
                  </a:lnTo>
                  <a:lnTo>
                    <a:pt x="4831" y="1151"/>
                  </a:lnTo>
                  <a:lnTo>
                    <a:pt x="4808" y="1151"/>
                  </a:lnTo>
                  <a:lnTo>
                    <a:pt x="4783" y="1149"/>
                  </a:lnTo>
                  <a:lnTo>
                    <a:pt x="4754" y="1144"/>
                  </a:lnTo>
                  <a:lnTo>
                    <a:pt x="4724" y="1136"/>
                  </a:lnTo>
                  <a:lnTo>
                    <a:pt x="4690" y="1128"/>
                  </a:lnTo>
                  <a:lnTo>
                    <a:pt x="4655" y="1117"/>
                  </a:lnTo>
                  <a:lnTo>
                    <a:pt x="4620" y="1104"/>
                  </a:lnTo>
                  <a:lnTo>
                    <a:pt x="4585" y="1090"/>
                  </a:lnTo>
                  <a:lnTo>
                    <a:pt x="4549" y="1074"/>
                  </a:lnTo>
                  <a:lnTo>
                    <a:pt x="4514" y="1058"/>
                  </a:lnTo>
                  <a:lnTo>
                    <a:pt x="4479" y="1040"/>
                  </a:lnTo>
                  <a:lnTo>
                    <a:pt x="4443" y="1022"/>
                  </a:lnTo>
                  <a:lnTo>
                    <a:pt x="4408" y="1002"/>
                  </a:lnTo>
                  <a:lnTo>
                    <a:pt x="4409" y="1010"/>
                  </a:lnTo>
                  <a:lnTo>
                    <a:pt x="4411" y="1019"/>
                  </a:lnTo>
                  <a:lnTo>
                    <a:pt x="4416" y="1026"/>
                  </a:lnTo>
                  <a:lnTo>
                    <a:pt x="4421" y="1034"/>
                  </a:lnTo>
                  <a:lnTo>
                    <a:pt x="4429" y="1041"/>
                  </a:lnTo>
                  <a:lnTo>
                    <a:pt x="4439" y="1050"/>
                  </a:lnTo>
                  <a:lnTo>
                    <a:pt x="4450" y="1058"/>
                  </a:lnTo>
                  <a:lnTo>
                    <a:pt x="4463" y="1065"/>
                  </a:lnTo>
                  <a:lnTo>
                    <a:pt x="4490" y="1081"/>
                  </a:lnTo>
                  <a:lnTo>
                    <a:pt x="4517" y="1098"/>
                  </a:lnTo>
                  <a:lnTo>
                    <a:pt x="4545" y="1117"/>
                  </a:lnTo>
                  <a:lnTo>
                    <a:pt x="4572" y="1136"/>
                  </a:lnTo>
                  <a:lnTo>
                    <a:pt x="4545" y="1141"/>
                  </a:lnTo>
                  <a:lnTo>
                    <a:pt x="4518" y="1143"/>
                  </a:lnTo>
                  <a:lnTo>
                    <a:pt x="4491" y="1142"/>
                  </a:lnTo>
                  <a:lnTo>
                    <a:pt x="4463" y="1140"/>
                  </a:lnTo>
                  <a:lnTo>
                    <a:pt x="4434" y="1134"/>
                  </a:lnTo>
                  <a:lnTo>
                    <a:pt x="4406" y="1127"/>
                  </a:lnTo>
                  <a:lnTo>
                    <a:pt x="4377" y="1117"/>
                  </a:lnTo>
                  <a:lnTo>
                    <a:pt x="4348" y="1105"/>
                  </a:lnTo>
                  <a:lnTo>
                    <a:pt x="4320" y="1092"/>
                  </a:lnTo>
                  <a:lnTo>
                    <a:pt x="4293" y="1079"/>
                  </a:lnTo>
                  <a:lnTo>
                    <a:pt x="4270" y="1064"/>
                  </a:lnTo>
                  <a:lnTo>
                    <a:pt x="4249" y="1049"/>
                  </a:lnTo>
                  <a:lnTo>
                    <a:pt x="4230" y="1035"/>
                  </a:lnTo>
                  <a:lnTo>
                    <a:pt x="4215" y="1020"/>
                  </a:lnTo>
                  <a:lnTo>
                    <a:pt x="4201" y="1003"/>
                  </a:lnTo>
                  <a:lnTo>
                    <a:pt x="4190" y="987"/>
                  </a:lnTo>
                  <a:lnTo>
                    <a:pt x="4186" y="991"/>
                  </a:lnTo>
                  <a:lnTo>
                    <a:pt x="4185" y="997"/>
                  </a:lnTo>
                  <a:lnTo>
                    <a:pt x="4185" y="1003"/>
                  </a:lnTo>
                  <a:lnTo>
                    <a:pt x="4186" y="1012"/>
                  </a:lnTo>
                  <a:lnTo>
                    <a:pt x="4191" y="1034"/>
                  </a:lnTo>
                  <a:lnTo>
                    <a:pt x="4199" y="1063"/>
                  </a:lnTo>
                  <a:lnTo>
                    <a:pt x="4205" y="1080"/>
                  </a:lnTo>
                  <a:lnTo>
                    <a:pt x="4214" y="1095"/>
                  </a:lnTo>
                  <a:lnTo>
                    <a:pt x="4223" y="1110"/>
                  </a:lnTo>
                  <a:lnTo>
                    <a:pt x="4238" y="1124"/>
                  </a:lnTo>
                  <a:lnTo>
                    <a:pt x="4253" y="1139"/>
                  </a:lnTo>
                  <a:lnTo>
                    <a:pt x="4270" y="1152"/>
                  </a:lnTo>
                  <a:lnTo>
                    <a:pt x="4291" y="1164"/>
                  </a:lnTo>
                  <a:lnTo>
                    <a:pt x="4313" y="1176"/>
                  </a:lnTo>
                  <a:lnTo>
                    <a:pt x="4300" y="1177"/>
                  </a:lnTo>
                  <a:lnTo>
                    <a:pt x="4286" y="1177"/>
                  </a:lnTo>
                  <a:lnTo>
                    <a:pt x="4270" y="1176"/>
                  </a:lnTo>
                  <a:lnTo>
                    <a:pt x="4254" y="1173"/>
                  </a:lnTo>
                  <a:lnTo>
                    <a:pt x="4238" y="1169"/>
                  </a:lnTo>
                  <a:lnTo>
                    <a:pt x="4219" y="1165"/>
                  </a:lnTo>
                  <a:lnTo>
                    <a:pt x="4201" y="1158"/>
                  </a:lnTo>
                  <a:lnTo>
                    <a:pt x="4180" y="1152"/>
                  </a:lnTo>
                  <a:lnTo>
                    <a:pt x="4159" y="1144"/>
                  </a:lnTo>
                  <a:lnTo>
                    <a:pt x="4137" y="1134"/>
                  </a:lnTo>
                  <a:lnTo>
                    <a:pt x="4090" y="1112"/>
                  </a:lnTo>
                  <a:lnTo>
                    <a:pt x="4040" y="1086"/>
                  </a:lnTo>
                  <a:lnTo>
                    <a:pt x="3985" y="1056"/>
                  </a:lnTo>
                  <a:lnTo>
                    <a:pt x="3997" y="1094"/>
                  </a:lnTo>
                  <a:lnTo>
                    <a:pt x="4006" y="1132"/>
                  </a:lnTo>
                  <a:lnTo>
                    <a:pt x="4013" y="1169"/>
                  </a:lnTo>
                  <a:lnTo>
                    <a:pt x="4017" y="1206"/>
                  </a:lnTo>
                  <a:lnTo>
                    <a:pt x="4019" y="1242"/>
                  </a:lnTo>
                  <a:lnTo>
                    <a:pt x="4018" y="1278"/>
                  </a:lnTo>
                  <a:lnTo>
                    <a:pt x="4015" y="1313"/>
                  </a:lnTo>
                  <a:lnTo>
                    <a:pt x="4009" y="1348"/>
                  </a:lnTo>
                  <a:lnTo>
                    <a:pt x="4005" y="1366"/>
                  </a:lnTo>
                  <a:lnTo>
                    <a:pt x="4002" y="1381"/>
                  </a:lnTo>
                  <a:lnTo>
                    <a:pt x="3996" y="1395"/>
                  </a:lnTo>
                  <a:lnTo>
                    <a:pt x="3992" y="1407"/>
                  </a:lnTo>
                  <a:lnTo>
                    <a:pt x="3986" y="1418"/>
                  </a:lnTo>
                  <a:lnTo>
                    <a:pt x="3980" y="1427"/>
                  </a:lnTo>
                  <a:lnTo>
                    <a:pt x="3973" y="1435"/>
                  </a:lnTo>
                  <a:lnTo>
                    <a:pt x="3966" y="1440"/>
                  </a:lnTo>
                  <a:lnTo>
                    <a:pt x="3958" y="1446"/>
                  </a:lnTo>
                  <a:lnTo>
                    <a:pt x="3950" y="1448"/>
                  </a:lnTo>
                  <a:lnTo>
                    <a:pt x="3942" y="1450"/>
                  </a:lnTo>
                  <a:lnTo>
                    <a:pt x="3933" y="1450"/>
                  </a:lnTo>
                  <a:lnTo>
                    <a:pt x="3923" y="1448"/>
                  </a:lnTo>
                  <a:lnTo>
                    <a:pt x="3913" y="1446"/>
                  </a:lnTo>
                  <a:lnTo>
                    <a:pt x="3902" y="1440"/>
                  </a:lnTo>
                  <a:lnTo>
                    <a:pt x="3891" y="1435"/>
                  </a:lnTo>
                  <a:lnTo>
                    <a:pt x="3828" y="1402"/>
                  </a:lnTo>
                  <a:lnTo>
                    <a:pt x="3764" y="1370"/>
                  </a:lnTo>
                  <a:lnTo>
                    <a:pt x="3698" y="1339"/>
                  </a:lnTo>
                  <a:lnTo>
                    <a:pt x="3631" y="1308"/>
                  </a:lnTo>
                  <a:lnTo>
                    <a:pt x="3563" y="1277"/>
                  </a:lnTo>
                  <a:lnTo>
                    <a:pt x="3494" y="1248"/>
                  </a:lnTo>
                  <a:lnTo>
                    <a:pt x="3423" y="1218"/>
                  </a:lnTo>
                  <a:lnTo>
                    <a:pt x="3351" y="1190"/>
                  </a:lnTo>
                  <a:lnTo>
                    <a:pt x="3278" y="1162"/>
                  </a:lnTo>
                  <a:lnTo>
                    <a:pt x="3203" y="1134"/>
                  </a:lnTo>
                  <a:lnTo>
                    <a:pt x="3128" y="1107"/>
                  </a:lnTo>
                  <a:lnTo>
                    <a:pt x="3050" y="1080"/>
                  </a:lnTo>
                  <a:lnTo>
                    <a:pt x="2972" y="1053"/>
                  </a:lnTo>
                  <a:lnTo>
                    <a:pt x="2892" y="1028"/>
                  </a:lnTo>
                  <a:lnTo>
                    <a:pt x="2811" y="1003"/>
                  </a:lnTo>
                  <a:lnTo>
                    <a:pt x="2729" y="979"/>
                  </a:lnTo>
                  <a:lnTo>
                    <a:pt x="2564" y="929"/>
                  </a:lnTo>
                  <a:lnTo>
                    <a:pt x="2403" y="878"/>
                  </a:lnTo>
                  <a:lnTo>
                    <a:pt x="2242" y="824"/>
                  </a:lnTo>
                  <a:lnTo>
                    <a:pt x="2083" y="768"/>
                  </a:lnTo>
                  <a:lnTo>
                    <a:pt x="1926" y="712"/>
                  </a:lnTo>
                  <a:lnTo>
                    <a:pt x="1771" y="653"/>
                  </a:lnTo>
                  <a:lnTo>
                    <a:pt x="1618" y="591"/>
                  </a:lnTo>
                  <a:lnTo>
                    <a:pt x="1467" y="529"/>
                  </a:lnTo>
                  <a:close/>
                  <a:moveTo>
                    <a:pt x="4" y="514"/>
                  </a:moveTo>
                  <a:lnTo>
                    <a:pt x="4" y="514"/>
                  </a:lnTo>
                  <a:lnTo>
                    <a:pt x="1" y="528"/>
                  </a:lnTo>
                  <a:lnTo>
                    <a:pt x="0" y="541"/>
                  </a:lnTo>
                  <a:lnTo>
                    <a:pt x="1" y="555"/>
                  </a:lnTo>
                  <a:lnTo>
                    <a:pt x="3" y="568"/>
                  </a:lnTo>
                  <a:lnTo>
                    <a:pt x="7" y="583"/>
                  </a:lnTo>
                  <a:lnTo>
                    <a:pt x="13" y="597"/>
                  </a:lnTo>
                  <a:lnTo>
                    <a:pt x="19" y="610"/>
                  </a:lnTo>
                  <a:lnTo>
                    <a:pt x="29" y="624"/>
                  </a:lnTo>
                  <a:lnTo>
                    <a:pt x="40" y="638"/>
                  </a:lnTo>
                  <a:lnTo>
                    <a:pt x="52" y="651"/>
                  </a:lnTo>
                  <a:lnTo>
                    <a:pt x="66" y="666"/>
                  </a:lnTo>
                  <a:lnTo>
                    <a:pt x="81" y="680"/>
                  </a:lnTo>
                  <a:lnTo>
                    <a:pt x="99" y="694"/>
                  </a:lnTo>
                  <a:lnTo>
                    <a:pt x="119" y="708"/>
                  </a:lnTo>
                  <a:lnTo>
                    <a:pt x="139" y="722"/>
                  </a:lnTo>
                  <a:lnTo>
                    <a:pt x="162" y="737"/>
                  </a:lnTo>
                  <a:lnTo>
                    <a:pt x="210" y="764"/>
                  </a:lnTo>
                  <a:lnTo>
                    <a:pt x="260" y="792"/>
                  </a:lnTo>
                  <a:lnTo>
                    <a:pt x="312" y="820"/>
                  </a:lnTo>
                  <a:lnTo>
                    <a:pt x="367" y="848"/>
                  </a:lnTo>
                  <a:lnTo>
                    <a:pt x="423" y="875"/>
                  </a:lnTo>
                  <a:lnTo>
                    <a:pt x="482" y="903"/>
                  </a:lnTo>
                  <a:lnTo>
                    <a:pt x="544" y="930"/>
                  </a:lnTo>
                  <a:lnTo>
                    <a:pt x="607" y="957"/>
                  </a:lnTo>
                  <a:lnTo>
                    <a:pt x="737" y="1012"/>
                  </a:lnTo>
                  <a:lnTo>
                    <a:pt x="867" y="1064"/>
                  </a:lnTo>
                  <a:lnTo>
                    <a:pt x="998" y="1116"/>
                  </a:lnTo>
                  <a:lnTo>
                    <a:pt x="1130" y="1165"/>
                  </a:lnTo>
                  <a:lnTo>
                    <a:pt x="1193" y="1189"/>
                  </a:lnTo>
                  <a:lnTo>
                    <a:pt x="1254" y="1213"/>
                  </a:lnTo>
                  <a:lnTo>
                    <a:pt x="1308" y="1236"/>
                  </a:lnTo>
                  <a:lnTo>
                    <a:pt x="1359" y="1258"/>
                  </a:lnTo>
                  <a:lnTo>
                    <a:pt x="1406" y="1280"/>
                  </a:lnTo>
                  <a:lnTo>
                    <a:pt x="1449" y="1300"/>
                  </a:lnTo>
                  <a:lnTo>
                    <a:pt x="1487" y="1321"/>
                  </a:lnTo>
                  <a:lnTo>
                    <a:pt x="1521" y="1341"/>
                  </a:lnTo>
                  <a:lnTo>
                    <a:pt x="1509" y="1353"/>
                  </a:lnTo>
                  <a:lnTo>
                    <a:pt x="1499" y="1364"/>
                  </a:lnTo>
                  <a:lnTo>
                    <a:pt x="1492" y="1374"/>
                  </a:lnTo>
                  <a:lnTo>
                    <a:pt x="1487" y="1381"/>
                  </a:lnTo>
                  <a:lnTo>
                    <a:pt x="1485" y="1387"/>
                  </a:lnTo>
                  <a:lnTo>
                    <a:pt x="1484" y="1391"/>
                  </a:lnTo>
                  <a:lnTo>
                    <a:pt x="1485" y="1393"/>
                  </a:lnTo>
                  <a:lnTo>
                    <a:pt x="1487" y="1394"/>
                  </a:lnTo>
                  <a:lnTo>
                    <a:pt x="1492" y="1395"/>
                  </a:lnTo>
                  <a:lnTo>
                    <a:pt x="1480" y="1400"/>
                  </a:lnTo>
                  <a:lnTo>
                    <a:pt x="1468" y="1403"/>
                  </a:lnTo>
                  <a:lnTo>
                    <a:pt x="1457" y="1406"/>
                  </a:lnTo>
                  <a:lnTo>
                    <a:pt x="1447" y="1407"/>
                  </a:lnTo>
                  <a:lnTo>
                    <a:pt x="1437" y="1407"/>
                  </a:lnTo>
                  <a:lnTo>
                    <a:pt x="1428" y="1405"/>
                  </a:lnTo>
                  <a:lnTo>
                    <a:pt x="1420" y="1403"/>
                  </a:lnTo>
                  <a:lnTo>
                    <a:pt x="1412" y="1399"/>
                  </a:lnTo>
                  <a:lnTo>
                    <a:pt x="1399" y="1390"/>
                  </a:lnTo>
                  <a:lnTo>
                    <a:pt x="1388" y="1384"/>
                  </a:lnTo>
                  <a:lnTo>
                    <a:pt x="1379" y="1381"/>
                  </a:lnTo>
                  <a:lnTo>
                    <a:pt x="1373" y="1380"/>
                  </a:lnTo>
                  <a:lnTo>
                    <a:pt x="1413" y="1406"/>
                  </a:lnTo>
                  <a:lnTo>
                    <a:pt x="1442" y="1426"/>
                  </a:lnTo>
                  <a:lnTo>
                    <a:pt x="1453" y="1435"/>
                  </a:lnTo>
                  <a:lnTo>
                    <a:pt x="1461" y="1441"/>
                  </a:lnTo>
                  <a:lnTo>
                    <a:pt x="1465" y="1446"/>
                  </a:lnTo>
                  <a:lnTo>
                    <a:pt x="1467" y="1450"/>
                  </a:lnTo>
                  <a:lnTo>
                    <a:pt x="1468" y="1470"/>
                  </a:lnTo>
                  <a:lnTo>
                    <a:pt x="1468" y="1489"/>
                  </a:lnTo>
                  <a:lnTo>
                    <a:pt x="1465" y="1508"/>
                  </a:lnTo>
                  <a:lnTo>
                    <a:pt x="1463" y="1526"/>
                  </a:lnTo>
                  <a:lnTo>
                    <a:pt x="1459" y="1543"/>
                  </a:lnTo>
                  <a:lnTo>
                    <a:pt x="1453" y="1560"/>
                  </a:lnTo>
                  <a:lnTo>
                    <a:pt x="1447" y="1576"/>
                  </a:lnTo>
                  <a:lnTo>
                    <a:pt x="1439" y="1591"/>
                  </a:lnTo>
                  <a:lnTo>
                    <a:pt x="1430" y="1606"/>
                  </a:lnTo>
                  <a:lnTo>
                    <a:pt x="1421" y="1620"/>
                  </a:lnTo>
                  <a:lnTo>
                    <a:pt x="1410" y="1634"/>
                  </a:lnTo>
                  <a:lnTo>
                    <a:pt x="1398" y="1646"/>
                  </a:lnTo>
                  <a:lnTo>
                    <a:pt x="1383" y="1658"/>
                  </a:lnTo>
                  <a:lnTo>
                    <a:pt x="1368" y="1668"/>
                  </a:lnTo>
                  <a:lnTo>
                    <a:pt x="1353" y="1679"/>
                  </a:lnTo>
                  <a:lnTo>
                    <a:pt x="1335" y="1689"/>
                  </a:lnTo>
                  <a:lnTo>
                    <a:pt x="1318" y="1699"/>
                  </a:lnTo>
                  <a:lnTo>
                    <a:pt x="1302" y="1709"/>
                  </a:lnTo>
                  <a:lnTo>
                    <a:pt x="1287" y="1719"/>
                  </a:lnTo>
                  <a:lnTo>
                    <a:pt x="1273" y="1729"/>
                  </a:lnTo>
                  <a:lnTo>
                    <a:pt x="1260" y="1738"/>
                  </a:lnTo>
                  <a:lnTo>
                    <a:pt x="1249" y="1749"/>
                  </a:lnTo>
                  <a:lnTo>
                    <a:pt x="1238" y="1759"/>
                  </a:lnTo>
                  <a:lnTo>
                    <a:pt x="1229" y="1770"/>
                  </a:lnTo>
                  <a:lnTo>
                    <a:pt x="1221" y="1780"/>
                  </a:lnTo>
                  <a:lnTo>
                    <a:pt x="1213" y="1791"/>
                  </a:lnTo>
                  <a:lnTo>
                    <a:pt x="1208" y="1802"/>
                  </a:lnTo>
                  <a:lnTo>
                    <a:pt x="1202" y="1813"/>
                  </a:lnTo>
                  <a:lnTo>
                    <a:pt x="1199" y="1824"/>
                  </a:lnTo>
                  <a:lnTo>
                    <a:pt x="1196" y="1835"/>
                  </a:lnTo>
                  <a:lnTo>
                    <a:pt x="1195" y="1845"/>
                  </a:lnTo>
                  <a:lnTo>
                    <a:pt x="1193" y="1857"/>
                  </a:lnTo>
                  <a:lnTo>
                    <a:pt x="1195" y="1872"/>
                  </a:lnTo>
                  <a:lnTo>
                    <a:pt x="1197" y="1886"/>
                  </a:lnTo>
                  <a:lnTo>
                    <a:pt x="1201" y="1898"/>
                  </a:lnTo>
                  <a:lnTo>
                    <a:pt x="1208" y="1910"/>
                  </a:lnTo>
                  <a:lnTo>
                    <a:pt x="1215" y="1920"/>
                  </a:lnTo>
                  <a:lnTo>
                    <a:pt x="1224" y="1930"/>
                  </a:lnTo>
                  <a:lnTo>
                    <a:pt x="1236" y="1937"/>
                  </a:lnTo>
                  <a:lnTo>
                    <a:pt x="1248" y="1944"/>
                  </a:lnTo>
                  <a:lnTo>
                    <a:pt x="1262" y="1951"/>
                  </a:lnTo>
                  <a:lnTo>
                    <a:pt x="1275" y="1961"/>
                  </a:lnTo>
                  <a:lnTo>
                    <a:pt x="1290" y="1972"/>
                  </a:lnTo>
                  <a:lnTo>
                    <a:pt x="1303" y="1986"/>
                  </a:lnTo>
                  <a:lnTo>
                    <a:pt x="1317" y="2002"/>
                  </a:lnTo>
                  <a:lnTo>
                    <a:pt x="1330" y="2019"/>
                  </a:lnTo>
                  <a:lnTo>
                    <a:pt x="1344" y="2039"/>
                  </a:lnTo>
                  <a:lnTo>
                    <a:pt x="1357" y="2061"/>
                  </a:lnTo>
                  <a:lnTo>
                    <a:pt x="1366" y="2078"/>
                  </a:lnTo>
                  <a:lnTo>
                    <a:pt x="1370" y="2095"/>
                  </a:lnTo>
                  <a:lnTo>
                    <a:pt x="1373" y="2101"/>
                  </a:lnTo>
                  <a:lnTo>
                    <a:pt x="1373" y="2109"/>
                  </a:lnTo>
                  <a:lnTo>
                    <a:pt x="1373" y="2115"/>
                  </a:lnTo>
                  <a:lnTo>
                    <a:pt x="1371" y="2121"/>
                  </a:lnTo>
                  <a:lnTo>
                    <a:pt x="1369" y="2127"/>
                  </a:lnTo>
                  <a:lnTo>
                    <a:pt x="1366" y="2133"/>
                  </a:lnTo>
                  <a:lnTo>
                    <a:pt x="1363" y="2137"/>
                  </a:lnTo>
                  <a:lnTo>
                    <a:pt x="1358" y="2141"/>
                  </a:lnTo>
                  <a:lnTo>
                    <a:pt x="1353" y="2146"/>
                  </a:lnTo>
                  <a:lnTo>
                    <a:pt x="1346" y="2149"/>
                  </a:lnTo>
                  <a:lnTo>
                    <a:pt x="1340" y="2152"/>
                  </a:lnTo>
                  <a:lnTo>
                    <a:pt x="1331" y="2156"/>
                  </a:lnTo>
                  <a:lnTo>
                    <a:pt x="1323" y="2158"/>
                  </a:lnTo>
                  <a:lnTo>
                    <a:pt x="1318" y="2162"/>
                  </a:lnTo>
                  <a:lnTo>
                    <a:pt x="1312" y="2167"/>
                  </a:lnTo>
                  <a:lnTo>
                    <a:pt x="1308" y="2171"/>
                  </a:lnTo>
                  <a:lnTo>
                    <a:pt x="1306" y="2176"/>
                  </a:lnTo>
                  <a:lnTo>
                    <a:pt x="1305" y="2183"/>
                  </a:lnTo>
                  <a:lnTo>
                    <a:pt x="1305" y="2190"/>
                  </a:lnTo>
                  <a:lnTo>
                    <a:pt x="1305" y="2196"/>
                  </a:lnTo>
                  <a:lnTo>
                    <a:pt x="1307" y="2204"/>
                  </a:lnTo>
                  <a:lnTo>
                    <a:pt x="1311" y="2212"/>
                  </a:lnTo>
                  <a:lnTo>
                    <a:pt x="1316" y="2221"/>
                  </a:lnTo>
                  <a:lnTo>
                    <a:pt x="1321" y="2231"/>
                  </a:lnTo>
                  <a:lnTo>
                    <a:pt x="1338" y="2253"/>
                  </a:lnTo>
                  <a:lnTo>
                    <a:pt x="1357" y="2276"/>
                  </a:lnTo>
                  <a:lnTo>
                    <a:pt x="1338" y="2327"/>
                  </a:lnTo>
                  <a:lnTo>
                    <a:pt x="1321" y="2371"/>
                  </a:lnTo>
                  <a:lnTo>
                    <a:pt x="1320" y="2375"/>
                  </a:lnTo>
                  <a:lnTo>
                    <a:pt x="1319" y="2381"/>
                  </a:lnTo>
                  <a:lnTo>
                    <a:pt x="1319" y="2393"/>
                  </a:lnTo>
                  <a:lnTo>
                    <a:pt x="1322" y="2405"/>
                  </a:lnTo>
                  <a:lnTo>
                    <a:pt x="1327" y="2418"/>
                  </a:lnTo>
                  <a:lnTo>
                    <a:pt x="1334" y="2432"/>
                  </a:lnTo>
                  <a:lnTo>
                    <a:pt x="1344" y="2447"/>
                  </a:lnTo>
                  <a:lnTo>
                    <a:pt x="1357" y="2463"/>
                  </a:lnTo>
                  <a:lnTo>
                    <a:pt x="1373" y="2480"/>
                  </a:lnTo>
                  <a:lnTo>
                    <a:pt x="1390" y="2494"/>
                  </a:lnTo>
                  <a:lnTo>
                    <a:pt x="1402" y="2507"/>
                  </a:lnTo>
                  <a:lnTo>
                    <a:pt x="1410" y="2516"/>
                  </a:lnTo>
                  <a:lnTo>
                    <a:pt x="1412" y="2521"/>
                  </a:lnTo>
                  <a:lnTo>
                    <a:pt x="1413" y="2523"/>
                  </a:lnTo>
                  <a:lnTo>
                    <a:pt x="1413" y="2529"/>
                  </a:lnTo>
                  <a:lnTo>
                    <a:pt x="1411" y="2540"/>
                  </a:lnTo>
                  <a:lnTo>
                    <a:pt x="1400" y="2583"/>
                  </a:lnTo>
                  <a:lnTo>
                    <a:pt x="1382" y="2648"/>
                  </a:lnTo>
                  <a:lnTo>
                    <a:pt x="1357" y="2738"/>
                  </a:lnTo>
                  <a:lnTo>
                    <a:pt x="1353" y="2759"/>
                  </a:lnTo>
                  <a:lnTo>
                    <a:pt x="1351" y="2777"/>
                  </a:lnTo>
                  <a:lnTo>
                    <a:pt x="1352" y="2795"/>
                  </a:lnTo>
                  <a:lnTo>
                    <a:pt x="1354" y="2812"/>
                  </a:lnTo>
                  <a:lnTo>
                    <a:pt x="1358" y="2829"/>
                  </a:lnTo>
                  <a:lnTo>
                    <a:pt x="1365" y="2843"/>
                  </a:lnTo>
                  <a:lnTo>
                    <a:pt x="1374" y="2857"/>
                  </a:lnTo>
                  <a:lnTo>
                    <a:pt x="1385" y="2870"/>
                  </a:lnTo>
                  <a:lnTo>
                    <a:pt x="1398" y="2882"/>
                  </a:lnTo>
                  <a:lnTo>
                    <a:pt x="1413" y="2893"/>
                  </a:lnTo>
                  <a:lnTo>
                    <a:pt x="1432" y="2903"/>
                  </a:lnTo>
                  <a:lnTo>
                    <a:pt x="1451" y="2913"/>
                  </a:lnTo>
                  <a:lnTo>
                    <a:pt x="1473" y="2920"/>
                  </a:lnTo>
                  <a:lnTo>
                    <a:pt x="1497" y="2927"/>
                  </a:lnTo>
                  <a:lnTo>
                    <a:pt x="1524" y="2933"/>
                  </a:lnTo>
                  <a:lnTo>
                    <a:pt x="1553" y="2938"/>
                  </a:lnTo>
                  <a:lnTo>
                    <a:pt x="1611" y="2947"/>
                  </a:lnTo>
                  <a:lnTo>
                    <a:pt x="1664" y="2952"/>
                  </a:lnTo>
                  <a:lnTo>
                    <a:pt x="1716" y="2956"/>
                  </a:lnTo>
                  <a:lnTo>
                    <a:pt x="1763" y="2957"/>
                  </a:lnTo>
                  <a:lnTo>
                    <a:pt x="1805" y="2957"/>
                  </a:lnTo>
                  <a:lnTo>
                    <a:pt x="1846" y="2954"/>
                  </a:lnTo>
                  <a:lnTo>
                    <a:pt x="1864" y="2952"/>
                  </a:lnTo>
                  <a:lnTo>
                    <a:pt x="1882" y="2949"/>
                  </a:lnTo>
                  <a:lnTo>
                    <a:pt x="1898" y="2945"/>
                  </a:lnTo>
                  <a:lnTo>
                    <a:pt x="1914" y="2942"/>
                  </a:lnTo>
                  <a:lnTo>
                    <a:pt x="1914" y="2979"/>
                  </a:lnTo>
                  <a:lnTo>
                    <a:pt x="1915" y="3016"/>
                  </a:lnTo>
                  <a:lnTo>
                    <a:pt x="1918" y="3053"/>
                  </a:lnTo>
                  <a:lnTo>
                    <a:pt x="1921" y="3087"/>
                  </a:lnTo>
                  <a:lnTo>
                    <a:pt x="1924" y="3121"/>
                  </a:lnTo>
                  <a:lnTo>
                    <a:pt x="1927" y="3155"/>
                  </a:lnTo>
                  <a:lnTo>
                    <a:pt x="1933" y="3187"/>
                  </a:lnTo>
                  <a:lnTo>
                    <a:pt x="1937" y="3219"/>
                  </a:lnTo>
                  <a:lnTo>
                    <a:pt x="1941" y="3235"/>
                  </a:lnTo>
                  <a:lnTo>
                    <a:pt x="1943" y="3251"/>
                  </a:lnTo>
                  <a:lnTo>
                    <a:pt x="1945" y="3290"/>
                  </a:lnTo>
                  <a:lnTo>
                    <a:pt x="1946" y="3331"/>
                  </a:lnTo>
                  <a:lnTo>
                    <a:pt x="1944" y="3377"/>
                  </a:lnTo>
                  <a:lnTo>
                    <a:pt x="1941" y="3427"/>
                  </a:lnTo>
                  <a:lnTo>
                    <a:pt x="1934" y="3482"/>
                  </a:lnTo>
                  <a:lnTo>
                    <a:pt x="1925" y="3541"/>
                  </a:lnTo>
                  <a:lnTo>
                    <a:pt x="1914" y="3604"/>
                  </a:lnTo>
                  <a:lnTo>
                    <a:pt x="1912" y="3610"/>
                  </a:lnTo>
                  <a:lnTo>
                    <a:pt x="1910" y="3614"/>
                  </a:lnTo>
                  <a:lnTo>
                    <a:pt x="1908" y="3617"/>
                  </a:lnTo>
                  <a:lnTo>
                    <a:pt x="1905" y="3621"/>
                  </a:lnTo>
                  <a:lnTo>
                    <a:pt x="1900" y="3624"/>
                  </a:lnTo>
                  <a:lnTo>
                    <a:pt x="1896" y="3626"/>
                  </a:lnTo>
                  <a:lnTo>
                    <a:pt x="1890" y="3628"/>
                  </a:lnTo>
                  <a:lnTo>
                    <a:pt x="1885" y="3629"/>
                  </a:lnTo>
                  <a:lnTo>
                    <a:pt x="1871" y="3630"/>
                  </a:lnTo>
                  <a:lnTo>
                    <a:pt x="1855" y="3629"/>
                  </a:lnTo>
                  <a:lnTo>
                    <a:pt x="1837" y="3626"/>
                  </a:lnTo>
                  <a:lnTo>
                    <a:pt x="1816" y="3621"/>
                  </a:lnTo>
                  <a:lnTo>
                    <a:pt x="1793" y="3613"/>
                  </a:lnTo>
                  <a:lnTo>
                    <a:pt x="1768" y="3603"/>
                  </a:lnTo>
                  <a:lnTo>
                    <a:pt x="1740" y="3591"/>
                  </a:lnTo>
                  <a:lnTo>
                    <a:pt x="1710" y="3577"/>
                  </a:lnTo>
                  <a:lnTo>
                    <a:pt x="1677" y="3562"/>
                  </a:lnTo>
                  <a:lnTo>
                    <a:pt x="1642" y="3543"/>
                  </a:lnTo>
                  <a:lnTo>
                    <a:pt x="1605" y="3523"/>
                  </a:lnTo>
                  <a:lnTo>
                    <a:pt x="1565" y="3501"/>
                  </a:lnTo>
                  <a:lnTo>
                    <a:pt x="1544" y="3489"/>
                  </a:lnTo>
                  <a:lnTo>
                    <a:pt x="1524" y="3480"/>
                  </a:lnTo>
                  <a:lnTo>
                    <a:pt x="1504" y="3471"/>
                  </a:lnTo>
                  <a:lnTo>
                    <a:pt x="1483" y="3463"/>
                  </a:lnTo>
                  <a:lnTo>
                    <a:pt x="1463" y="3456"/>
                  </a:lnTo>
                  <a:lnTo>
                    <a:pt x="1442" y="3450"/>
                  </a:lnTo>
                  <a:lnTo>
                    <a:pt x="1422" y="3446"/>
                  </a:lnTo>
                  <a:lnTo>
                    <a:pt x="1402" y="3442"/>
                  </a:lnTo>
                  <a:lnTo>
                    <a:pt x="1381" y="3439"/>
                  </a:lnTo>
                  <a:lnTo>
                    <a:pt x="1362" y="3438"/>
                  </a:lnTo>
                  <a:lnTo>
                    <a:pt x="1341" y="3438"/>
                  </a:lnTo>
                  <a:lnTo>
                    <a:pt x="1321" y="3439"/>
                  </a:lnTo>
                  <a:lnTo>
                    <a:pt x="1300" y="3440"/>
                  </a:lnTo>
                  <a:lnTo>
                    <a:pt x="1281" y="3444"/>
                  </a:lnTo>
                  <a:lnTo>
                    <a:pt x="1261" y="3448"/>
                  </a:lnTo>
                  <a:lnTo>
                    <a:pt x="1240" y="3453"/>
                  </a:lnTo>
                  <a:lnTo>
                    <a:pt x="1221" y="3460"/>
                  </a:lnTo>
                  <a:lnTo>
                    <a:pt x="1201" y="3467"/>
                  </a:lnTo>
                  <a:lnTo>
                    <a:pt x="1180" y="3475"/>
                  </a:lnTo>
                  <a:lnTo>
                    <a:pt x="1161" y="3485"/>
                  </a:lnTo>
                  <a:lnTo>
                    <a:pt x="1141" y="3496"/>
                  </a:lnTo>
                  <a:lnTo>
                    <a:pt x="1121" y="3507"/>
                  </a:lnTo>
                  <a:lnTo>
                    <a:pt x="1102" y="3520"/>
                  </a:lnTo>
                  <a:lnTo>
                    <a:pt x="1081" y="3534"/>
                  </a:lnTo>
                  <a:lnTo>
                    <a:pt x="1061" y="3550"/>
                  </a:lnTo>
                  <a:lnTo>
                    <a:pt x="1042" y="3565"/>
                  </a:lnTo>
                  <a:lnTo>
                    <a:pt x="1022" y="3582"/>
                  </a:lnTo>
                  <a:lnTo>
                    <a:pt x="1002" y="3601"/>
                  </a:lnTo>
                  <a:lnTo>
                    <a:pt x="983" y="3621"/>
                  </a:lnTo>
                  <a:lnTo>
                    <a:pt x="963" y="3640"/>
                  </a:lnTo>
                  <a:lnTo>
                    <a:pt x="943" y="3662"/>
                  </a:lnTo>
                  <a:lnTo>
                    <a:pt x="924" y="3685"/>
                  </a:lnTo>
                  <a:lnTo>
                    <a:pt x="899" y="3717"/>
                  </a:lnTo>
                  <a:lnTo>
                    <a:pt x="874" y="3751"/>
                  </a:lnTo>
                  <a:lnTo>
                    <a:pt x="850" y="3787"/>
                  </a:lnTo>
                  <a:lnTo>
                    <a:pt x="830" y="3823"/>
                  </a:lnTo>
                  <a:lnTo>
                    <a:pt x="809" y="3861"/>
                  </a:lnTo>
                  <a:lnTo>
                    <a:pt x="789" y="3901"/>
                  </a:lnTo>
                  <a:lnTo>
                    <a:pt x="772" y="3943"/>
                  </a:lnTo>
                  <a:lnTo>
                    <a:pt x="755" y="3985"/>
                  </a:lnTo>
                  <a:lnTo>
                    <a:pt x="740" y="4029"/>
                  </a:lnTo>
                  <a:lnTo>
                    <a:pt x="727" y="4075"/>
                  </a:lnTo>
                  <a:lnTo>
                    <a:pt x="714" y="4123"/>
                  </a:lnTo>
                  <a:lnTo>
                    <a:pt x="703" y="4172"/>
                  </a:lnTo>
                  <a:lnTo>
                    <a:pt x="693" y="4222"/>
                  </a:lnTo>
                  <a:lnTo>
                    <a:pt x="684" y="4275"/>
                  </a:lnTo>
                  <a:lnTo>
                    <a:pt x="678" y="4328"/>
                  </a:lnTo>
                  <a:lnTo>
                    <a:pt x="671" y="4383"/>
                  </a:lnTo>
                  <a:lnTo>
                    <a:pt x="663" y="4496"/>
                  </a:lnTo>
                  <a:lnTo>
                    <a:pt x="655" y="4608"/>
                  </a:lnTo>
                  <a:lnTo>
                    <a:pt x="648" y="4722"/>
                  </a:lnTo>
                  <a:lnTo>
                    <a:pt x="645" y="4835"/>
                  </a:lnTo>
                  <a:lnTo>
                    <a:pt x="644" y="4949"/>
                  </a:lnTo>
                  <a:lnTo>
                    <a:pt x="645" y="5065"/>
                  </a:lnTo>
                  <a:lnTo>
                    <a:pt x="647" y="5179"/>
                  </a:lnTo>
                  <a:lnTo>
                    <a:pt x="652" y="5295"/>
                  </a:lnTo>
                  <a:lnTo>
                    <a:pt x="663" y="5522"/>
                  </a:lnTo>
                  <a:lnTo>
                    <a:pt x="676" y="5741"/>
                  </a:lnTo>
                  <a:lnTo>
                    <a:pt x="691" y="5950"/>
                  </a:lnTo>
                  <a:lnTo>
                    <a:pt x="700" y="6050"/>
                  </a:lnTo>
                  <a:lnTo>
                    <a:pt x="707" y="6148"/>
                  </a:lnTo>
                  <a:lnTo>
                    <a:pt x="715" y="6242"/>
                  </a:lnTo>
                  <a:lnTo>
                    <a:pt x="720" y="6327"/>
                  </a:lnTo>
                  <a:lnTo>
                    <a:pt x="723" y="6405"/>
                  </a:lnTo>
                  <a:lnTo>
                    <a:pt x="723" y="6440"/>
                  </a:lnTo>
                  <a:lnTo>
                    <a:pt x="722" y="6474"/>
                  </a:lnTo>
                  <a:lnTo>
                    <a:pt x="720" y="6506"/>
                  </a:lnTo>
                  <a:lnTo>
                    <a:pt x="719" y="6535"/>
                  </a:lnTo>
                  <a:lnTo>
                    <a:pt x="717" y="6562"/>
                  </a:lnTo>
                  <a:lnTo>
                    <a:pt x="714" y="6589"/>
                  </a:lnTo>
                  <a:lnTo>
                    <a:pt x="710" y="6611"/>
                  </a:lnTo>
                  <a:lnTo>
                    <a:pt x="706" y="6633"/>
                  </a:lnTo>
                  <a:lnTo>
                    <a:pt x="701" y="6652"/>
                  </a:lnTo>
                  <a:lnTo>
                    <a:pt x="695" y="6669"/>
                  </a:lnTo>
                  <a:lnTo>
                    <a:pt x="859" y="6530"/>
                  </a:lnTo>
                  <a:lnTo>
                    <a:pt x="939" y="6460"/>
                  </a:lnTo>
                  <a:lnTo>
                    <a:pt x="1018" y="6391"/>
                  </a:lnTo>
                  <a:lnTo>
                    <a:pt x="1094" y="6322"/>
                  </a:lnTo>
                  <a:lnTo>
                    <a:pt x="1169" y="6254"/>
                  </a:lnTo>
                  <a:lnTo>
                    <a:pt x="1244" y="6187"/>
                  </a:lnTo>
                  <a:lnTo>
                    <a:pt x="1316" y="6120"/>
                  </a:lnTo>
                  <a:lnTo>
                    <a:pt x="1387" y="6052"/>
                  </a:lnTo>
                  <a:lnTo>
                    <a:pt x="1456" y="5987"/>
                  </a:lnTo>
                  <a:lnTo>
                    <a:pt x="1523" y="5920"/>
                  </a:lnTo>
                  <a:lnTo>
                    <a:pt x="1589" y="5854"/>
                  </a:lnTo>
                  <a:lnTo>
                    <a:pt x="1654" y="5790"/>
                  </a:lnTo>
                  <a:lnTo>
                    <a:pt x="1717" y="5726"/>
                  </a:lnTo>
                  <a:lnTo>
                    <a:pt x="1779" y="5661"/>
                  </a:lnTo>
                  <a:lnTo>
                    <a:pt x="1838" y="5597"/>
                  </a:lnTo>
                  <a:lnTo>
                    <a:pt x="1956" y="5472"/>
                  </a:lnTo>
                  <a:lnTo>
                    <a:pt x="2071" y="5352"/>
                  </a:lnTo>
                  <a:lnTo>
                    <a:pt x="2183" y="5235"/>
                  </a:lnTo>
                  <a:lnTo>
                    <a:pt x="2293" y="5123"/>
                  </a:lnTo>
                  <a:lnTo>
                    <a:pt x="2402" y="5014"/>
                  </a:lnTo>
                  <a:lnTo>
                    <a:pt x="2507" y="4911"/>
                  </a:lnTo>
                  <a:lnTo>
                    <a:pt x="2610" y="4810"/>
                  </a:lnTo>
                  <a:lnTo>
                    <a:pt x="2712" y="4715"/>
                  </a:lnTo>
                  <a:lnTo>
                    <a:pt x="2762" y="4669"/>
                  </a:lnTo>
                  <a:lnTo>
                    <a:pt x="2812" y="4623"/>
                  </a:lnTo>
                  <a:lnTo>
                    <a:pt x="2861" y="4581"/>
                  </a:lnTo>
                  <a:lnTo>
                    <a:pt x="2912" y="4538"/>
                  </a:lnTo>
                  <a:lnTo>
                    <a:pt x="2961" y="4497"/>
                  </a:lnTo>
                  <a:lnTo>
                    <a:pt x="3010" y="4457"/>
                  </a:lnTo>
                  <a:lnTo>
                    <a:pt x="3059" y="4419"/>
                  </a:lnTo>
                  <a:lnTo>
                    <a:pt x="3109" y="4382"/>
                  </a:lnTo>
                  <a:lnTo>
                    <a:pt x="3157" y="4346"/>
                  </a:lnTo>
                  <a:lnTo>
                    <a:pt x="3207" y="4311"/>
                  </a:lnTo>
                  <a:lnTo>
                    <a:pt x="3256" y="4278"/>
                  </a:lnTo>
                  <a:lnTo>
                    <a:pt x="3305" y="4246"/>
                  </a:lnTo>
                  <a:lnTo>
                    <a:pt x="3353" y="4216"/>
                  </a:lnTo>
                  <a:lnTo>
                    <a:pt x="3402" y="4186"/>
                  </a:lnTo>
                  <a:lnTo>
                    <a:pt x="3450" y="4159"/>
                  </a:lnTo>
                  <a:lnTo>
                    <a:pt x="3498" y="4132"/>
                  </a:lnTo>
                  <a:lnTo>
                    <a:pt x="3547" y="4108"/>
                  </a:lnTo>
                  <a:lnTo>
                    <a:pt x="3596" y="4085"/>
                  </a:lnTo>
                  <a:lnTo>
                    <a:pt x="3647" y="4063"/>
                  </a:lnTo>
                  <a:lnTo>
                    <a:pt x="3698" y="4043"/>
                  </a:lnTo>
                  <a:lnTo>
                    <a:pt x="3750" y="4026"/>
                  </a:lnTo>
                  <a:lnTo>
                    <a:pt x="3803" y="4011"/>
                  </a:lnTo>
                  <a:lnTo>
                    <a:pt x="3856" y="3997"/>
                  </a:lnTo>
                  <a:lnTo>
                    <a:pt x="3911" y="3985"/>
                  </a:lnTo>
                  <a:lnTo>
                    <a:pt x="3967" y="3974"/>
                  </a:lnTo>
                  <a:lnTo>
                    <a:pt x="4024" y="3967"/>
                  </a:lnTo>
                  <a:lnTo>
                    <a:pt x="4080" y="3960"/>
                  </a:lnTo>
                  <a:lnTo>
                    <a:pt x="4138" y="3956"/>
                  </a:lnTo>
                  <a:lnTo>
                    <a:pt x="4197" y="3954"/>
                  </a:lnTo>
                  <a:lnTo>
                    <a:pt x="4257" y="3953"/>
                  </a:lnTo>
                  <a:lnTo>
                    <a:pt x="4317" y="3954"/>
                  </a:lnTo>
                  <a:lnTo>
                    <a:pt x="4380" y="3957"/>
                  </a:lnTo>
                  <a:lnTo>
                    <a:pt x="4305" y="3922"/>
                  </a:lnTo>
                  <a:lnTo>
                    <a:pt x="4184" y="3866"/>
                  </a:lnTo>
                  <a:lnTo>
                    <a:pt x="4017" y="3792"/>
                  </a:lnTo>
                  <a:lnTo>
                    <a:pt x="3804" y="3697"/>
                  </a:lnTo>
                  <a:lnTo>
                    <a:pt x="3775" y="3684"/>
                  </a:lnTo>
                  <a:lnTo>
                    <a:pt x="3747" y="3670"/>
                  </a:lnTo>
                  <a:lnTo>
                    <a:pt x="3719" y="3654"/>
                  </a:lnTo>
                  <a:lnTo>
                    <a:pt x="3693" y="3638"/>
                  </a:lnTo>
                  <a:lnTo>
                    <a:pt x="3667" y="3621"/>
                  </a:lnTo>
                  <a:lnTo>
                    <a:pt x="3642" y="3602"/>
                  </a:lnTo>
                  <a:lnTo>
                    <a:pt x="3618" y="3583"/>
                  </a:lnTo>
                  <a:lnTo>
                    <a:pt x="3595" y="3563"/>
                  </a:lnTo>
                  <a:lnTo>
                    <a:pt x="3574" y="3542"/>
                  </a:lnTo>
                  <a:lnTo>
                    <a:pt x="3553" y="3520"/>
                  </a:lnTo>
                  <a:lnTo>
                    <a:pt x="3532" y="3497"/>
                  </a:lnTo>
                  <a:lnTo>
                    <a:pt x="3512" y="3474"/>
                  </a:lnTo>
                  <a:lnTo>
                    <a:pt x="3494" y="3449"/>
                  </a:lnTo>
                  <a:lnTo>
                    <a:pt x="3476" y="3424"/>
                  </a:lnTo>
                  <a:lnTo>
                    <a:pt x="3459" y="3397"/>
                  </a:lnTo>
                  <a:lnTo>
                    <a:pt x="3444" y="3369"/>
                  </a:lnTo>
                  <a:lnTo>
                    <a:pt x="3428" y="3341"/>
                  </a:lnTo>
                  <a:lnTo>
                    <a:pt x="3414" y="3311"/>
                  </a:lnTo>
                  <a:lnTo>
                    <a:pt x="3401" y="3282"/>
                  </a:lnTo>
                  <a:lnTo>
                    <a:pt x="3389" y="3250"/>
                  </a:lnTo>
                  <a:lnTo>
                    <a:pt x="3377" y="3219"/>
                  </a:lnTo>
                  <a:lnTo>
                    <a:pt x="3366" y="3185"/>
                  </a:lnTo>
                  <a:lnTo>
                    <a:pt x="3356" y="3151"/>
                  </a:lnTo>
                  <a:lnTo>
                    <a:pt x="3347" y="3116"/>
                  </a:lnTo>
                  <a:lnTo>
                    <a:pt x="3340" y="3081"/>
                  </a:lnTo>
                  <a:lnTo>
                    <a:pt x="3332" y="3044"/>
                  </a:lnTo>
                  <a:lnTo>
                    <a:pt x="3327" y="3007"/>
                  </a:lnTo>
                  <a:lnTo>
                    <a:pt x="3321" y="2967"/>
                  </a:lnTo>
                  <a:lnTo>
                    <a:pt x="3317" y="2928"/>
                  </a:lnTo>
                  <a:lnTo>
                    <a:pt x="3312" y="2888"/>
                  </a:lnTo>
                  <a:lnTo>
                    <a:pt x="3310" y="2846"/>
                  </a:lnTo>
                  <a:lnTo>
                    <a:pt x="3308" y="2803"/>
                  </a:lnTo>
                  <a:lnTo>
                    <a:pt x="3331" y="2824"/>
                  </a:lnTo>
                  <a:lnTo>
                    <a:pt x="3354" y="2844"/>
                  </a:lnTo>
                  <a:lnTo>
                    <a:pt x="3377" y="2861"/>
                  </a:lnTo>
                  <a:lnTo>
                    <a:pt x="3401" y="2879"/>
                  </a:lnTo>
                  <a:lnTo>
                    <a:pt x="3425" y="2893"/>
                  </a:lnTo>
                  <a:lnTo>
                    <a:pt x="3450" y="2907"/>
                  </a:lnTo>
                  <a:lnTo>
                    <a:pt x="3475" y="2919"/>
                  </a:lnTo>
                  <a:lnTo>
                    <a:pt x="3501" y="2930"/>
                  </a:lnTo>
                  <a:lnTo>
                    <a:pt x="3528" y="2939"/>
                  </a:lnTo>
                  <a:lnTo>
                    <a:pt x="3554" y="2948"/>
                  </a:lnTo>
                  <a:lnTo>
                    <a:pt x="3581" y="2954"/>
                  </a:lnTo>
                  <a:lnTo>
                    <a:pt x="3608" y="2959"/>
                  </a:lnTo>
                  <a:lnTo>
                    <a:pt x="3636" y="2963"/>
                  </a:lnTo>
                  <a:lnTo>
                    <a:pt x="3664" y="2965"/>
                  </a:lnTo>
                  <a:lnTo>
                    <a:pt x="3693" y="2966"/>
                  </a:lnTo>
                  <a:lnTo>
                    <a:pt x="3722" y="2965"/>
                  </a:lnTo>
                  <a:lnTo>
                    <a:pt x="3752" y="2964"/>
                  </a:lnTo>
                  <a:lnTo>
                    <a:pt x="3780" y="2962"/>
                  </a:lnTo>
                  <a:lnTo>
                    <a:pt x="3807" y="2959"/>
                  </a:lnTo>
                  <a:lnTo>
                    <a:pt x="3835" y="2954"/>
                  </a:lnTo>
                  <a:lnTo>
                    <a:pt x="3862" y="2950"/>
                  </a:lnTo>
                  <a:lnTo>
                    <a:pt x="3888" y="2944"/>
                  </a:lnTo>
                  <a:lnTo>
                    <a:pt x="3914" y="2938"/>
                  </a:lnTo>
                  <a:lnTo>
                    <a:pt x="3939" y="2931"/>
                  </a:lnTo>
                  <a:lnTo>
                    <a:pt x="3963" y="2924"/>
                  </a:lnTo>
                  <a:lnTo>
                    <a:pt x="3989" y="2915"/>
                  </a:lnTo>
                  <a:lnTo>
                    <a:pt x="4012" y="2905"/>
                  </a:lnTo>
                  <a:lnTo>
                    <a:pt x="4034" y="2895"/>
                  </a:lnTo>
                  <a:lnTo>
                    <a:pt x="4057" y="2884"/>
                  </a:lnTo>
                  <a:lnTo>
                    <a:pt x="4079" y="2873"/>
                  </a:lnTo>
                  <a:lnTo>
                    <a:pt x="4101" y="2860"/>
                  </a:lnTo>
                  <a:lnTo>
                    <a:pt x="4122" y="2847"/>
                  </a:lnTo>
                  <a:lnTo>
                    <a:pt x="4143" y="2833"/>
                  </a:lnTo>
                  <a:lnTo>
                    <a:pt x="4161" y="2819"/>
                  </a:lnTo>
                  <a:lnTo>
                    <a:pt x="4180" y="2803"/>
                  </a:lnTo>
                  <a:lnTo>
                    <a:pt x="4196" y="2788"/>
                  </a:lnTo>
                  <a:lnTo>
                    <a:pt x="4213" y="2773"/>
                  </a:lnTo>
                  <a:lnTo>
                    <a:pt x="4228" y="2756"/>
                  </a:lnTo>
                  <a:lnTo>
                    <a:pt x="4241" y="2740"/>
                  </a:lnTo>
                  <a:lnTo>
                    <a:pt x="4254" y="2723"/>
                  </a:lnTo>
                  <a:lnTo>
                    <a:pt x="4266" y="2704"/>
                  </a:lnTo>
                  <a:lnTo>
                    <a:pt x="4277" y="2687"/>
                  </a:lnTo>
                  <a:lnTo>
                    <a:pt x="4287" y="2668"/>
                  </a:lnTo>
                  <a:lnTo>
                    <a:pt x="4294" y="2648"/>
                  </a:lnTo>
                  <a:lnTo>
                    <a:pt x="4302" y="2629"/>
                  </a:lnTo>
                  <a:lnTo>
                    <a:pt x="4309" y="2608"/>
                  </a:lnTo>
                  <a:lnTo>
                    <a:pt x="4314" y="2588"/>
                  </a:lnTo>
                  <a:lnTo>
                    <a:pt x="4318" y="2566"/>
                  </a:lnTo>
                  <a:lnTo>
                    <a:pt x="4322" y="2546"/>
                  </a:lnTo>
                  <a:lnTo>
                    <a:pt x="4322" y="2524"/>
                  </a:lnTo>
                  <a:lnTo>
                    <a:pt x="4321" y="2503"/>
                  </a:lnTo>
                  <a:lnTo>
                    <a:pt x="4318" y="2482"/>
                  </a:lnTo>
                  <a:lnTo>
                    <a:pt x="4313" y="2462"/>
                  </a:lnTo>
                  <a:lnTo>
                    <a:pt x="4305" y="2441"/>
                  </a:lnTo>
                  <a:lnTo>
                    <a:pt x="4297" y="2420"/>
                  </a:lnTo>
                  <a:lnTo>
                    <a:pt x="4286" y="2399"/>
                  </a:lnTo>
                  <a:lnTo>
                    <a:pt x="4273" y="2379"/>
                  </a:lnTo>
                  <a:lnTo>
                    <a:pt x="4257" y="2358"/>
                  </a:lnTo>
                  <a:lnTo>
                    <a:pt x="4240" y="2337"/>
                  </a:lnTo>
                  <a:lnTo>
                    <a:pt x="4221" y="2317"/>
                  </a:lnTo>
                  <a:lnTo>
                    <a:pt x="4199" y="2297"/>
                  </a:lnTo>
                  <a:lnTo>
                    <a:pt x="4176" y="2276"/>
                  </a:lnTo>
                  <a:lnTo>
                    <a:pt x="4151" y="2256"/>
                  </a:lnTo>
                  <a:lnTo>
                    <a:pt x="4124" y="2237"/>
                  </a:lnTo>
                  <a:lnTo>
                    <a:pt x="4240" y="2275"/>
                  </a:lnTo>
                  <a:lnTo>
                    <a:pt x="4351" y="2311"/>
                  </a:lnTo>
                  <a:lnTo>
                    <a:pt x="4458" y="2344"/>
                  </a:lnTo>
                  <a:lnTo>
                    <a:pt x="4561" y="2375"/>
                  </a:lnTo>
                  <a:lnTo>
                    <a:pt x="4659" y="2404"/>
                  </a:lnTo>
                  <a:lnTo>
                    <a:pt x="4753" y="2429"/>
                  </a:lnTo>
                  <a:lnTo>
                    <a:pt x="4844" y="2453"/>
                  </a:lnTo>
                  <a:lnTo>
                    <a:pt x="4929" y="2474"/>
                  </a:lnTo>
                  <a:lnTo>
                    <a:pt x="5011" y="2492"/>
                  </a:lnTo>
                  <a:lnTo>
                    <a:pt x="5087" y="2509"/>
                  </a:lnTo>
                  <a:lnTo>
                    <a:pt x="5161" y="2523"/>
                  </a:lnTo>
                  <a:lnTo>
                    <a:pt x="5229" y="2534"/>
                  </a:lnTo>
                  <a:lnTo>
                    <a:pt x="5293" y="2542"/>
                  </a:lnTo>
                  <a:lnTo>
                    <a:pt x="5353" y="2549"/>
                  </a:lnTo>
                  <a:lnTo>
                    <a:pt x="5409" y="2553"/>
                  </a:lnTo>
                  <a:lnTo>
                    <a:pt x="5460" y="2554"/>
                  </a:lnTo>
                  <a:lnTo>
                    <a:pt x="5508" y="2554"/>
                  </a:lnTo>
                  <a:lnTo>
                    <a:pt x="5553" y="2552"/>
                  </a:lnTo>
                  <a:lnTo>
                    <a:pt x="5595" y="2550"/>
                  </a:lnTo>
                  <a:lnTo>
                    <a:pt x="5635" y="2547"/>
                  </a:lnTo>
                  <a:lnTo>
                    <a:pt x="5671" y="2542"/>
                  </a:lnTo>
                  <a:lnTo>
                    <a:pt x="5705" y="2537"/>
                  </a:lnTo>
                  <a:lnTo>
                    <a:pt x="5735" y="2530"/>
                  </a:lnTo>
                  <a:lnTo>
                    <a:pt x="5764" y="2523"/>
                  </a:lnTo>
                  <a:lnTo>
                    <a:pt x="5789" y="2514"/>
                  </a:lnTo>
                  <a:lnTo>
                    <a:pt x="5811" y="2504"/>
                  </a:lnTo>
                  <a:lnTo>
                    <a:pt x="5830" y="2493"/>
                  </a:lnTo>
                  <a:lnTo>
                    <a:pt x="5848" y="2482"/>
                  </a:lnTo>
                  <a:lnTo>
                    <a:pt x="5854" y="2476"/>
                  </a:lnTo>
                  <a:lnTo>
                    <a:pt x="5861" y="2469"/>
                  </a:lnTo>
                  <a:lnTo>
                    <a:pt x="5867" y="2463"/>
                  </a:lnTo>
                  <a:lnTo>
                    <a:pt x="5873" y="2455"/>
                  </a:lnTo>
                  <a:lnTo>
                    <a:pt x="5877" y="2448"/>
                  </a:lnTo>
                  <a:lnTo>
                    <a:pt x="5880" y="2441"/>
                  </a:lnTo>
                  <a:lnTo>
                    <a:pt x="5884" y="2433"/>
                  </a:lnTo>
                  <a:lnTo>
                    <a:pt x="5886" y="2424"/>
                  </a:lnTo>
                  <a:lnTo>
                    <a:pt x="5888" y="2412"/>
                  </a:lnTo>
                  <a:lnTo>
                    <a:pt x="5886" y="2399"/>
                  </a:lnTo>
                  <a:lnTo>
                    <a:pt x="5883" y="2386"/>
                  </a:lnTo>
                  <a:lnTo>
                    <a:pt x="5876" y="2372"/>
                  </a:lnTo>
                  <a:lnTo>
                    <a:pt x="5867" y="2358"/>
                  </a:lnTo>
                  <a:lnTo>
                    <a:pt x="5855" y="2342"/>
                  </a:lnTo>
                  <a:lnTo>
                    <a:pt x="5841" y="2327"/>
                  </a:lnTo>
                  <a:lnTo>
                    <a:pt x="5825" y="2312"/>
                  </a:lnTo>
                  <a:lnTo>
                    <a:pt x="5805" y="2296"/>
                  </a:lnTo>
                  <a:lnTo>
                    <a:pt x="5783" y="2278"/>
                  </a:lnTo>
                  <a:lnTo>
                    <a:pt x="5759" y="2262"/>
                  </a:lnTo>
                  <a:lnTo>
                    <a:pt x="5732" y="2244"/>
                  </a:lnTo>
                  <a:lnTo>
                    <a:pt x="5702" y="2226"/>
                  </a:lnTo>
                  <a:lnTo>
                    <a:pt x="5670" y="2207"/>
                  </a:lnTo>
                  <a:lnTo>
                    <a:pt x="5636" y="2188"/>
                  </a:lnTo>
                  <a:lnTo>
                    <a:pt x="5598" y="2169"/>
                  </a:lnTo>
                  <a:lnTo>
                    <a:pt x="5519" y="2129"/>
                  </a:lnTo>
                  <a:lnTo>
                    <a:pt x="5438" y="2090"/>
                  </a:lnTo>
                  <a:lnTo>
                    <a:pt x="5354" y="2051"/>
                  </a:lnTo>
                  <a:lnTo>
                    <a:pt x="5268" y="2011"/>
                  </a:lnTo>
                  <a:lnTo>
                    <a:pt x="5178" y="1973"/>
                  </a:lnTo>
                  <a:lnTo>
                    <a:pt x="5085" y="1934"/>
                  </a:lnTo>
                  <a:lnTo>
                    <a:pt x="4991" y="1896"/>
                  </a:lnTo>
                  <a:lnTo>
                    <a:pt x="4894" y="1857"/>
                  </a:lnTo>
                  <a:lnTo>
                    <a:pt x="4699" y="1783"/>
                  </a:lnTo>
                  <a:lnTo>
                    <a:pt x="4509" y="1712"/>
                  </a:lnTo>
                  <a:lnTo>
                    <a:pt x="4323" y="1647"/>
                  </a:lnTo>
                  <a:lnTo>
                    <a:pt x="4142" y="1583"/>
                  </a:lnTo>
                  <a:lnTo>
                    <a:pt x="3982" y="1530"/>
                  </a:lnTo>
                  <a:lnTo>
                    <a:pt x="3858" y="1487"/>
                  </a:lnTo>
                  <a:lnTo>
                    <a:pt x="3769" y="1455"/>
                  </a:lnTo>
                  <a:lnTo>
                    <a:pt x="3716" y="1435"/>
                  </a:lnTo>
                  <a:lnTo>
                    <a:pt x="3626" y="1406"/>
                  </a:lnTo>
                  <a:lnTo>
                    <a:pt x="3529" y="1375"/>
                  </a:lnTo>
                  <a:lnTo>
                    <a:pt x="3424" y="1339"/>
                  </a:lnTo>
                  <a:lnTo>
                    <a:pt x="3309" y="1298"/>
                  </a:lnTo>
                  <a:lnTo>
                    <a:pt x="3188" y="1253"/>
                  </a:lnTo>
                  <a:lnTo>
                    <a:pt x="3058" y="1205"/>
                  </a:lnTo>
                  <a:lnTo>
                    <a:pt x="2920" y="1153"/>
                  </a:lnTo>
                  <a:lnTo>
                    <a:pt x="2774" y="1097"/>
                  </a:lnTo>
                  <a:lnTo>
                    <a:pt x="2623" y="1039"/>
                  </a:lnTo>
                  <a:lnTo>
                    <a:pt x="2474" y="982"/>
                  </a:lnTo>
                  <a:lnTo>
                    <a:pt x="2323" y="927"/>
                  </a:lnTo>
                  <a:lnTo>
                    <a:pt x="2173" y="872"/>
                  </a:lnTo>
                  <a:lnTo>
                    <a:pt x="2024" y="820"/>
                  </a:lnTo>
                  <a:lnTo>
                    <a:pt x="1874" y="767"/>
                  </a:lnTo>
                  <a:lnTo>
                    <a:pt x="1723" y="716"/>
                  </a:lnTo>
                  <a:lnTo>
                    <a:pt x="1574" y="667"/>
                  </a:lnTo>
                  <a:lnTo>
                    <a:pt x="1426" y="620"/>
                  </a:lnTo>
                  <a:lnTo>
                    <a:pt x="1283" y="576"/>
                  </a:lnTo>
                  <a:lnTo>
                    <a:pt x="1144" y="537"/>
                  </a:lnTo>
                  <a:lnTo>
                    <a:pt x="1010" y="500"/>
                  </a:lnTo>
                  <a:lnTo>
                    <a:pt x="880" y="468"/>
                  </a:lnTo>
                  <a:lnTo>
                    <a:pt x="817" y="453"/>
                  </a:lnTo>
                  <a:lnTo>
                    <a:pt x="754" y="438"/>
                  </a:lnTo>
                  <a:lnTo>
                    <a:pt x="693" y="425"/>
                  </a:lnTo>
                  <a:lnTo>
                    <a:pt x="633" y="413"/>
                  </a:lnTo>
                  <a:lnTo>
                    <a:pt x="574" y="402"/>
                  </a:lnTo>
                  <a:lnTo>
                    <a:pt x="516" y="393"/>
                  </a:lnTo>
                  <a:lnTo>
                    <a:pt x="461" y="384"/>
                  </a:lnTo>
                  <a:lnTo>
                    <a:pt x="408" y="377"/>
                  </a:lnTo>
                  <a:lnTo>
                    <a:pt x="359" y="373"/>
                  </a:lnTo>
                  <a:lnTo>
                    <a:pt x="312" y="371"/>
                  </a:lnTo>
                  <a:lnTo>
                    <a:pt x="269" y="371"/>
                  </a:lnTo>
                  <a:lnTo>
                    <a:pt x="229" y="373"/>
                  </a:lnTo>
                  <a:lnTo>
                    <a:pt x="193" y="377"/>
                  </a:lnTo>
                  <a:lnTo>
                    <a:pt x="175" y="381"/>
                  </a:lnTo>
                  <a:lnTo>
                    <a:pt x="159" y="384"/>
                  </a:lnTo>
                  <a:lnTo>
                    <a:pt x="143" y="388"/>
                  </a:lnTo>
                  <a:lnTo>
                    <a:pt x="128" y="393"/>
                  </a:lnTo>
                  <a:lnTo>
                    <a:pt x="114" y="397"/>
                  </a:lnTo>
                  <a:lnTo>
                    <a:pt x="101" y="403"/>
                  </a:lnTo>
                  <a:lnTo>
                    <a:pt x="88" y="409"/>
                  </a:lnTo>
                  <a:lnTo>
                    <a:pt x="77" y="417"/>
                  </a:lnTo>
                  <a:lnTo>
                    <a:pt x="66" y="423"/>
                  </a:lnTo>
                  <a:lnTo>
                    <a:pt x="55" y="432"/>
                  </a:lnTo>
                  <a:lnTo>
                    <a:pt x="47" y="440"/>
                  </a:lnTo>
                  <a:lnTo>
                    <a:pt x="38" y="448"/>
                  </a:lnTo>
                  <a:lnTo>
                    <a:pt x="30" y="458"/>
                  </a:lnTo>
                  <a:lnTo>
                    <a:pt x="24" y="468"/>
                  </a:lnTo>
                  <a:lnTo>
                    <a:pt x="17" y="479"/>
                  </a:lnTo>
                  <a:lnTo>
                    <a:pt x="12" y="490"/>
                  </a:lnTo>
                  <a:lnTo>
                    <a:pt x="7" y="502"/>
                  </a:lnTo>
                  <a:lnTo>
                    <a:pt x="4" y="514"/>
                  </a:lnTo>
                  <a:close/>
                  <a:moveTo>
                    <a:pt x="3093" y="2644"/>
                  </a:moveTo>
                  <a:lnTo>
                    <a:pt x="3308" y="3008"/>
                  </a:lnTo>
                  <a:lnTo>
                    <a:pt x="2890" y="3023"/>
                  </a:lnTo>
                  <a:lnTo>
                    <a:pt x="3093" y="2644"/>
                  </a:lnTo>
                  <a:close/>
                  <a:moveTo>
                    <a:pt x="3093" y="2738"/>
                  </a:moveTo>
                  <a:lnTo>
                    <a:pt x="3214" y="2967"/>
                  </a:lnTo>
                  <a:lnTo>
                    <a:pt x="2985" y="2967"/>
                  </a:lnTo>
                  <a:lnTo>
                    <a:pt x="3093" y="2738"/>
                  </a:lnTo>
                  <a:close/>
                  <a:moveTo>
                    <a:pt x="4502" y="4012"/>
                  </a:moveTo>
                  <a:lnTo>
                    <a:pt x="4502" y="4012"/>
                  </a:lnTo>
                  <a:lnTo>
                    <a:pt x="4540" y="4021"/>
                  </a:lnTo>
                  <a:lnTo>
                    <a:pt x="4577" y="4032"/>
                  </a:lnTo>
                  <a:lnTo>
                    <a:pt x="4613" y="4044"/>
                  </a:lnTo>
                  <a:lnTo>
                    <a:pt x="4647" y="4059"/>
                  </a:lnTo>
                  <a:lnTo>
                    <a:pt x="4681" y="4074"/>
                  </a:lnTo>
                  <a:lnTo>
                    <a:pt x="4713" y="4090"/>
                  </a:lnTo>
                  <a:lnTo>
                    <a:pt x="4742" y="4108"/>
                  </a:lnTo>
                  <a:lnTo>
                    <a:pt x="4772" y="4126"/>
                  </a:lnTo>
                  <a:lnTo>
                    <a:pt x="4799" y="4147"/>
                  </a:lnTo>
                  <a:lnTo>
                    <a:pt x="4825" y="4168"/>
                  </a:lnTo>
                  <a:lnTo>
                    <a:pt x="4849" y="4191"/>
                  </a:lnTo>
                  <a:lnTo>
                    <a:pt x="4872" y="4215"/>
                  </a:lnTo>
                  <a:lnTo>
                    <a:pt x="4895" y="4241"/>
                  </a:lnTo>
                  <a:lnTo>
                    <a:pt x="4915" y="4267"/>
                  </a:lnTo>
                  <a:lnTo>
                    <a:pt x="4935" y="4296"/>
                  </a:lnTo>
                  <a:lnTo>
                    <a:pt x="4952" y="4325"/>
                  </a:lnTo>
                  <a:lnTo>
                    <a:pt x="4968" y="4356"/>
                  </a:lnTo>
                  <a:lnTo>
                    <a:pt x="4986" y="4387"/>
                  </a:lnTo>
                  <a:lnTo>
                    <a:pt x="5001" y="4419"/>
                  </a:lnTo>
                  <a:lnTo>
                    <a:pt x="5018" y="4453"/>
                  </a:lnTo>
                  <a:lnTo>
                    <a:pt x="5033" y="4487"/>
                  </a:lnTo>
                  <a:lnTo>
                    <a:pt x="5048" y="4523"/>
                  </a:lnTo>
                  <a:lnTo>
                    <a:pt x="5063" y="4559"/>
                  </a:lnTo>
                  <a:lnTo>
                    <a:pt x="5078" y="4596"/>
                  </a:lnTo>
                  <a:lnTo>
                    <a:pt x="5106" y="4674"/>
                  </a:lnTo>
                  <a:lnTo>
                    <a:pt x="5132" y="4756"/>
                  </a:lnTo>
                  <a:lnTo>
                    <a:pt x="5157" y="4841"/>
                  </a:lnTo>
                  <a:lnTo>
                    <a:pt x="5181" y="4930"/>
                  </a:lnTo>
                  <a:lnTo>
                    <a:pt x="5229" y="5118"/>
                  </a:lnTo>
                  <a:lnTo>
                    <a:pt x="5281" y="5319"/>
                  </a:lnTo>
                  <a:lnTo>
                    <a:pt x="5395" y="5761"/>
                  </a:lnTo>
                  <a:lnTo>
                    <a:pt x="5412" y="5818"/>
                  </a:lnTo>
                  <a:lnTo>
                    <a:pt x="5429" y="5877"/>
                  </a:lnTo>
                  <a:lnTo>
                    <a:pt x="5447" y="5936"/>
                  </a:lnTo>
                  <a:lnTo>
                    <a:pt x="5468" y="5996"/>
                  </a:lnTo>
                  <a:lnTo>
                    <a:pt x="5488" y="6057"/>
                  </a:lnTo>
                  <a:lnTo>
                    <a:pt x="5510" y="6118"/>
                  </a:lnTo>
                  <a:lnTo>
                    <a:pt x="5534" y="6179"/>
                  </a:lnTo>
                  <a:lnTo>
                    <a:pt x="5558" y="6240"/>
                  </a:lnTo>
                  <a:lnTo>
                    <a:pt x="5584" y="6302"/>
                  </a:lnTo>
                  <a:lnTo>
                    <a:pt x="5612" y="6365"/>
                  </a:lnTo>
                  <a:lnTo>
                    <a:pt x="5640" y="6428"/>
                  </a:lnTo>
                  <a:lnTo>
                    <a:pt x="5671" y="6491"/>
                  </a:lnTo>
                  <a:lnTo>
                    <a:pt x="5701" y="6556"/>
                  </a:lnTo>
                  <a:lnTo>
                    <a:pt x="5734" y="6620"/>
                  </a:lnTo>
                  <a:lnTo>
                    <a:pt x="5767" y="6685"/>
                  </a:lnTo>
                  <a:lnTo>
                    <a:pt x="5802" y="6750"/>
                  </a:lnTo>
                  <a:lnTo>
                    <a:pt x="994" y="6750"/>
                  </a:lnTo>
                  <a:lnTo>
                    <a:pt x="1058" y="6726"/>
                  </a:lnTo>
                  <a:lnTo>
                    <a:pt x="1122" y="6700"/>
                  </a:lnTo>
                  <a:lnTo>
                    <a:pt x="1186" y="6672"/>
                  </a:lnTo>
                  <a:lnTo>
                    <a:pt x="1249" y="6642"/>
                  </a:lnTo>
                  <a:lnTo>
                    <a:pt x="1311" y="6609"/>
                  </a:lnTo>
                  <a:lnTo>
                    <a:pt x="1373" y="6574"/>
                  </a:lnTo>
                  <a:lnTo>
                    <a:pt x="1434" y="6537"/>
                  </a:lnTo>
                  <a:lnTo>
                    <a:pt x="1495" y="6499"/>
                  </a:lnTo>
                  <a:lnTo>
                    <a:pt x="1555" y="6457"/>
                  </a:lnTo>
                  <a:lnTo>
                    <a:pt x="1614" y="6414"/>
                  </a:lnTo>
                  <a:lnTo>
                    <a:pt x="1673" y="6369"/>
                  </a:lnTo>
                  <a:lnTo>
                    <a:pt x="1731" y="6321"/>
                  </a:lnTo>
                  <a:lnTo>
                    <a:pt x="1788" y="6272"/>
                  </a:lnTo>
                  <a:lnTo>
                    <a:pt x="1844" y="6219"/>
                  </a:lnTo>
                  <a:lnTo>
                    <a:pt x="1901" y="6166"/>
                  </a:lnTo>
                  <a:lnTo>
                    <a:pt x="1956" y="6109"/>
                  </a:lnTo>
                  <a:lnTo>
                    <a:pt x="2066" y="5994"/>
                  </a:lnTo>
                  <a:lnTo>
                    <a:pt x="2175" y="5879"/>
                  </a:lnTo>
                  <a:lnTo>
                    <a:pt x="2284" y="5764"/>
                  </a:lnTo>
                  <a:lnTo>
                    <a:pt x="2392" y="5647"/>
                  </a:lnTo>
                  <a:lnTo>
                    <a:pt x="2498" y="5530"/>
                  </a:lnTo>
                  <a:lnTo>
                    <a:pt x="2604" y="5413"/>
                  </a:lnTo>
                  <a:lnTo>
                    <a:pt x="2707" y="5296"/>
                  </a:lnTo>
                  <a:lnTo>
                    <a:pt x="2811" y="5178"/>
                  </a:lnTo>
                  <a:lnTo>
                    <a:pt x="2915" y="5062"/>
                  </a:lnTo>
                  <a:lnTo>
                    <a:pt x="3018" y="4950"/>
                  </a:lnTo>
                  <a:lnTo>
                    <a:pt x="3121" y="4841"/>
                  </a:lnTo>
                  <a:lnTo>
                    <a:pt x="3224" y="4736"/>
                  </a:lnTo>
                  <a:lnTo>
                    <a:pt x="3327" y="4634"/>
                  </a:lnTo>
                  <a:lnTo>
                    <a:pt x="3429" y="4536"/>
                  </a:lnTo>
                  <a:lnTo>
                    <a:pt x="3532" y="4442"/>
                  </a:lnTo>
                  <a:lnTo>
                    <a:pt x="3634" y="4351"/>
                  </a:lnTo>
                  <a:lnTo>
                    <a:pt x="3685" y="4308"/>
                  </a:lnTo>
                  <a:lnTo>
                    <a:pt x="3737" y="4267"/>
                  </a:lnTo>
                  <a:lnTo>
                    <a:pt x="3764" y="4249"/>
                  </a:lnTo>
                  <a:lnTo>
                    <a:pt x="3790" y="4230"/>
                  </a:lnTo>
                  <a:lnTo>
                    <a:pt x="3816" y="4213"/>
                  </a:lnTo>
                  <a:lnTo>
                    <a:pt x="3842" y="4195"/>
                  </a:lnTo>
                  <a:lnTo>
                    <a:pt x="3868" y="4180"/>
                  </a:lnTo>
                  <a:lnTo>
                    <a:pt x="3895" y="4165"/>
                  </a:lnTo>
                  <a:lnTo>
                    <a:pt x="3922" y="4149"/>
                  </a:lnTo>
                  <a:lnTo>
                    <a:pt x="3948" y="4136"/>
                  </a:lnTo>
                  <a:lnTo>
                    <a:pt x="3976" y="4123"/>
                  </a:lnTo>
                  <a:lnTo>
                    <a:pt x="4002" y="4110"/>
                  </a:lnTo>
                  <a:lnTo>
                    <a:pt x="4029" y="4099"/>
                  </a:lnTo>
                  <a:lnTo>
                    <a:pt x="4056" y="4088"/>
                  </a:lnTo>
                  <a:lnTo>
                    <a:pt x="4084" y="4077"/>
                  </a:lnTo>
                  <a:lnTo>
                    <a:pt x="4111" y="4068"/>
                  </a:lnTo>
                  <a:lnTo>
                    <a:pt x="4138" y="4060"/>
                  </a:lnTo>
                  <a:lnTo>
                    <a:pt x="4166" y="4051"/>
                  </a:lnTo>
                  <a:lnTo>
                    <a:pt x="4193" y="4044"/>
                  </a:lnTo>
                  <a:lnTo>
                    <a:pt x="4220" y="4038"/>
                  </a:lnTo>
                  <a:lnTo>
                    <a:pt x="4249" y="4031"/>
                  </a:lnTo>
                  <a:lnTo>
                    <a:pt x="4276" y="4027"/>
                  </a:lnTo>
                  <a:lnTo>
                    <a:pt x="4304" y="4023"/>
                  </a:lnTo>
                  <a:lnTo>
                    <a:pt x="4332" y="4018"/>
                  </a:lnTo>
                  <a:lnTo>
                    <a:pt x="4360" y="4016"/>
                  </a:lnTo>
                  <a:lnTo>
                    <a:pt x="4388" y="4014"/>
                  </a:lnTo>
                  <a:lnTo>
                    <a:pt x="4417" y="4012"/>
                  </a:lnTo>
                  <a:lnTo>
                    <a:pt x="4445" y="4012"/>
                  </a:lnTo>
                  <a:lnTo>
                    <a:pt x="4474" y="4011"/>
                  </a:lnTo>
                  <a:lnTo>
                    <a:pt x="4502" y="4012"/>
                  </a:lnTo>
                  <a:close/>
                  <a:moveTo>
                    <a:pt x="3105" y="2465"/>
                  </a:moveTo>
                  <a:lnTo>
                    <a:pt x="3105" y="2465"/>
                  </a:lnTo>
                  <a:lnTo>
                    <a:pt x="3125" y="2466"/>
                  </a:lnTo>
                  <a:lnTo>
                    <a:pt x="3133" y="2467"/>
                  </a:lnTo>
                  <a:lnTo>
                    <a:pt x="3141" y="2469"/>
                  </a:lnTo>
                  <a:lnTo>
                    <a:pt x="3149" y="2471"/>
                  </a:lnTo>
                  <a:lnTo>
                    <a:pt x="3155" y="2475"/>
                  </a:lnTo>
                  <a:lnTo>
                    <a:pt x="3162" y="2478"/>
                  </a:lnTo>
                  <a:lnTo>
                    <a:pt x="3167" y="2482"/>
                  </a:lnTo>
                  <a:lnTo>
                    <a:pt x="3173" y="2487"/>
                  </a:lnTo>
                  <a:lnTo>
                    <a:pt x="3177" y="2492"/>
                  </a:lnTo>
                  <a:lnTo>
                    <a:pt x="3180" y="2498"/>
                  </a:lnTo>
                  <a:lnTo>
                    <a:pt x="3184" y="2504"/>
                  </a:lnTo>
                  <a:lnTo>
                    <a:pt x="3186" y="2511"/>
                  </a:lnTo>
                  <a:lnTo>
                    <a:pt x="3188" y="2518"/>
                  </a:lnTo>
                  <a:lnTo>
                    <a:pt x="3188" y="2526"/>
                  </a:lnTo>
                  <a:lnTo>
                    <a:pt x="3189" y="2535"/>
                  </a:lnTo>
                  <a:lnTo>
                    <a:pt x="3188" y="2546"/>
                  </a:lnTo>
                  <a:lnTo>
                    <a:pt x="3188" y="2557"/>
                  </a:lnTo>
                  <a:lnTo>
                    <a:pt x="3186" y="2566"/>
                  </a:lnTo>
                  <a:lnTo>
                    <a:pt x="3184" y="2576"/>
                  </a:lnTo>
                  <a:lnTo>
                    <a:pt x="3180" y="2584"/>
                  </a:lnTo>
                  <a:lnTo>
                    <a:pt x="3177" y="2592"/>
                  </a:lnTo>
                  <a:lnTo>
                    <a:pt x="3173" y="2599"/>
                  </a:lnTo>
                  <a:lnTo>
                    <a:pt x="3167" y="2606"/>
                  </a:lnTo>
                  <a:lnTo>
                    <a:pt x="3162" y="2611"/>
                  </a:lnTo>
                  <a:lnTo>
                    <a:pt x="3155" y="2616"/>
                  </a:lnTo>
                  <a:lnTo>
                    <a:pt x="3149" y="2620"/>
                  </a:lnTo>
                  <a:lnTo>
                    <a:pt x="3141" y="2623"/>
                  </a:lnTo>
                  <a:lnTo>
                    <a:pt x="3133" y="2625"/>
                  </a:lnTo>
                  <a:lnTo>
                    <a:pt x="3125" y="2628"/>
                  </a:lnTo>
                  <a:lnTo>
                    <a:pt x="3115" y="2629"/>
                  </a:lnTo>
                  <a:lnTo>
                    <a:pt x="3105" y="2629"/>
                  </a:lnTo>
                  <a:lnTo>
                    <a:pt x="3095" y="2629"/>
                  </a:lnTo>
                  <a:lnTo>
                    <a:pt x="3085" y="2628"/>
                  </a:lnTo>
                  <a:lnTo>
                    <a:pt x="3078" y="2625"/>
                  </a:lnTo>
                  <a:lnTo>
                    <a:pt x="3070" y="2623"/>
                  </a:lnTo>
                  <a:lnTo>
                    <a:pt x="3062" y="2620"/>
                  </a:lnTo>
                  <a:lnTo>
                    <a:pt x="3056" y="2616"/>
                  </a:lnTo>
                  <a:lnTo>
                    <a:pt x="3050" y="2611"/>
                  </a:lnTo>
                  <a:lnTo>
                    <a:pt x="3045" y="2606"/>
                  </a:lnTo>
                  <a:lnTo>
                    <a:pt x="3041" y="2599"/>
                  </a:lnTo>
                  <a:lnTo>
                    <a:pt x="3036" y="2592"/>
                  </a:lnTo>
                  <a:lnTo>
                    <a:pt x="3033" y="2584"/>
                  </a:lnTo>
                  <a:lnTo>
                    <a:pt x="3030" y="2576"/>
                  </a:lnTo>
                  <a:lnTo>
                    <a:pt x="3027" y="2566"/>
                  </a:lnTo>
                  <a:lnTo>
                    <a:pt x="3026" y="2557"/>
                  </a:lnTo>
                  <a:lnTo>
                    <a:pt x="3025" y="2535"/>
                  </a:lnTo>
                  <a:lnTo>
                    <a:pt x="3026" y="2518"/>
                  </a:lnTo>
                  <a:lnTo>
                    <a:pt x="3027" y="2511"/>
                  </a:lnTo>
                  <a:lnTo>
                    <a:pt x="3030" y="2504"/>
                  </a:lnTo>
                  <a:lnTo>
                    <a:pt x="3033" y="2498"/>
                  </a:lnTo>
                  <a:lnTo>
                    <a:pt x="3036" y="2492"/>
                  </a:lnTo>
                  <a:lnTo>
                    <a:pt x="3041" y="2487"/>
                  </a:lnTo>
                  <a:lnTo>
                    <a:pt x="3045" y="2482"/>
                  </a:lnTo>
                  <a:lnTo>
                    <a:pt x="3050" y="2478"/>
                  </a:lnTo>
                  <a:lnTo>
                    <a:pt x="3056" y="2475"/>
                  </a:lnTo>
                  <a:lnTo>
                    <a:pt x="3062" y="2471"/>
                  </a:lnTo>
                  <a:lnTo>
                    <a:pt x="3070" y="2469"/>
                  </a:lnTo>
                  <a:lnTo>
                    <a:pt x="3078" y="2467"/>
                  </a:lnTo>
                  <a:lnTo>
                    <a:pt x="3085" y="2466"/>
                  </a:lnTo>
                  <a:lnTo>
                    <a:pt x="3105" y="2465"/>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28" name="矩形标注"/>
            <p:cNvSpPr/>
            <p:nvPr/>
          </p:nvSpPr>
          <p:spPr>
            <a:xfrm>
              <a:off x="8269" y="559"/>
              <a:ext cx="8364" cy="4720"/>
            </a:xfrm>
            <a:prstGeom prst="wedgeRectCallout">
              <a:avLst>
                <a:gd name="adj1" fmla="val 63234"/>
                <a:gd name="adj2" fmla="val 4867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ts val="0"/>
                </a:spcBef>
                <a:spcAft>
                  <a:spcPts val="0"/>
                </a:spcAft>
                <a:defRPr/>
              </a:pPr>
              <a:r>
                <a:rPr lang="zh-CN" altLang="en-US" sz="2400">
                  <a:solidFill>
                    <a:srgbClr val="92D050"/>
                  </a:solidFill>
                </a:rPr>
                <a:t>此举只是为了确保绿色、环保、品质优秀的原料进入弘益药品生产过程中。由于中药材的娇贵和生长特性，有些中药材过了清明节，药性就完全改变，因此，在清明时节雨纷纷中下地考察质量，才能抱得宝贝归。这样的事情对于弘益公司而言已经是家常便饭咯！</a:t>
              </a:r>
              <a:endParaRPr lang="zh-CN" altLang="en-US" sz="2400">
                <a:solidFill>
                  <a:srgbClr val="92D050"/>
                </a:solidFill>
              </a:endParaRPr>
            </a:p>
          </p:txBody>
        </p:sp>
      </p:gr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38"/>
          <p:cNvSpPr/>
          <p:nvPr/>
        </p:nvSpPr>
        <p:spPr>
          <a:xfrm flipH="1">
            <a:off x="2752725" y="-42863"/>
            <a:ext cx="9450388" cy="6905626"/>
          </a:xfrm>
          <a:custGeom>
            <a:avLst/>
            <a:gdLst>
              <a:gd name="connsiteX0" fmla="*/ 9450710 w 9450710"/>
              <a:gd name="connsiteY0" fmla="*/ 0 h 6907044"/>
              <a:gd name="connsiteX1" fmla="*/ 7020643 w 9450710"/>
              <a:gd name="connsiteY1" fmla="*/ 3483429 h 6907044"/>
              <a:gd name="connsiteX2" fmla="*/ 8945125 w 9450710"/>
              <a:gd name="connsiteY2" fmla="*/ 6894286 h 6907044"/>
              <a:gd name="connsiteX3" fmla="*/ 0 w 9450710"/>
              <a:gd name="connsiteY3" fmla="*/ 6907044 h 6907044"/>
              <a:gd name="connsiteX4" fmla="*/ 0 w 9450710"/>
              <a:gd name="connsiteY4" fmla="*/ 25682 h 6907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0710" h="6907044">
                <a:moveTo>
                  <a:pt x="9450710" y="0"/>
                </a:moveTo>
                <a:cubicBezTo>
                  <a:pt x="9274027" y="1064380"/>
                  <a:pt x="7104906" y="2334381"/>
                  <a:pt x="7020643" y="3483429"/>
                </a:cubicBezTo>
                <a:cubicBezTo>
                  <a:pt x="6936379" y="4632477"/>
                  <a:pt x="8262858" y="6028268"/>
                  <a:pt x="8945125" y="6894286"/>
                </a:cubicBezTo>
                <a:lnTo>
                  <a:pt x="0" y="6907044"/>
                </a:lnTo>
                <a:lnTo>
                  <a:pt x="0" y="25682"/>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flipV="1">
            <a:off x="2752725" y="269875"/>
            <a:ext cx="246063" cy="247650"/>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矩形 32"/>
          <p:cNvSpPr/>
          <p:nvPr/>
        </p:nvSpPr>
        <p:spPr>
          <a:xfrm flipH="1">
            <a:off x="10775950" y="269875"/>
            <a:ext cx="71438" cy="468313"/>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1444" name="文本框 34"/>
          <p:cNvSpPr txBox="1">
            <a:spLocks noChangeArrowheads="1"/>
          </p:cNvSpPr>
          <p:nvPr/>
        </p:nvSpPr>
        <p:spPr bwMode="auto">
          <a:xfrm>
            <a:off x="7704138" y="277813"/>
            <a:ext cx="2859087" cy="547687"/>
          </a:xfrm>
          <a:prstGeom prst="rect">
            <a:avLst/>
          </a:prstGeom>
          <a:noFill/>
          <a:ln w="9525">
            <a:noFill/>
            <a:miter lim="800000"/>
          </a:ln>
        </p:spPr>
        <p:txBody>
          <a:bodyPr>
            <a:spAutoFit/>
          </a:bodyPr>
          <a:lstStyle/>
          <a:p>
            <a:r>
              <a:rPr lang="zh-CN" altLang="en-US" sz="2800">
                <a:latin typeface="微软雅黑" panose="020B0503020204020204" pitchFamily="34" charset="-122"/>
                <a:ea typeface="微软雅黑" panose="020B0503020204020204" pitchFamily="34" charset="-122"/>
              </a:rPr>
              <a:t>第三个五年计划</a:t>
            </a:r>
            <a:endParaRPr lang="zh-CN" altLang="en-US" sz="2800">
              <a:latin typeface="微软雅黑" panose="020B0503020204020204" pitchFamily="34" charset="-122"/>
              <a:ea typeface="微软雅黑" panose="020B0503020204020204" pitchFamily="34" charset="-122"/>
            </a:endParaRPr>
          </a:p>
        </p:txBody>
      </p:sp>
      <p:grpSp>
        <p:nvGrpSpPr>
          <p:cNvPr id="61445" name="组合 35"/>
          <p:cNvGrpSpPr/>
          <p:nvPr/>
        </p:nvGrpSpPr>
        <p:grpSpPr bwMode="auto">
          <a:xfrm rot="-3263397">
            <a:off x="11503818" y="300832"/>
            <a:ext cx="481013" cy="469900"/>
            <a:chOff x="1032060" y="5022216"/>
            <a:chExt cx="753746" cy="734645"/>
          </a:xfrm>
        </p:grpSpPr>
        <p:sp>
          <p:nvSpPr>
            <p:cNvPr id="37" name="等腰三角形 36"/>
            <p:cNvSpPr/>
            <p:nvPr/>
          </p:nvSpPr>
          <p:spPr>
            <a:xfrm rot="20627212" flipH="1" flipV="1">
              <a:off x="1032691" y="5103646"/>
              <a:ext cx="753744" cy="650260"/>
            </a:xfrm>
            <a:prstGeom prst="triangle">
              <a:avLst/>
            </a:prstGeom>
            <a:noFill/>
            <a:ln w="12700">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8" name="等腰三角形 37"/>
            <p:cNvSpPr/>
            <p:nvPr/>
          </p:nvSpPr>
          <p:spPr>
            <a:xfrm rot="6289781" flipH="1" flipV="1">
              <a:off x="1003256" y="5062606"/>
              <a:ext cx="588213" cy="504985"/>
            </a:xfrm>
            <a:prstGeom prst="triangle">
              <a:avLst/>
            </a:prstGeom>
            <a:solidFill>
              <a:srgbClr val="CCCC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0" name="椭圆 49"/>
          <p:cNvSpPr/>
          <p:nvPr/>
        </p:nvSpPr>
        <p:spPr>
          <a:xfrm flipV="1">
            <a:off x="3752850" y="1417638"/>
            <a:ext cx="247650"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 name="椭圆 50"/>
          <p:cNvSpPr/>
          <p:nvPr/>
        </p:nvSpPr>
        <p:spPr>
          <a:xfrm flipV="1">
            <a:off x="5005388" y="3154363"/>
            <a:ext cx="246062"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2" name="椭圆 51"/>
          <p:cNvSpPr/>
          <p:nvPr/>
        </p:nvSpPr>
        <p:spPr>
          <a:xfrm flipV="1">
            <a:off x="4500563" y="4927600"/>
            <a:ext cx="246062" cy="246063"/>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1449" name="文本框 31"/>
          <p:cNvSpPr txBox="1">
            <a:spLocks noChangeArrowheads="1"/>
          </p:cNvSpPr>
          <p:nvPr/>
        </p:nvSpPr>
        <p:spPr bwMode="auto">
          <a:xfrm>
            <a:off x="609600" y="2895600"/>
            <a:ext cx="3556000" cy="762000"/>
          </a:xfrm>
          <a:prstGeom prst="rect">
            <a:avLst/>
          </a:prstGeom>
          <a:noFill/>
          <a:ln w="9525">
            <a:noFill/>
            <a:miter lim="800000"/>
          </a:ln>
        </p:spPr>
        <p:txBody>
          <a:bodyPr>
            <a:spAutoFit/>
          </a:bodyPr>
          <a:lstStyle/>
          <a:p>
            <a:r>
              <a:rPr lang="zh-CN" altLang="en-US" sz="4400">
                <a:solidFill>
                  <a:schemeClr val="bg1"/>
                </a:solidFill>
                <a:latin typeface="微软雅黑 Light" pitchFamily="34" charset="-122"/>
                <a:ea typeface="微软雅黑 Light" pitchFamily="34" charset="-122"/>
              </a:rPr>
              <a:t>达立通进医保</a:t>
            </a:r>
            <a:endParaRPr lang="zh-CN" altLang="en-US" sz="4400">
              <a:solidFill>
                <a:schemeClr val="bg1"/>
              </a:solidFill>
              <a:latin typeface="微软雅黑 Light" pitchFamily="34" charset="-122"/>
              <a:ea typeface="微软雅黑 Light" pitchFamily="34" charset="-122"/>
            </a:endParaRPr>
          </a:p>
        </p:txBody>
      </p:sp>
      <p:sp>
        <p:nvSpPr>
          <p:cNvPr id="2" name="文本框 1"/>
          <p:cNvSpPr txBox="1"/>
          <p:nvPr/>
        </p:nvSpPr>
        <p:spPr>
          <a:xfrm>
            <a:off x="5324475" y="1057275"/>
            <a:ext cx="6759575" cy="5238750"/>
          </a:xfrm>
          <a:prstGeom prst="rect">
            <a:avLst/>
          </a:prstGeom>
          <a:noFill/>
        </p:spPr>
        <p:txBody>
          <a:bodyPr>
            <a:spAutoFit/>
          </a:bodyPr>
          <a:lstStyle/>
          <a:p>
            <a:pPr fontAlgn="auto">
              <a:spcBef>
                <a:spcPts val="0"/>
              </a:spcBef>
              <a:spcAft>
                <a:spcPts val="0"/>
              </a:spcAft>
              <a:defRPr/>
            </a:pPr>
            <a:r>
              <a:rPr lang="zh-CN" altLang="en-US" sz="2400">
                <a:latin typeface="+mn-lt"/>
                <a:ea typeface="+mn-ea"/>
              </a:rPr>
              <a:t>达立通颗粒生产各项指标主宰了</a:t>
            </a:r>
            <a:r>
              <a:rPr lang="zh-CN" altLang="en-US" sz="2400">
                <a:solidFill>
                  <a:schemeClr val="accent6"/>
                </a:solidFill>
                <a:latin typeface="+mn-lt"/>
                <a:ea typeface="+mn-ea"/>
              </a:rPr>
              <a:t>《2015中国药典》</a:t>
            </a:r>
            <a:r>
              <a:rPr lang="zh-CN" altLang="en-US" sz="2400">
                <a:latin typeface="+mn-lt"/>
                <a:ea typeface="+mn-ea"/>
              </a:rPr>
              <a:t>相关产品生产标准；2016年底达立通颗粒赶上了国家2017国家人社部医保目录更新的机会，弘益达立通一举进入</a:t>
            </a:r>
            <a:r>
              <a:rPr lang="zh-CN" altLang="en-US" sz="2400">
                <a:solidFill>
                  <a:schemeClr val="accent6"/>
                </a:solidFill>
                <a:latin typeface="+mn-lt"/>
                <a:ea typeface="+mn-ea"/>
              </a:rPr>
              <a:t>国家医保药品</a:t>
            </a:r>
            <a:r>
              <a:rPr lang="zh-CN" altLang="en-US" sz="2400">
                <a:latin typeface="+mn-lt"/>
                <a:ea typeface="+mn-ea"/>
              </a:rPr>
              <a:t>行列。</a:t>
            </a:r>
            <a:endParaRPr lang="zh-CN" altLang="en-US" sz="2400">
              <a:latin typeface="+mn-lt"/>
              <a:ea typeface="+mn-ea"/>
            </a:endParaRPr>
          </a:p>
          <a:p>
            <a:pPr fontAlgn="auto">
              <a:spcBef>
                <a:spcPts val="0"/>
              </a:spcBef>
              <a:spcAft>
                <a:spcPts val="0"/>
              </a:spcAft>
              <a:defRPr/>
            </a:pPr>
            <a:r>
              <a:rPr lang="zh-CN" altLang="en-US" sz="2400">
                <a:latin typeface="+mn-lt"/>
                <a:ea typeface="+mn-ea"/>
              </a:rPr>
              <a:t>2016年底，当大家都沉浸在迎新年的气氛中时，弘益团队自主出发，一次又一次用实际行动向国家人社部显示该药品的优良性能，寒冬腊月、严寒酷暑，广袤的中国大地同一时间天气确有着天壤之别，但是弘益团队没有退却，他们从严寒到酷暑甚至是在同一天完成的，在中国大地上由南到北、由东到西，短短的几天时候终于让评审团看到了该药品的优良性能，明确了其对吗丁啉药品的替代作用和弘扬国药的实际意义，顺利拿下了这一标志性地位。</a:t>
            </a:r>
            <a:endParaRPr lang="zh-CN" altLang="en-US" sz="2400">
              <a:latin typeface="+mn-lt"/>
              <a:ea typeface="+mn-ea"/>
            </a:endParaRPr>
          </a:p>
        </p:txBody>
      </p:sp>
    </p:spTree>
  </p:cSld>
  <p:clrMapOvr>
    <a:masterClrMapping/>
  </p:clrMapOvr>
  <p:transition>
    <p:wheel spokes="8"/>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38"/>
          <p:cNvSpPr/>
          <p:nvPr/>
        </p:nvSpPr>
        <p:spPr>
          <a:xfrm flipH="1">
            <a:off x="2752725" y="-42863"/>
            <a:ext cx="9450388" cy="6905626"/>
          </a:xfrm>
          <a:custGeom>
            <a:avLst/>
            <a:gdLst>
              <a:gd name="connsiteX0" fmla="*/ 9450710 w 9450710"/>
              <a:gd name="connsiteY0" fmla="*/ 0 h 6907044"/>
              <a:gd name="connsiteX1" fmla="*/ 7020643 w 9450710"/>
              <a:gd name="connsiteY1" fmla="*/ 3483429 h 6907044"/>
              <a:gd name="connsiteX2" fmla="*/ 8945125 w 9450710"/>
              <a:gd name="connsiteY2" fmla="*/ 6894286 h 6907044"/>
              <a:gd name="connsiteX3" fmla="*/ 0 w 9450710"/>
              <a:gd name="connsiteY3" fmla="*/ 6907044 h 6907044"/>
              <a:gd name="connsiteX4" fmla="*/ 0 w 9450710"/>
              <a:gd name="connsiteY4" fmla="*/ 25682 h 6907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0710" h="6907044">
                <a:moveTo>
                  <a:pt x="9450710" y="0"/>
                </a:moveTo>
                <a:cubicBezTo>
                  <a:pt x="9274027" y="1064380"/>
                  <a:pt x="7104906" y="2334381"/>
                  <a:pt x="7020643" y="3483429"/>
                </a:cubicBezTo>
                <a:cubicBezTo>
                  <a:pt x="6936379" y="4632477"/>
                  <a:pt x="8262858" y="6028268"/>
                  <a:pt x="8945125" y="6894286"/>
                </a:cubicBezTo>
                <a:lnTo>
                  <a:pt x="0" y="6907044"/>
                </a:lnTo>
                <a:lnTo>
                  <a:pt x="0" y="25682"/>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flipV="1">
            <a:off x="2752725" y="269875"/>
            <a:ext cx="246063" cy="247650"/>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矩形 32"/>
          <p:cNvSpPr/>
          <p:nvPr/>
        </p:nvSpPr>
        <p:spPr>
          <a:xfrm flipH="1">
            <a:off x="10775950" y="269875"/>
            <a:ext cx="71438" cy="468313"/>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3492" name="文本框 34"/>
          <p:cNvSpPr txBox="1">
            <a:spLocks noChangeArrowheads="1"/>
          </p:cNvSpPr>
          <p:nvPr/>
        </p:nvSpPr>
        <p:spPr bwMode="auto">
          <a:xfrm>
            <a:off x="7704138" y="277813"/>
            <a:ext cx="2859087" cy="547687"/>
          </a:xfrm>
          <a:prstGeom prst="rect">
            <a:avLst/>
          </a:prstGeom>
          <a:noFill/>
          <a:ln w="9525">
            <a:noFill/>
            <a:miter lim="800000"/>
          </a:ln>
        </p:spPr>
        <p:txBody>
          <a:bodyPr>
            <a:spAutoFit/>
          </a:bodyPr>
          <a:lstStyle/>
          <a:p>
            <a:r>
              <a:rPr lang="zh-CN" altLang="en-US" sz="2800">
                <a:latin typeface="微软雅黑" panose="020B0503020204020204" pitchFamily="34" charset="-122"/>
                <a:ea typeface="微软雅黑" panose="020B0503020204020204" pitchFamily="34" charset="-122"/>
              </a:rPr>
              <a:t>第三个五年计划</a:t>
            </a:r>
            <a:endParaRPr lang="zh-CN" altLang="en-US" sz="2800">
              <a:latin typeface="微软雅黑" panose="020B0503020204020204" pitchFamily="34" charset="-122"/>
              <a:ea typeface="微软雅黑" panose="020B0503020204020204" pitchFamily="34" charset="-122"/>
            </a:endParaRPr>
          </a:p>
        </p:txBody>
      </p:sp>
      <p:grpSp>
        <p:nvGrpSpPr>
          <p:cNvPr id="63493" name="组合 35"/>
          <p:cNvGrpSpPr/>
          <p:nvPr/>
        </p:nvGrpSpPr>
        <p:grpSpPr bwMode="auto">
          <a:xfrm rot="-3263397">
            <a:off x="11503818" y="300832"/>
            <a:ext cx="481013" cy="469900"/>
            <a:chOff x="1032060" y="5022216"/>
            <a:chExt cx="753746" cy="734645"/>
          </a:xfrm>
        </p:grpSpPr>
        <p:sp>
          <p:nvSpPr>
            <p:cNvPr id="37" name="等腰三角形 36"/>
            <p:cNvSpPr/>
            <p:nvPr/>
          </p:nvSpPr>
          <p:spPr>
            <a:xfrm rot="20627212" flipH="1" flipV="1">
              <a:off x="1032691" y="5103646"/>
              <a:ext cx="753744" cy="650260"/>
            </a:xfrm>
            <a:prstGeom prst="triangle">
              <a:avLst/>
            </a:prstGeom>
            <a:noFill/>
            <a:ln w="12700">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8" name="等腰三角形 37"/>
            <p:cNvSpPr/>
            <p:nvPr/>
          </p:nvSpPr>
          <p:spPr>
            <a:xfrm rot="6289781" flipH="1" flipV="1">
              <a:off x="1003256" y="5062606"/>
              <a:ext cx="588213" cy="504985"/>
            </a:xfrm>
            <a:prstGeom prst="triangle">
              <a:avLst/>
            </a:prstGeom>
            <a:solidFill>
              <a:srgbClr val="CCCC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0" name="椭圆 49"/>
          <p:cNvSpPr/>
          <p:nvPr/>
        </p:nvSpPr>
        <p:spPr>
          <a:xfrm flipV="1">
            <a:off x="3752850" y="1417638"/>
            <a:ext cx="247650"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 name="椭圆 50"/>
          <p:cNvSpPr/>
          <p:nvPr/>
        </p:nvSpPr>
        <p:spPr>
          <a:xfrm flipV="1">
            <a:off x="5005388" y="3154363"/>
            <a:ext cx="246062"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2" name="椭圆 51"/>
          <p:cNvSpPr/>
          <p:nvPr/>
        </p:nvSpPr>
        <p:spPr>
          <a:xfrm flipV="1">
            <a:off x="4500563" y="4927600"/>
            <a:ext cx="246062" cy="246063"/>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3497" name="文本框 31"/>
          <p:cNvSpPr txBox="1">
            <a:spLocks noChangeArrowheads="1"/>
          </p:cNvSpPr>
          <p:nvPr/>
        </p:nvSpPr>
        <p:spPr bwMode="auto">
          <a:xfrm>
            <a:off x="701675" y="2895600"/>
            <a:ext cx="3571875" cy="762000"/>
          </a:xfrm>
          <a:prstGeom prst="rect">
            <a:avLst/>
          </a:prstGeom>
          <a:noFill/>
          <a:ln w="9525">
            <a:noFill/>
            <a:miter lim="800000"/>
          </a:ln>
        </p:spPr>
        <p:txBody>
          <a:bodyPr>
            <a:spAutoFit/>
          </a:bodyPr>
          <a:lstStyle/>
          <a:p>
            <a:r>
              <a:rPr lang="zh-CN" altLang="en-US" sz="4400">
                <a:solidFill>
                  <a:schemeClr val="bg1"/>
                </a:solidFill>
                <a:latin typeface="微软雅黑 Light" pitchFamily="34" charset="-122"/>
                <a:ea typeface="微软雅黑 Light" pitchFamily="34" charset="-122"/>
              </a:rPr>
              <a:t>达立通进医保</a:t>
            </a:r>
            <a:endParaRPr lang="zh-CN" altLang="en-US" sz="4400">
              <a:solidFill>
                <a:schemeClr val="bg1"/>
              </a:solidFill>
              <a:latin typeface="微软雅黑 Light" pitchFamily="34" charset="-122"/>
              <a:ea typeface="微软雅黑 Light" pitchFamily="34" charset="-122"/>
            </a:endParaRPr>
          </a:p>
        </p:txBody>
      </p:sp>
      <p:grpSp>
        <p:nvGrpSpPr>
          <p:cNvPr id="4" name="组合 3"/>
          <p:cNvGrpSpPr/>
          <p:nvPr/>
        </p:nvGrpSpPr>
        <p:grpSpPr bwMode="auto">
          <a:xfrm>
            <a:off x="5251450" y="1889125"/>
            <a:ext cx="6740525" cy="4354513"/>
            <a:chOff x="8269" y="174"/>
            <a:chExt cx="10616" cy="6857"/>
          </a:xfrm>
        </p:grpSpPr>
        <p:sp>
          <p:nvSpPr>
            <p:cNvPr id="3" name="女人"/>
            <p:cNvSpPr/>
            <p:nvPr/>
          </p:nvSpPr>
          <p:spPr bwMode="auto">
            <a:xfrm>
              <a:off x="17852" y="5686"/>
              <a:ext cx="1033" cy="1345"/>
            </a:xfrm>
            <a:custGeom>
              <a:avLst/>
              <a:gdLst>
                <a:gd name="T0" fmla="*/ 599519 w 5888"/>
                <a:gd name="T1" fmla="*/ 45720 h 6750"/>
                <a:gd name="T2" fmla="*/ 848072 w 5888"/>
                <a:gd name="T3" fmla="*/ 1411 h 6750"/>
                <a:gd name="T4" fmla="*/ 963179 w 5888"/>
                <a:gd name="T5" fmla="*/ 101600 h 6750"/>
                <a:gd name="T6" fmla="*/ 1093522 w 5888"/>
                <a:gd name="T7" fmla="*/ 164253 h 6750"/>
                <a:gd name="T8" fmla="*/ 1121170 w 5888"/>
                <a:gd name="T9" fmla="*/ 228036 h 6750"/>
                <a:gd name="T10" fmla="*/ 1263362 w 5888"/>
                <a:gd name="T11" fmla="*/ 182880 h 6750"/>
                <a:gd name="T12" fmla="*/ 1215682 w 5888"/>
                <a:gd name="T13" fmla="*/ 222956 h 6750"/>
                <a:gd name="T14" fmla="*/ 1328251 w 5888"/>
                <a:gd name="T15" fmla="*/ 197838 h 6750"/>
                <a:gd name="T16" fmla="*/ 1289600 w 5888"/>
                <a:gd name="T17" fmla="*/ 219851 h 6750"/>
                <a:gd name="T18" fmla="*/ 1372827 w 5888"/>
                <a:gd name="T19" fmla="*/ 228036 h 6750"/>
                <a:gd name="T20" fmla="*/ 1343204 w 5888"/>
                <a:gd name="T21" fmla="*/ 248920 h 6750"/>
                <a:gd name="T22" fmla="*/ 1431227 w 5888"/>
                <a:gd name="T23" fmla="*/ 293793 h 6750"/>
                <a:gd name="T24" fmla="*/ 1338972 w 5888"/>
                <a:gd name="T25" fmla="*/ 290124 h 6750"/>
                <a:gd name="T26" fmla="*/ 1332765 w 5888"/>
                <a:gd name="T27" fmla="*/ 320604 h 6750"/>
                <a:gd name="T28" fmla="*/ 1259130 w 5888"/>
                <a:gd name="T29" fmla="*/ 300567 h 6750"/>
                <a:gd name="T30" fmla="*/ 1198755 w 5888"/>
                <a:gd name="T31" fmla="*/ 296051 h 6750"/>
                <a:gd name="T32" fmla="*/ 1210604 w 5888"/>
                <a:gd name="T33" fmla="*/ 328507 h 6750"/>
                <a:gd name="T34" fmla="*/ 1132173 w 5888"/>
                <a:gd name="T35" fmla="*/ 329918 h 6750"/>
                <a:gd name="T36" fmla="*/ 1106782 w 5888"/>
                <a:gd name="T37" fmla="*/ 408658 h 6750"/>
                <a:gd name="T38" fmla="*/ 793057 w 5888"/>
                <a:gd name="T39" fmla="*/ 283069 h 6750"/>
                <a:gd name="T40" fmla="*/ 3668 w 5888"/>
                <a:gd name="T41" fmla="*/ 168487 h 6750"/>
                <a:gd name="T42" fmla="*/ 171251 w 5888"/>
                <a:gd name="T43" fmla="*/ 270087 h 6750"/>
                <a:gd name="T44" fmla="*/ 419522 w 5888"/>
                <a:gd name="T45" fmla="*/ 389749 h 6750"/>
                <a:gd name="T46" fmla="*/ 387359 w 5888"/>
                <a:gd name="T47" fmla="*/ 389467 h 6750"/>
                <a:gd name="T48" fmla="*/ 397798 w 5888"/>
                <a:gd name="T49" fmla="*/ 461151 h 6750"/>
                <a:gd name="T50" fmla="*/ 338270 w 5888"/>
                <a:gd name="T51" fmla="*/ 514773 h 6750"/>
                <a:gd name="T52" fmla="*/ 375228 w 5888"/>
                <a:gd name="T53" fmla="*/ 569807 h 6750"/>
                <a:gd name="T54" fmla="*/ 373253 w 5888"/>
                <a:gd name="T55" fmla="*/ 609036 h 6750"/>
                <a:gd name="T56" fmla="*/ 372125 w 5888"/>
                <a:gd name="T57" fmla="*/ 671971 h 6750"/>
                <a:gd name="T58" fmla="*/ 382845 w 5888"/>
                <a:gd name="T59" fmla="*/ 772724 h 6750"/>
                <a:gd name="T60" fmla="*/ 454506 w 5888"/>
                <a:gd name="T61" fmla="*/ 831709 h 6750"/>
                <a:gd name="T62" fmla="*/ 546479 w 5888"/>
                <a:gd name="T63" fmla="*/ 908473 h 6750"/>
                <a:gd name="T64" fmla="*/ 527858 w 5888"/>
                <a:gd name="T65" fmla="*/ 1024467 h 6750"/>
                <a:gd name="T66" fmla="*/ 401184 w 5888"/>
                <a:gd name="T67" fmla="*/ 972538 h 6750"/>
                <a:gd name="T68" fmla="*/ 293976 w 5888"/>
                <a:gd name="T69" fmla="*/ 1006122 h 6750"/>
                <a:gd name="T70" fmla="*/ 198335 w 5888"/>
                <a:gd name="T71" fmla="*/ 1177431 h 6750"/>
                <a:gd name="T72" fmla="*/ 199463 w 5888"/>
                <a:gd name="T73" fmla="*/ 1735102 h 6750"/>
                <a:gd name="T74" fmla="*/ 308646 w 5888"/>
                <a:gd name="T75" fmla="*/ 1784209 h 6750"/>
                <a:gd name="T76" fmla="*/ 736350 w 5888"/>
                <a:gd name="T77" fmla="*/ 1357489 h 6750"/>
                <a:gd name="T78" fmla="*/ 986878 w 5888"/>
                <a:gd name="T79" fmla="*/ 1166142 h 6750"/>
                <a:gd name="T80" fmla="*/ 1180417 w 5888"/>
                <a:gd name="T81" fmla="*/ 1091071 h 6750"/>
                <a:gd name="T82" fmla="*/ 971643 w 5888"/>
                <a:gd name="T83" fmla="*/ 950807 h 6750"/>
                <a:gd name="T84" fmla="*/ 946252 w 5888"/>
                <a:gd name="T85" fmla="*/ 802640 h 6750"/>
                <a:gd name="T86" fmla="*/ 1081955 w 5888"/>
                <a:gd name="T87" fmla="*/ 833684 h 6750"/>
                <a:gd name="T88" fmla="*/ 1192830 w 5888"/>
                <a:gd name="T89" fmla="*/ 777804 h 6750"/>
                <a:gd name="T90" fmla="*/ 1209194 w 5888"/>
                <a:gd name="T91" fmla="*/ 677051 h 6750"/>
                <a:gd name="T92" fmla="*/ 1435177 w 5888"/>
                <a:gd name="T93" fmla="*/ 708096 h 6750"/>
                <a:gd name="T94" fmla="*/ 1649875 w 5888"/>
                <a:gd name="T95" fmla="*/ 700476 h 6750"/>
                <a:gd name="T96" fmla="*/ 1631537 w 5888"/>
                <a:gd name="T97" fmla="*/ 642902 h 6750"/>
                <a:gd name="T98" fmla="*/ 1219632 w 5888"/>
                <a:gd name="T99" fmla="*/ 464820 h 6750"/>
                <a:gd name="T100" fmla="*/ 655380 w 5888"/>
                <a:gd name="T101" fmla="*/ 261620 h 6750"/>
                <a:gd name="T102" fmla="*/ 130060 w 5888"/>
                <a:gd name="T103" fmla="*/ 108373 h 6750"/>
                <a:gd name="T104" fmla="*/ 8464 w 5888"/>
                <a:gd name="T105" fmla="*/ 129258 h 6750"/>
                <a:gd name="T106" fmla="*/ 1280854 w 5888"/>
                <a:gd name="T107" fmla="*/ 1134816 h 6750"/>
                <a:gd name="T108" fmla="*/ 1410914 w 5888"/>
                <a:gd name="T109" fmla="*/ 1247140 h 6750"/>
                <a:gd name="T110" fmla="*/ 1548309 w 5888"/>
                <a:gd name="T111" fmla="*/ 1709420 h 6750"/>
                <a:gd name="T112" fmla="*/ 387359 w 5888"/>
                <a:gd name="T113" fmla="*/ 1855329 h 6750"/>
                <a:gd name="T114" fmla="*/ 793057 w 5888"/>
                <a:gd name="T115" fmla="*/ 1461347 h 6750"/>
                <a:gd name="T116" fmla="*/ 1106500 w 5888"/>
                <a:gd name="T117" fmla="*/ 1170940 h 6750"/>
                <a:gd name="T118" fmla="*/ 1254052 w 5888"/>
                <a:gd name="T119" fmla="*/ 1132276 h 6750"/>
                <a:gd name="T120" fmla="*/ 899419 w 5888"/>
                <a:gd name="T121" fmla="*/ 712893 h 6750"/>
                <a:gd name="T122" fmla="*/ 876002 w 5888"/>
                <a:gd name="T123" fmla="*/ 741962 h 6750"/>
                <a:gd name="T124" fmla="*/ 854843 w 5888"/>
                <a:gd name="T125" fmla="*/ 706684 h 67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888" h="6750">
                  <a:moveTo>
                    <a:pt x="1467" y="529"/>
                  </a:moveTo>
                  <a:lnTo>
                    <a:pt x="1467" y="529"/>
                  </a:lnTo>
                  <a:lnTo>
                    <a:pt x="1497" y="503"/>
                  </a:lnTo>
                  <a:lnTo>
                    <a:pt x="1530" y="478"/>
                  </a:lnTo>
                  <a:lnTo>
                    <a:pt x="1564" y="454"/>
                  </a:lnTo>
                  <a:lnTo>
                    <a:pt x="1599" y="429"/>
                  </a:lnTo>
                  <a:lnTo>
                    <a:pt x="1635" y="405"/>
                  </a:lnTo>
                  <a:lnTo>
                    <a:pt x="1672" y="382"/>
                  </a:lnTo>
                  <a:lnTo>
                    <a:pt x="1711" y="358"/>
                  </a:lnTo>
                  <a:lnTo>
                    <a:pt x="1752" y="335"/>
                  </a:lnTo>
                  <a:lnTo>
                    <a:pt x="1794" y="312"/>
                  </a:lnTo>
                  <a:lnTo>
                    <a:pt x="1837" y="290"/>
                  </a:lnTo>
                  <a:lnTo>
                    <a:pt x="1882" y="268"/>
                  </a:lnTo>
                  <a:lnTo>
                    <a:pt x="1927" y="246"/>
                  </a:lnTo>
                  <a:lnTo>
                    <a:pt x="1976" y="224"/>
                  </a:lnTo>
                  <a:lnTo>
                    <a:pt x="2024" y="204"/>
                  </a:lnTo>
                  <a:lnTo>
                    <a:pt x="2074" y="183"/>
                  </a:lnTo>
                  <a:lnTo>
                    <a:pt x="2125" y="162"/>
                  </a:lnTo>
                  <a:lnTo>
                    <a:pt x="2178" y="142"/>
                  </a:lnTo>
                  <a:lnTo>
                    <a:pt x="2230" y="124"/>
                  </a:lnTo>
                  <a:lnTo>
                    <a:pt x="2281" y="107"/>
                  </a:lnTo>
                  <a:lnTo>
                    <a:pt x="2333" y="91"/>
                  </a:lnTo>
                  <a:lnTo>
                    <a:pt x="2384" y="77"/>
                  </a:lnTo>
                  <a:lnTo>
                    <a:pt x="2435" y="64"/>
                  </a:lnTo>
                  <a:lnTo>
                    <a:pt x="2486" y="52"/>
                  </a:lnTo>
                  <a:lnTo>
                    <a:pt x="2536" y="41"/>
                  </a:lnTo>
                  <a:lnTo>
                    <a:pt x="2586" y="31"/>
                  </a:lnTo>
                  <a:lnTo>
                    <a:pt x="2636" y="23"/>
                  </a:lnTo>
                  <a:lnTo>
                    <a:pt x="2687" y="17"/>
                  </a:lnTo>
                  <a:lnTo>
                    <a:pt x="2736" y="11"/>
                  </a:lnTo>
                  <a:lnTo>
                    <a:pt x="2785" y="6"/>
                  </a:lnTo>
                  <a:lnTo>
                    <a:pt x="2834" y="4"/>
                  </a:lnTo>
                  <a:lnTo>
                    <a:pt x="2882" y="2"/>
                  </a:lnTo>
                  <a:lnTo>
                    <a:pt x="2930" y="0"/>
                  </a:lnTo>
                  <a:lnTo>
                    <a:pt x="2968" y="2"/>
                  </a:lnTo>
                  <a:lnTo>
                    <a:pt x="3006" y="5"/>
                  </a:lnTo>
                  <a:lnTo>
                    <a:pt x="3041" y="9"/>
                  </a:lnTo>
                  <a:lnTo>
                    <a:pt x="3073" y="16"/>
                  </a:lnTo>
                  <a:lnTo>
                    <a:pt x="3106" y="24"/>
                  </a:lnTo>
                  <a:lnTo>
                    <a:pt x="3136" y="35"/>
                  </a:lnTo>
                  <a:lnTo>
                    <a:pt x="3164" y="48"/>
                  </a:lnTo>
                  <a:lnTo>
                    <a:pt x="3191" y="63"/>
                  </a:lnTo>
                  <a:lnTo>
                    <a:pt x="3216" y="79"/>
                  </a:lnTo>
                  <a:lnTo>
                    <a:pt x="3239" y="98"/>
                  </a:lnTo>
                  <a:lnTo>
                    <a:pt x="3261" y="117"/>
                  </a:lnTo>
                  <a:lnTo>
                    <a:pt x="3282" y="139"/>
                  </a:lnTo>
                  <a:lnTo>
                    <a:pt x="3300" y="164"/>
                  </a:lnTo>
                  <a:lnTo>
                    <a:pt x="3317" y="189"/>
                  </a:lnTo>
                  <a:lnTo>
                    <a:pt x="3333" y="218"/>
                  </a:lnTo>
                  <a:lnTo>
                    <a:pt x="3346" y="248"/>
                  </a:lnTo>
                  <a:lnTo>
                    <a:pt x="3361" y="278"/>
                  </a:lnTo>
                  <a:lnTo>
                    <a:pt x="3377" y="307"/>
                  </a:lnTo>
                  <a:lnTo>
                    <a:pt x="3394" y="335"/>
                  </a:lnTo>
                  <a:lnTo>
                    <a:pt x="3414" y="360"/>
                  </a:lnTo>
                  <a:lnTo>
                    <a:pt x="3436" y="384"/>
                  </a:lnTo>
                  <a:lnTo>
                    <a:pt x="3459" y="407"/>
                  </a:lnTo>
                  <a:lnTo>
                    <a:pt x="3484" y="429"/>
                  </a:lnTo>
                  <a:lnTo>
                    <a:pt x="3511" y="448"/>
                  </a:lnTo>
                  <a:lnTo>
                    <a:pt x="3540" y="467"/>
                  </a:lnTo>
                  <a:lnTo>
                    <a:pt x="3571" y="483"/>
                  </a:lnTo>
                  <a:lnTo>
                    <a:pt x="3604" y="499"/>
                  </a:lnTo>
                  <a:lnTo>
                    <a:pt x="3639" y="513"/>
                  </a:lnTo>
                  <a:lnTo>
                    <a:pt x="3675" y="525"/>
                  </a:lnTo>
                  <a:lnTo>
                    <a:pt x="3713" y="536"/>
                  </a:lnTo>
                  <a:lnTo>
                    <a:pt x="3754" y="546"/>
                  </a:lnTo>
                  <a:lnTo>
                    <a:pt x="3796" y="553"/>
                  </a:lnTo>
                  <a:lnTo>
                    <a:pt x="3813" y="556"/>
                  </a:lnTo>
                  <a:lnTo>
                    <a:pt x="3827" y="561"/>
                  </a:lnTo>
                  <a:lnTo>
                    <a:pt x="3841" y="565"/>
                  </a:lnTo>
                  <a:lnTo>
                    <a:pt x="3854" y="570"/>
                  </a:lnTo>
                  <a:lnTo>
                    <a:pt x="3865" y="575"/>
                  </a:lnTo>
                  <a:lnTo>
                    <a:pt x="3876" y="582"/>
                  </a:lnTo>
                  <a:lnTo>
                    <a:pt x="3886" y="588"/>
                  </a:lnTo>
                  <a:lnTo>
                    <a:pt x="3896" y="596"/>
                  </a:lnTo>
                  <a:lnTo>
                    <a:pt x="3903" y="603"/>
                  </a:lnTo>
                  <a:lnTo>
                    <a:pt x="3910" y="612"/>
                  </a:lnTo>
                  <a:lnTo>
                    <a:pt x="3915" y="621"/>
                  </a:lnTo>
                  <a:lnTo>
                    <a:pt x="3921" y="631"/>
                  </a:lnTo>
                  <a:lnTo>
                    <a:pt x="3925" y="641"/>
                  </a:lnTo>
                  <a:lnTo>
                    <a:pt x="3927" y="651"/>
                  </a:lnTo>
                  <a:lnTo>
                    <a:pt x="3930" y="663"/>
                  </a:lnTo>
                  <a:lnTo>
                    <a:pt x="3931" y="676"/>
                  </a:lnTo>
                  <a:lnTo>
                    <a:pt x="3934" y="764"/>
                  </a:lnTo>
                  <a:lnTo>
                    <a:pt x="3934" y="827"/>
                  </a:lnTo>
                  <a:lnTo>
                    <a:pt x="3935" y="828"/>
                  </a:lnTo>
                  <a:lnTo>
                    <a:pt x="3937" y="828"/>
                  </a:lnTo>
                  <a:lnTo>
                    <a:pt x="3945" y="825"/>
                  </a:lnTo>
                  <a:lnTo>
                    <a:pt x="3957" y="819"/>
                  </a:lnTo>
                  <a:lnTo>
                    <a:pt x="3974" y="808"/>
                  </a:lnTo>
                  <a:lnTo>
                    <a:pt x="4024" y="776"/>
                  </a:lnTo>
                  <a:lnTo>
                    <a:pt x="4093" y="729"/>
                  </a:lnTo>
                  <a:lnTo>
                    <a:pt x="4113" y="716"/>
                  </a:lnTo>
                  <a:lnTo>
                    <a:pt x="4134" y="704"/>
                  </a:lnTo>
                  <a:lnTo>
                    <a:pt x="4155" y="693"/>
                  </a:lnTo>
                  <a:lnTo>
                    <a:pt x="4176" y="683"/>
                  </a:lnTo>
                  <a:lnTo>
                    <a:pt x="4199" y="674"/>
                  </a:lnTo>
                  <a:lnTo>
                    <a:pt x="4221" y="666"/>
                  </a:lnTo>
                  <a:lnTo>
                    <a:pt x="4245" y="659"/>
                  </a:lnTo>
                  <a:lnTo>
                    <a:pt x="4268" y="654"/>
                  </a:lnTo>
                  <a:lnTo>
                    <a:pt x="4293" y="649"/>
                  </a:lnTo>
                  <a:lnTo>
                    <a:pt x="4317" y="646"/>
                  </a:lnTo>
                  <a:lnTo>
                    <a:pt x="4343" y="644"/>
                  </a:lnTo>
                  <a:lnTo>
                    <a:pt x="4369" y="643"/>
                  </a:lnTo>
                  <a:lnTo>
                    <a:pt x="4395" y="643"/>
                  </a:lnTo>
                  <a:lnTo>
                    <a:pt x="4422" y="643"/>
                  </a:lnTo>
                  <a:lnTo>
                    <a:pt x="4450" y="645"/>
                  </a:lnTo>
                  <a:lnTo>
                    <a:pt x="4478" y="648"/>
                  </a:lnTo>
                  <a:lnTo>
                    <a:pt x="4436" y="671"/>
                  </a:lnTo>
                  <a:lnTo>
                    <a:pt x="4396" y="695"/>
                  </a:lnTo>
                  <a:lnTo>
                    <a:pt x="4358" y="720"/>
                  </a:lnTo>
                  <a:lnTo>
                    <a:pt x="4321" y="747"/>
                  </a:lnTo>
                  <a:lnTo>
                    <a:pt x="4304" y="760"/>
                  </a:lnTo>
                  <a:lnTo>
                    <a:pt x="4290" y="773"/>
                  </a:lnTo>
                  <a:lnTo>
                    <a:pt x="4278" y="785"/>
                  </a:lnTo>
                  <a:lnTo>
                    <a:pt x="4268" y="797"/>
                  </a:lnTo>
                  <a:lnTo>
                    <a:pt x="4263" y="808"/>
                  </a:lnTo>
                  <a:lnTo>
                    <a:pt x="4258" y="819"/>
                  </a:lnTo>
                  <a:lnTo>
                    <a:pt x="4257" y="828"/>
                  </a:lnTo>
                  <a:lnTo>
                    <a:pt x="4257" y="834"/>
                  </a:lnTo>
                  <a:lnTo>
                    <a:pt x="4258" y="838"/>
                  </a:lnTo>
                  <a:lnTo>
                    <a:pt x="4275" y="821"/>
                  </a:lnTo>
                  <a:lnTo>
                    <a:pt x="4292" y="804"/>
                  </a:lnTo>
                  <a:lnTo>
                    <a:pt x="4309" y="790"/>
                  </a:lnTo>
                  <a:lnTo>
                    <a:pt x="4326" y="776"/>
                  </a:lnTo>
                  <a:lnTo>
                    <a:pt x="4345" y="763"/>
                  </a:lnTo>
                  <a:lnTo>
                    <a:pt x="4362" y="751"/>
                  </a:lnTo>
                  <a:lnTo>
                    <a:pt x="4381" y="740"/>
                  </a:lnTo>
                  <a:lnTo>
                    <a:pt x="4399" y="730"/>
                  </a:lnTo>
                  <a:lnTo>
                    <a:pt x="4418" y="722"/>
                  </a:lnTo>
                  <a:lnTo>
                    <a:pt x="4438" y="715"/>
                  </a:lnTo>
                  <a:lnTo>
                    <a:pt x="4457" y="708"/>
                  </a:lnTo>
                  <a:lnTo>
                    <a:pt x="4477" y="703"/>
                  </a:lnTo>
                  <a:lnTo>
                    <a:pt x="4498" y="698"/>
                  </a:lnTo>
                  <a:lnTo>
                    <a:pt x="4518" y="695"/>
                  </a:lnTo>
                  <a:lnTo>
                    <a:pt x="4539" y="694"/>
                  </a:lnTo>
                  <a:lnTo>
                    <a:pt x="4561" y="693"/>
                  </a:lnTo>
                  <a:lnTo>
                    <a:pt x="4600" y="692"/>
                  </a:lnTo>
                  <a:lnTo>
                    <a:pt x="4635" y="693"/>
                  </a:lnTo>
                  <a:lnTo>
                    <a:pt x="4665" y="694"/>
                  </a:lnTo>
                  <a:lnTo>
                    <a:pt x="4689" y="697"/>
                  </a:lnTo>
                  <a:lnTo>
                    <a:pt x="4708" y="701"/>
                  </a:lnTo>
                  <a:lnTo>
                    <a:pt x="4715" y="703"/>
                  </a:lnTo>
                  <a:lnTo>
                    <a:pt x="4722" y="705"/>
                  </a:lnTo>
                  <a:lnTo>
                    <a:pt x="4726" y="708"/>
                  </a:lnTo>
                  <a:lnTo>
                    <a:pt x="4729" y="710"/>
                  </a:lnTo>
                  <a:lnTo>
                    <a:pt x="4731" y="714"/>
                  </a:lnTo>
                  <a:lnTo>
                    <a:pt x="4732" y="718"/>
                  </a:lnTo>
                  <a:lnTo>
                    <a:pt x="4730" y="720"/>
                  </a:lnTo>
                  <a:lnTo>
                    <a:pt x="4727" y="724"/>
                  </a:lnTo>
                  <a:lnTo>
                    <a:pt x="4720" y="727"/>
                  </a:lnTo>
                  <a:lnTo>
                    <a:pt x="4712" y="730"/>
                  </a:lnTo>
                  <a:lnTo>
                    <a:pt x="4687" y="737"/>
                  </a:lnTo>
                  <a:lnTo>
                    <a:pt x="4652" y="745"/>
                  </a:lnTo>
                  <a:lnTo>
                    <a:pt x="4632" y="750"/>
                  </a:lnTo>
                  <a:lnTo>
                    <a:pt x="4614" y="755"/>
                  </a:lnTo>
                  <a:lnTo>
                    <a:pt x="4598" y="762"/>
                  </a:lnTo>
                  <a:lnTo>
                    <a:pt x="4584" y="771"/>
                  </a:lnTo>
                  <a:lnTo>
                    <a:pt x="4571" y="779"/>
                  </a:lnTo>
                  <a:lnTo>
                    <a:pt x="4560" y="789"/>
                  </a:lnTo>
                  <a:lnTo>
                    <a:pt x="4550" y="800"/>
                  </a:lnTo>
                  <a:lnTo>
                    <a:pt x="4542" y="812"/>
                  </a:lnTo>
                  <a:lnTo>
                    <a:pt x="4552" y="807"/>
                  </a:lnTo>
                  <a:lnTo>
                    <a:pt x="4563" y="801"/>
                  </a:lnTo>
                  <a:lnTo>
                    <a:pt x="4574" y="796"/>
                  </a:lnTo>
                  <a:lnTo>
                    <a:pt x="4586" y="791"/>
                  </a:lnTo>
                  <a:lnTo>
                    <a:pt x="4598" y="788"/>
                  </a:lnTo>
                  <a:lnTo>
                    <a:pt x="4611" y="785"/>
                  </a:lnTo>
                  <a:lnTo>
                    <a:pt x="4639" y="780"/>
                  </a:lnTo>
                  <a:lnTo>
                    <a:pt x="4668" y="778"/>
                  </a:lnTo>
                  <a:lnTo>
                    <a:pt x="4700" y="778"/>
                  </a:lnTo>
                  <a:lnTo>
                    <a:pt x="4732" y="780"/>
                  </a:lnTo>
                  <a:lnTo>
                    <a:pt x="4769" y="785"/>
                  </a:lnTo>
                  <a:lnTo>
                    <a:pt x="4803" y="791"/>
                  </a:lnTo>
                  <a:lnTo>
                    <a:pt x="4835" y="799"/>
                  </a:lnTo>
                  <a:lnTo>
                    <a:pt x="4866" y="808"/>
                  </a:lnTo>
                  <a:lnTo>
                    <a:pt x="4893" y="818"/>
                  </a:lnTo>
                  <a:lnTo>
                    <a:pt x="4917" y="828"/>
                  </a:lnTo>
                  <a:lnTo>
                    <a:pt x="4940" y="840"/>
                  </a:lnTo>
                  <a:lnTo>
                    <a:pt x="4959" y="852"/>
                  </a:lnTo>
                  <a:lnTo>
                    <a:pt x="4976" y="867"/>
                  </a:lnTo>
                  <a:lnTo>
                    <a:pt x="4929" y="861"/>
                  </a:lnTo>
                  <a:lnTo>
                    <a:pt x="4888" y="857"/>
                  </a:lnTo>
                  <a:lnTo>
                    <a:pt x="4852" y="856"/>
                  </a:lnTo>
                  <a:lnTo>
                    <a:pt x="4822" y="856"/>
                  </a:lnTo>
                  <a:lnTo>
                    <a:pt x="4809" y="857"/>
                  </a:lnTo>
                  <a:lnTo>
                    <a:pt x="4798" y="859"/>
                  </a:lnTo>
                  <a:lnTo>
                    <a:pt x="4788" y="861"/>
                  </a:lnTo>
                  <a:lnTo>
                    <a:pt x="4779" y="864"/>
                  </a:lnTo>
                  <a:lnTo>
                    <a:pt x="4773" y="868"/>
                  </a:lnTo>
                  <a:lnTo>
                    <a:pt x="4767" y="872"/>
                  </a:lnTo>
                  <a:lnTo>
                    <a:pt x="4763" y="876"/>
                  </a:lnTo>
                  <a:lnTo>
                    <a:pt x="4761" y="882"/>
                  </a:lnTo>
                  <a:lnTo>
                    <a:pt x="4760" y="882"/>
                  </a:lnTo>
                  <a:lnTo>
                    <a:pt x="4764" y="883"/>
                  </a:lnTo>
                  <a:lnTo>
                    <a:pt x="4785" y="889"/>
                  </a:lnTo>
                  <a:lnTo>
                    <a:pt x="4879" y="909"/>
                  </a:lnTo>
                  <a:lnTo>
                    <a:pt x="4895" y="913"/>
                  </a:lnTo>
                  <a:lnTo>
                    <a:pt x="4911" y="918"/>
                  </a:lnTo>
                  <a:lnTo>
                    <a:pt x="4927" y="925"/>
                  </a:lnTo>
                  <a:lnTo>
                    <a:pt x="4942" y="931"/>
                  </a:lnTo>
                  <a:lnTo>
                    <a:pt x="4957" y="939"/>
                  </a:lnTo>
                  <a:lnTo>
                    <a:pt x="4973" y="949"/>
                  </a:lnTo>
                  <a:lnTo>
                    <a:pt x="4988" y="958"/>
                  </a:lnTo>
                  <a:lnTo>
                    <a:pt x="5002" y="969"/>
                  </a:lnTo>
                  <a:lnTo>
                    <a:pt x="5018" y="982"/>
                  </a:lnTo>
                  <a:lnTo>
                    <a:pt x="5032" y="996"/>
                  </a:lnTo>
                  <a:lnTo>
                    <a:pt x="5046" y="1010"/>
                  </a:lnTo>
                  <a:lnTo>
                    <a:pt x="5060" y="1025"/>
                  </a:lnTo>
                  <a:lnTo>
                    <a:pt x="5073" y="1041"/>
                  </a:lnTo>
                  <a:lnTo>
                    <a:pt x="5087" y="1059"/>
                  </a:lnTo>
                  <a:lnTo>
                    <a:pt x="5101" y="1077"/>
                  </a:lnTo>
                  <a:lnTo>
                    <a:pt x="5114" y="1097"/>
                  </a:lnTo>
                  <a:lnTo>
                    <a:pt x="5008" y="1065"/>
                  </a:lnTo>
                  <a:lnTo>
                    <a:pt x="4953" y="1049"/>
                  </a:lnTo>
                  <a:lnTo>
                    <a:pt x="4897" y="1031"/>
                  </a:lnTo>
                  <a:lnTo>
                    <a:pt x="4871" y="1023"/>
                  </a:lnTo>
                  <a:lnTo>
                    <a:pt x="4846" y="1016"/>
                  </a:lnTo>
                  <a:lnTo>
                    <a:pt x="4824" y="1012"/>
                  </a:lnTo>
                  <a:lnTo>
                    <a:pt x="4805" y="1009"/>
                  </a:lnTo>
                  <a:lnTo>
                    <a:pt x="4787" y="1008"/>
                  </a:lnTo>
                  <a:lnTo>
                    <a:pt x="4771" y="1009"/>
                  </a:lnTo>
                  <a:lnTo>
                    <a:pt x="4758" y="1012"/>
                  </a:lnTo>
                  <a:lnTo>
                    <a:pt x="4747" y="1016"/>
                  </a:lnTo>
                  <a:lnTo>
                    <a:pt x="4746" y="1022"/>
                  </a:lnTo>
                  <a:lnTo>
                    <a:pt x="4746" y="1028"/>
                  </a:lnTo>
                  <a:lnTo>
                    <a:pt x="4747" y="1034"/>
                  </a:lnTo>
                  <a:lnTo>
                    <a:pt x="4751" y="1041"/>
                  </a:lnTo>
                  <a:lnTo>
                    <a:pt x="4756" y="1048"/>
                  </a:lnTo>
                  <a:lnTo>
                    <a:pt x="4765" y="1056"/>
                  </a:lnTo>
                  <a:lnTo>
                    <a:pt x="4775" y="1064"/>
                  </a:lnTo>
                  <a:lnTo>
                    <a:pt x="4787" y="1073"/>
                  </a:lnTo>
                  <a:lnTo>
                    <a:pt x="4881" y="1136"/>
                  </a:lnTo>
                  <a:lnTo>
                    <a:pt x="4874" y="1141"/>
                  </a:lnTo>
                  <a:lnTo>
                    <a:pt x="4867" y="1144"/>
                  </a:lnTo>
                  <a:lnTo>
                    <a:pt x="4859" y="1146"/>
                  </a:lnTo>
                  <a:lnTo>
                    <a:pt x="4850" y="1149"/>
                  </a:lnTo>
                  <a:lnTo>
                    <a:pt x="4841" y="1150"/>
                  </a:lnTo>
                  <a:lnTo>
                    <a:pt x="4831" y="1151"/>
                  </a:lnTo>
                  <a:lnTo>
                    <a:pt x="4808" y="1151"/>
                  </a:lnTo>
                  <a:lnTo>
                    <a:pt x="4783" y="1149"/>
                  </a:lnTo>
                  <a:lnTo>
                    <a:pt x="4754" y="1144"/>
                  </a:lnTo>
                  <a:lnTo>
                    <a:pt x="4724" y="1136"/>
                  </a:lnTo>
                  <a:lnTo>
                    <a:pt x="4690" y="1128"/>
                  </a:lnTo>
                  <a:lnTo>
                    <a:pt x="4655" y="1117"/>
                  </a:lnTo>
                  <a:lnTo>
                    <a:pt x="4620" y="1104"/>
                  </a:lnTo>
                  <a:lnTo>
                    <a:pt x="4585" y="1090"/>
                  </a:lnTo>
                  <a:lnTo>
                    <a:pt x="4549" y="1074"/>
                  </a:lnTo>
                  <a:lnTo>
                    <a:pt x="4514" y="1058"/>
                  </a:lnTo>
                  <a:lnTo>
                    <a:pt x="4479" y="1040"/>
                  </a:lnTo>
                  <a:lnTo>
                    <a:pt x="4443" y="1022"/>
                  </a:lnTo>
                  <a:lnTo>
                    <a:pt x="4408" y="1002"/>
                  </a:lnTo>
                  <a:lnTo>
                    <a:pt x="4409" y="1010"/>
                  </a:lnTo>
                  <a:lnTo>
                    <a:pt x="4411" y="1019"/>
                  </a:lnTo>
                  <a:lnTo>
                    <a:pt x="4416" y="1026"/>
                  </a:lnTo>
                  <a:lnTo>
                    <a:pt x="4421" y="1034"/>
                  </a:lnTo>
                  <a:lnTo>
                    <a:pt x="4429" y="1041"/>
                  </a:lnTo>
                  <a:lnTo>
                    <a:pt x="4439" y="1050"/>
                  </a:lnTo>
                  <a:lnTo>
                    <a:pt x="4450" y="1058"/>
                  </a:lnTo>
                  <a:lnTo>
                    <a:pt x="4463" y="1065"/>
                  </a:lnTo>
                  <a:lnTo>
                    <a:pt x="4490" y="1081"/>
                  </a:lnTo>
                  <a:lnTo>
                    <a:pt x="4517" y="1098"/>
                  </a:lnTo>
                  <a:lnTo>
                    <a:pt x="4545" y="1117"/>
                  </a:lnTo>
                  <a:lnTo>
                    <a:pt x="4572" y="1136"/>
                  </a:lnTo>
                  <a:lnTo>
                    <a:pt x="4545" y="1141"/>
                  </a:lnTo>
                  <a:lnTo>
                    <a:pt x="4518" y="1143"/>
                  </a:lnTo>
                  <a:lnTo>
                    <a:pt x="4491" y="1142"/>
                  </a:lnTo>
                  <a:lnTo>
                    <a:pt x="4463" y="1140"/>
                  </a:lnTo>
                  <a:lnTo>
                    <a:pt x="4434" y="1134"/>
                  </a:lnTo>
                  <a:lnTo>
                    <a:pt x="4406" y="1127"/>
                  </a:lnTo>
                  <a:lnTo>
                    <a:pt x="4377" y="1117"/>
                  </a:lnTo>
                  <a:lnTo>
                    <a:pt x="4348" y="1105"/>
                  </a:lnTo>
                  <a:lnTo>
                    <a:pt x="4320" y="1092"/>
                  </a:lnTo>
                  <a:lnTo>
                    <a:pt x="4293" y="1079"/>
                  </a:lnTo>
                  <a:lnTo>
                    <a:pt x="4270" y="1064"/>
                  </a:lnTo>
                  <a:lnTo>
                    <a:pt x="4249" y="1049"/>
                  </a:lnTo>
                  <a:lnTo>
                    <a:pt x="4230" y="1035"/>
                  </a:lnTo>
                  <a:lnTo>
                    <a:pt x="4215" y="1020"/>
                  </a:lnTo>
                  <a:lnTo>
                    <a:pt x="4201" y="1003"/>
                  </a:lnTo>
                  <a:lnTo>
                    <a:pt x="4190" y="987"/>
                  </a:lnTo>
                  <a:lnTo>
                    <a:pt x="4186" y="991"/>
                  </a:lnTo>
                  <a:lnTo>
                    <a:pt x="4185" y="997"/>
                  </a:lnTo>
                  <a:lnTo>
                    <a:pt x="4185" y="1003"/>
                  </a:lnTo>
                  <a:lnTo>
                    <a:pt x="4186" y="1012"/>
                  </a:lnTo>
                  <a:lnTo>
                    <a:pt x="4191" y="1034"/>
                  </a:lnTo>
                  <a:lnTo>
                    <a:pt x="4199" y="1063"/>
                  </a:lnTo>
                  <a:lnTo>
                    <a:pt x="4205" y="1080"/>
                  </a:lnTo>
                  <a:lnTo>
                    <a:pt x="4214" y="1095"/>
                  </a:lnTo>
                  <a:lnTo>
                    <a:pt x="4223" y="1110"/>
                  </a:lnTo>
                  <a:lnTo>
                    <a:pt x="4238" y="1124"/>
                  </a:lnTo>
                  <a:lnTo>
                    <a:pt x="4253" y="1139"/>
                  </a:lnTo>
                  <a:lnTo>
                    <a:pt x="4270" y="1152"/>
                  </a:lnTo>
                  <a:lnTo>
                    <a:pt x="4291" y="1164"/>
                  </a:lnTo>
                  <a:lnTo>
                    <a:pt x="4313" y="1176"/>
                  </a:lnTo>
                  <a:lnTo>
                    <a:pt x="4300" y="1177"/>
                  </a:lnTo>
                  <a:lnTo>
                    <a:pt x="4286" y="1177"/>
                  </a:lnTo>
                  <a:lnTo>
                    <a:pt x="4270" y="1176"/>
                  </a:lnTo>
                  <a:lnTo>
                    <a:pt x="4254" y="1173"/>
                  </a:lnTo>
                  <a:lnTo>
                    <a:pt x="4238" y="1169"/>
                  </a:lnTo>
                  <a:lnTo>
                    <a:pt x="4219" y="1165"/>
                  </a:lnTo>
                  <a:lnTo>
                    <a:pt x="4201" y="1158"/>
                  </a:lnTo>
                  <a:lnTo>
                    <a:pt x="4180" y="1152"/>
                  </a:lnTo>
                  <a:lnTo>
                    <a:pt x="4159" y="1144"/>
                  </a:lnTo>
                  <a:lnTo>
                    <a:pt x="4137" y="1134"/>
                  </a:lnTo>
                  <a:lnTo>
                    <a:pt x="4090" y="1112"/>
                  </a:lnTo>
                  <a:lnTo>
                    <a:pt x="4040" y="1086"/>
                  </a:lnTo>
                  <a:lnTo>
                    <a:pt x="3985" y="1056"/>
                  </a:lnTo>
                  <a:lnTo>
                    <a:pt x="3997" y="1094"/>
                  </a:lnTo>
                  <a:lnTo>
                    <a:pt x="4006" y="1132"/>
                  </a:lnTo>
                  <a:lnTo>
                    <a:pt x="4013" y="1169"/>
                  </a:lnTo>
                  <a:lnTo>
                    <a:pt x="4017" y="1206"/>
                  </a:lnTo>
                  <a:lnTo>
                    <a:pt x="4019" y="1242"/>
                  </a:lnTo>
                  <a:lnTo>
                    <a:pt x="4018" y="1278"/>
                  </a:lnTo>
                  <a:lnTo>
                    <a:pt x="4015" y="1313"/>
                  </a:lnTo>
                  <a:lnTo>
                    <a:pt x="4009" y="1348"/>
                  </a:lnTo>
                  <a:lnTo>
                    <a:pt x="4005" y="1366"/>
                  </a:lnTo>
                  <a:lnTo>
                    <a:pt x="4002" y="1381"/>
                  </a:lnTo>
                  <a:lnTo>
                    <a:pt x="3996" y="1395"/>
                  </a:lnTo>
                  <a:lnTo>
                    <a:pt x="3992" y="1407"/>
                  </a:lnTo>
                  <a:lnTo>
                    <a:pt x="3986" y="1418"/>
                  </a:lnTo>
                  <a:lnTo>
                    <a:pt x="3980" y="1427"/>
                  </a:lnTo>
                  <a:lnTo>
                    <a:pt x="3973" y="1435"/>
                  </a:lnTo>
                  <a:lnTo>
                    <a:pt x="3966" y="1440"/>
                  </a:lnTo>
                  <a:lnTo>
                    <a:pt x="3958" y="1446"/>
                  </a:lnTo>
                  <a:lnTo>
                    <a:pt x="3950" y="1448"/>
                  </a:lnTo>
                  <a:lnTo>
                    <a:pt x="3942" y="1450"/>
                  </a:lnTo>
                  <a:lnTo>
                    <a:pt x="3933" y="1450"/>
                  </a:lnTo>
                  <a:lnTo>
                    <a:pt x="3923" y="1448"/>
                  </a:lnTo>
                  <a:lnTo>
                    <a:pt x="3913" y="1446"/>
                  </a:lnTo>
                  <a:lnTo>
                    <a:pt x="3902" y="1440"/>
                  </a:lnTo>
                  <a:lnTo>
                    <a:pt x="3891" y="1435"/>
                  </a:lnTo>
                  <a:lnTo>
                    <a:pt x="3828" y="1402"/>
                  </a:lnTo>
                  <a:lnTo>
                    <a:pt x="3764" y="1370"/>
                  </a:lnTo>
                  <a:lnTo>
                    <a:pt x="3698" y="1339"/>
                  </a:lnTo>
                  <a:lnTo>
                    <a:pt x="3631" y="1308"/>
                  </a:lnTo>
                  <a:lnTo>
                    <a:pt x="3563" y="1277"/>
                  </a:lnTo>
                  <a:lnTo>
                    <a:pt x="3494" y="1248"/>
                  </a:lnTo>
                  <a:lnTo>
                    <a:pt x="3423" y="1218"/>
                  </a:lnTo>
                  <a:lnTo>
                    <a:pt x="3351" y="1190"/>
                  </a:lnTo>
                  <a:lnTo>
                    <a:pt x="3278" y="1162"/>
                  </a:lnTo>
                  <a:lnTo>
                    <a:pt x="3203" y="1134"/>
                  </a:lnTo>
                  <a:lnTo>
                    <a:pt x="3128" y="1107"/>
                  </a:lnTo>
                  <a:lnTo>
                    <a:pt x="3050" y="1080"/>
                  </a:lnTo>
                  <a:lnTo>
                    <a:pt x="2972" y="1053"/>
                  </a:lnTo>
                  <a:lnTo>
                    <a:pt x="2892" y="1028"/>
                  </a:lnTo>
                  <a:lnTo>
                    <a:pt x="2811" y="1003"/>
                  </a:lnTo>
                  <a:lnTo>
                    <a:pt x="2729" y="979"/>
                  </a:lnTo>
                  <a:lnTo>
                    <a:pt x="2564" y="929"/>
                  </a:lnTo>
                  <a:lnTo>
                    <a:pt x="2403" y="878"/>
                  </a:lnTo>
                  <a:lnTo>
                    <a:pt x="2242" y="824"/>
                  </a:lnTo>
                  <a:lnTo>
                    <a:pt x="2083" y="768"/>
                  </a:lnTo>
                  <a:lnTo>
                    <a:pt x="1926" y="712"/>
                  </a:lnTo>
                  <a:lnTo>
                    <a:pt x="1771" y="653"/>
                  </a:lnTo>
                  <a:lnTo>
                    <a:pt x="1618" y="591"/>
                  </a:lnTo>
                  <a:lnTo>
                    <a:pt x="1467" y="529"/>
                  </a:lnTo>
                  <a:close/>
                  <a:moveTo>
                    <a:pt x="4" y="514"/>
                  </a:moveTo>
                  <a:lnTo>
                    <a:pt x="4" y="514"/>
                  </a:lnTo>
                  <a:lnTo>
                    <a:pt x="1" y="528"/>
                  </a:lnTo>
                  <a:lnTo>
                    <a:pt x="0" y="541"/>
                  </a:lnTo>
                  <a:lnTo>
                    <a:pt x="1" y="555"/>
                  </a:lnTo>
                  <a:lnTo>
                    <a:pt x="3" y="568"/>
                  </a:lnTo>
                  <a:lnTo>
                    <a:pt x="7" y="583"/>
                  </a:lnTo>
                  <a:lnTo>
                    <a:pt x="13" y="597"/>
                  </a:lnTo>
                  <a:lnTo>
                    <a:pt x="19" y="610"/>
                  </a:lnTo>
                  <a:lnTo>
                    <a:pt x="29" y="624"/>
                  </a:lnTo>
                  <a:lnTo>
                    <a:pt x="40" y="638"/>
                  </a:lnTo>
                  <a:lnTo>
                    <a:pt x="52" y="651"/>
                  </a:lnTo>
                  <a:lnTo>
                    <a:pt x="66" y="666"/>
                  </a:lnTo>
                  <a:lnTo>
                    <a:pt x="81" y="680"/>
                  </a:lnTo>
                  <a:lnTo>
                    <a:pt x="99" y="694"/>
                  </a:lnTo>
                  <a:lnTo>
                    <a:pt x="119" y="708"/>
                  </a:lnTo>
                  <a:lnTo>
                    <a:pt x="139" y="722"/>
                  </a:lnTo>
                  <a:lnTo>
                    <a:pt x="162" y="737"/>
                  </a:lnTo>
                  <a:lnTo>
                    <a:pt x="210" y="764"/>
                  </a:lnTo>
                  <a:lnTo>
                    <a:pt x="260" y="792"/>
                  </a:lnTo>
                  <a:lnTo>
                    <a:pt x="312" y="820"/>
                  </a:lnTo>
                  <a:lnTo>
                    <a:pt x="367" y="848"/>
                  </a:lnTo>
                  <a:lnTo>
                    <a:pt x="423" y="875"/>
                  </a:lnTo>
                  <a:lnTo>
                    <a:pt x="482" y="903"/>
                  </a:lnTo>
                  <a:lnTo>
                    <a:pt x="544" y="930"/>
                  </a:lnTo>
                  <a:lnTo>
                    <a:pt x="607" y="957"/>
                  </a:lnTo>
                  <a:lnTo>
                    <a:pt x="737" y="1012"/>
                  </a:lnTo>
                  <a:lnTo>
                    <a:pt x="867" y="1064"/>
                  </a:lnTo>
                  <a:lnTo>
                    <a:pt x="998" y="1116"/>
                  </a:lnTo>
                  <a:lnTo>
                    <a:pt x="1130" y="1165"/>
                  </a:lnTo>
                  <a:lnTo>
                    <a:pt x="1193" y="1189"/>
                  </a:lnTo>
                  <a:lnTo>
                    <a:pt x="1254" y="1213"/>
                  </a:lnTo>
                  <a:lnTo>
                    <a:pt x="1308" y="1236"/>
                  </a:lnTo>
                  <a:lnTo>
                    <a:pt x="1359" y="1258"/>
                  </a:lnTo>
                  <a:lnTo>
                    <a:pt x="1406" y="1280"/>
                  </a:lnTo>
                  <a:lnTo>
                    <a:pt x="1449" y="1300"/>
                  </a:lnTo>
                  <a:lnTo>
                    <a:pt x="1487" y="1321"/>
                  </a:lnTo>
                  <a:lnTo>
                    <a:pt x="1521" y="1341"/>
                  </a:lnTo>
                  <a:lnTo>
                    <a:pt x="1509" y="1353"/>
                  </a:lnTo>
                  <a:lnTo>
                    <a:pt x="1499" y="1364"/>
                  </a:lnTo>
                  <a:lnTo>
                    <a:pt x="1492" y="1374"/>
                  </a:lnTo>
                  <a:lnTo>
                    <a:pt x="1487" y="1381"/>
                  </a:lnTo>
                  <a:lnTo>
                    <a:pt x="1485" y="1387"/>
                  </a:lnTo>
                  <a:lnTo>
                    <a:pt x="1484" y="1391"/>
                  </a:lnTo>
                  <a:lnTo>
                    <a:pt x="1485" y="1393"/>
                  </a:lnTo>
                  <a:lnTo>
                    <a:pt x="1487" y="1394"/>
                  </a:lnTo>
                  <a:lnTo>
                    <a:pt x="1492" y="1395"/>
                  </a:lnTo>
                  <a:lnTo>
                    <a:pt x="1480" y="1400"/>
                  </a:lnTo>
                  <a:lnTo>
                    <a:pt x="1468" y="1403"/>
                  </a:lnTo>
                  <a:lnTo>
                    <a:pt x="1457" y="1406"/>
                  </a:lnTo>
                  <a:lnTo>
                    <a:pt x="1447" y="1407"/>
                  </a:lnTo>
                  <a:lnTo>
                    <a:pt x="1437" y="1407"/>
                  </a:lnTo>
                  <a:lnTo>
                    <a:pt x="1428" y="1405"/>
                  </a:lnTo>
                  <a:lnTo>
                    <a:pt x="1420" y="1403"/>
                  </a:lnTo>
                  <a:lnTo>
                    <a:pt x="1412" y="1399"/>
                  </a:lnTo>
                  <a:lnTo>
                    <a:pt x="1399" y="1390"/>
                  </a:lnTo>
                  <a:lnTo>
                    <a:pt x="1388" y="1384"/>
                  </a:lnTo>
                  <a:lnTo>
                    <a:pt x="1379" y="1381"/>
                  </a:lnTo>
                  <a:lnTo>
                    <a:pt x="1373" y="1380"/>
                  </a:lnTo>
                  <a:lnTo>
                    <a:pt x="1413" y="1406"/>
                  </a:lnTo>
                  <a:lnTo>
                    <a:pt x="1442" y="1426"/>
                  </a:lnTo>
                  <a:lnTo>
                    <a:pt x="1453" y="1435"/>
                  </a:lnTo>
                  <a:lnTo>
                    <a:pt x="1461" y="1441"/>
                  </a:lnTo>
                  <a:lnTo>
                    <a:pt x="1465" y="1446"/>
                  </a:lnTo>
                  <a:lnTo>
                    <a:pt x="1467" y="1450"/>
                  </a:lnTo>
                  <a:lnTo>
                    <a:pt x="1468" y="1470"/>
                  </a:lnTo>
                  <a:lnTo>
                    <a:pt x="1468" y="1489"/>
                  </a:lnTo>
                  <a:lnTo>
                    <a:pt x="1465" y="1508"/>
                  </a:lnTo>
                  <a:lnTo>
                    <a:pt x="1463" y="1526"/>
                  </a:lnTo>
                  <a:lnTo>
                    <a:pt x="1459" y="1543"/>
                  </a:lnTo>
                  <a:lnTo>
                    <a:pt x="1453" y="1560"/>
                  </a:lnTo>
                  <a:lnTo>
                    <a:pt x="1447" y="1576"/>
                  </a:lnTo>
                  <a:lnTo>
                    <a:pt x="1439" y="1591"/>
                  </a:lnTo>
                  <a:lnTo>
                    <a:pt x="1430" y="1606"/>
                  </a:lnTo>
                  <a:lnTo>
                    <a:pt x="1421" y="1620"/>
                  </a:lnTo>
                  <a:lnTo>
                    <a:pt x="1410" y="1634"/>
                  </a:lnTo>
                  <a:lnTo>
                    <a:pt x="1398" y="1646"/>
                  </a:lnTo>
                  <a:lnTo>
                    <a:pt x="1383" y="1658"/>
                  </a:lnTo>
                  <a:lnTo>
                    <a:pt x="1368" y="1668"/>
                  </a:lnTo>
                  <a:lnTo>
                    <a:pt x="1353" y="1679"/>
                  </a:lnTo>
                  <a:lnTo>
                    <a:pt x="1335" y="1689"/>
                  </a:lnTo>
                  <a:lnTo>
                    <a:pt x="1318" y="1699"/>
                  </a:lnTo>
                  <a:lnTo>
                    <a:pt x="1302" y="1709"/>
                  </a:lnTo>
                  <a:lnTo>
                    <a:pt x="1287" y="1719"/>
                  </a:lnTo>
                  <a:lnTo>
                    <a:pt x="1273" y="1729"/>
                  </a:lnTo>
                  <a:lnTo>
                    <a:pt x="1260" y="1738"/>
                  </a:lnTo>
                  <a:lnTo>
                    <a:pt x="1249" y="1749"/>
                  </a:lnTo>
                  <a:lnTo>
                    <a:pt x="1238" y="1759"/>
                  </a:lnTo>
                  <a:lnTo>
                    <a:pt x="1229" y="1770"/>
                  </a:lnTo>
                  <a:lnTo>
                    <a:pt x="1221" y="1780"/>
                  </a:lnTo>
                  <a:lnTo>
                    <a:pt x="1213" y="1791"/>
                  </a:lnTo>
                  <a:lnTo>
                    <a:pt x="1208" y="1802"/>
                  </a:lnTo>
                  <a:lnTo>
                    <a:pt x="1202" y="1813"/>
                  </a:lnTo>
                  <a:lnTo>
                    <a:pt x="1199" y="1824"/>
                  </a:lnTo>
                  <a:lnTo>
                    <a:pt x="1196" y="1835"/>
                  </a:lnTo>
                  <a:lnTo>
                    <a:pt x="1195" y="1845"/>
                  </a:lnTo>
                  <a:lnTo>
                    <a:pt x="1193" y="1857"/>
                  </a:lnTo>
                  <a:lnTo>
                    <a:pt x="1195" y="1872"/>
                  </a:lnTo>
                  <a:lnTo>
                    <a:pt x="1197" y="1886"/>
                  </a:lnTo>
                  <a:lnTo>
                    <a:pt x="1201" y="1898"/>
                  </a:lnTo>
                  <a:lnTo>
                    <a:pt x="1208" y="1910"/>
                  </a:lnTo>
                  <a:lnTo>
                    <a:pt x="1215" y="1920"/>
                  </a:lnTo>
                  <a:lnTo>
                    <a:pt x="1224" y="1930"/>
                  </a:lnTo>
                  <a:lnTo>
                    <a:pt x="1236" y="1937"/>
                  </a:lnTo>
                  <a:lnTo>
                    <a:pt x="1248" y="1944"/>
                  </a:lnTo>
                  <a:lnTo>
                    <a:pt x="1262" y="1951"/>
                  </a:lnTo>
                  <a:lnTo>
                    <a:pt x="1275" y="1961"/>
                  </a:lnTo>
                  <a:lnTo>
                    <a:pt x="1290" y="1972"/>
                  </a:lnTo>
                  <a:lnTo>
                    <a:pt x="1303" y="1986"/>
                  </a:lnTo>
                  <a:lnTo>
                    <a:pt x="1317" y="2002"/>
                  </a:lnTo>
                  <a:lnTo>
                    <a:pt x="1330" y="2019"/>
                  </a:lnTo>
                  <a:lnTo>
                    <a:pt x="1344" y="2039"/>
                  </a:lnTo>
                  <a:lnTo>
                    <a:pt x="1357" y="2061"/>
                  </a:lnTo>
                  <a:lnTo>
                    <a:pt x="1366" y="2078"/>
                  </a:lnTo>
                  <a:lnTo>
                    <a:pt x="1370" y="2095"/>
                  </a:lnTo>
                  <a:lnTo>
                    <a:pt x="1373" y="2101"/>
                  </a:lnTo>
                  <a:lnTo>
                    <a:pt x="1373" y="2109"/>
                  </a:lnTo>
                  <a:lnTo>
                    <a:pt x="1373" y="2115"/>
                  </a:lnTo>
                  <a:lnTo>
                    <a:pt x="1371" y="2121"/>
                  </a:lnTo>
                  <a:lnTo>
                    <a:pt x="1369" y="2127"/>
                  </a:lnTo>
                  <a:lnTo>
                    <a:pt x="1366" y="2133"/>
                  </a:lnTo>
                  <a:lnTo>
                    <a:pt x="1363" y="2137"/>
                  </a:lnTo>
                  <a:lnTo>
                    <a:pt x="1358" y="2141"/>
                  </a:lnTo>
                  <a:lnTo>
                    <a:pt x="1353" y="2146"/>
                  </a:lnTo>
                  <a:lnTo>
                    <a:pt x="1346" y="2149"/>
                  </a:lnTo>
                  <a:lnTo>
                    <a:pt x="1340" y="2152"/>
                  </a:lnTo>
                  <a:lnTo>
                    <a:pt x="1331" y="2156"/>
                  </a:lnTo>
                  <a:lnTo>
                    <a:pt x="1323" y="2158"/>
                  </a:lnTo>
                  <a:lnTo>
                    <a:pt x="1318" y="2162"/>
                  </a:lnTo>
                  <a:lnTo>
                    <a:pt x="1312" y="2167"/>
                  </a:lnTo>
                  <a:lnTo>
                    <a:pt x="1308" y="2171"/>
                  </a:lnTo>
                  <a:lnTo>
                    <a:pt x="1306" y="2176"/>
                  </a:lnTo>
                  <a:lnTo>
                    <a:pt x="1305" y="2183"/>
                  </a:lnTo>
                  <a:lnTo>
                    <a:pt x="1305" y="2190"/>
                  </a:lnTo>
                  <a:lnTo>
                    <a:pt x="1305" y="2196"/>
                  </a:lnTo>
                  <a:lnTo>
                    <a:pt x="1307" y="2204"/>
                  </a:lnTo>
                  <a:lnTo>
                    <a:pt x="1311" y="2212"/>
                  </a:lnTo>
                  <a:lnTo>
                    <a:pt x="1316" y="2221"/>
                  </a:lnTo>
                  <a:lnTo>
                    <a:pt x="1321" y="2231"/>
                  </a:lnTo>
                  <a:lnTo>
                    <a:pt x="1338" y="2253"/>
                  </a:lnTo>
                  <a:lnTo>
                    <a:pt x="1357" y="2276"/>
                  </a:lnTo>
                  <a:lnTo>
                    <a:pt x="1338" y="2327"/>
                  </a:lnTo>
                  <a:lnTo>
                    <a:pt x="1321" y="2371"/>
                  </a:lnTo>
                  <a:lnTo>
                    <a:pt x="1320" y="2375"/>
                  </a:lnTo>
                  <a:lnTo>
                    <a:pt x="1319" y="2381"/>
                  </a:lnTo>
                  <a:lnTo>
                    <a:pt x="1319" y="2393"/>
                  </a:lnTo>
                  <a:lnTo>
                    <a:pt x="1322" y="2405"/>
                  </a:lnTo>
                  <a:lnTo>
                    <a:pt x="1327" y="2418"/>
                  </a:lnTo>
                  <a:lnTo>
                    <a:pt x="1334" y="2432"/>
                  </a:lnTo>
                  <a:lnTo>
                    <a:pt x="1344" y="2447"/>
                  </a:lnTo>
                  <a:lnTo>
                    <a:pt x="1357" y="2463"/>
                  </a:lnTo>
                  <a:lnTo>
                    <a:pt x="1373" y="2480"/>
                  </a:lnTo>
                  <a:lnTo>
                    <a:pt x="1390" y="2494"/>
                  </a:lnTo>
                  <a:lnTo>
                    <a:pt x="1402" y="2507"/>
                  </a:lnTo>
                  <a:lnTo>
                    <a:pt x="1410" y="2516"/>
                  </a:lnTo>
                  <a:lnTo>
                    <a:pt x="1412" y="2521"/>
                  </a:lnTo>
                  <a:lnTo>
                    <a:pt x="1413" y="2523"/>
                  </a:lnTo>
                  <a:lnTo>
                    <a:pt x="1413" y="2529"/>
                  </a:lnTo>
                  <a:lnTo>
                    <a:pt x="1411" y="2540"/>
                  </a:lnTo>
                  <a:lnTo>
                    <a:pt x="1400" y="2583"/>
                  </a:lnTo>
                  <a:lnTo>
                    <a:pt x="1382" y="2648"/>
                  </a:lnTo>
                  <a:lnTo>
                    <a:pt x="1357" y="2738"/>
                  </a:lnTo>
                  <a:lnTo>
                    <a:pt x="1353" y="2759"/>
                  </a:lnTo>
                  <a:lnTo>
                    <a:pt x="1351" y="2777"/>
                  </a:lnTo>
                  <a:lnTo>
                    <a:pt x="1352" y="2795"/>
                  </a:lnTo>
                  <a:lnTo>
                    <a:pt x="1354" y="2812"/>
                  </a:lnTo>
                  <a:lnTo>
                    <a:pt x="1358" y="2829"/>
                  </a:lnTo>
                  <a:lnTo>
                    <a:pt x="1365" y="2843"/>
                  </a:lnTo>
                  <a:lnTo>
                    <a:pt x="1374" y="2857"/>
                  </a:lnTo>
                  <a:lnTo>
                    <a:pt x="1385" y="2870"/>
                  </a:lnTo>
                  <a:lnTo>
                    <a:pt x="1398" y="2882"/>
                  </a:lnTo>
                  <a:lnTo>
                    <a:pt x="1413" y="2893"/>
                  </a:lnTo>
                  <a:lnTo>
                    <a:pt x="1432" y="2903"/>
                  </a:lnTo>
                  <a:lnTo>
                    <a:pt x="1451" y="2913"/>
                  </a:lnTo>
                  <a:lnTo>
                    <a:pt x="1473" y="2920"/>
                  </a:lnTo>
                  <a:lnTo>
                    <a:pt x="1497" y="2927"/>
                  </a:lnTo>
                  <a:lnTo>
                    <a:pt x="1524" y="2933"/>
                  </a:lnTo>
                  <a:lnTo>
                    <a:pt x="1553" y="2938"/>
                  </a:lnTo>
                  <a:lnTo>
                    <a:pt x="1611" y="2947"/>
                  </a:lnTo>
                  <a:lnTo>
                    <a:pt x="1664" y="2952"/>
                  </a:lnTo>
                  <a:lnTo>
                    <a:pt x="1716" y="2956"/>
                  </a:lnTo>
                  <a:lnTo>
                    <a:pt x="1763" y="2957"/>
                  </a:lnTo>
                  <a:lnTo>
                    <a:pt x="1805" y="2957"/>
                  </a:lnTo>
                  <a:lnTo>
                    <a:pt x="1846" y="2954"/>
                  </a:lnTo>
                  <a:lnTo>
                    <a:pt x="1864" y="2952"/>
                  </a:lnTo>
                  <a:lnTo>
                    <a:pt x="1882" y="2949"/>
                  </a:lnTo>
                  <a:lnTo>
                    <a:pt x="1898" y="2945"/>
                  </a:lnTo>
                  <a:lnTo>
                    <a:pt x="1914" y="2942"/>
                  </a:lnTo>
                  <a:lnTo>
                    <a:pt x="1914" y="2979"/>
                  </a:lnTo>
                  <a:lnTo>
                    <a:pt x="1915" y="3016"/>
                  </a:lnTo>
                  <a:lnTo>
                    <a:pt x="1918" y="3053"/>
                  </a:lnTo>
                  <a:lnTo>
                    <a:pt x="1921" y="3087"/>
                  </a:lnTo>
                  <a:lnTo>
                    <a:pt x="1924" y="3121"/>
                  </a:lnTo>
                  <a:lnTo>
                    <a:pt x="1927" y="3155"/>
                  </a:lnTo>
                  <a:lnTo>
                    <a:pt x="1933" y="3187"/>
                  </a:lnTo>
                  <a:lnTo>
                    <a:pt x="1937" y="3219"/>
                  </a:lnTo>
                  <a:lnTo>
                    <a:pt x="1941" y="3235"/>
                  </a:lnTo>
                  <a:lnTo>
                    <a:pt x="1943" y="3251"/>
                  </a:lnTo>
                  <a:lnTo>
                    <a:pt x="1945" y="3290"/>
                  </a:lnTo>
                  <a:lnTo>
                    <a:pt x="1946" y="3331"/>
                  </a:lnTo>
                  <a:lnTo>
                    <a:pt x="1944" y="3377"/>
                  </a:lnTo>
                  <a:lnTo>
                    <a:pt x="1941" y="3427"/>
                  </a:lnTo>
                  <a:lnTo>
                    <a:pt x="1934" y="3482"/>
                  </a:lnTo>
                  <a:lnTo>
                    <a:pt x="1925" y="3541"/>
                  </a:lnTo>
                  <a:lnTo>
                    <a:pt x="1914" y="3604"/>
                  </a:lnTo>
                  <a:lnTo>
                    <a:pt x="1912" y="3610"/>
                  </a:lnTo>
                  <a:lnTo>
                    <a:pt x="1910" y="3614"/>
                  </a:lnTo>
                  <a:lnTo>
                    <a:pt x="1908" y="3617"/>
                  </a:lnTo>
                  <a:lnTo>
                    <a:pt x="1905" y="3621"/>
                  </a:lnTo>
                  <a:lnTo>
                    <a:pt x="1900" y="3624"/>
                  </a:lnTo>
                  <a:lnTo>
                    <a:pt x="1896" y="3626"/>
                  </a:lnTo>
                  <a:lnTo>
                    <a:pt x="1890" y="3628"/>
                  </a:lnTo>
                  <a:lnTo>
                    <a:pt x="1885" y="3629"/>
                  </a:lnTo>
                  <a:lnTo>
                    <a:pt x="1871" y="3630"/>
                  </a:lnTo>
                  <a:lnTo>
                    <a:pt x="1855" y="3629"/>
                  </a:lnTo>
                  <a:lnTo>
                    <a:pt x="1837" y="3626"/>
                  </a:lnTo>
                  <a:lnTo>
                    <a:pt x="1816" y="3621"/>
                  </a:lnTo>
                  <a:lnTo>
                    <a:pt x="1793" y="3613"/>
                  </a:lnTo>
                  <a:lnTo>
                    <a:pt x="1768" y="3603"/>
                  </a:lnTo>
                  <a:lnTo>
                    <a:pt x="1740" y="3591"/>
                  </a:lnTo>
                  <a:lnTo>
                    <a:pt x="1710" y="3577"/>
                  </a:lnTo>
                  <a:lnTo>
                    <a:pt x="1677" y="3562"/>
                  </a:lnTo>
                  <a:lnTo>
                    <a:pt x="1642" y="3543"/>
                  </a:lnTo>
                  <a:lnTo>
                    <a:pt x="1605" y="3523"/>
                  </a:lnTo>
                  <a:lnTo>
                    <a:pt x="1565" y="3501"/>
                  </a:lnTo>
                  <a:lnTo>
                    <a:pt x="1544" y="3489"/>
                  </a:lnTo>
                  <a:lnTo>
                    <a:pt x="1524" y="3480"/>
                  </a:lnTo>
                  <a:lnTo>
                    <a:pt x="1504" y="3471"/>
                  </a:lnTo>
                  <a:lnTo>
                    <a:pt x="1483" y="3463"/>
                  </a:lnTo>
                  <a:lnTo>
                    <a:pt x="1463" y="3456"/>
                  </a:lnTo>
                  <a:lnTo>
                    <a:pt x="1442" y="3450"/>
                  </a:lnTo>
                  <a:lnTo>
                    <a:pt x="1422" y="3446"/>
                  </a:lnTo>
                  <a:lnTo>
                    <a:pt x="1402" y="3442"/>
                  </a:lnTo>
                  <a:lnTo>
                    <a:pt x="1381" y="3439"/>
                  </a:lnTo>
                  <a:lnTo>
                    <a:pt x="1362" y="3438"/>
                  </a:lnTo>
                  <a:lnTo>
                    <a:pt x="1341" y="3438"/>
                  </a:lnTo>
                  <a:lnTo>
                    <a:pt x="1321" y="3439"/>
                  </a:lnTo>
                  <a:lnTo>
                    <a:pt x="1300" y="3440"/>
                  </a:lnTo>
                  <a:lnTo>
                    <a:pt x="1281" y="3444"/>
                  </a:lnTo>
                  <a:lnTo>
                    <a:pt x="1261" y="3448"/>
                  </a:lnTo>
                  <a:lnTo>
                    <a:pt x="1240" y="3453"/>
                  </a:lnTo>
                  <a:lnTo>
                    <a:pt x="1221" y="3460"/>
                  </a:lnTo>
                  <a:lnTo>
                    <a:pt x="1201" y="3467"/>
                  </a:lnTo>
                  <a:lnTo>
                    <a:pt x="1180" y="3475"/>
                  </a:lnTo>
                  <a:lnTo>
                    <a:pt x="1161" y="3485"/>
                  </a:lnTo>
                  <a:lnTo>
                    <a:pt x="1141" y="3496"/>
                  </a:lnTo>
                  <a:lnTo>
                    <a:pt x="1121" y="3507"/>
                  </a:lnTo>
                  <a:lnTo>
                    <a:pt x="1102" y="3520"/>
                  </a:lnTo>
                  <a:lnTo>
                    <a:pt x="1081" y="3534"/>
                  </a:lnTo>
                  <a:lnTo>
                    <a:pt x="1061" y="3550"/>
                  </a:lnTo>
                  <a:lnTo>
                    <a:pt x="1042" y="3565"/>
                  </a:lnTo>
                  <a:lnTo>
                    <a:pt x="1022" y="3582"/>
                  </a:lnTo>
                  <a:lnTo>
                    <a:pt x="1002" y="3601"/>
                  </a:lnTo>
                  <a:lnTo>
                    <a:pt x="983" y="3621"/>
                  </a:lnTo>
                  <a:lnTo>
                    <a:pt x="963" y="3640"/>
                  </a:lnTo>
                  <a:lnTo>
                    <a:pt x="943" y="3662"/>
                  </a:lnTo>
                  <a:lnTo>
                    <a:pt x="924" y="3685"/>
                  </a:lnTo>
                  <a:lnTo>
                    <a:pt x="899" y="3717"/>
                  </a:lnTo>
                  <a:lnTo>
                    <a:pt x="874" y="3751"/>
                  </a:lnTo>
                  <a:lnTo>
                    <a:pt x="850" y="3787"/>
                  </a:lnTo>
                  <a:lnTo>
                    <a:pt x="830" y="3823"/>
                  </a:lnTo>
                  <a:lnTo>
                    <a:pt x="809" y="3861"/>
                  </a:lnTo>
                  <a:lnTo>
                    <a:pt x="789" y="3901"/>
                  </a:lnTo>
                  <a:lnTo>
                    <a:pt x="772" y="3943"/>
                  </a:lnTo>
                  <a:lnTo>
                    <a:pt x="755" y="3985"/>
                  </a:lnTo>
                  <a:lnTo>
                    <a:pt x="740" y="4029"/>
                  </a:lnTo>
                  <a:lnTo>
                    <a:pt x="727" y="4075"/>
                  </a:lnTo>
                  <a:lnTo>
                    <a:pt x="714" y="4123"/>
                  </a:lnTo>
                  <a:lnTo>
                    <a:pt x="703" y="4172"/>
                  </a:lnTo>
                  <a:lnTo>
                    <a:pt x="693" y="4222"/>
                  </a:lnTo>
                  <a:lnTo>
                    <a:pt x="684" y="4275"/>
                  </a:lnTo>
                  <a:lnTo>
                    <a:pt x="678" y="4328"/>
                  </a:lnTo>
                  <a:lnTo>
                    <a:pt x="671" y="4383"/>
                  </a:lnTo>
                  <a:lnTo>
                    <a:pt x="663" y="4496"/>
                  </a:lnTo>
                  <a:lnTo>
                    <a:pt x="655" y="4608"/>
                  </a:lnTo>
                  <a:lnTo>
                    <a:pt x="648" y="4722"/>
                  </a:lnTo>
                  <a:lnTo>
                    <a:pt x="645" y="4835"/>
                  </a:lnTo>
                  <a:lnTo>
                    <a:pt x="644" y="4949"/>
                  </a:lnTo>
                  <a:lnTo>
                    <a:pt x="645" y="5065"/>
                  </a:lnTo>
                  <a:lnTo>
                    <a:pt x="647" y="5179"/>
                  </a:lnTo>
                  <a:lnTo>
                    <a:pt x="652" y="5295"/>
                  </a:lnTo>
                  <a:lnTo>
                    <a:pt x="663" y="5522"/>
                  </a:lnTo>
                  <a:lnTo>
                    <a:pt x="676" y="5741"/>
                  </a:lnTo>
                  <a:lnTo>
                    <a:pt x="691" y="5950"/>
                  </a:lnTo>
                  <a:lnTo>
                    <a:pt x="700" y="6050"/>
                  </a:lnTo>
                  <a:lnTo>
                    <a:pt x="707" y="6148"/>
                  </a:lnTo>
                  <a:lnTo>
                    <a:pt x="715" y="6242"/>
                  </a:lnTo>
                  <a:lnTo>
                    <a:pt x="720" y="6327"/>
                  </a:lnTo>
                  <a:lnTo>
                    <a:pt x="723" y="6405"/>
                  </a:lnTo>
                  <a:lnTo>
                    <a:pt x="723" y="6440"/>
                  </a:lnTo>
                  <a:lnTo>
                    <a:pt x="722" y="6474"/>
                  </a:lnTo>
                  <a:lnTo>
                    <a:pt x="720" y="6506"/>
                  </a:lnTo>
                  <a:lnTo>
                    <a:pt x="719" y="6535"/>
                  </a:lnTo>
                  <a:lnTo>
                    <a:pt x="717" y="6562"/>
                  </a:lnTo>
                  <a:lnTo>
                    <a:pt x="714" y="6589"/>
                  </a:lnTo>
                  <a:lnTo>
                    <a:pt x="710" y="6611"/>
                  </a:lnTo>
                  <a:lnTo>
                    <a:pt x="706" y="6633"/>
                  </a:lnTo>
                  <a:lnTo>
                    <a:pt x="701" y="6652"/>
                  </a:lnTo>
                  <a:lnTo>
                    <a:pt x="695" y="6669"/>
                  </a:lnTo>
                  <a:lnTo>
                    <a:pt x="859" y="6530"/>
                  </a:lnTo>
                  <a:lnTo>
                    <a:pt x="939" y="6460"/>
                  </a:lnTo>
                  <a:lnTo>
                    <a:pt x="1018" y="6391"/>
                  </a:lnTo>
                  <a:lnTo>
                    <a:pt x="1094" y="6322"/>
                  </a:lnTo>
                  <a:lnTo>
                    <a:pt x="1169" y="6254"/>
                  </a:lnTo>
                  <a:lnTo>
                    <a:pt x="1244" y="6187"/>
                  </a:lnTo>
                  <a:lnTo>
                    <a:pt x="1316" y="6120"/>
                  </a:lnTo>
                  <a:lnTo>
                    <a:pt x="1387" y="6052"/>
                  </a:lnTo>
                  <a:lnTo>
                    <a:pt x="1456" y="5987"/>
                  </a:lnTo>
                  <a:lnTo>
                    <a:pt x="1523" y="5920"/>
                  </a:lnTo>
                  <a:lnTo>
                    <a:pt x="1589" y="5854"/>
                  </a:lnTo>
                  <a:lnTo>
                    <a:pt x="1654" y="5790"/>
                  </a:lnTo>
                  <a:lnTo>
                    <a:pt x="1717" y="5726"/>
                  </a:lnTo>
                  <a:lnTo>
                    <a:pt x="1779" y="5661"/>
                  </a:lnTo>
                  <a:lnTo>
                    <a:pt x="1838" y="5597"/>
                  </a:lnTo>
                  <a:lnTo>
                    <a:pt x="1956" y="5472"/>
                  </a:lnTo>
                  <a:lnTo>
                    <a:pt x="2071" y="5352"/>
                  </a:lnTo>
                  <a:lnTo>
                    <a:pt x="2183" y="5235"/>
                  </a:lnTo>
                  <a:lnTo>
                    <a:pt x="2293" y="5123"/>
                  </a:lnTo>
                  <a:lnTo>
                    <a:pt x="2402" y="5014"/>
                  </a:lnTo>
                  <a:lnTo>
                    <a:pt x="2507" y="4911"/>
                  </a:lnTo>
                  <a:lnTo>
                    <a:pt x="2610" y="4810"/>
                  </a:lnTo>
                  <a:lnTo>
                    <a:pt x="2712" y="4715"/>
                  </a:lnTo>
                  <a:lnTo>
                    <a:pt x="2762" y="4669"/>
                  </a:lnTo>
                  <a:lnTo>
                    <a:pt x="2812" y="4623"/>
                  </a:lnTo>
                  <a:lnTo>
                    <a:pt x="2861" y="4581"/>
                  </a:lnTo>
                  <a:lnTo>
                    <a:pt x="2912" y="4538"/>
                  </a:lnTo>
                  <a:lnTo>
                    <a:pt x="2961" y="4497"/>
                  </a:lnTo>
                  <a:lnTo>
                    <a:pt x="3010" y="4457"/>
                  </a:lnTo>
                  <a:lnTo>
                    <a:pt x="3059" y="4419"/>
                  </a:lnTo>
                  <a:lnTo>
                    <a:pt x="3109" y="4382"/>
                  </a:lnTo>
                  <a:lnTo>
                    <a:pt x="3157" y="4346"/>
                  </a:lnTo>
                  <a:lnTo>
                    <a:pt x="3207" y="4311"/>
                  </a:lnTo>
                  <a:lnTo>
                    <a:pt x="3256" y="4278"/>
                  </a:lnTo>
                  <a:lnTo>
                    <a:pt x="3305" y="4246"/>
                  </a:lnTo>
                  <a:lnTo>
                    <a:pt x="3353" y="4216"/>
                  </a:lnTo>
                  <a:lnTo>
                    <a:pt x="3402" y="4186"/>
                  </a:lnTo>
                  <a:lnTo>
                    <a:pt x="3450" y="4159"/>
                  </a:lnTo>
                  <a:lnTo>
                    <a:pt x="3498" y="4132"/>
                  </a:lnTo>
                  <a:lnTo>
                    <a:pt x="3547" y="4108"/>
                  </a:lnTo>
                  <a:lnTo>
                    <a:pt x="3596" y="4085"/>
                  </a:lnTo>
                  <a:lnTo>
                    <a:pt x="3647" y="4063"/>
                  </a:lnTo>
                  <a:lnTo>
                    <a:pt x="3698" y="4043"/>
                  </a:lnTo>
                  <a:lnTo>
                    <a:pt x="3750" y="4026"/>
                  </a:lnTo>
                  <a:lnTo>
                    <a:pt x="3803" y="4011"/>
                  </a:lnTo>
                  <a:lnTo>
                    <a:pt x="3856" y="3997"/>
                  </a:lnTo>
                  <a:lnTo>
                    <a:pt x="3911" y="3985"/>
                  </a:lnTo>
                  <a:lnTo>
                    <a:pt x="3967" y="3974"/>
                  </a:lnTo>
                  <a:lnTo>
                    <a:pt x="4024" y="3967"/>
                  </a:lnTo>
                  <a:lnTo>
                    <a:pt x="4080" y="3960"/>
                  </a:lnTo>
                  <a:lnTo>
                    <a:pt x="4138" y="3956"/>
                  </a:lnTo>
                  <a:lnTo>
                    <a:pt x="4197" y="3954"/>
                  </a:lnTo>
                  <a:lnTo>
                    <a:pt x="4257" y="3953"/>
                  </a:lnTo>
                  <a:lnTo>
                    <a:pt x="4317" y="3954"/>
                  </a:lnTo>
                  <a:lnTo>
                    <a:pt x="4380" y="3957"/>
                  </a:lnTo>
                  <a:lnTo>
                    <a:pt x="4305" y="3922"/>
                  </a:lnTo>
                  <a:lnTo>
                    <a:pt x="4184" y="3866"/>
                  </a:lnTo>
                  <a:lnTo>
                    <a:pt x="4017" y="3792"/>
                  </a:lnTo>
                  <a:lnTo>
                    <a:pt x="3804" y="3697"/>
                  </a:lnTo>
                  <a:lnTo>
                    <a:pt x="3775" y="3684"/>
                  </a:lnTo>
                  <a:lnTo>
                    <a:pt x="3747" y="3670"/>
                  </a:lnTo>
                  <a:lnTo>
                    <a:pt x="3719" y="3654"/>
                  </a:lnTo>
                  <a:lnTo>
                    <a:pt x="3693" y="3638"/>
                  </a:lnTo>
                  <a:lnTo>
                    <a:pt x="3667" y="3621"/>
                  </a:lnTo>
                  <a:lnTo>
                    <a:pt x="3642" y="3602"/>
                  </a:lnTo>
                  <a:lnTo>
                    <a:pt x="3618" y="3583"/>
                  </a:lnTo>
                  <a:lnTo>
                    <a:pt x="3595" y="3563"/>
                  </a:lnTo>
                  <a:lnTo>
                    <a:pt x="3574" y="3542"/>
                  </a:lnTo>
                  <a:lnTo>
                    <a:pt x="3553" y="3520"/>
                  </a:lnTo>
                  <a:lnTo>
                    <a:pt x="3532" y="3497"/>
                  </a:lnTo>
                  <a:lnTo>
                    <a:pt x="3512" y="3474"/>
                  </a:lnTo>
                  <a:lnTo>
                    <a:pt x="3494" y="3449"/>
                  </a:lnTo>
                  <a:lnTo>
                    <a:pt x="3476" y="3424"/>
                  </a:lnTo>
                  <a:lnTo>
                    <a:pt x="3459" y="3397"/>
                  </a:lnTo>
                  <a:lnTo>
                    <a:pt x="3444" y="3369"/>
                  </a:lnTo>
                  <a:lnTo>
                    <a:pt x="3428" y="3341"/>
                  </a:lnTo>
                  <a:lnTo>
                    <a:pt x="3414" y="3311"/>
                  </a:lnTo>
                  <a:lnTo>
                    <a:pt x="3401" y="3282"/>
                  </a:lnTo>
                  <a:lnTo>
                    <a:pt x="3389" y="3250"/>
                  </a:lnTo>
                  <a:lnTo>
                    <a:pt x="3377" y="3219"/>
                  </a:lnTo>
                  <a:lnTo>
                    <a:pt x="3366" y="3185"/>
                  </a:lnTo>
                  <a:lnTo>
                    <a:pt x="3356" y="3151"/>
                  </a:lnTo>
                  <a:lnTo>
                    <a:pt x="3347" y="3116"/>
                  </a:lnTo>
                  <a:lnTo>
                    <a:pt x="3340" y="3081"/>
                  </a:lnTo>
                  <a:lnTo>
                    <a:pt x="3332" y="3044"/>
                  </a:lnTo>
                  <a:lnTo>
                    <a:pt x="3327" y="3007"/>
                  </a:lnTo>
                  <a:lnTo>
                    <a:pt x="3321" y="2967"/>
                  </a:lnTo>
                  <a:lnTo>
                    <a:pt x="3317" y="2928"/>
                  </a:lnTo>
                  <a:lnTo>
                    <a:pt x="3312" y="2888"/>
                  </a:lnTo>
                  <a:lnTo>
                    <a:pt x="3310" y="2846"/>
                  </a:lnTo>
                  <a:lnTo>
                    <a:pt x="3308" y="2803"/>
                  </a:lnTo>
                  <a:lnTo>
                    <a:pt x="3331" y="2824"/>
                  </a:lnTo>
                  <a:lnTo>
                    <a:pt x="3354" y="2844"/>
                  </a:lnTo>
                  <a:lnTo>
                    <a:pt x="3377" y="2861"/>
                  </a:lnTo>
                  <a:lnTo>
                    <a:pt x="3401" y="2879"/>
                  </a:lnTo>
                  <a:lnTo>
                    <a:pt x="3425" y="2893"/>
                  </a:lnTo>
                  <a:lnTo>
                    <a:pt x="3450" y="2907"/>
                  </a:lnTo>
                  <a:lnTo>
                    <a:pt x="3475" y="2919"/>
                  </a:lnTo>
                  <a:lnTo>
                    <a:pt x="3501" y="2930"/>
                  </a:lnTo>
                  <a:lnTo>
                    <a:pt x="3528" y="2939"/>
                  </a:lnTo>
                  <a:lnTo>
                    <a:pt x="3554" y="2948"/>
                  </a:lnTo>
                  <a:lnTo>
                    <a:pt x="3581" y="2954"/>
                  </a:lnTo>
                  <a:lnTo>
                    <a:pt x="3608" y="2959"/>
                  </a:lnTo>
                  <a:lnTo>
                    <a:pt x="3636" y="2963"/>
                  </a:lnTo>
                  <a:lnTo>
                    <a:pt x="3664" y="2965"/>
                  </a:lnTo>
                  <a:lnTo>
                    <a:pt x="3693" y="2966"/>
                  </a:lnTo>
                  <a:lnTo>
                    <a:pt x="3722" y="2965"/>
                  </a:lnTo>
                  <a:lnTo>
                    <a:pt x="3752" y="2964"/>
                  </a:lnTo>
                  <a:lnTo>
                    <a:pt x="3780" y="2962"/>
                  </a:lnTo>
                  <a:lnTo>
                    <a:pt x="3807" y="2959"/>
                  </a:lnTo>
                  <a:lnTo>
                    <a:pt x="3835" y="2954"/>
                  </a:lnTo>
                  <a:lnTo>
                    <a:pt x="3862" y="2950"/>
                  </a:lnTo>
                  <a:lnTo>
                    <a:pt x="3888" y="2944"/>
                  </a:lnTo>
                  <a:lnTo>
                    <a:pt x="3914" y="2938"/>
                  </a:lnTo>
                  <a:lnTo>
                    <a:pt x="3939" y="2931"/>
                  </a:lnTo>
                  <a:lnTo>
                    <a:pt x="3963" y="2924"/>
                  </a:lnTo>
                  <a:lnTo>
                    <a:pt x="3989" y="2915"/>
                  </a:lnTo>
                  <a:lnTo>
                    <a:pt x="4012" y="2905"/>
                  </a:lnTo>
                  <a:lnTo>
                    <a:pt x="4034" y="2895"/>
                  </a:lnTo>
                  <a:lnTo>
                    <a:pt x="4057" y="2884"/>
                  </a:lnTo>
                  <a:lnTo>
                    <a:pt x="4079" y="2873"/>
                  </a:lnTo>
                  <a:lnTo>
                    <a:pt x="4101" y="2860"/>
                  </a:lnTo>
                  <a:lnTo>
                    <a:pt x="4122" y="2847"/>
                  </a:lnTo>
                  <a:lnTo>
                    <a:pt x="4143" y="2833"/>
                  </a:lnTo>
                  <a:lnTo>
                    <a:pt x="4161" y="2819"/>
                  </a:lnTo>
                  <a:lnTo>
                    <a:pt x="4180" y="2803"/>
                  </a:lnTo>
                  <a:lnTo>
                    <a:pt x="4196" y="2788"/>
                  </a:lnTo>
                  <a:lnTo>
                    <a:pt x="4213" y="2773"/>
                  </a:lnTo>
                  <a:lnTo>
                    <a:pt x="4228" y="2756"/>
                  </a:lnTo>
                  <a:lnTo>
                    <a:pt x="4241" y="2740"/>
                  </a:lnTo>
                  <a:lnTo>
                    <a:pt x="4254" y="2723"/>
                  </a:lnTo>
                  <a:lnTo>
                    <a:pt x="4266" y="2704"/>
                  </a:lnTo>
                  <a:lnTo>
                    <a:pt x="4277" y="2687"/>
                  </a:lnTo>
                  <a:lnTo>
                    <a:pt x="4287" y="2668"/>
                  </a:lnTo>
                  <a:lnTo>
                    <a:pt x="4294" y="2648"/>
                  </a:lnTo>
                  <a:lnTo>
                    <a:pt x="4302" y="2629"/>
                  </a:lnTo>
                  <a:lnTo>
                    <a:pt x="4309" y="2608"/>
                  </a:lnTo>
                  <a:lnTo>
                    <a:pt x="4314" y="2588"/>
                  </a:lnTo>
                  <a:lnTo>
                    <a:pt x="4318" y="2566"/>
                  </a:lnTo>
                  <a:lnTo>
                    <a:pt x="4322" y="2546"/>
                  </a:lnTo>
                  <a:lnTo>
                    <a:pt x="4322" y="2524"/>
                  </a:lnTo>
                  <a:lnTo>
                    <a:pt x="4321" y="2503"/>
                  </a:lnTo>
                  <a:lnTo>
                    <a:pt x="4318" y="2482"/>
                  </a:lnTo>
                  <a:lnTo>
                    <a:pt x="4313" y="2462"/>
                  </a:lnTo>
                  <a:lnTo>
                    <a:pt x="4305" y="2441"/>
                  </a:lnTo>
                  <a:lnTo>
                    <a:pt x="4297" y="2420"/>
                  </a:lnTo>
                  <a:lnTo>
                    <a:pt x="4286" y="2399"/>
                  </a:lnTo>
                  <a:lnTo>
                    <a:pt x="4273" y="2379"/>
                  </a:lnTo>
                  <a:lnTo>
                    <a:pt x="4257" y="2358"/>
                  </a:lnTo>
                  <a:lnTo>
                    <a:pt x="4240" y="2337"/>
                  </a:lnTo>
                  <a:lnTo>
                    <a:pt x="4221" y="2317"/>
                  </a:lnTo>
                  <a:lnTo>
                    <a:pt x="4199" y="2297"/>
                  </a:lnTo>
                  <a:lnTo>
                    <a:pt x="4176" y="2276"/>
                  </a:lnTo>
                  <a:lnTo>
                    <a:pt x="4151" y="2256"/>
                  </a:lnTo>
                  <a:lnTo>
                    <a:pt x="4124" y="2237"/>
                  </a:lnTo>
                  <a:lnTo>
                    <a:pt x="4240" y="2275"/>
                  </a:lnTo>
                  <a:lnTo>
                    <a:pt x="4351" y="2311"/>
                  </a:lnTo>
                  <a:lnTo>
                    <a:pt x="4458" y="2344"/>
                  </a:lnTo>
                  <a:lnTo>
                    <a:pt x="4561" y="2375"/>
                  </a:lnTo>
                  <a:lnTo>
                    <a:pt x="4659" y="2404"/>
                  </a:lnTo>
                  <a:lnTo>
                    <a:pt x="4753" y="2429"/>
                  </a:lnTo>
                  <a:lnTo>
                    <a:pt x="4844" y="2453"/>
                  </a:lnTo>
                  <a:lnTo>
                    <a:pt x="4929" y="2474"/>
                  </a:lnTo>
                  <a:lnTo>
                    <a:pt x="5011" y="2492"/>
                  </a:lnTo>
                  <a:lnTo>
                    <a:pt x="5087" y="2509"/>
                  </a:lnTo>
                  <a:lnTo>
                    <a:pt x="5161" y="2523"/>
                  </a:lnTo>
                  <a:lnTo>
                    <a:pt x="5229" y="2534"/>
                  </a:lnTo>
                  <a:lnTo>
                    <a:pt x="5293" y="2542"/>
                  </a:lnTo>
                  <a:lnTo>
                    <a:pt x="5353" y="2549"/>
                  </a:lnTo>
                  <a:lnTo>
                    <a:pt x="5409" y="2553"/>
                  </a:lnTo>
                  <a:lnTo>
                    <a:pt x="5460" y="2554"/>
                  </a:lnTo>
                  <a:lnTo>
                    <a:pt x="5508" y="2554"/>
                  </a:lnTo>
                  <a:lnTo>
                    <a:pt x="5553" y="2552"/>
                  </a:lnTo>
                  <a:lnTo>
                    <a:pt x="5595" y="2550"/>
                  </a:lnTo>
                  <a:lnTo>
                    <a:pt x="5635" y="2547"/>
                  </a:lnTo>
                  <a:lnTo>
                    <a:pt x="5671" y="2542"/>
                  </a:lnTo>
                  <a:lnTo>
                    <a:pt x="5705" y="2537"/>
                  </a:lnTo>
                  <a:lnTo>
                    <a:pt x="5735" y="2530"/>
                  </a:lnTo>
                  <a:lnTo>
                    <a:pt x="5764" y="2523"/>
                  </a:lnTo>
                  <a:lnTo>
                    <a:pt x="5789" y="2514"/>
                  </a:lnTo>
                  <a:lnTo>
                    <a:pt x="5811" y="2504"/>
                  </a:lnTo>
                  <a:lnTo>
                    <a:pt x="5830" y="2493"/>
                  </a:lnTo>
                  <a:lnTo>
                    <a:pt x="5848" y="2482"/>
                  </a:lnTo>
                  <a:lnTo>
                    <a:pt x="5854" y="2476"/>
                  </a:lnTo>
                  <a:lnTo>
                    <a:pt x="5861" y="2469"/>
                  </a:lnTo>
                  <a:lnTo>
                    <a:pt x="5867" y="2463"/>
                  </a:lnTo>
                  <a:lnTo>
                    <a:pt x="5873" y="2455"/>
                  </a:lnTo>
                  <a:lnTo>
                    <a:pt x="5877" y="2448"/>
                  </a:lnTo>
                  <a:lnTo>
                    <a:pt x="5880" y="2441"/>
                  </a:lnTo>
                  <a:lnTo>
                    <a:pt x="5884" y="2433"/>
                  </a:lnTo>
                  <a:lnTo>
                    <a:pt x="5886" y="2424"/>
                  </a:lnTo>
                  <a:lnTo>
                    <a:pt x="5888" y="2412"/>
                  </a:lnTo>
                  <a:lnTo>
                    <a:pt x="5886" y="2399"/>
                  </a:lnTo>
                  <a:lnTo>
                    <a:pt x="5883" y="2386"/>
                  </a:lnTo>
                  <a:lnTo>
                    <a:pt x="5876" y="2372"/>
                  </a:lnTo>
                  <a:lnTo>
                    <a:pt x="5867" y="2358"/>
                  </a:lnTo>
                  <a:lnTo>
                    <a:pt x="5855" y="2342"/>
                  </a:lnTo>
                  <a:lnTo>
                    <a:pt x="5841" y="2327"/>
                  </a:lnTo>
                  <a:lnTo>
                    <a:pt x="5825" y="2312"/>
                  </a:lnTo>
                  <a:lnTo>
                    <a:pt x="5805" y="2296"/>
                  </a:lnTo>
                  <a:lnTo>
                    <a:pt x="5783" y="2278"/>
                  </a:lnTo>
                  <a:lnTo>
                    <a:pt x="5759" y="2262"/>
                  </a:lnTo>
                  <a:lnTo>
                    <a:pt x="5732" y="2244"/>
                  </a:lnTo>
                  <a:lnTo>
                    <a:pt x="5702" y="2226"/>
                  </a:lnTo>
                  <a:lnTo>
                    <a:pt x="5670" y="2207"/>
                  </a:lnTo>
                  <a:lnTo>
                    <a:pt x="5636" y="2188"/>
                  </a:lnTo>
                  <a:lnTo>
                    <a:pt x="5598" y="2169"/>
                  </a:lnTo>
                  <a:lnTo>
                    <a:pt x="5519" y="2129"/>
                  </a:lnTo>
                  <a:lnTo>
                    <a:pt x="5438" y="2090"/>
                  </a:lnTo>
                  <a:lnTo>
                    <a:pt x="5354" y="2051"/>
                  </a:lnTo>
                  <a:lnTo>
                    <a:pt x="5268" y="2011"/>
                  </a:lnTo>
                  <a:lnTo>
                    <a:pt x="5178" y="1973"/>
                  </a:lnTo>
                  <a:lnTo>
                    <a:pt x="5085" y="1934"/>
                  </a:lnTo>
                  <a:lnTo>
                    <a:pt x="4991" y="1896"/>
                  </a:lnTo>
                  <a:lnTo>
                    <a:pt x="4894" y="1857"/>
                  </a:lnTo>
                  <a:lnTo>
                    <a:pt x="4699" y="1783"/>
                  </a:lnTo>
                  <a:lnTo>
                    <a:pt x="4509" y="1712"/>
                  </a:lnTo>
                  <a:lnTo>
                    <a:pt x="4323" y="1647"/>
                  </a:lnTo>
                  <a:lnTo>
                    <a:pt x="4142" y="1583"/>
                  </a:lnTo>
                  <a:lnTo>
                    <a:pt x="3982" y="1530"/>
                  </a:lnTo>
                  <a:lnTo>
                    <a:pt x="3858" y="1487"/>
                  </a:lnTo>
                  <a:lnTo>
                    <a:pt x="3769" y="1455"/>
                  </a:lnTo>
                  <a:lnTo>
                    <a:pt x="3716" y="1435"/>
                  </a:lnTo>
                  <a:lnTo>
                    <a:pt x="3626" y="1406"/>
                  </a:lnTo>
                  <a:lnTo>
                    <a:pt x="3529" y="1375"/>
                  </a:lnTo>
                  <a:lnTo>
                    <a:pt x="3424" y="1339"/>
                  </a:lnTo>
                  <a:lnTo>
                    <a:pt x="3309" y="1298"/>
                  </a:lnTo>
                  <a:lnTo>
                    <a:pt x="3188" y="1253"/>
                  </a:lnTo>
                  <a:lnTo>
                    <a:pt x="3058" y="1205"/>
                  </a:lnTo>
                  <a:lnTo>
                    <a:pt x="2920" y="1153"/>
                  </a:lnTo>
                  <a:lnTo>
                    <a:pt x="2774" y="1097"/>
                  </a:lnTo>
                  <a:lnTo>
                    <a:pt x="2623" y="1039"/>
                  </a:lnTo>
                  <a:lnTo>
                    <a:pt x="2474" y="982"/>
                  </a:lnTo>
                  <a:lnTo>
                    <a:pt x="2323" y="927"/>
                  </a:lnTo>
                  <a:lnTo>
                    <a:pt x="2173" y="872"/>
                  </a:lnTo>
                  <a:lnTo>
                    <a:pt x="2024" y="820"/>
                  </a:lnTo>
                  <a:lnTo>
                    <a:pt x="1874" y="767"/>
                  </a:lnTo>
                  <a:lnTo>
                    <a:pt x="1723" y="716"/>
                  </a:lnTo>
                  <a:lnTo>
                    <a:pt x="1574" y="667"/>
                  </a:lnTo>
                  <a:lnTo>
                    <a:pt x="1426" y="620"/>
                  </a:lnTo>
                  <a:lnTo>
                    <a:pt x="1283" y="576"/>
                  </a:lnTo>
                  <a:lnTo>
                    <a:pt x="1144" y="537"/>
                  </a:lnTo>
                  <a:lnTo>
                    <a:pt x="1010" y="500"/>
                  </a:lnTo>
                  <a:lnTo>
                    <a:pt x="880" y="468"/>
                  </a:lnTo>
                  <a:lnTo>
                    <a:pt x="817" y="453"/>
                  </a:lnTo>
                  <a:lnTo>
                    <a:pt x="754" y="438"/>
                  </a:lnTo>
                  <a:lnTo>
                    <a:pt x="693" y="425"/>
                  </a:lnTo>
                  <a:lnTo>
                    <a:pt x="633" y="413"/>
                  </a:lnTo>
                  <a:lnTo>
                    <a:pt x="574" y="402"/>
                  </a:lnTo>
                  <a:lnTo>
                    <a:pt x="516" y="393"/>
                  </a:lnTo>
                  <a:lnTo>
                    <a:pt x="461" y="384"/>
                  </a:lnTo>
                  <a:lnTo>
                    <a:pt x="408" y="377"/>
                  </a:lnTo>
                  <a:lnTo>
                    <a:pt x="359" y="373"/>
                  </a:lnTo>
                  <a:lnTo>
                    <a:pt x="312" y="371"/>
                  </a:lnTo>
                  <a:lnTo>
                    <a:pt x="269" y="371"/>
                  </a:lnTo>
                  <a:lnTo>
                    <a:pt x="229" y="373"/>
                  </a:lnTo>
                  <a:lnTo>
                    <a:pt x="193" y="377"/>
                  </a:lnTo>
                  <a:lnTo>
                    <a:pt x="175" y="381"/>
                  </a:lnTo>
                  <a:lnTo>
                    <a:pt x="159" y="384"/>
                  </a:lnTo>
                  <a:lnTo>
                    <a:pt x="143" y="388"/>
                  </a:lnTo>
                  <a:lnTo>
                    <a:pt x="128" y="393"/>
                  </a:lnTo>
                  <a:lnTo>
                    <a:pt x="114" y="397"/>
                  </a:lnTo>
                  <a:lnTo>
                    <a:pt x="101" y="403"/>
                  </a:lnTo>
                  <a:lnTo>
                    <a:pt x="88" y="409"/>
                  </a:lnTo>
                  <a:lnTo>
                    <a:pt x="77" y="417"/>
                  </a:lnTo>
                  <a:lnTo>
                    <a:pt x="66" y="423"/>
                  </a:lnTo>
                  <a:lnTo>
                    <a:pt x="55" y="432"/>
                  </a:lnTo>
                  <a:lnTo>
                    <a:pt x="47" y="440"/>
                  </a:lnTo>
                  <a:lnTo>
                    <a:pt x="38" y="448"/>
                  </a:lnTo>
                  <a:lnTo>
                    <a:pt x="30" y="458"/>
                  </a:lnTo>
                  <a:lnTo>
                    <a:pt x="24" y="468"/>
                  </a:lnTo>
                  <a:lnTo>
                    <a:pt x="17" y="479"/>
                  </a:lnTo>
                  <a:lnTo>
                    <a:pt x="12" y="490"/>
                  </a:lnTo>
                  <a:lnTo>
                    <a:pt x="7" y="502"/>
                  </a:lnTo>
                  <a:lnTo>
                    <a:pt x="4" y="514"/>
                  </a:lnTo>
                  <a:close/>
                  <a:moveTo>
                    <a:pt x="3093" y="2644"/>
                  </a:moveTo>
                  <a:lnTo>
                    <a:pt x="3308" y="3008"/>
                  </a:lnTo>
                  <a:lnTo>
                    <a:pt x="2890" y="3023"/>
                  </a:lnTo>
                  <a:lnTo>
                    <a:pt x="3093" y="2644"/>
                  </a:lnTo>
                  <a:close/>
                  <a:moveTo>
                    <a:pt x="3093" y="2738"/>
                  </a:moveTo>
                  <a:lnTo>
                    <a:pt x="3214" y="2967"/>
                  </a:lnTo>
                  <a:lnTo>
                    <a:pt x="2985" y="2967"/>
                  </a:lnTo>
                  <a:lnTo>
                    <a:pt x="3093" y="2738"/>
                  </a:lnTo>
                  <a:close/>
                  <a:moveTo>
                    <a:pt x="4502" y="4012"/>
                  </a:moveTo>
                  <a:lnTo>
                    <a:pt x="4502" y="4012"/>
                  </a:lnTo>
                  <a:lnTo>
                    <a:pt x="4540" y="4021"/>
                  </a:lnTo>
                  <a:lnTo>
                    <a:pt x="4577" y="4032"/>
                  </a:lnTo>
                  <a:lnTo>
                    <a:pt x="4613" y="4044"/>
                  </a:lnTo>
                  <a:lnTo>
                    <a:pt x="4647" y="4059"/>
                  </a:lnTo>
                  <a:lnTo>
                    <a:pt x="4681" y="4074"/>
                  </a:lnTo>
                  <a:lnTo>
                    <a:pt x="4713" y="4090"/>
                  </a:lnTo>
                  <a:lnTo>
                    <a:pt x="4742" y="4108"/>
                  </a:lnTo>
                  <a:lnTo>
                    <a:pt x="4772" y="4126"/>
                  </a:lnTo>
                  <a:lnTo>
                    <a:pt x="4799" y="4147"/>
                  </a:lnTo>
                  <a:lnTo>
                    <a:pt x="4825" y="4168"/>
                  </a:lnTo>
                  <a:lnTo>
                    <a:pt x="4849" y="4191"/>
                  </a:lnTo>
                  <a:lnTo>
                    <a:pt x="4872" y="4215"/>
                  </a:lnTo>
                  <a:lnTo>
                    <a:pt x="4895" y="4241"/>
                  </a:lnTo>
                  <a:lnTo>
                    <a:pt x="4915" y="4267"/>
                  </a:lnTo>
                  <a:lnTo>
                    <a:pt x="4935" y="4296"/>
                  </a:lnTo>
                  <a:lnTo>
                    <a:pt x="4952" y="4325"/>
                  </a:lnTo>
                  <a:lnTo>
                    <a:pt x="4968" y="4356"/>
                  </a:lnTo>
                  <a:lnTo>
                    <a:pt x="4986" y="4387"/>
                  </a:lnTo>
                  <a:lnTo>
                    <a:pt x="5001" y="4419"/>
                  </a:lnTo>
                  <a:lnTo>
                    <a:pt x="5018" y="4453"/>
                  </a:lnTo>
                  <a:lnTo>
                    <a:pt x="5033" y="4487"/>
                  </a:lnTo>
                  <a:lnTo>
                    <a:pt x="5048" y="4523"/>
                  </a:lnTo>
                  <a:lnTo>
                    <a:pt x="5063" y="4559"/>
                  </a:lnTo>
                  <a:lnTo>
                    <a:pt x="5078" y="4596"/>
                  </a:lnTo>
                  <a:lnTo>
                    <a:pt x="5106" y="4674"/>
                  </a:lnTo>
                  <a:lnTo>
                    <a:pt x="5132" y="4756"/>
                  </a:lnTo>
                  <a:lnTo>
                    <a:pt x="5157" y="4841"/>
                  </a:lnTo>
                  <a:lnTo>
                    <a:pt x="5181" y="4930"/>
                  </a:lnTo>
                  <a:lnTo>
                    <a:pt x="5229" y="5118"/>
                  </a:lnTo>
                  <a:lnTo>
                    <a:pt x="5281" y="5319"/>
                  </a:lnTo>
                  <a:lnTo>
                    <a:pt x="5395" y="5761"/>
                  </a:lnTo>
                  <a:lnTo>
                    <a:pt x="5412" y="5818"/>
                  </a:lnTo>
                  <a:lnTo>
                    <a:pt x="5429" y="5877"/>
                  </a:lnTo>
                  <a:lnTo>
                    <a:pt x="5447" y="5936"/>
                  </a:lnTo>
                  <a:lnTo>
                    <a:pt x="5468" y="5996"/>
                  </a:lnTo>
                  <a:lnTo>
                    <a:pt x="5488" y="6057"/>
                  </a:lnTo>
                  <a:lnTo>
                    <a:pt x="5510" y="6118"/>
                  </a:lnTo>
                  <a:lnTo>
                    <a:pt x="5534" y="6179"/>
                  </a:lnTo>
                  <a:lnTo>
                    <a:pt x="5558" y="6240"/>
                  </a:lnTo>
                  <a:lnTo>
                    <a:pt x="5584" y="6302"/>
                  </a:lnTo>
                  <a:lnTo>
                    <a:pt x="5612" y="6365"/>
                  </a:lnTo>
                  <a:lnTo>
                    <a:pt x="5640" y="6428"/>
                  </a:lnTo>
                  <a:lnTo>
                    <a:pt x="5671" y="6491"/>
                  </a:lnTo>
                  <a:lnTo>
                    <a:pt x="5701" y="6556"/>
                  </a:lnTo>
                  <a:lnTo>
                    <a:pt x="5734" y="6620"/>
                  </a:lnTo>
                  <a:lnTo>
                    <a:pt x="5767" y="6685"/>
                  </a:lnTo>
                  <a:lnTo>
                    <a:pt x="5802" y="6750"/>
                  </a:lnTo>
                  <a:lnTo>
                    <a:pt x="994" y="6750"/>
                  </a:lnTo>
                  <a:lnTo>
                    <a:pt x="1058" y="6726"/>
                  </a:lnTo>
                  <a:lnTo>
                    <a:pt x="1122" y="6700"/>
                  </a:lnTo>
                  <a:lnTo>
                    <a:pt x="1186" y="6672"/>
                  </a:lnTo>
                  <a:lnTo>
                    <a:pt x="1249" y="6642"/>
                  </a:lnTo>
                  <a:lnTo>
                    <a:pt x="1311" y="6609"/>
                  </a:lnTo>
                  <a:lnTo>
                    <a:pt x="1373" y="6574"/>
                  </a:lnTo>
                  <a:lnTo>
                    <a:pt x="1434" y="6537"/>
                  </a:lnTo>
                  <a:lnTo>
                    <a:pt x="1495" y="6499"/>
                  </a:lnTo>
                  <a:lnTo>
                    <a:pt x="1555" y="6457"/>
                  </a:lnTo>
                  <a:lnTo>
                    <a:pt x="1614" y="6414"/>
                  </a:lnTo>
                  <a:lnTo>
                    <a:pt x="1673" y="6369"/>
                  </a:lnTo>
                  <a:lnTo>
                    <a:pt x="1731" y="6321"/>
                  </a:lnTo>
                  <a:lnTo>
                    <a:pt x="1788" y="6272"/>
                  </a:lnTo>
                  <a:lnTo>
                    <a:pt x="1844" y="6219"/>
                  </a:lnTo>
                  <a:lnTo>
                    <a:pt x="1901" y="6166"/>
                  </a:lnTo>
                  <a:lnTo>
                    <a:pt x="1956" y="6109"/>
                  </a:lnTo>
                  <a:lnTo>
                    <a:pt x="2066" y="5994"/>
                  </a:lnTo>
                  <a:lnTo>
                    <a:pt x="2175" y="5879"/>
                  </a:lnTo>
                  <a:lnTo>
                    <a:pt x="2284" y="5764"/>
                  </a:lnTo>
                  <a:lnTo>
                    <a:pt x="2392" y="5647"/>
                  </a:lnTo>
                  <a:lnTo>
                    <a:pt x="2498" y="5530"/>
                  </a:lnTo>
                  <a:lnTo>
                    <a:pt x="2604" y="5413"/>
                  </a:lnTo>
                  <a:lnTo>
                    <a:pt x="2707" y="5296"/>
                  </a:lnTo>
                  <a:lnTo>
                    <a:pt x="2811" y="5178"/>
                  </a:lnTo>
                  <a:lnTo>
                    <a:pt x="2915" y="5062"/>
                  </a:lnTo>
                  <a:lnTo>
                    <a:pt x="3018" y="4950"/>
                  </a:lnTo>
                  <a:lnTo>
                    <a:pt x="3121" y="4841"/>
                  </a:lnTo>
                  <a:lnTo>
                    <a:pt x="3224" y="4736"/>
                  </a:lnTo>
                  <a:lnTo>
                    <a:pt x="3327" y="4634"/>
                  </a:lnTo>
                  <a:lnTo>
                    <a:pt x="3429" y="4536"/>
                  </a:lnTo>
                  <a:lnTo>
                    <a:pt x="3532" y="4442"/>
                  </a:lnTo>
                  <a:lnTo>
                    <a:pt x="3634" y="4351"/>
                  </a:lnTo>
                  <a:lnTo>
                    <a:pt x="3685" y="4308"/>
                  </a:lnTo>
                  <a:lnTo>
                    <a:pt x="3737" y="4267"/>
                  </a:lnTo>
                  <a:lnTo>
                    <a:pt x="3764" y="4249"/>
                  </a:lnTo>
                  <a:lnTo>
                    <a:pt x="3790" y="4230"/>
                  </a:lnTo>
                  <a:lnTo>
                    <a:pt x="3816" y="4213"/>
                  </a:lnTo>
                  <a:lnTo>
                    <a:pt x="3842" y="4195"/>
                  </a:lnTo>
                  <a:lnTo>
                    <a:pt x="3868" y="4180"/>
                  </a:lnTo>
                  <a:lnTo>
                    <a:pt x="3895" y="4165"/>
                  </a:lnTo>
                  <a:lnTo>
                    <a:pt x="3922" y="4149"/>
                  </a:lnTo>
                  <a:lnTo>
                    <a:pt x="3948" y="4136"/>
                  </a:lnTo>
                  <a:lnTo>
                    <a:pt x="3976" y="4123"/>
                  </a:lnTo>
                  <a:lnTo>
                    <a:pt x="4002" y="4110"/>
                  </a:lnTo>
                  <a:lnTo>
                    <a:pt x="4029" y="4099"/>
                  </a:lnTo>
                  <a:lnTo>
                    <a:pt x="4056" y="4088"/>
                  </a:lnTo>
                  <a:lnTo>
                    <a:pt x="4084" y="4077"/>
                  </a:lnTo>
                  <a:lnTo>
                    <a:pt x="4111" y="4068"/>
                  </a:lnTo>
                  <a:lnTo>
                    <a:pt x="4138" y="4060"/>
                  </a:lnTo>
                  <a:lnTo>
                    <a:pt x="4166" y="4051"/>
                  </a:lnTo>
                  <a:lnTo>
                    <a:pt x="4193" y="4044"/>
                  </a:lnTo>
                  <a:lnTo>
                    <a:pt x="4220" y="4038"/>
                  </a:lnTo>
                  <a:lnTo>
                    <a:pt x="4249" y="4031"/>
                  </a:lnTo>
                  <a:lnTo>
                    <a:pt x="4276" y="4027"/>
                  </a:lnTo>
                  <a:lnTo>
                    <a:pt x="4304" y="4023"/>
                  </a:lnTo>
                  <a:lnTo>
                    <a:pt x="4332" y="4018"/>
                  </a:lnTo>
                  <a:lnTo>
                    <a:pt x="4360" y="4016"/>
                  </a:lnTo>
                  <a:lnTo>
                    <a:pt x="4388" y="4014"/>
                  </a:lnTo>
                  <a:lnTo>
                    <a:pt x="4417" y="4012"/>
                  </a:lnTo>
                  <a:lnTo>
                    <a:pt x="4445" y="4012"/>
                  </a:lnTo>
                  <a:lnTo>
                    <a:pt x="4474" y="4011"/>
                  </a:lnTo>
                  <a:lnTo>
                    <a:pt x="4502" y="4012"/>
                  </a:lnTo>
                  <a:close/>
                  <a:moveTo>
                    <a:pt x="3105" y="2465"/>
                  </a:moveTo>
                  <a:lnTo>
                    <a:pt x="3105" y="2465"/>
                  </a:lnTo>
                  <a:lnTo>
                    <a:pt x="3125" y="2466"/>
                  </a:lnTo>
                  <a:lnTo>
                    <a:pt x="3133" y="2467"/>
                  </a:lnTo>
                  <a:lnTo>
                    <a:pt x="3141" y="2469"/>
                  </a:lnTo>
                  <a:lnTo>
                    <a:pt x="3149" y="2471"/>
                  </a:lnTo>
                  <a:lnTo>
                    <a:pt x="3155" y="2475"/>
                  </a:lnTo>
                  <a:lnTo>
                    <a:pt x="3162" y="2478"/>
                  </a:lnTo>
                  <a:lnTo>
                    <a:pt x="3167" y="2482"/>
                  </a:lnTo>
                  <a:lnTo>
                    <a:pt x="3173" y="2487"/>
                  </a:lnTo>
                  <a:lnTo>
                    <a:pt x="3177" y="2492"/>
                  </a:lnTo>
                  <a:lnTo>
                    <a:pt x="3180" y="2498"/>
                  </a:lnTo>
                  <a:lnTo>
                    <a:pt x="3184" y="2504"/>
                  </a:lnTo>
                  <a:lnTo>
                    <a:pt x="3186" y="2511"/>
                  </a:lnTo>
                  <a:lnTo>
                    <a:pt x="3188" y="2518"/>
                  </a:lnTo>
                  <a:lnTo>
                    <a:pt x="3188" y="2526"/>
                  </a:lnTo>
                  <a:lnTo>
                    <a:pt x="3189" y="2535"/>
                  </a:lnTo>
                  <a:lnTo>
                    <a:pt x="3188" y="2546"/>
                  </a:lnTo>
                  <a:lnTo>
                    <a:pt x="3188" y="2557"/>
                  </a:lnTo>
                  <a:lnTo>
                    <a:pt x="3186" y="2566"/>
                  </a:lnTo>
                  <a:lnTo>
                    <a:pt x="3184" y="2576"/>
                  </a:lnTo>
                  <a:lnTo>
                    <a:pt x="3180" y="2584"/>
                  </a:lnTo>
                  <a:lnTo>
                    <a:pt x="3177" y="2592"/>
                  </a:lnTo>
                  <a:lnTo>
                    <a:pt x="3173" y="2599"/>
                  </a:lnTo>
                  <a:lnTo>
                    <a:pt x="3167" y="2606"/>
                  </a:lnTo>
                  <a:lnTo>
                    <a:pt x="3162" y="2611"/>
                  </a:lnTo>
                  <a:lnTo>
                    <a:pt x="3155" y="2616"/>
                  </a:lnTo>
                  <a:lnTo>
                    <a:pt x="3149" y="2620"/>
                  </a:lnTo>
                  <a:lnTo>
                    <a:pt x="3141" y="2623"/>
                  </a:lnTo>
                  <a:lnTo>
                    <a:pt x="3133" y="2625"/>
                  </a:lnTo>
                  <a:lnTo>
                    <a:pt x="3125" y="2628"/>
                  </a:lnTo>
                  <a:lnTo>
                    <a:pt x="3115" y="2629"/>
                  </a:lnTo>
                  <a:lnTo>
                    <a:pt x="3105" y="2629"/>
                  </a:lnTo>
                  <a:lnTo>
                    <a:pt x="3095" y="2629"/>
                  </a:lnTo>
                  <a:lnTo>
                    <a:pt x="3085" y="2628"/>
                  </a:lnTo>
                  <a:lnTo>
                    <a:pt x="3078" y="2625"/>
                  </a:lnTo>
                  <a:lnTo>
                    <a:pt x="3070" y="2623"/>
                  </a:lnTo>
                  <a:lnTo>
                    <a:pt x="3062" y="2620"/>
                  </a:lnTo>
                  <a:lnTo>
                    <a:pt x="3056" y="2616"/>
                  </a:lnTo>
                  <a:lnTo>
                    <a:pt x="3050" y="2611"/>
                  </a:lnTo>
                  <a:lnTo>
                    <a:pt x="3045" y="2606"/>
                  </a:lnTo>
                  <a:lnTo>
                    <a:pt x="3041" y="2599"/>
                  </a:lnTo>
                  <a:lnTo>
                    <a:pt x="3036" y="2592"/>
                  </a:lnTo>
                  <a:lnTo>
                    <a:pt x="3033" y="2584"/>
                  </a:lnTo>
                  <a:lnTo>
                    <a:pt x="3030" y="2576"/>
                  </a:lnTo>
                  <a:lnTo>
                    <a:pt x="3027" y="2566"/>
                  </a:lnTo>
                  <a:lnTo>
                    <a:pt x="3026" y="2557"/>
                  </a:lnTo>
                  <a:lnTo>
                    <a:pt x="3025" y="2535"/>
                  </a:lnTo>
                  <a:lnTo>
                    <a:pt x="3026" y="2518"/>
                  </a:lnTo>
                  <a:lnTo>
                    <a:pt x="3027" y="2511"/>
                  </a:lnTo>
                  <a:lnTo>
                    <a:pt x="3030" y="2504"/>
                  </a:lnTo>
                  <a:lnTo>
                    <a:pt x="3033" y="2498"/>
                  </a:lnTo>
                  <a:lnTo>
                    <a:pt x="3036" y="2492"/>
                  </a:lnTo>
                  <a:lnTo>
                    <a:pt x="3041" y="2487"/>
                  </a:lnTo>
                  <a:lnTo>
                    <a:pt x="3045" y="2482"/>
                  </a:lnTo>
                  <a:lnTo>
                    <a:pt x="3050" y="2478"/>
                  </a:lnTo>
                  <a:lnTo>
                    <a:pt x="3056" y="2475"/>
                  </a:lnTo>
                  <a:lnTo>
                    <a:pt x="3062" y="2471"/>
                  </a:lnTo>
                  <a:lnTo>
                    <a:pt x="3070" y="2469"/>
                  </a:lnTo>
                  <a:lnTo>
                    <a:pt x="3078" y="2467"/>
                  </a:lnTo>
                  <a:lnTo>
                    <a:pt x="3085" y="2466"/>
                  </a:lnTo>
                  <a:lnTo>
                    <a:pt x="3105" y="2465"/>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28" name="矩形标注"/>
            <p:cNvSpPr/>
            <p:nvPr/>
          </p:nvSpPr>
          <p:spPr>
            <a:xfrm>
              <a:off x="8269" y="174"/>
              <a:ext cx="8698" cy="6065"/>
            </a:xfrm>
            <a:prstGeom prst="wedgeRectCallout">
              <a:avLst>
                <a:gd name="adj1" fmla="val 59092"/>
                <a:gd name="adj2" fmla="val 5114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ts val="0"/>
                </a:spcBef>
                <a:spcAft>
                  <a:spcPts val="0"/>
                </a:spcAft>
                <a:defRPr/>
              </a:pPr>
              <a:r>
                <a:rPr lang="zh-CN" altLang="en-US" sz="2400">
                  <a:solidFill>
                    <a:srgbClr val="92D050"/>
                  </a:solidFill>
                </a:rPr>
                <a:t>我们的自主创新成果被权威机构认可了，我们又一次推进了让国人用自己的安全药品的弘益梦的进程！对于这次团队行动，朱总说：有这样能战斗的团队我真的很感动，18年来，我们完成了一个有良心的团队的锻造！今天我们的团队正在兑现十几年前我们公司对市场的承诺——做有良心的中国药企！有这样一支队伍，我们不愁打不了胜仗！</a:t>
              </a:r>
              <a:endParaRPr lang="zh-CN" altLang="en-US" sz="2400">
                <a:solidFill>
                  <a:srgbClr val="92D050"/>
                </a:solidFill>
              </a:endParaRPr>
            </a:p>
          </p:txBody>
        </p:sp>
      </p:gr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38"/>
          <p:cNvSpPr/>
          <p:nvPr/>
        </p:nvSpPr>
        <p:spPr>
          <a:xfrm flipH="1">
            <a:off x="2752725" y="-42863"/>
            <a:ext cx="9450388" cy="6905626"/>
          </a:xfrm>
          <a:custGeom>
            <a:avLst/>
            <a:gdLst>
              <a:gd name="connsiteX0" fmla="*/ 9450710 w 9450710"/>
              <a:gd name="connsiteY0" fmla="*/ 0 h 6907044"/>
              <a:gd name="connsiteX1" fmla="*/ 7020643 w 9450710"/>
              <a:gd name="connsiteY1" fmla="*/ 3483429 h 6907044"/>
              <a:gd name="connsiteX2" fmla="*/ 8945125 w 9450710"/>
              <a:gd name="connsiteY2" fmla="*/ 6894286 h 6907044"/>
              <a:gd name="connsiteX3" fmla="*/ 0 w 9450710"/>
              <a:gd name="connsiteY3" fmla="*/ 6907044 h 6907044"/>
              <a:gd name="connsiteX4" fmla="*/ 0 w 9450710"/>
              <a:gd name="connsiteY4" fmla="*/ 25682 h 6907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0710" h="6907044">
                <a:moveTo>
                  <a:pt x="9450710" y="0"/>
                </a:moveTo>
                <a:cubicBezTo>
                  <a:pt x="9274027" y="1064380"/>
                  <a:pt x="7104906" y="2334381"/>
                  <a:pt x="7020643" y="3483429"/>
                </a:cubicBezTo>
                <a:cubicBezTo>
                  <a:pt x="6936379" y="4632477"/>
                  <a:pt x="8262858" y="6028268"/>
                  <a:pt x="8945125" y="6894286"/>
                </a:cubicBezTo>
                <a:lnTo>
                  <a:pt x="0" y="6907044"/>
                </a:lnTo>
                <a:lnTo>
                  <a:pt x="0" y="25682"/>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flipV="1">
            <a:off x="2752725" y="269875"/>
            <a:ext cx="246063" cy="247650"/>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矩形 32"/>
          <p:cNvSpPr/>
          <p:nvPr/>
        </p:nvSpPr>
        <p:spPr>
          <a:xfrm flipH="1">
            <a:off x="10775950" y="269875"/>
            <a:ext cx="71438" cy="468313"/>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5540" name="文本框 34"/>
          <p:cNvSpPr txBox="1">
            <a:spLocks noChangeArrowheads="1"/>
          </p:cNvSpPr>
          <p:nvPr/>
        </p:nvSpPr>
        <p:spPr bwMode="auto">
          <a:xfrm>
            <a:off x="7704138" y="277813"/>
            <a:ext cx="2859087" cy="547687"/>
          </a:xfrm>
          <a:prstGeom prst="rect">
            <a:avLst/>
          </a:prstGeom>
          <a:noFill/>
          <a:ln w="9525">
            <a:noFill/>
            <a:miter lim="800000"/>
          </a:ln>
        </p:spPr>
        <p:txBody>
          <a:bodyPr>
            <a:spAutoFit/>
          </a:bodyPr>
          <a:lstStyle/>
          <a:p>
            <a:r>
              <a:rPr lang="zh-CN" altLang="en-US" sz="2800">
                <a:latin typeface="微软雅黑" panose="020B0503020204020204" pitchFamily="34" charset="-122"/>
                <a:ea typeface="微软雅黑" panose="020B0503020204020204" pitchFamily="34" charset="-122"/>
              </a:rPr>
              <a:t>第三个五年计划</a:t>
            </a:r>
            <a:endParaRPr lang="zh-CN" altLang="en-US" sz="2800">
              <a:latin typeface="微软雅黑" panose="020B0503020204020204" pitchFamily="34" charset="-122"/>
              <a:ea typeface="微软雅黑" panose="020B0503020204020204" pitchFamily="34" charset="-122"/>
            </a:endParaRPr>
          </a:p>
        </p:txBody>
      </p:sp>
      <p:grpSp>
        <p:nvGrpSpPr>
          <p:cNvPr id="65541" name="组合 35"/>
          <p:cNvGrpSpPr/>
          <p:nvPr/>
        </p:nvGrpSpPr>
        <p:grpSpPr bwMode="auto">
          <a:xfrm rot="-3263397">
            <a:off x="11503818" y="300832"/>
            <a:ext cx="481013" cy="469900"/>
            <a:chOff x="1032060" y="5022216"/>
            <a:chExt cx="753746" cy="734645"/>
          </a:xfrm>
        </p:grpSpPr>
        <p:sp>
          <p:nvSpPr>
            <p:cNvPr id="37" name="等腰三角形 36"/>
            <p:cNvSpPr/>
            <p:nvPr/>
          </p:nvSpPr>
          <p:spPr>
            <a:xfrm rot="20627212" flipH="1" flipV="1">
              <a:off x="1032691" y="5103646"/>
              <a:ext cx="753744" cy="650260"/>
            </a:xfrm>
            <a:prstGeom prst="triangle">
              <a:avLst/>
            </a:prstGeom>
            <a:noFill/>
            <a:ln w="12700">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8" name="等腰三角形 37"/>
            <p:cNvSpPr/>
            <p:nvPr/>
          </p:nvSpPr>
          <p:spPr>
            <a:xfrm rot="6289781" flipH="1" flipV="1">
              <a:off x="1003256" y="5062606"/>
              <a:ext cx="588213" cy="504985"/>
            </a:xfrm>
            <a:prstGeom prst="triangle">
              <a:avLst/>
            </a:prstGeom>
            <a:solidFill>
              <a:srgbClr val="CCCC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0" name="椭圆 49"/>
          <p:cNvSpPr/>
          <p:nvPr/>
        </p:nvSpPr>
        <p:spPr>
          <a:xfrm flipV="1">
            <a:off x="3752850" y="1417638"/>
            <a:ext cx="247650"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 name="椭圆 50"/>
          <p:cNvSpPr/>
          <p:nvPr/>
        </p:nvSpPr>
        <p:spPr>
          <a:xfrm flipV="1">
            <a:off x="5005388" y="3154363"/>
            <a:ext cx="246062"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2" name="椭圆 51"/>
          <p:cNvSpPr/>
          <p:nvPr/>
        </p:nvSpPr>
        <p:spPr>
          <a:xfrm flipV="1">
            <a:off x="4500563" y="4927600"/>
            <a:ext cx="246062" cy="246063"/>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5545" name="文本框 31"/>
          <p:cNvSpPr txBox="1">
            <a:spLocks noChangeArrowheads="1"/>
          </p:cNvSpPr>
          <p:nvPr/>
        </p:nvSpPr>
        <p:spPr bwMode="auto">
          <a:xfrm>
            <a:off x="701675" y="2895600"/>
            <a:ext cx="3571875" cy="1431925"/>
          </a:xfrm>
          <a:prstGeom prst="rect">
            <a:avLst/>
          </a:prstGeom>
          <a:noFill/>
          <a:ln w="9525">
            <a:noFill/>
            <a:miter lim="800000"/>
          </a:ln>
        </p:spPr>
        <p:txBody>
          <a:bodyPr>
            <a:spAutoFit/>
          </a:bodyPr>
          <a:lstStyle/>
          <a:p>
            <a:r>
              <a:rPr lang="en-US" altLang="zh-CN" sz="4400">
                <a:solidFill>
                  <a:schemeClr val="bg1"/>
                </a:solidFill>
                <a:latin typeface="微软雅黑 Light" pitchFamily="34" charset="-122"/>
                <a:ea typeface="微软雅黑 Light" pitchFamily="34" charset="-122"/>
              </a:rPr>
              <a:t>2016-</a:t>
            </a:r>
            <a:endParaRPr lang="en-US" altLang="zh-CN" sz="4400">
              <a:solidFill>
                <a:schemeClr val="bg1"/>
              </a:solidFill>
              <a:latin typeface="微软雅黑 Light" pitchFamily="34" charset="-122"/>
              <a:ea typeface="微软雅黑 Light" pitchFamily="34" charset="-122"/>
            </a:endParaRPr>
          </a:p>
          <a:p>
            <a:r>
              <a:rPr lang="en-US" altLang="zh-CN" sz="4400">
                <a:solidFill>
                  <a:schemeClr val="bg1"/>
                </a:solidFill>
                <a:latin typeface="微软雅黑 Light" pitchFamily="34" charset="-122"/>
                <a:ea typeface="微软雅黑 Light" pitchFamily="34" charset="-122"/>
              </a:rPr>
              <a:t>    2020</a:t>
            </a:r>
            <a:endParaRPr lang="en-US" altLang="zh-CN" sz="4400">
              <a:solidFill>
                <a:schemeClr val="bg1"/>
              </a:solidFill>
              <a:latin typeface="微软雅黑 Light" pitchFamily="34" charset="-122"/>
              <a:ea typeface="微软雅黑 Light" pitchFamily="34" charset="-122"/>
            </a:endParaRPr>
          </a:p>
        </p:txBody>
      </p:sp>
      <p:sp>
        <p:nvSpPr>
          <p:cNvPr id="2" name="文本框 1"/>
          <p:cNvSpPr txBox="1"/>
          <p:nvPr/>
        </p:nvSpPr>
        <p:spPr>
          <a:xfrm>
            <a:off x="5654675" y="1416050"/>
            <a:ext cx="6003925" cy="4873625"/>
          </a:xfrm>
          <a:prstGeom prst="rect">
            <a:avLst/>
          </a:prstGeom>
          <a:noFill/>
        </p:spPr>
        <p:txBody>
          <a:bodyPr>
            <a:spAutoFit/>
          </a:bodyPr>
          <a:lstStyle/>
          <a:p>
            <a:pPr fontAlgn="auto">
              <a:spcBef>
                <a:spcPts val="0"/>
              </a:spcBef>
              <a:spcAft>
                <a:spcPts val="0"/>
              </a:spcAft>
              <a:defRPr/>
            </a:pPr>
            <a:r>
              <a:rPr lang="zh-CN" altLang="en-US" sz="2400">
                <a:latin typeface="+mn-lt"/>
                <a:ea typeface="+mn-ea"/>
              </a:rPr>
              <a:t>今年，弘益又传出令人振奋的好消息：弘益正在研发的自主创新的一类新药抗肿瘤领域的酪氨酸激酶抑制剂（</a:t>
            </a:r>
            <a:r>
              <a:rPr lang="zh-CN" altLang="en-US" sz="2400">
                <a:solidFill>
                  <a:schemeClr val="accent6"/>
                </a:solidFill>
                <a:latin typeface="+mn-lt"/>
                <a:ea typeface="+mn-ea"/>
              </a:rPr>
              <a:t>弘益HE003</a:t>
            </a:r>
            <a:r>
              <a:rPr lang="zh-CN" altLang="en-US" sz="2400">
                <a:latin typeface="+mn-lt"/>
                <a:ea typeface="+mn-ea"/>
              </a:rPr>
              <a:t>，暂定名称）已基本完成临床前的研究，进入公众的视野，弘益HE003获得发明专利5项（其中PCT专利3项），即将进入临床检验阶段，该新药2016年下半年已申请在中国和美国进行</a:t>
            </a:r>
            <a:r>
              <a:rPr lang="zh-CN" altLang="en-US" sz="2400">
                <a:solidFill>
                  <a:schemeClr val="accent6"/>
                </a:solidFill>
                <a:latin typeface="+mn-lt"/>
                <a:ea typeface="+mn-ea"/>
              </a:rPr>
              <a:t>I临床研究，</a:t>
            </a:r>
            <a:r>
              <a:rPr lang="zh-CN" altLang="en-US" sz="2400">
                <a:latin typeface="+mn-lt"/>
                <a:ea typeface="+mn-ea"/>
              </a:rPr>
              <a:t>这意味着中国自主研发的又一款抗癌新药即将面世，这是中国乃至世界癌症患者的福音！另一款自主研发用于自身免疫病和退行性神经系统疾病领域的新药——</a:t>
            </a:r>
            <a:r>
              <a:rPr lang="zh-CN" altLang="en-US" sz="2400">
                <a:solidFill>
                  <a:schemeClr val="accent6"/>
                </a:solidFill>
                <a:latin typeface="+mn-lt"/>
                <a:ea typeface="+mn-ea"/>
              </a:rPr>
              <a:t>蛋白酶新药</a:t>
            </a:r>
            <a:r>
              <a:rPr lang="zh-CN" altLang="en-US" sz="2400">
                <a:latin typeface="+mn-lt"/>
                <a:ea typeface="+mn-ea"/>
              </a:rPr>
              <a:t>，也已申请发明专利4项（其中PCT专利2项）。</a:t>
            </a:r>
            <a:endParaRPr lang="zh-CN" altLang="en-US" sz="2400">
              <a:latin typeface="+mn-lt"/>
              <a:ea typeface="+mn-ea"/>
            </a:endParaRPr>
          </a:p>
        </p:txBody>
      </p:sp>
    </p:spTree>
  </p:cSld>
  <p:clrMapOvr>
    <a:masterClrMapping/>
  </p:clrMapOvr>
  <p:transition>
    <p:wheel spokes="8"/>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38"/>
          <p:cNvSpPr/>
          <p:nvPr/>
        </p:nvSpPr>
        <p:spPr>
          <a:xfrm flipH="1">
            <a:off x="2752725" y="-42863"/>
            <a:ext cx="9450388" cy="6905626"/>
          </a:xfrm>
          <a:custGeom>
            <a:avLst/>
            <a:gdLst>
              <a:gd name="connsiteX0" fmla="*/ 9450710 w 9450710"/>
              <a:gd name="connsiteY0" fmla="*/ 0 h 6907044"/>
              <a:gd name="connsiteX1" fmla="*/ 7020643 w 9450710"/>
              <a:gd name="connsiteY1" fmla="*/ 3483429 h 6907044"/>
              <a:gd name="connsiteX2" fmla="*/ 8945125 w 9450710"/>
              <a:gd name="connsiteY2" fmla="*/ 6894286 h 6907044"/>
              <a:gd name="connsiteX3" fmla="*/ 0 w 9450710"/>
              <a:gd name="connsiteY3" fmla="*/ 6907044 h 6907044"/>
              <a:gd name="connsiteX4" fmla="*/ 0 w 9450710"/>
              <a:gd name="connsiteY4" fmla="*/ 25682 h 6907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0710" h="6907044">
                <a:moveTo>
                  <a:pt x="9450710" y="0"/>
                </a:moveTo>
                <a:cubicBezTo>
                  <a:pt x="9274027" y="1064380"/>
                  <a:pt x="7104906" y="2334381"/>
                  <a:pt x="7020643" y="3483429"/>
                </a:cubicBezTo>
                <a:cubicBezTo>
                  <a:pt x="6936379" y="4632477"/>
                  <a:pt x="8262858" y="6028268"/>
                  <a:pt x="8945125" y="6894286"/>
                </a:cubicBezTo>
                <a:lnTo>
                  <a:pt x="0" y="6907044"/>
                </a:lnTo>
                <a:lnTo>
                  <a:pt x="0" y="25682"/>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flipV="1">
            <a:off x="2752725" y="269875"/>
            <a:ext cx="246063" cy="247650"/>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矩形 32"/>
          <p:cNvSpPr/>
          <p:nvPr/>
        </p:nvSpPr>
        <p:spPr>
          <a:xfrm flipH="1">
            <a:off x="10775950" y="269875"/>
            <a:ext cx="71438" cy="468313"/>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7588" name="文本框 34"/>
          <p:cNvSpPr txBox="1">
            <a:spLocks noChangeArrowheads="1"/>
          </p:cNvSpPr>
          <p:nvPr/>
        </p:nvSpPr>
        <p:spPr bwMode="auto">
          <a:xfrm>
            <a:off x="7704138" y="277813"/>
            <a:ext cx="2859087" cy="547687"/>
          </a:xfrm>
          <a:prstGeom prst="rect">
            <a:avLst/>
          </a:prstGeom>
          <a:noFill/>
          <a:ln w="9525">
            <a:noFill/>
            <a:miter lim="800000"/>
          </a:ln>
        </p:spPr>
        <p:txBody>
          <a:bodyPr>
            <a:spAutoFit/>
          </a:bodyPr>
          <a:lstStyle/>
          <a:p>
            <a:r>
              <a:rPr lang="zh-CN" altLang="en-US" sz="2800">
                <a:latin typeface="微软雅黑" panose="020B0503020204020204" pitchFamily="34" charset="-122"/>
                <a:ea typeface="微软雅黑" panose="020B0503020204020204" pitchFamily="34" charset="-122"/>
              </a:rPr>
              <a:t>第三个五年计划</a:t>
            </a:r>
            <a:endParaRPr lang="zh-CN" altLang="en-US" sz="2800">
              <a:latin typeface="微软雅黑" panose="020B0503020204020204" pitchFamily="34" charset="-122"/>
              <a:ea typeface="微软雅黑" panose="020B0503020204020204" pitchFamily="34" charset="-122"/>
            </a:endParaRPr>
          </a:p>
        </p:txBody>
      </p:sp>
      <p:grpSp>
        <p:nvGrpSpPr>
          <p:cNvPr id="67589" name="组合 35"/>
          <p:cNvGrpSpPr/>
          <p:nvPr/>
        </p:nvGrpSpPr>
        <p:grpSpPr bwMode="auto">
          <a:xfrm rot="-3263397">
            <a:off x="11503818" y="300832"/>
            <a:ext cx="481013" cy="469900"/>
            <a:chOff x="1032060" y="5022216"/>
            <a:chExt cx="753746" cy="734645"/>
          </a:xfrm>
        </p:grpSpPr>
        <p:sp>
          <p:nvSpPr>
            <p:cNvPr id="37" name="等腰三角形 36"/>
            <p:cNvSpPr/>
            <p:nvPr/>
          </p:nvSpPr>
          <p:spPr>
            <a:xfrm rot="20627212" flipH="1" flipV="1">
              <a:off x="1032691" y="5103646"/>
              <a:ext cx="753744" cy="650260"/>
            </a:xfrm>
            <a:prstGeom prst="triangle">
              <a:avLst/>
            </a:prstGeom>
            <a:noFill/>
            <a:ln w="12700">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8" name="等腰三角形 37"/>
            <p:cNvSpPr/>
            <p:nvPr/>
          </p:nvSpPr>
          <p:spPr>
            <a:xfrm rot="6289781" flipH="1" flipV="1">
              <a:off x="1003256" y="5062606"/>
              <a:ext cx="588213" cy="504985"/>
            </a:xfrm>
            <a:prstGeom prst="triangle">
              <a:avLst/>
            </a:prstGeom>
            <a:solidFill>
              <a:srgbClr val="CCCC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0" name="椭圆 49"/>
          <p:cNvSpPr/>
          <p:nvPr/>
        </p:nvSpPr>
        <p:spPr>
          <a:xfrm flipV="1">
            <a:off x="3752850" y="1417638"/>
            <a:ext cx="247650"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 name="椭圆 50"/>
          <p:cNvSpPr/>
          <p:nvPr/>
        </p:nvSpPr>
        <p:spPr>
          <a:xfrm flipV="1">
            <a:off x="5005388" y="3154363"/>
            <a:ext cx="246062"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2" name="椭圆 51"/>
          <p:cNvSpPr/>
          <p:nvPr/>
        </p:nvSpPr>
        <p:spPr>
          <a:xfrm flipV="1">
            <a:off x="4500563" y="4927600"/>
            <a:ext cx="246062" cy="246063"/>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7593" name="文本框 31"/>
          <p:cNvSpPr txBox="1">
            <a:spLocks noChangeArrowheads="1"/>
          </p:cNvSpPr>
          <p:nvPr/>
        </p:nvSpPr>
        <p:spPr bwMode="auto">
          <a:xfrm>
            <a:off x="1722438" y="2895600"/>
            <a:ext cx="1590675" cy="762000"/>
          </a:xfrm>
          <a:prstGeom prst="rect">
            <a:avLst/>
          </a:prstGeom>
          <a:noFill/>
          <a:ln w="9525">
            <a:noFill/>
            <a:miter lim="800000"/>
          </a:ln>
        </p:spPr>
        <p:txBody>
          <a:bodyPr>
            <a:spAutoFit/>
          </a:bodyPr>
          <a:lstStyle/>
          <a:p>
            <a:r>
              <a:rPr lang="zh-CN" altLang="en-US" sz="4400">
                <a:solidFill>
                  <a:schemeClr val="bg1"/>
                </a:solidFill>
                <a:latin typeface="微软雅黑 Light" pitchFamily="34" charset="-122"/>
                <a:ea typeface="微软雅黑 Light" pitchFamily="34" charset="-122"/>
              </a:rPr>
              <a:t>成果</a:t>
            </a:r>
            <a:endParaRPr lang="zh-CN" altLang="en-US" sz="4400">
              <a:solidFill>
                <a:schemeClr val="bg1"/>
              </a:solidFill>
              <a:latin typeface="微软雅黑 Light" pitchFamily="34" charset="-122"/>
              <a:ea typeface="微软雅黑 Light" pitchFamily="34" charset="-122"/>
            </a:endParaRPr>
          </a:p>
        </p:txBody>
      </p:sp>
      <p:sp>
        <p:nvSpPr>
          <p:cNvPr id="67594" name="文本框 1"/>
          <p:cNvSpPr txBox="1">
            <a:spLocks noChangeArrowheads="1"/>
          </p:cNvSpPr>
          <p:nvPr/>
        </p:nvSpPr>
        <p:spPr bwMode="auto">
          <a:xfrm>
            <a:off x="5608638" y="2120900"/>
            <a:ext cx="6005512" cy="2311400"/>
          </a:xfrm>
          <a:prstGeom prst="rect">
            <a:avLst/>
          </a:prstGeom>
          <a:noFill/>
          <a:ln w="9525">
            <a:noFill/>
            <a:miter lim="800000"/>
          </a:ln>
        </p:spPr>
        <p:txBody>
          <a:bodyPr>
            <a:spAutoFit/>
          </a:bodyPr>
          <a:lstStyle/>
          <a:p>
            <a:r>
              <a:rPr lang="zh-CN" altLang="en-US" sz="2400">
                <a:ea typeface="微软雅黑" panose="020B0503020204020204" pitchFamily="34" charset="-122"/>
              </a:rPr>
              <a:t>截至2016年底，弘益公司共申请专利290项，其中含PCT申请6项；取得的专利授权有90项，其中发明专利授权44项；取得新药证书39项，药品注册批件50项，制定国家药品标准50项，新药成果转化率100%，专利实施率66%。</a:t>
            </a:r>
            <a:endParaRPr lang="zh-CN" altLang="en-US" sz="2400">
              <a:ea typeface="微软雅黑" panose="020B0503020204020204" pitchFamily="34" charset="-122"/>
            </a:endParaRPr>
          </a:p>
        </p:txBody>
      </p:sp>
    </p:spTree>
  </p:cSld>
  <p:clrMapOvr>
    <a:masterClrMapping/>
  </p:clrMapOvr>
  <p:transition>
    <p:wheel spokes="8"/>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flipH="1">
            <a:off x="1260475" y="269875"/>
            <a:ext cx="73025" cy="468313"/>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9634" name="文本框 18"/>
          <p:cNvSpPr txBox="1">
            <a:spLocks noChangeArrowheads="1"/>
          </p:cNvSpPr>
          <p:nvPr/>
        </p:nvSpPr>
        <p:spPr bwMode="auto">
          <a:xfrm>
            <a:off x="1401763" y="241300"/>
            <a:ext cx="5137150" cy="549275"/>
          </a:xfrm>
          <a:prstGeom prst="rect">
            <a:avLst/>
          </a:prstGeom>
          <a:noFill/>
          <a:ln w="9525">
            <a:noFill/>
            <a:miter lim="800000"/>
          </a:ln>
        </p:spPr>
        <p:txBody>
          <a:bodyPr>
            <a:spAutoFit/>
          </a:bodyPr>
          <a:lstStyle/>
          <a:p>
            <a:r>
              <a:rPr lang="zh-CN" altLang="en-US" sz="2800">
                <a:latin typeface="微软雅黑" panose="020B0503020204020204" pitchFamily="34" charset="-122"/>
                <a:ea typeface="微软雅黑" panose="020B0503020204020204" pitchFamily="34" charset="-122"/>
              </a:rPr>
              <a:t>回报社会</a:t>
            </a:r>
            <a:endParaRPr lang="zh-CN" altLang="en-US" sz="2800">
              <a:latin typeface="微软雅黑" panose="020B0503020204020204" pitchFamily="34" charset="-122"/>
              <a:ea typeface="微软雅黑" panose="020B0503020204020204" pitchFamily="34" charset="-122"/>
            </a:endParaRPr>
          </a:p>
        </p:txBody>
      </p:sp>
      <p:grpSp>
        <p:nvGrpSpPr>
          <p:cNvPr id="69635" name="组合 19"/>
          <p:cNvGrpSpPr/>
          <p:nvPr/>
        </p:nvGrpSpPr>
        <p:grpSpPr bwMode="auto">
          <a:xfrm rot="-4500000">
            <a:off x="177007" y="261144"/>
            <a:ext cx="481012" cy="469900"/>
            <a:chOff x="1032060" y="5022216"/>
            <a:chExt cx="753746" cy="734645"/>
          </a:xfrm>
        </p:grpSpPr>
        <p:sp>
          <p:nvSpPr>
            <p:cNvPr id="21" name="等腰三角形 20"/>
            <p:cNvSpPr/>
            <p:nvPr/>
          </p:nvSpPr>
          <p:spPr>
            <a:xfrm rot="20627212" flipH="1" flipV="1">
              <a:off x="1032751" y="5105335"/>
              <a:ext cx="753746" cy="650260"/>
            </a:xfrm>
            <a:prstGeom prst="triangle">
              <a:avLst/>
            </a:prstGeom>
            <a:noFill/>
            <a:ln w="12700">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等腰三角形 21"/>
            <p:cNvSpPr/>
            <p:nvPr/>
          </p:nvSpPr>
          <p:spPr>
            <a:xfrm rot="6289781" flipH="1" flipV="1">
              <a:off x="1004651" y="5062436"/>
              <a:ext cx="588213" cy="504986"/>
            </a:xfrm>
            <a:prstGeom prst="triangle">
              <a:avLst/>
            </a:prstGeom>
            <a:solidFill>
              <a:srgbClr val="CCCC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aphicFrame>
        <p:nvGraphicFramePr>
          <p:cNvPr id="28" name="表格 27"/>
          <p:cNvGraphicFramePr>
            <a:graphicFrameLocks noGrp="1"/>
          </p:cNvGraphicFramePr>
          <p:nvPr/>
        </p:nvGraphicFramePr>
        <p:xfrm>
          <a:off x="792163" y="1193800"/>
          <a:ext cx="10463212" cy="5316538"/>
        </p:xfrm>
        <a:graphic>
          <a:graphicData uri="http://schemas.openxmlformats.org/drawingml/2006/table">
            <a:tbl>
              <a:tblPr firstRow="1" bandRow="1">
                <a:tableStyleId>{5C22544A-7EE6-4342-B048-85BDC9FD1C3A}</a:tableStyleId>
              </a:tblPr>
              <a:tblGrid>
                <a:gridCol w="1597025"/>
                <a:gridCol w="7268210"/>
                <a:gridCol w="1597025"/>
              </a:tblGrid>
              <a:tr h="962660">
                <a:tc>
                  <a:txBody>
                    <a:bodyPr/>
                    <a:lstStyle/>
                    <a:p>
                      <a:endParaRPr lang="zh-CN" alt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4657F"/>
                    </a:solidFill>
                  </a:tcPr>
                </a:tc>
                <a:tc gridSpan="2">
                  <a:txBody>
                    <a:bodyPr/>
                    <a:lstStyle/>
                    <a:p>
                      <a:endParaRPr lang="zh-CN" alt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hMerge="1">
                  <a:tcPr/>
                </a:tc>
              </a:tr>
              <a:tr h="488315">
                <a:tc>
                  <a:txBody>
                    <a:bodyPr/>
                    <a:lstStyle/>
                    <a:p>
                      <a:endParaRPr lang="zh-CN" alt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endParaRPr lang="zh-CN" altLang="en-US" dirty="0"/>
                    </a:p>
                  </a:txBody>
                  <a:tcPr>
                    <a:lnL w="12700" cmpd="sng">
                      <a:noFill/>
                    </a:lnL>
                    <a:lnR w="12700" cmpd="sng">
                      <a:noFill/>
                    </a:lnR>
                    <a:lnT w="12700" cap="flat" cmpd="sng" algn="ctr">
                      <a:solidFill>
                        <a:schemeClr val="tx1"/>
                      </a:solidFill>
                      <a:prstDash val="sysDot"/>
                      <a:round/>
                      <a:headEnd type="none" w="med" len="med"/>
                      <a:tailEnd type="none" w="med" len="med"/>
                    </a:lnT>
                    <a:lnB w="38100" cmpd="sng">
                      <a:noFill/>
                    </a:lnB>
                    <a:lnTlToBr w="12700" cmpd="sng">
                      <a:noFill/>
                      <a:prstDash val="solid"/>
                    </a:lnTlToBr>
                    <a:lnBlToTr w="12700" cmpd="sng">
                      <a:noFill/>
                      <a:prstDash val="solid"/>
                    </a:lnBlToTr>
                    <a:noFill/>
                  </a:tcPr>
                </a:tc>
                <a:tc hMerge="1">
                  <a:tcPr/>
                </a:tc>
              </a:tr>
              <a:tr h="962660">
                <a:tc gridSpan="2">
                  <a:txBody>
                    <a:bodyPr/>
                    <a:lstStyle/>
                    <a:p>
                      <a:endParaRPr lang="zh-CN" altLang="en-US" dirty="0"/>
                    </a:p>
                  </a:txBody>
                  <a:tcPr>
                    <a:lnL w="12700" cmpd="sng">
                      <a:noFill/>
                    </a:lnL>
                    <a:lnR w="12700" cmpd="sng">
                      <a:noFill/>
                    </a:lnR>
                    <a:lnT w="381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hMerge="1">
                  <a:tcPr/>
                </a:tc>
                <a:tc>
                  <a:txBody>
                    <a:bodyPr/>
                    <a:lstStyle/>
                    <a:p>
                      <a:endParaRPr lang="zh-CN" alt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8B7566"/>
                    </a:solidFill>
                  </a:tcPr>
                </a:tc>
              </a:tr>
              <a:tr h="489585">
                <a:tc gridSpan="2">
                  <a:txBody>
                    <a:bodyPr/>
                    <a:lstStyle/>
                    <a:p>
                      <a:endParaRPr lang="zh-CN" altLang="en-US" dirty="0"/>
                    </a:p>
                  </a:txBody>
                  <a:tcP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hMerge="1">
                  <a:tcPr/>
                </a:tc>
                <a:tc>
                  <a:txBody>
                    <a:bodyPr/>
                    <a:lstStyle/>
                    <a:p>
                      <a:endParaRPr lang="zh-CN" alt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962660">
                <a:tc>
                  <a:txBody>
                    <a:bodyPr/>
                    <a:lstStyle/>
                    <a:p>
                      <a:endParaRPr lang="zh-CN" altLang="en-US" sz="1800" b="1" kern="1200" dirty="0">
                        <a:solidFill>
                          <a:schemeClr val="lt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29CAC"/>
                    </a:solidFill>
                  </a:tcPr>
                </a:tc>
                <a:tc gridSpan="2">
                  <a:txBody>
                    <a:bodyPr/>
                    <a:lstStyle/>
                    <a:p>
                      <a:endParaRPr lang="zh-CN" alt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hMerge="1">
                  <a:tcPr/>
                </a:tc>
              </a:tr>
              <a:tr h="488315">
                <a:tc>
                  <a:txBody>
                    <a:bodyPr/>
                    <a:lstStyle/>
                    <a:p>
                      <a:endParaRPr lang="zh-CN" altLang="en-US" sz="1800" b="1" kern="1200" dirty="0">
                        <a:solidFill>
                          <a:schemeClr val="lt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endParaRPr lang="zh-CN" altLang="en-US" dirty="0"/>
                    </a:p>
                  </a:txBody>
                  <a:tcP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hMerge="1">
                  <a:tcPr/>
                </a:tc>
              </a:tr>
              <a:tr h="962660">
                <a:tc gridSpan="2">
                  <a:txBody>
                    <a:bodyPr/>
                    <a:lstStyle/>
                    <a:p>
                      <a:endParaRPr lang="zh-CN" alt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hMerge="1">
                  <a:tcPr/>
                </a:tc>
                <a:tc>
                  <a:txBody>
                    <a:bodyPr/>
                    <a:lstStyle/>
                    <a:p>
                      <a:endParaRPr lang="zh-CN" altLang="en-US" dirty="0"/>
                    </a:p>
                  </a:txBody>
                  <a:tcP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646464"/>
                    </a:solidFill>
                  </a:tcPr>
                </a:tc>
              </a:tr>
            </a:tbl>
          </a:graphicData>
        </a:graphic>
      </p:graphicFrame>
      <p:sp>
        <p:nvSpPr>
          <p:cNvPr id="69655" name="Freeform 5"/>
          <p:cNvSpPr>
            <a:spLocks noEditPoints="1"/>
          </p:cNvSpPr>
          <p:nvPr/>
        </p:nvSpPr>
        <p:spPr bwMode="auto">
          <a:xfrm>
            <a:off x="1322388" y="1419225"/>
            <a:ext cx="503237" cy="504825"/>
          </a:xfrm>
          <a:custGeom>
            <a:avLst/>
            <a:gdLst>
              <a:gd name="T0" fmla="*/ 486621 w 145"/>
              <a:gd name="T1" fmla="*/ 434000 h 144"/>
              <a:gd name="T2" fmla="*/ 368441 w 145"/>
              <a:gd name="T3" fmla="*/ 311500 h 144"/>
              <a:gd name="T4" fmla="*/ 364965 w 145"/>
              <a:gd name="T5" fmla="*/ 308000 h 144"/>
              <a:gd name="T6" fmla="*/ 396248 w 145"/>
              <a:gd name="T7" fmla="*/ 199500 h 144"/>
              <a:gd name="T8" fmla="*/ 198124 w 145"/>
              <a:gd name="T9" fmla="*/ 0 h 144"/>
              <a:gd name="T10" fmla="*/ 0 w 145"/>
              <a:gd name="T11" fmla="*/ 199500 h 144"/>
              <a:gd name="T12" fmla="*/ 198124 w 145"/>
              <a:gd name="T13" fmla="*/ 399000 h 144"/>
              <a:gd name="T14" fmla="*/ 305876 w 145"/>
              <a:gd name="T15" fmla="*/ 367500 h 144"/>
              <a:gd name="T16" fmla="*/ 309352 w 145"/>
              <a:gd name="T17" fmla="*/ 371000 h 144"/>
              <a:gd name="T18" fmla="*/ 431007 w 145"/>
              <a:gd name="T19" fmla="*/ 490000 h 144"/>
              <a:gd name="T20" fmla="*/ 458814 w 145"/>
              <a:gd name="T21" fmla="*/ 504000 h 144"/>
              <a:gd name="T22" fmla="*/ 486621 w 145"/>
              <a:gd name="T23" fmla="*/ 490000 h 144"/>
              <a:gd name="T24" fmla="*/ 486621 w 145"/>
              <a:gd name="T25" fmla="*/ 434000 h 144"/>
              <a:gd name="T26" fmla="*/ 198124 w 145"/>
              <a:gd name="T27" fmla="*/ 336000 h 144"/>
              <a:gd name="T28" fmla="*/ 62566 w 145"/>
              <a:gd name="T29" fmla="*/ 199500 h 144"/>
              <a:gd name="T30" fmla="*/ 198124 w 145"/>
              <a:gd name="T31" fmla="*/ 63000 h 144"/>
              <a:gd name="T32" fmla="*/ 333683 w 145"/>
              <a:gd name="T33" fmla="*/ 199500 h 144"/>
              <a:gd name="T34" fmla="*/ 198124 w 145"/>
              <a:gd name="T35" fmla="*/ 336000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5"/>
              <a:gd name="T55" fmla="*/ 0 h 144"/>
              <a:gd name="T56" fmla="*/ 145 w 145"/>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5" h="144">
                <a:moveTo>
                  <a:pt x="140" y="124"/>
                </a:moveTo>
                <a:cubicBezTo>
                  <a:pt x="106" y="89"/>
                  <a:pt x="106" y="89"/>
                  <a:pt x="106" y="89"/>
                </a:cubicBezTo>
                <a:cubicBezTo>
                  <a:pt x="106" y="89"/>
                  <a:pt x="105" y="88"/>
                  <a:pt x="105" y="88"/>
                </a:cubicBezTo>
                <a:cubicBezTo>
                  <a:pt x="111" y="79"/>
                  <a:pt x="114" y="68"/>
                  <a:pt x="114" y="57"/>
                </a:cubicBezTo>
                <a:cubicBezTo>
                  <a:pt x="114" y="26"/>
                  <a:pt x="88" y="0"/>
                  <a:pt x="57" y="0"/>
                </a:cubicBezTo>
                <a:cubicBezTo>
                  <a:pt x="26" y="0"/>
                  <a:pt x="0" y="26"/>
                  <a:pt x="0" y="57"/>
                </a:cubicBezTo>
                <a:cubicBezTo>
                  <a:pt x="0" y="88"/>
                  <a:pt x="26" y="114"/>
                  <a:pt x="57" y="114"/>
                </a:cubicBezTo>
                <a:cubicBezTo>
                  <a:pt x="68" y="114"/>
                  <a:pt x="79" y="111"/>
                  <a:pt x="88" y="105"/>
                </a:cubicBezTo>
                <a:cubicBezTo>
                  <a:pt x="88" y="105"/>
                  <a:pt x="89" y="106"/>
                  <a:pt x="89" y="106"/>
                </a:cubicBezTo>
                <a:cubicBezTo>
                  <a:pt x="124" y="140"/>
                  <a:pt x="124" y="140"/>
                  <a:pt x="124" y="140"/>
                </a:cubicBezTo>
                <a:cubicBezTo>
                  <a:pt x="126" y="143"/>
                  <a:pt x="129" y="144"/>
                  <a:pt x="132" y="144"/>
                </a:cubicBezTo>
                <a:cubicBezTo>
                  <a:pt x="135" y="144"/>
                  <a:pt x="138" y="143"/>
                  <a:pt x="140" y="140"/>
                </a:cubicBezTo>
                <a:cubicBezTo>
                  <a:pt x="145" y="136"/>
                  <a:pt x="145" y="128"/>
                  <a:pt x="140" y="124"/>
                </a:cubicBezTo>
                <a:moveTo>
                  <a:pt x="57" y="96"/>
                </a:moveTo>
                <a:cubicBezTo>
                  <a:pt x="36" y="96"/>
                  <a:pt x="18" y="78"/>
                  <a:pt x="18" y="57"/>
                </a:cubicBezTo>
                <a:cubicBezTo>
                  <a:pt x="18" y="35"/>
                  <a:pt x="36" y="18"/>
                  <a:pt x="57" y="18"/>
                </a:cubicBezTo>
                <a:cubicBezTo>
                  <a:pt x="78" y="18"/>
                  <a:pt x="96" y="35"/>
                  <a:pt x="96" y="57"/>
                </a:cubicBezTo>
                <a:cubicBezTo>
                  <a:pt x="96" y="78"/>
                  <a:pt x="78" y="96"/>
                  <a:pt x="57" y="96"/>
                </a:cubicBezTo>
              </a:path>
            </a:pathLst>
          </a:custGeom>
          <a:solidFill>
            <a:schemeClr val="bg1"/>
          </a:solidFill>
          <a:ln w="9525">
            <a:noFill/>
            <a:round/>
          </a:ln>
        </p:spPr>
        <p:txBody>
          <a:bodyPr/>
          <a:lstStyle/>
          <a:p>
            <a:endParaRPr lang="zh-CN" altLang="en-US"/>
          </a:p>
        </p:txBody>
      </p:sp>
      <p:sp>
        <p:nvSpPr>
          <p:cNvPr id="69656" name="Freeform 9"/>
          <p:cNvSpPr>
            <a:spLocks noEditPoints="1"/>
          </p:cNvSpPr>
          <p:nvPr/>
        </p:nvSpPr>
        <p:spPr bwMode="auto">
          <a:xfrm>
            <a:off x="1336675" y="4316413"/>
            <a:ext cx="504825" cy="504825"/>
          </a:xfrm>
          <a:custGeom>
            <a:avLst/>
            <a:gdLst>
              <a:gd name="T0" fmla="*/ 462000 w 144"/>
              <a:gd name="T1" fmla="*/ 213500 h 144"/>
              <a:gd name="T2" fmla="*/ 423500 w 144"/>
              <a:gd name="T3" fmla="*/ 161000 h 144"/>
              <a:gd name="T4" fmla="*/ 444500 w 144"/>
              <a:gd name="T5" fmla="*/ 115500 h 144"/>
              <a:gd name="T6" fmla="*/ 416500 w 144"/>
              <a:gd name="T7" fmla="*/ 59500 h 144"/>
              <a:gd name="T8" fmla="*/ 371000 w 144"/>
              <a:gd name="T9" fmla="*/ 77000 h 144"/>
              <a:gd name="T10" fmla="*/ 308000 w 144"/>
              <a:gd name="T11" fmla="*/ 66500 h 144"/>
              <a:gd name="T12" fmla="*/ 290500 w 144"/>
              <a:gd name="T13" fmla="*/ 21000 h 144"/>
              <a:gd name="T14" fmla="*/ 231000 w 144"/>
              <a:gd name="T15" fmla="*/ 0 h 144"/>
              <a:gd name="T16" fmla="*/ 213500 w 144"/>
              <a:gd name="T17" fmla="*/ 42000 h 144"/>
              <a:gd name="T18" fmla="*/ 161000 w 144"/>
              <a:gd name="T19" fmla="*/ 80500 h 144"/>
              <a:gd name="T20" fmla="*/ 115500 w 144"/>
              <a:gd name="T21" fmla="*/ 59500 h 144"/>
              <a:gd name="T22" fmla="*/ 59500 w 144"/>
              <a:gd name="T23" fmla="*/ 87500 h 144"/>
              <a:gd name="T24" fmla="*/ 77000 w 144"/>
              <a:gd name="T25" fmla="*/ 133000 h 144"/>
              <a:gd name="T26" fmla="*/ 66500 w 144"/>
              <a:gd name="T27" fmla="*/ 196000 h 144"/>
              <a:gd name="T28" fmla="*/ 21000 w 144"/>
              <a:gd name="T29" fmla="*/ 213500 h 144"/>
              <a:gd name="T30" fmla="*/ 0 w 144"/>
              <a:gd name="T31" fmla="*/ 273000 h 144"/>
              <a:gd name="T32" fmla="*/ 42000 w 144"/>
              <a:gd name="T33" fmla="*/ 290500 h 144"/>
              <a:gd name="T34" fmla="*/ 80500 w 144"/>
              <a:gd name="T35" fmla="*/ 343000 h 144"/>
              <a:gd name="T36" fmla="*/ 59500 w 144"/>
              <a:gd name="T37" fmla="*/ 388500 h 144"/>
              <a:gd name="T38" fmla="*/ 87500 w 144"/>
              <a:gd name="T39" fmla="*/ 444500 h 144"/>
              <a:gd name="T40" fmla="*/ 133000 w 144"/>
              <a:gd name="T41" fmla="*/ 427000 h 144"/>
              <a:gd name="T42" fmla="*/ 196000 w 144"/>
              <a:gd name="T43" fmla="*/ 437500 h 144"/>
              <a:gd name="T44" fmla="*/ 213500 w 144"/>
              <a:gd name="T45" fmla="*/ 483000 h 144"/>
              <a:gd name="T46" fmla="*/ 273000 w 144"/>
              <a:gd name="T47" fmla="*/ 504000 h 144"/>
              <a:gd name="T48" fmla="*/ 290500 w 144"/>
              <a:gd name="T49" fmla="*/ 462000 h 144"/>
              <a:gd name="T50" fmla="*/ 343000 w 144"/>
              <a:gd name="T51" fmla="*/ 423500 h 144"/>
              <a:gd name="T52" fmla="*/ 388500 w 144"/>
              <a:gd name="T53" fmla="*/ 444500 h 144"/>
              <a:gd name="T54" fmla="*/ 444500 w 144"/>
              <a:gd name="T55" fmla="*/ 416500 h 144"/>
              <a:gd name="T56" fmla="*/ 427000 w 144"/>
              <a:gd name="T57" fmla="*/ 371000 h 144"/>
              <a:gd name="T58" fmla="*/ 437500 w 144"/>
              <a:gd name="T59" fmla="*/ 308000 h 144"/>
              <a:gd name="T60" fmla="*/ 483000 w 144"/>
              <a:gd name="T61" fmla="*/ 290500 h 144"/>
              <a:gd name="T62" fmla="*/ 504000 w 144"/>
              <a:gd name="T63" fmla="*/ 231000 h 144"/>
              <a:gd name="T64" fmla="*/ 350000 w 144"/>
              <a:gd name="T65" fmla="*/ 252000 h 144"/>
              <a:gd name="T66" fmla="*/ 154000 w 144"/>
              <a:gd name="T67" fmla="*/ 252000 h 144"/>
              <a:gd name="T68" fmla="*/ 350000 w 144"/>
              <a:gd name="T69" fmla="*/ 252000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
              <a:gd name="T106" fmla="*/ 0 h 144"/>
              <a:gd name="T107" fmla="*/ 144 w 144"/>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chemeClr val="bg1"/>
          </a:solidFill>
          <a:ln w="9525">
            <a:noFill/>
            <a:round/>
          </a:ln>
        </p:spPr>
        <p:txBody>
          <a:bodyPr/>
          <a:lstStyle/>
          <a:p>
            <a:endParaRPr lang="zh-CN" altLang="en-US"/>
          </a:p>
        </p:txBody>
      </p:sp>
      <p:grpSp>
        <p:nvGrpSpPr>
          <p:cNvPr id="31" name="Group 12"/>
          <p:cNvGrpSpPr/>
          <p:nvPr/>
        </p:nvGrpSpPr>
        <p:grpSpPr bwMode="auto">
          <a:xfrm>
            <a:off x="10202226" y="2898049"/>
            <a:ext cx="522500" cy="468000"/>
            <a:chOff x="4638" y="1688"/>
            <a:chExt cx="418" cy="361"/>
          </a:xfrm>
          <a:solidFill>
            <a:schemeClr val="bg1"/>
          </a:solidFill>
        </p:grpSpPr>
        <p:sp>
          <p:nvSpPr>
            <p:cNvPr id="32" name="Freeform 13"/>
            <p:cNvSpPr/>
            <p:nvPr/>
          </p:nvSpPr>
          <p:spPr bwMode="auto">
            <a:xfrm>
              <a:off x="4638" y="1782"/>
              <a:ext cx="331" cy="267"/>
            </a:xfrm>
            <a:custGeom>
              <a:avLst/>
              <a:gdLst>
                <a:gd name="T0" fmla="*/ 123 w 138"/>
                <a:gd name="T1" fmla="*/ 83 h 111"/>
                <a:gd name="T2" fmla="*/ 89 w 138"/>
                <a:gd name="T3" fmla="*/ 93 h 111"/>
                <a:gd name="T4" fmla="*/ 85 w 138"/>
                <a:gd name="T5" fmla="*/ 93 h 111"/>
                <a:gd name="T6" fmla="*/ 83 w 138"/>
                <a:gd name="T7" fmla="*/ 92 h 111"/>
                <a:gd name="T8" fmla="*/ 79 w 138"/>
                <a:gd name="T9" fmla="*/ 92 h 111"/>
                <a:gd name="T10" fmla="*/ 77 w 138"/>
                <a:gd name="T11" fmla="*/ 91 h 111"/>
                <a:gd name="T12" fmla="*/ 74 w 138"/>
                <a:gd name="T13" fmla="*/ 91 h 111"/>
                <a:gd name="T14" fmla="*/ 72 w 138"/>
                <a:gd name="T15" fmla="*/ 90 h 111"/>
                <a:gd name="T16" fmla="*/ 68 w 138"/>
                <a:gd name="T17" fmla="*/ 89 h 111"/>
                <a:gd name="T18" fmla="*/ 67 w 138"/>
                <a:gd name="T19" fmla="*/ 88 h 111"/>
                <a:gd name="T20" fmla="*/ 63 w 138"/>
                <a:gd name="T21" fmla="*/ 86 h 111"/>
                <a:gd name="T22" fmla="*/ 63 w 138"/>
                <a:gd name="T23" fmla="*/ 86 h 111"/>
                <a:gd name="T24" fmla="*/ 50 w 138"/>
                <a:gd name="T25" fmla="*/ 76 h 111"/>
                <a:gd name="T26" fmla="*/ 50 w 138"/>
                <a:gd name="T27" fmla="*/ 76 h 111"/>
                <a:gd name="T28" fmla="*/ 46 w 138"/>
                <a:gd name="T29" fmla="*/ 72 h 111"/>
                <a:gd name="T30" fmla="*/ 45 w 138"/>
                <a:gd name="T31" fmla="*/ 71 h 111"/>
                <a:gd name="T32" fmla="*/ 33 w 138"/>
                <a:gd name="T33" fmla="*/ 36 h 111"/>
                <a:gd name="T34" fmla="*/ 48 w 138"/>
                <a:gd name="T35" fmla="*/ 36 h 111"/>
                <a:gd name="T36" fmla="*/ 24 w 138"/>
                <a:gd name="T37" fmla="*/ 0 h 111"/>
                <a:gd name="T38" fmla="*/ 0 w 138"/>
                <a:gd name="T39" fmla="*/ 36 h 111"/>
                <a:gd name="T40" fmla="*/ 15 w 138"/>
                <a:gd name="T41" fmla="*/ 36 h 111"/>
                <a:gd name="T42" fmla="*/ 28 w 138"/>
                <a:gd name="T43" fmla="*/ 78 h 111"/>
                <a:gd name="T44" fmla="*/ 29 w 138"/>
                <a:gd name="T45" fmla="*/ 79 h 111"/>
                <a:gd name="T46" fmla="*/ 31 w 138"/>
                <a:gd name="T47" fmla="*/ 83 h 111"/>
                <a:gd name="T48" fmla="*/ 32 w 138"/>
                <a:gd name="T49" fmla="*/ 84 h 111"/>
                <a:gd name="T50" fmla="*/ 37 w 138"/>
                <a:gd name="T51" fmla="*/ 89 h 111"/>
                <a:gd name="T52" fmla="*/ 37 w 138"/>
                <a:gd name="T53" fmla="*/ 89 h 111"/>
                <a:gd name="T54" fmla="*/ 54 w 138"/>
                <a:gd name="T55" fmla="*/ 102 h 111"/>
                <a:gd name="T56" fmla="*/ 54 w 138"/>
                <a:gd name="T57" fmla="*/ 102 h 111"/>
                <a:gd name="T58" fmla="*/ 60 w 138"/>
                <a:gd name="T59" fmla="*/ 105 h 111"/>
                <a:gd name="T60" fmla="*/ 61 w 138"/>
                <a:gd name="T61" fmla="*/ 105 h 111"/>
                <a:gd name="T62" fmla="*/ 66 w 138"/>
                <a:gd name="T63" fmla="*/ 107 h 111"/>
                <a:gd name="T64" fmla="*/ 68 w 138"/>
                <a:gd name="T65" fmla="*/ 108 h 111"/>
                <a:gd name="T66" fmla="*/ 73 w 138"/>
                <a:gd name="T67" fmla="*/ 109 h 111"/>
                <a:gd name="T68" fmla="*/ 76 w 138"/>
                <a:gd name="T69" fmla="*/ 110 h 111"/>
                <a:gd name="T70" fmla="*/ 77 w 138"/>
                <a:gd name="T71" fmla="*/ 110 h 111"/>
                <a:gd name="T72" fmla="*/ 81 w 138"/>
                <a:gd name="T73" fmla="*/ 110 h 111"/>
                <a:gd name="T74" fmla="*/ 83 w 138"/>
                <a:gd name="T75" fmla="*/ 111 h 111"/>
                <a:gd name="T76" fmla="*/ 90 w 138"/>
                <a:gd name="T77" fmla="*/ 111 h 111"/>
                <a:gd name="T78" fmla="*/ 133 w 138"/>
                <a:gd name="T79" fmla="*/ 97 h 111"/>
                <a:gd name="T80" fmla="*/ 135 w 138"/>
                <a:gd name="T81" fmla="*/ 85 h 111"/>
                <a:gd name="T82" fmla="*/ 123 w 138"/>
                <a:gd name="T83" fmla="*/ 8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1">
                  <a:moveTo>
                    <a:pt x="123" y="83"/>
                  </a:moveTo>
                  <a:cubicBezTo>
                    <a:pt x="113" y="90"/>
                    <a:pt x="101" y="93"/>
                    <a:pt x="89" y="93"/>
                  </a:cubicBezTo>
                  <a:cubicBezTo>
                    <a:pt x="88" y="93"/>
                    <a:pt x="86" y="93"/>
                    <a:pt x="85" y="93"/>
                  </a:cubicBezTo>
                  <a:cubicBezTo>
                    <a:pt x="84" y="93"/>
                    <a:pt x="83" y="93"/>
                    <a:pt x="83" y="92"/>
                  </a:cubicBezTo>
                  <a:cubicBezTo>
                    <a:pt x="82" y="92"/>
                    <a:pt x="80" y="92"/>
                    <a:pt x="79" y="92"/>
                  </a:cubicBezTo>
                  <a:cubicBezTo>
                    <a:pt x="78" y="92"/>
                    <a:pt x="78" y="92"/>
                    <a:pt x="77" y="91"/>
                  </a:cubicBezTo>
                  <a:cubicBezTo>
                    <a:pt x="76" y="91"/>
                    <a:pt x="75" y="91"/>
                    <a:pt x="74" y="91"/>
                  </a:cubicBezTo>
                  <a:cubicBezTo>
                    <a:pt x="73" y="90"/>
                    <a:pt x="72" y="90"/>
                    <a:pt x="72" y="90"/>
                  </a:cubicBezTo>
                  <a:cubicBezTo>
                    <a:pt x="71" y="90"/>
                    <a:pt x="69" y="89"/>
                    <a:pt x="68" y="89"/>
                  </a:cubicBezTo>
                  <a:cubicBezTo>
                    <a:pt x="68" y="88"/>
                    <a:pt x="68" y="88"/>
                    <a:pt x="67" y="88"/>
                  </a:cubicBezTo>
                  <a:cubicBezTo>
                    <a:pt x="66" y="88"/>
                    <a:pt x="64" y="87"/>
                    <a:pt x="63" y="86"/>
                  </a:cubicBezTo>
                  <a:cubicBezTo>
                    <a:pt x="63" y="86"/>
                    <a:pt x="63" y="86"/>
                    <a:pt x="63" y="86"/>
                  </a:cubicBezTo>
                  <a:cubicBezTo>
                    <a:pt x="58" y="83"/>
                    <a:pt x="54" y="80"/>
                    <a:pt x="50" y="76"/>
                  </a:cubicBezTo>
                  <a:cubicBezTo>
                    <a:pt x="50" y="76"/>
                    <a:pt x="50" y="76"/>
                    <a:pt x="50" y="76"/>
                  </a:cubicBezTo>
                  <a:cubicBezTo>
                    <a:pt x="48" y="75"/>
                    <a:pt x="47" y="74"/>
                    <a:pt x="46" y="72"/>
                  </a:cubicBezTo>
                  <a:cubicBezTo>
                    <a:pt x="46" y="72"/>
                    <a:pt x="46" y="72"/>
                    <a:pt x="45" y="71"/>
                  </a:cubicBezTo>
                  <a:cubicBezTo>
                    <a:pt x="38" y="62"/>
                    <a:pt x="33" y="49"/>
                    <a:pt x="33" y="36"/>
                  </a:cubicBezTo>
                  <a:cubicBezTo>
                    <a:pt x="48" y="36"/>
                    <a:pt x="48" y="36"/>
                    <a:pt x="48" y="36"/>
                  </a:cubicBezTo>
                  <a:cubicBezTo>
                    <a:pt x="24" y="0"/>
                    <a:pt x="24" y="0"/>
                    <a:pt x="24" y="0"/>
                  </a:cubicBezTo>
                  <a:cubicBezTo>
                    <a:pt x="0" y="36"/>
                    <a:pt x="0" y="36"/>
                    <a:pt x="0" y="36"/>
                  </a:cubicBezTo>
                  <a:cubicBezTo>
                    <a:pt x="15" y="36"/>
                    <a:pt x="15" y="36"/>
                    <a:pt x="15" y="36"/>
                  </a:cubicBezTo>
                  <a:cubicBezTo>
                    <a:pt x="15" y="52"/>
                    <a:pt x="20" y="66"/>
                    <a:pt x="28" y="78"/>
                  </a:cubicBezTo>
                  <a:cubicBezTo>
                    <a:pt x="28" y="79"/>
                    <a:pt x="28" y="79"/>
                    <a:pt x="29" y="79"/>
                  </a:cubicBezTo>
                  <a:cubicBezTo>
                    <a:pt x="29" y="80"/>
                    <a:pt x="30" y="81"/>
                    <a:pt x="31" y="83"/>
                  </a:cubicBezTo>
                  <a:cubicBezTo>
                    <a:pt x="32" y="83"/>
                    <a:pt x="32" y="83"/>
                    <a:pt x="32" y="84"/>
                  </a:cubicBezTo>
                  <a:cubicBezTo>
                    <a:pt x="34" y="86"/>
                    <a:pt x="35" y="87"/>
                    <a:pt x="37" y="89"/>
                  </a:cubicBezTo>
                  <a:cubicBezTo>
                    <a:pt x="37" y="89"/>
                    <a:pt x="37" y="89"/>
                    <a:pt x="37" y="89"/>
                  </a:cubicBezTo>
                  <a:cubicBezTo>
                    <a:pt x="42" y="94"/>
                    <a:pt x="48" y="98"/>
                    <a:pt x="54" y="102"/>
                  </a:cubicBezTo>
                  <a:cubicBezTo>
                    <a:pt x="54" y="102"/>
                    <a:pt x="54" y="102"/>
                    <a:pt x="54" y="102"/>
                  </a:cubicBezTo>
                  <a:cubicBezTo>
                    <a:pt x="56" y="103"/>
                    <a:pt x="58" y="104"/>
                    <a:pt x="60" y="105"/>
                  </a:cubicBezTo>
                  <a:cubicBezTo>
                    <a:pt x="60" y="105"/>
                    <a:pt x="61" y="105"/>
                    <a:pt x="61" y="105"/>
                  </a:cubicBezTo>
                  <a:cubicBezTo>
                    <a:pt x="63" y="106"/>
                    <a:pt x="64" y="106"/>
                    <a:pt x="66" y="107"/>
                  </a:cubicBezTo>
                  <a:cubicBezTo>
                    <a:pt x="67" y="107"/>
                    <a:pt x="68" y="108"/>
                    <a:pt x="68" y="108"/>
                  </a:cubicBezTo>
                  <a:cubicBezTo>
                    <a:pt x="70" y="108"/>
                    <a:pt x="71" y="109"/>
                    <a:pt x="73" y="109"/>
                  </a:cubicBezTo>
                  <a:cubicBezTo>
                    <a:pt x="74" y="109"/>
                    <a:pt x="75" y="109"/>
                    <a:pt x="76" y="110"/>
                  </a:cubicBezTo>
                  <a:cubicBezTo>
                    <a:pt x="76" y="110"/>
                    <a:pt x="77" y="110"/>
                    <a:pt x="77" y="110"/>
                  </a:cubicBezTo>
                  <a:cubicBezTo>
                    <a:pt x="78" y="110"/>
                    <a:pt x="80" y="110"/>
                    <a:pt x="81" y="110"/>
                  </a:cubicBezTo>
                  <a:cubicBezTo>
                    <a:pt x="82" y="110"/>
                    <a:pt x="82" y="111"/>
                    <a:pt x="83" y="111"/>
                  </a:cubicBezTo>
                  <a:cubicBezTo>
                    <a:pt x="85" y="111"/>
                    <a:pt x="88" y="111"/>
                    <a:pt x="90" y="111"/>
                  </a:cubicBezTo>
                  <a:cubicBezTo>
                    <a:pt x="105" y="111"/>
                    <a:pt x="120" y="106"/>
                    <a:pt x="133" y="97"/>
                  </a:cubicBezTo>
                  <a:cubicBezTo>
                    <a:pt x="137" y="95"/>
                    <a:pt x="138" y="89"/>
                    <a:pt x="135" y="85"/>
                  </a:cubicBezTo>
                  <a:cubicBezTo>
                    <a:pt x="132" y="81"/>
                    <a:pt x="127" y="80"/>
                    <a:pt x="123" y="83"/>
                  </a:cubicBezTo>
                </a:path>
              </a:pathLst>
            </a:custGeom>
            <a:grpFill/>
            <a:ln>
              <a:noFill/>
            </a:ln>
          </p:spPr>
          <p:txBody>
            <a:bodyPr/>
            <a:lstStyle/>
            <a:p>
              <a:pPr fontAlgn="auto">
                <a:spcBef>
                  <a:spcPts val="0"/>
                </a:spcBef>
                <a:spcAft>
                  <a:spcPts val="0"/>
                </a:spcAft>
                <a:defRPr/>
              </a:pPr>
              <a:endParaRPr lang="zh-CN" altLang="en-US">
                <a:latin typeface="+mn-lt"/>
                <a:ea typeface="+mn-ea"/>
              </a:endParaRPr>
            </a:p>
          </p:txBody>
        </p:sp>
        <p:sp>
          <p:nvSpPr>
            <p:cNvPr id="33" name="Freeform 14"/>
            <p:cNvSpPr/>
            <p:nvPr/>
          </p:nvSpPr>
          <p:spPr bwMode="auto">
            <a:xfrm>
              <a:off x="4739" y="1688"/>
              <a:ext cx="317" cy="267"/>
            </a:xfrm>
            <a:custGeom>
              <a:avLst/>
              <a:gdLst>
                <a:gd name="T0" fmla="*/ 123 w 138"/>
                <a:gd name="T1" fmla="*/ 75 h 111"/>
                <a:gd name="T2" fmla="*/ 110 w 138"/>
                <a:gd name="T3" fmla="*/ 33 h 111"/>
                <a:gd name="T4" fmla="*/ 109 w 138"/>
                <a:gd name="T5" fmla="*/ 32 h 111"/>
                <a:gd name="T6" fmla="*/ 106 w 138"/>
                <a:gd name="T7" fmla="*/ 28 h 111"/>
                <a:gd name="T8" fmla="*/ 106 w 138"/>
                <a:gd name="T9" fmla="*/ 27 h 111"/>
                <a:gd name="T10" fmla="*/ 78 w 138"/>
                <a:gd name="T11" fmla="*/ 6 h 111"/>
                <a:gd name="T12" fmla="*/ 77 w 138"/>
                <a:gd name="T13" fmla="*/ 6 h 111"/>
                <a:gd name="T14" fmla="*/ 72 w 138"/>
                <a:gd name="T15" fmla="*/ 4 h 111"/>
                <a:gd name="T16" fmla="*/ 70 w 138"/>
                <a:gd name="T17" fmla="*/ 3 h 111"/>
                <a:gd name="T18" fmla="*/ 65 w 138"/>
                <a:gd name="T19" fmla="*/ 2 h 111"/>
                <a:gd name="T20" fmla="*/ 62 w 138"/>
                <a:gd name="T21" fmla="*/ 1 h 111"/>
                <a:gd name="T22" fmla="*/ 61 w 138"/>
                <a:gd name="T23" fmla="*/ 1 h 111"/>
                <a:gd name="T24" fmla="*/ 57 w 138"/>
                <a:gd name="T25" fmla="*/ 1 h 111"/>
                <a:gd name="T26" fmla="*/ 55 w 138"/>
                <a:gd name="T27" fmla="*/ 0 h 111"/>
                <a:gd name="T28" fmla="*/ 49 w 138"/>
                <a:gd name="T29" fmla="*/ 0 h 111"/>
                <a:gd name="T30" fmla="*/ 48 w 138"/>
                <a:gd name="T31" fmla="*/ 0 h 111"/>
                <a:gd name="T32" fmla="*/ 48 w 138"/>
                <a:gd name="T33" fmla="*/ 0 h 111"/>
                <a:gd name="T34" fmla="*/ 5 w 138"/>
                <a:gd name="T35" fmla="*/ 14 h 111"/>
                <a:gd name="T36" fmla="*/ 3 w 138"/>
                <a:gd name="T37" fmla="*/ 26 h 111"/>
                <a:gd name="T38" fmla="*/ 15 w 138"/>
                <a:gd name="T39" fmla="*/ 28 h 111"/>
                <a:gd name="T40" fmla="*/ 48 w 138"/>
                <a:gd name="T41" fmla="*/ 18 h 111"/>
                <a:gd name="T42" fmla="*/ 53 w 138"/>
                <a:gd name="T43" fmla="*/ 18 h 111"/>
                <a:gd name="T44" fmla="*/ 55 w 138"/>
                <a:gd name="T45" fmla="*/ 18 h 111"/>
                <a:gd name="T46" fmla="*/ 59 w 138"/>
                <a:gd name="T47" fmla="*/ 19 h 111"/>
                <a:gd name="T48" fmla="*/ 61 w 138"/>
                <a:gd name="T49" fmla="*/ 19 h 111"/>
                <a:gd name="T50" fmla="*/ 65 w 138"/>
                <a:gd name="T51" fmla="*/ 20 h 111"/>
                <a:gd name="T52" fmla="*/ 66 w 138"/>
                <a:gd name="T53" fmla="*/ 21 h 111"/>
                <a:gd name="T54" fmla="*/ 70 w 138"/>
                <a:gd name="T55" fmla="*/ 22 h 111"/>
                <a:gd name="T56" fmla="*/ 70 w 138"/>
                <a:gd name="T57" fmla="*/ 23 h 111"/>
                <a:gd name="T58" fmla="*/ 92 w 138"/>
                <a:gd name="T59" fmla="*/ 39 h 111"/>
                <a:gd name="T60" fmla="*/ 92 w 138"/>
                <a:gd name="T61" fmla="*/ 39 h 111"/>
                <a:gd name="T62" fmla="*/ 105 w 138"/>
                <a:gd name="T63" fmla="*/ 75 h 111"/>
                <a:gd name="T64" fmla="*/ 90 w 138"/>
                <a:gd name="T65" fmla="*/ 75 h 111"/>
                <a:gd name="T66" fmla="*/ 114 w 138"/>
                <a:gd name="T67" fmla="*/ 111 h 111"/>
                <a:gd name="T68" fmla="*/ 138 w 138"/>
                <a:gd name="T69" fmla="*/ 75 h 111"/>
                <a:gd name="T70" fmla="*/ 123 w 138"/>
                <a:gd name="T71" fmla="*/ 7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8" h="111">
                  <a:moveTo>
                    <a:pt x="123" y="75"/>
                  </a:moveTo>
                  <a:cubicBezTo>
                    <a:pt x="123" y="59"/>
                    <a:pt x="118" y="45"/>
                    <a:pt x="110" y="33"/>
                  </a:cubicBezTo>
                  <a:cubicBezTo>
                    <a:pt x="110" y="32"/>
                    <a:pt x="110" y="32"/>
                    <a:pt x="109" y="32"/>
                  </a:cubicBezTo>
                  <a:cubicBezTo>
                    <a:pt x="108" y="30"/>
                    <a:pt x="107" y="29"/>
                    <a:pt x="106" y="28"/>
                  </a:cubicBezTo>
                  <a:cubicBezTo>
                    <a:pt x="106" y="28"/>
                    <a:pt x="106" y="27"/>
                    <a:pt x="106" y="27"/>
                  </a:cubicBezTo>
                  <a:cubicBezTo>
                    <a:pt x="98" y="18"/>
                    <a:pt x="89" y="11"/>
                    <a:pt x="78" y="6"/>
                  </a:cubicBezTo>
                  <a:cubicBezTo>
                    <a:pt x="77" y="6"/>
                    <a:pt x="77" y="6"/>
                    <a:pt x="77" y="6"/>
                  </a:cubicBezTo>
                  <a:cubicBezTo>
                    <a:pt x="75" y="5"/>
                    <a:pt x="73" y="4"/>
                    <a:pt x="72" y="4"/>
                  </a:cubicBezTo>
                  <a:cubicBezTo>
                    <a:pt x="71" y="4"/>
                    <a:pt x="70" y="3"/>
                    <a:pt x="70" y="3"/>
                  </a:cubicBezTo>
                  <a:cubicBezTo>
                    <a:pt x="68" y="3"/>
                    <a:pt x="67" y="2"/>
                    <a:pt x="65" y="2"/>
                  </a:cubicBezTo>
                  <a:cubicBezTo>
                    <a:pt x="64" y="2"/>
                    <a:pt x="63" y="2"/>
                    <a:pt x="62" y="1"/>
                  </a:cubicBezTo>
                  <a:cubicBezTo>
                    <a:pt x="62" y="1"/>
                    <a:pt x="61" y="1"/>
                    <a:pt x="61" y="1"/>
                  </a:cubicBezTo>
                  <a:cubicBezTo>
                    <a:pt x="60" y="1"/>
                    <a:pt x="59" y="1"/>
                    <a:pt x="57" y="1"/>
                  </a:cubicBezTo>
                  <a:cubicBezTo>
                    <a:pt x="57" y="1"/>
                    <a:pt x="56" y="0"/>
                    <a:pt x="55" y="0"/>
                  </a:cubicBezTo>
                  <a:cubicBezTo>
                    <a:pt x="53" y="0"/>
                    <a:pt x="51" y="0"/>
                    <a:pt x="49" y="0"/>
                  </a:cubicBezTo>
                  <a:cubicBezTo>
                    <a:pt x="49" y="0"/>
                    <a:pt x="48" y="0"/>
                    <a:pt x="48" y="0"/>
                  </a:cubicBezTo>
                  <a:cubicBezTo>
                    <a:pt x="48" y="0"/>
                    <a:pt x="48" y="0"/>
                    <a:pt x="48" y="0"/>
                  </a:cubicBezTo>
                  <a:cubicBezTo>
                    <a:pt x="33" y="0"/>
                    <a:pt x="18" y="5"/>
                    <a:pt x="5" y="14"/>
                  </a:cubicBezTo>
                  <a:cubicBezTo>
                    <a:pt x="1" y="16"/>
                    <a:pt x="0" y="22"/>
                    <a:pt x="3" y="26"/>
                  </a:cubicBezTo>
                  <a:cubicBezTo>
                    <a:pt x="6" y="30"/>
                    <a:pt x="11" y="31"/>
                    <a:pt x="15" y="28"/>
                  </a:cubicBezTo>
                  <a:cubicBezTo>
                    <a:pt x="25" y="21"/>
                    <a:pt x="37" y="18"/>
                    <a:pt x="48" y="18"/>
                  </a:cubicBezTo>
                  <a:cubicBezTo>
                    <a:pt x="50" y="18"/>
                    <a:pt x="52" y="18"/>
                    <a:pt x="53" y="18"/>
                  </a:cubicBezTo>
                  <a:cubicBezTo>
                    <a:pt x="54" y="18"/>
                    <a:pt x="54" y="18"/>
                    <a:pt x="55" y="18"/>
                  </a:cubicBezTo>
                  <a:cubicBezTo>
                    <a:pt x="56" y="19"/>
                    <a:pt x="58" y="19"/>
                    <a:pt x="59" y="19"/>
                  </a:cubicBezTo>
                  <a:cubicBezTo>
                    <a:pt x="60" y="19"/>
                    <a:pt x="60" y="19"/>
                    <a:pt x="61" y="19"/>
                  </a:cubicBezTo>
                  <a:cubicBezTo>
                    <a:pt x="62" y="20"/>
                    <a:pt x="63" y="20"/>
                    <a:pt x="65" y="20"/>
                  </a:cubicBezTo>
                  <a:cubicBezTo>
                    <a:pt x="65" y="21"/>
                    <a:pt x="65" y="21"/>
                    <a:pt x="66" y="21"/>
                  </a:cubicBezTo>
                  <a:cubicBezTo>
                    <a:pt x="67" y="21"/>
                    <a:pt x="69" y="22"/>
                    <a:pt x="70" y="22"/>
                  </a:cubicBezTo>
                  <a:cubicBezTo>
                    <a:pt x="70" y="22"/>
                    <a:pt x="70" y="23"/>
                    <a:pt x="70" y="23"/>
                  </a:cubicBezTo>
                  <a:cubicBezTo>
                    <a:pt x="79" y="26"/>
                    <a:pt x="86" y="32"/>
                    <a:pt x="92" y="39"/>
                  </a:cubicBezTo>
                  <a:cubicBezTo>
                    <a:pt x="92" y="39"/>
                    <a:pt x="92" y="39"/>
                    <a:pt x="92" y="39"/>
                  </a:cubicBezTo>
                  <a:cubicBezTo>
                    <a:pt x="100" y="49"/>
                    <a:pt x="105" y="61"/>
                    <a:pt x="105" y="75"/>
                  </a:cubicBezTo>
                  <a:cubicBezTo>
                    <a:pt x="90" y="75"/>
                    <a:pt x="90" y="75"/>
                    <a:pt x="90" y="75"/>
                  </a:cubicBezTo>
                  <a:cubicBezTo>
                    <a:pt x="114" y="111"/>
                    <a:pt x="114" y="111"/>
                    <a:pt x="114" y="111"/>
                  </a:cubicBezTo>
                  <a:cubicBezTo>
                    <a:pt x="138" y="75"/>
                    <a:pt x="138" y="75"/>
                    <a:pt x="138" y="75"/>
                  </a:cubicBezTo>
                  <a:lnTo>
                    <a:pt x="123" y="75"/>
                  </a:lnTo>
                  <a:close/>
                </a:path>
              </a:pathLst>
            </a:custGeom>
            <a:grpFill/>
            <a:ln>
              <a:noFill/>
            </a:ln>
          </p:spPr>
          <p:txBody>
            <a:bodyPr/>
            <a:lstStyle/>
            <a:p>
              <a:pPr fontAlgn="auto">
                <a:spcBef>
                  <a:spcPts val="0"/>
                </a:spcBef>
                <a:spcAft>
                  <a:spcPts val="0"/>
                </a:spcAft>
                <a:defRPr/>
              </a:pPr>
              <a:endParaRPr lang="zh-CN" altLang="en-US">
                <a:latin typeface="+mn-lt"/>
                <a:ea typeface="+mn-ea"/>
              </a:endParaRPr>
            </a:p>
          </p:txBody>
        </p:sp>
      </p:grpSp>
      <p:sp>
        <p:nvSpPr>
          <p:cNvPr id="69658" name="文本框 38"/>
          <p:cNvSpPr txBox="1">
            <a:spLocks noChangeArrowheads="1"/>
          </p:cNvSpPr>
          <p:nvPr/>
        </p:nvSpPr>
        <p:spPr bwMode="auto">
          <a:xfrm>
            <a:off x="2439988" y="1174750"/>
            <a:ext cx="8815387" cy="1028700"/>
          </a:xfrm>
          <a:prstGeom prst="rect">
            <a:avLst/>
          </a:prstGeom>
          <a:noFill/>
          <a:ln w="9525">
            <a:noFill/>
            <a:miter lim="800000"/>
          </a:ln>
        </p:spPr>
        <p:txBody>
          <a:bodyPr>
            <a:spAutoFit/>
          </a:bodyPr>
          <a:lstStyle/>
          <a:p>
            <a:pPr algn="just"/>
            <a:r>
              <a:rPr lang="en-US" altLang="zh-CN" sz="2000">
                <a:solidFill>
                  <a:schemeClr val="bg1"/>
                </a:solidFill>
                <a:ea typeface="微软雅黑" panose="020B0503020204020204" pitchFamily="34" charset="-122"/>
              </a:rPr>
              <a:t>在2003年春夏之际抗击“非典”的斗争中，弘益科技团队以自主专利技术，研制开发了治疗慢性阻塞性肺部疾病、改善呼吸困难症状、治疗呼吸系统病毒性感染、治疗急性肺损伤、急性呼吸窘迫综合征的新药帮助民众抗击非典。</a:t>
            </a:r>
            <a:endParaRPr lang="en-US" altLang="zh-CN" sz="2000">
              <a:solidFill>
                <a:schemeClr val="bg1"/>
              </a:solidFill>
              <a:ea typeface="微软雅黑" panose="020B0503020204020204" pitchFamily="34" charset="-122"/>
            </a:endParaRPr>
          </a:p>
        </p:txBody>
      </p:sp>
      <p:sp>
        <p:nvSpPr>
          <p:cNvPr id="69659" name="文本框 5"/>
          <p:cNvSpPr txBox="1">
            <a:spLocks noChangeArrowheads="1"/>
          </p:cNvSpPr>
          <p:nvPr/>
        </p:nvSpPr>
        <p:spPr bwMode="auto">
          <a:xfrm>
            <a:off x="838200" y="2908300"/>
            <a:ext cx="8815388" cy="722313"/>
          </a:xfrm>
          <a:prstGeom prst="rect">
            <a:avLst/>
          </a:prstGeom>
          <a:noFill/>
          <a:ln w="9525">
            <a:noFill/>
            <a:miter lim="800000"/>
          </a:ln>
        </p:spPr>
        <p:txBody>
          <a:bodyPr>
            <a:spAutoFit/>
          </a:bodyPr>
          <a:lstStyle/>
          <a:p>
            <a:pPr algn="just"/>
            <a:r>
              <a:rPr lang="en-US" altLang="zh-CN" sz="2000">
                <a:solidFill>
                  <a:schemeClr val="bg1"/>
                </a:solidFill>
                <a:ea typeface="微软雅黑" panose="020B0503020204020204" pitchFamily="34" charset="-122"/>
              </a:rPr>
              <a:t>2008年初遭遇罕见冰雪灾害面前，弘益员工发扬不怕苦、不怕难、团结协作、奋勇拼搏的弘益精神，苦干加巧干，为抗击冰雪灾害提供急需的药品。</a:t>
            </a:r>
            <a:endParaRPr lang="en-US" altLang="zh-CN" sz="2000">
              <a:solidFill>
                <a:schemeClr val="bg1"/>
              </a:solidFill>
              <a:ea typeface="微软雅黑" panose="020B0503020204020204" pitchFamily="34" charset="-122"/>
            </a:endParaRPr>
          </a:p>
        </p:txBody>
      </p:sp>
      <p:sp>
        <p:nvSpPr>
          <p:cNvPr id="69660" name="文本框 14"/>
          <p:cNvSpPr txBox="1">
            <a:spLocks noChangeArrowheads="1"/>
          </p:cNvSpPr>
          <p:nvPr/>
        </p:nvSpPr>
        <p:spPr bwMode="auto">
          <a:xfrm>
            <a:off x="2439988" y="4054475"/>
            <a:ext cx="8815387" cy="1028700"/>
          </a:xfrm>
          <a:prstGeom prst="rect">
            <a:avLst/>
          </a:prstGeom>
          <a:noFill/>
          <a:ln w="9525">
            <a:noFill/>
            <a:miter lim="800000"/>
          </a:ln>
        </p:spPr>
        <p:txBody>
          <a:bodyPr>
            <a:spAutoFit/>
          </a:bodyPr>
          <a:lstStyle/>
          <a:p>
            <a:pPr algn="just"/>
            <a:r>
              <a:rPr lang="en-US" altLang="zh-CN" sz="2000">
                <a:solidFill>
                  <a:schemeClr val="bg1"/>
                </a:solidFill>
                <a:ea typeface="微软雅黑" panose="020B0503020204020204" pitchFamily="34" charset="-122"/>
              </a:rPr>
              <a:t>2008年5.12中国汶川特大地震，弘益全体员工积极向灾区捐款捐物，及时向灾区捐赠急需的自主研发生产的新药，发挥了良好的作用。在汶川地震灾区捐款活动中表现突出，被南昌市文明办、南昌市红十字会被评为“先进企业”。</a:t>
            </a:r>
            <a:endParaRPr lang="en-US" altLang="zh-CN" sz="2000">
              <a:solidFill>
                <a:schemeClr val="bg1"/>
              </a:solidFill>
              <a:ea typeface="微软雅黑" panose="020B0503020204020204" pitchFamily="34" charset="-122"/>
            </a:endParaRPr>
          </a:p>
        </p:txBody>
      </p:sp>
    </p:spTree>
  </p:cSld>
  <p:clrMapOvr>
    <a:masterClrMapping/>
  </p:clrMapOvr>
  <p:transition>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14288" y="2176463"/>
            <a:ext cx="12192001" cy="1873250"/>
          </a:xfrm>
          <a:custGeom>
            <a:avLst/>
            <a:gdLst>
              <a:gd name="connsiteX0" fmla="*/ 0 w 12192000"/>
              <a:gd name="connsiteY0" fmla="*/ 1872343 h 1872343"/>
              <a:gd name="connsiteX1" fmla="*/ 1117600 w 12192000"/>
              <a:gd name="connsiteY1" fmla="*/ 1016000 h 1872343"/>
              <a:gd name="connsiteX2" fmla="*/ 2336800 w 12192000"/>
              <a:gd name="connsiteY2" fmla="*/ 1233714 h 1872343"/>
              <a:gd name="connsiteX3" fmla="*/ 5254171 w 12192000"/>
              <a:gd name="connsiteY3" fmla="*/ 580571 h 1872343"/>
              <a:gd name="connsiteX4" fmla="*/ 8374743 w 12192000"/>
              <a:gd name="connsiteY4" fmla="*/ 841828 h 1872343"/>
              <a:gd name="connsiteX5" fmla="*/ 9768114 w 12192000"/>
              <a:gd name="connsiteY5" fmla="*/ 1219200 h 1872343"/>
              <a:gd name="connsiteX6" fmla="*/ 11350171 w 12192000"/>
              <a:gd name="connsiteY6" fmla="*/ 943428 h 1872343"/>
              <a:gd name="connsiteX7" fmla="*/ 12192000 w 12192000"/>
              <a:gd name="connsiteY7" fmla="*/ 0 h 18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872343">
                <a:moveTo>
                  <a:pt x="0" y="1872343"/>
                </a:moveTo>
                <a:cubicBezTo>
                  <a:pt x="364066" y="1497390"/>
                  <a:pt x="728133" y="1122438"/>
                  <a:pt x="1117600" y="1016000"/>
                </a:cubicBezTo>
                <a:cubicBezTo>
                  <a:pt x="1507067" y="909562"/>
                  <a:pt x="1647372" y="1306285"/>
                  <a:pt x="2336800" y="1233714"/>
                </a:cubicBezTo>
                <a:cubicBezTo>
                  <a:pt x="3026228" y="1161143"/>
                  <a:pt x="4247847" y="645885"/>
                  <a:pt x="5254171" y="580571"/>
                </a:cubicBezTo>
                <a:cubicBezTo>
                  <a:pt x="6260495" y="515257"/>
                  <a:pt x="7622419" y="735390"/>
                  <a:pt x="8374743" y="841828"/>
                </a:cubicBezTo>
                <a:cubicBezTo>
                  <a:pt x="9127067" y="948266"/>
                  <a:pt x="9272209" y="1202267"/>
                  <a:pt x="9768114" y="1219200"/>
                </a:cubicBezTo>
                <a:cubicBezTo>
                  <a:pt x="10264019" y="1236133"/>
                  <a:pt x="10946190" y="1146628"/>
                  <a:pt x="11350171" y="943428"/>
                </a:cubicBezTo>
                <a:cubicBezTo>
                  <a:pt x="11754152" y="740228"/>
                  <a:pt x="11973076" y="370114"/>
                  <a:pt x="12192000" y="0"/>
                </a:cubicBezTo>
              </a:path>
            </a:pathLst>
          </a:custGeom>
          <a:noFill/>
          <a:ln w="19050">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椭圆 25"/>
          <p:cNvSpPr/>
          <p:nvPr/>
        </p:nvSpPr>
        <p:spPr>
          <a:xfrm>
            <a:off x="469900" y="2419350"/>
            <a:ext cx="1898650" cy="181451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a:t>起步</a:t>
            </a:r>
            <a:endParaRPr lang="zh-CN" altLang="en-US" sz="3200"/>
          </a:p>
        </p:txBody>
      </p:sp>
      <p:sp>
        <p:nvSpPr>
          <p:cNvPr id="18435" name="文本框 8"/>
          <p:cNvSpPr txBox="1">
            <a:spLocks noChangeArrowheads="1"/>
          </p:cNvSpPr>
          <p:nvPr/>
        </p:nvSpPr>
        <p:spPr bwMode="auto">
          <a:xfrm>
            <a:off x="71438" y="4651375"/>
            <a:ext cx="2900362" cy="2032000"/>
          </a:xfrm>
          <a:prstGeom prst="rect">
            <a:avLst/>
          </a:prstGeom>
          <a:noFill/>
          <a:ln w="9525">
            <a:noFill/>
            <a:miter lim="800000"/>
          </a:ln>
        </p:spPr>
        <p:txBody>
          <a:bodyPr>
            <a:spAutoFit/>
          </a:bodyPr>
          <a:lstStyle/>
          <a:p>
            <a:pPr algn="just"/>
            <a:r>
              <a:rPr lang="en-US" altLang="zh-CN">
                <a:solidFill>
                  <a:schemeClr val="bg1"/>
                </a:solidFill>
                <a:ea typeface="微软雅黑" panose="020B0503020204020204" pitchFamily="34" charset="-122"/>
              </a:rPr>
              <a:t>1998年，10</a:t>
            </a:r>
            <a:r>
              <a:rPr lang="zh-CN" altLang="en-US">
                <a:solidFill>
                  <a:schemeClr val="bg1"/>
                </a:solidFill>
                <a:ea typeface="微软雅黑" panose="020B0503020204020204" pitchFamily="34" charset="-122"/>
              </a:rPr>
              <a:t>万元注册资金，南昌弘益科技有限公司</a:t>
            </a:r>
            <a:r>
              <a:rPr lang="en-US" altLang="zh-CN">
                <a:solidFill>
                  <a:schemeClr val="bg1"/>
                </a:solidFill>
                <a:ea typeface="微软雅黑" panose="020B0503020204020204" pitchFamily="34" charset="-122"/>
              </a:rPr>
              <a:t>创立。 2002年11月26日南昌弘益药业有限公司成立</a:t>
            </a:r>
            <a:r>
              <a:rPr lang="zh-CN" altLang="en-US">
                <a:solidFill>
                  <a:schemeClr val="bg1"/>
                </a:solidFill>
                <a:ea typeface="微软雅黑" panose="020B0503020204020204" pitchFamily="34" charset="-122"/>
              </a:rPr>
              <a:t>。</a:t>
            </a:r>
            <a:r>
              <a:rPr lang="en-US" altLang="zh-CN">
                <a:solidFill>
                  <a:schemeClr val="bg1"/>
                </a:solidFill>
                <a:ea typeface="微软雅黑" panose="020B0503020204020204" pitchFamily="34" charset="-122"/>
              </a:rPr>
              <a:t>2005年6月具有完全自主知识产权的中药促胃肠动力新药达立通颗粒成功上市</a:t>
            </a:r>
            <a:r>
              <a:rPr lang="zh-CN" altLang="en-US">
                <a:solidFill>
                  <a:schemeClr val="bg1"/>
                </a:solidFill>
                <a:ea typeface="微软雅黑" panose="020B0503020204020204" pitchFamily="34" charset="-122"/>
              </a:rPr>
              <a:t>。</a:t>
            </a:r>
            <a:endParaRPr lang="zh-CN" altLang="en-US">
              <a:solidFill>
                <a:schemeClr val="bg1"/>
              </a:solidFill>
              <a:ea typeface="微软雅黑" panose="020B0503020204020204" pitchFamily="34" charset="-122"/>
            </a:endParaRPr>
          </a:p>
        </p:txBody>
      </p:sp>
      <p:sp>
        <p:nvSpPr>
          <p:cNvPr id="18436" name="文本框 9"/>
          <p:cNvSpPr txBox="1">
            <a:spLocks noChangeArrowheads="1"/>
          </p:cNvSpPr>
          <p:nvPr/>
        </p:nvSpPr>
        <p:spPr bwMode="auto">
          <a:xfrm>
            <a:off x="628650" y="4233863"/>
            <a:ext cx="1885950" cy="417512"/>
          </a:xfrm>
          <a:prstGeom prst="rect">
            <a:avLst/>
          </a:prstGeom>
          <a:noFill/>
          <a:ln w="9525">
            <a:noFill/>
            <a:miter lim="800000"/>
          </a:ln>
        </p:spPr>
        <p:txBody>
          <a:bodyPr>
            <a:spAutoFit/>
          </a:bodyPr>
          <a:lstStyle/>
          <a:p>
            <a:r>
              <a:rPr lang="en-US" altLang="zh-CN" sz="2000" b="1">
                <a:ea typeface="微软雅黑" panose="020B0503020204020204" pitchFamily="34" charset="-122"/>
              </a:rPr>
              <a:t>弘益第一桶金</a:t>
            </a:r>
            <a:endParaRPr lang="en-US" altLang="zh-CN" sz="2000" b="1">
              <a:ea typeface="微软雅黑" panose="020B0503020204020204" pitchFamily="34" charset="-122"/>
            </a:endParaRPr>
          </a:p>
        </p:txBody>
      </p:sp>
      <p:cxnSp>
        <p:nvCxnSpPr>
          <p:cNvPr id="12" name="直接连接符 11"/>
          <p:cNvCxnSpPr/>
          <p:nvPr/>
        </p:nvCxnSpPr>
        <p:spPr>
          <a:xfrm>
            <a:off x="3009900" y="4822825"/>
            <a:ext cx="0" cy="1187450"/>
          </a:xfrm>
          <a:prstGeom prst="line">
            <a:avLst/>
          </a:prstGeom>
          <a:ln w="28575">
            <a:solidFill>
              <a:schemeClr val="tx1">
                <a:lumMod val="50000"/>
                <a:lumOff val="50000"/>
              </a:schemeClr>
            </a:solidFill>
            <a:prstDash val="lgDashDot"/>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bwMode="auto">
          <a:xfrm>
            <a:off x="3182938" y="2312988"/>
            <a:ext cx="2763837" cy="4370387"/>
            <a:chOff x="5012" y="3642"/>
            <a:chExt cx="4354" cy="6882"/>
          </a:xfrm>
        </p:grpSpPr>
        <p:sp>
          <p:nvSpPr>
            <p:cNvPr id="27" name="椭圆 26"/>
            <p:cNvSpPr/>
            <p:nvPr/>
          </p:nvSpPr>
          <p:spPr>
            <a:xfrm>
              <a:off x="5650" y="3642"/>
              <a:ext cx="2618" cy="252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a:t>第一个五年计划（</a:t>
              </a:r>
              <a:r>
                <a:rPr lang="en-US" altLang="zh-CN" sz="2000"/>
                <a:t>2006-2010</a:t>
              </a:r>
              <a:r>
                <a:rPr lang="zh-CN" altLang="en-US" sz="2000"/>
                <a:t>）</a:t>
              </a:r>
              <a:endParaRPr lang="zh-CN" altLang="en-US" sz="2000"/>
            </a:p>
          </p:txBody>
        </p:sp>
        <p:sp>
          <p:nvSpPr>
            <p:cNvPr id="18457" name="文本框 28"/>
            <p:cNvSpPr txBox="1">
              <a:spLocks noChangeArrowheads="1"/>
            </p:cNvSpPr>
            <p:nvPr/>
          </p:nvSpPr>
          <p:spPr bwMode="auto">
            <a:xfrm>
              <a:off x="5012" y="7326"/>
              <a:ext cx="4355" cy="3198"/>
            </a:xfrm>
            <a:prstGeom prst="rect">
              <a:avLst/>
            </a:prstGeom>
            <a:noFill/>
            <a:ln w="9525">
              <a:noFill/>
              <a:miter lim="800000"/>
            </a:ln>
          </p:spPr>
          <p:txBody>
            <a:bodyPr>
              <a:spAutoFit/>
            </a:bodyPr>
            <a:lstStyle/>
            <a:p>
              <a:pPr algn="just"/>
              <a:r>
                <a:rPr lang="en-US" altLang="zh-CN">
                  <a:solidFill>
                    <a:schemeClr val="bg1"/>
                  </a:solidFill>
                  <a:ea typeface="微软雅黑" panose="020B0503020204020204" pitchFamily="34" charset="-122"/>
                </a:rPr>
                <a:t>2006年，弘益的化学合成、中药提取、片剂、胶囊剂、滴丸剂、颗粒剂、干混悬剂、粉雾剂生产车间通过验收和认证，取得《药品生产许可证》和《药品GMP证书》 </a:t>
              </a:r>
              <a:endParaRPr lang="en-US" altLang="zh-CN">
                <a:solidFill>
                  <a:schemeClr val="bg1"/>
                </a:solidFill>
                <a:ea typeface="微软雅黑" panose="020B0503020204020204" pitchFamily="34" charset="-122"/>
              </a:endParaRPr>
            </a:p>
          </p:txBody>
        </p:sp>
        <p:sp>
          <p:nvSpPr>
            <p:cNvPr id="18458" name="文本框 29"/>
            <p:cNvSpPr txBox="1">
              <a:spLocks noChangeArrowheads="1"/>
            </p:cNvSpPr>
            <p:nvPr/>
          </p:nvSpPr>
          <p:spPr bwMode="auto">
            <a:xfrm>
              <a:off x="5650" y="6668"/>
              <a:ext cx="3002" cy="658"/>
            </a:xfrm>
            <a:prstGeom prst="rect">
              <a:avLst/>
            </a:prstGeom>
            <a:noFill/>
            <a:ln w="9525">
              <a:noFill/>
              <a:miter lim="800000"/>
            </a:ln>
          </p:spPr>
          <p:txBody>
            <a:bodyPr>
              <a:spAutoFit/>
            </a:bodyPr>
            <a:lstStyle/>
            <a:p>
              <a:pPr algn="ctr"/>
              <a:r>
                <a:rPr lang="en-US" altLang="zh-CN" sz="2000" b="1">
                  <a:ea typeface="微软雅黑" panose="020B0503020204020204" pitchFamily="34" charset="-122"/>
                </a:rPr>
                <a:t>自主创新出发</a:t>
              </a:r>
              <a:endParaRPr lang="en-US" altLang="zh-CN" sz="2000" b="1">
                <a:ea typeface="微软雅黑" panose="020B0503020204020204" pitchFamily="34" charset="-122"/>
              </a:endParaRPr>
            </a:p>
          </p:txBody>
        </p:sp>
      </p:grpSp>
      <p:grpSp>
        <p:nvGrpSpPr>
          <p:cNvPr id="11" name="组合 10"/>
          <p:cNvGrpSpPr/>
          <p:nvPr/>
        </p:nvGrpSpPr>
        <p:grpSpPr bwMode="auto">
          <a:xfrm>
            <a:off x="6318250" y="2214563"/>
            <a:ext cx="2681288" cy="4194175"/>
            <a:chOff x="9951" y="3487"/>
            <a:chExt cx="4222" cy="6605"/>
          </a:xfrm>
        </p:grpSpPr>
        <p:sp>
          <p:nvSpPr>
            <p:cNvPr id="28" name="椭圆 27"/>
            <p:cNvSpPr/>
            <p:nvPr/>
          </p:nvSpPr>
          <p:spPr>
            <a:xfrm>
              <a:off x="10906" y="3487"/>
              <a:ext cx="2315" cy="2315"/>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a:t>第二个五年计划（</a:t>
              </a:r>
              <a:r>
                <a:rPr lang="en-US" altLang="zh-CN"/>
                <a:t>2011-2015</a:t>
              </a:r>
              <a:r>
                <a:rPr lang="zh-CN" altLang="en-US"/>
                <a:t>）</a:t>
              </a:r>
              <a:endParaRPr lang="zh-CN" altLang="en-US"/>
            </a:p>
          </p:txBody>
        </p:sp>
        <p:sp>
          <p:nvSpPr>
            <p:cNvPr id="18454" name="文本框 31"/>
            <p:cNvSpPr txBox="1">
              <a:spLocks noChangeArrowheads="1"/>
            </p:cNvSpPr>
            <p:nvPr/>
          </p:nvSpPr>
          <p:spPr bwMode="auto">
            <a:xfrm>
              <a:off x="9951" y="7326"/>
              <a:ext cx="4223" cy="2766"/>
            </a:xfrm>
            <a:prstGeom prst="rect">
              <a:avLst/>
            </a:prstGeom>
            <a:noFill/>
            <a:ln w="9525">
              <a:noFill/>
              <a:miter lim="800000"/>
            </a:ln>
          </p:spPr>
          <p:txBody>
            <a:bodyPr>
              <a:spAutoFit/>
            </a:bodyPr>
            <a:lstStyle/>
            <a:p>
              <a:pPr algn="just"/>
              <a:r>
                <a:rPr lang="en-US" altLang="zh-CN">
                  <a:solidFill>
                    <a:schemeClr val="bg1"/>
                  </a:solidFill>
                  <a:ea typeface="微软雅黑" panose="020B0503020204020204" pitchFamily="34" charset="-122"/>
                </a:rPr>
                <a:t>借助国家科技重大专项项目和国家火炬计划1000万元的支持，弘益打造了第一条无菌、全不锈钢自动化设备生产线 </a:t>
              </a:r>
              <a:r>
                <a:rPr lang="zh-CN" altLang="en-US">
                  <a:solidFill>
                    <a:schemeClr val="bg1"/>
                  </a:solidFill>
                  <a:ea typeface="微软雅黑" panose="020B0503020204020204" pitchFamily="34" charset="-122"/>
                </a:rPr>
                <a:t>。</a:t>
              </a:r>
              <a:endParaRPr lang="zh-CN" altLang="en-US">
                <a:solidFill>
                  <a:schemeClr val="bg1"/>
                </a:solidFill>
                <a:ea typeface="微软雅黑" panose="020B0503020204020204" pitchFamily="34" charset="-122"/>
              </a:endParaRPr>
            </a:p>
          </p:txBody>
        </p:sp>
        <p:sp>
          <p:nvSpPr>
            <p:cNvPr id="18455" name="文本框 32"/>
            <p:cNvSpPr txBox="1">
              <a:spLocks noChangeArrowheads="1"/>
            </p:cNvSpPr>
            <p:nvPr/>
          </p:nvSpPr>
          <p:spPr bwMode="auto">
            <a:xfrm>
              <a:off x="10629" y="6668"/>
              <a:ext cx="2868" cy="658"/>
            </a:xfrm>
            <a:prstGeom prst="rect">
              <a:avLst/>
            </a:prstGeom>
            <a:noFill/>
            <a:ln w="9525">
              <a:noFill/>
              <a:miter lim="800000"/>
            </a:ln>
          </p:spPr>
          <p:txBody>
            <a:bodyPr>
              <a:spAutoFit/>
            </a:bodyPr>
            <a:lstStyle/>
            <a:p>
              <a:pPr algn="ctr"/>
              <a:r>
                <a:rPr lang="en-US" altLang="zh-CN" sz="2000" b="1">
                  <a:ea typeface="微软雅黑" panose="020B0503020204020204" pitchFamily="34" charset="-122"/>
                </a:rPr>
                <a:t>自主创新推进</a:t>
              </a:r>
              <a:endParaRPr lang="en-US" altLang="zh-CN" sz="2000" b="1">
                <a:ea typeface="微软雅黑" panose="020B0503020204020204" pitchFamily="34" charset="-122"/>
              </a:endParaRPr>
            </a:p>
          </p:txBody>
        </p:sp>
      </p:grpSp>
      <p:sp>
        <p:nvSpPr>
          <p:cNvPr id="36" name="矩形 35"/>
          <p:cNvSpPr/>
          <p:nvPr/>
        </p:nvSpPr>
        <p:spPr>
          <a:xfrm flipH="1">
            <a:off x="1260475" y="269875"/>
            <a:ext cx="73025" cy="468313"/>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441" name="文本框 37"/>
          <p:cNvSpPr txBox="1">
            <a:spLocks noChangeArrowheads="1"/>
          </p:cNvSpPr>
          <p:nvPr/>
        </p:nvSpPr>
        <p:spPr bwMode="auto">
          <a:xfrm>
            <a:off x="1401763" y="241300"/>
            <a:ext cx="5137150" cy="549275"/>
          </a:xfrm>
          <a:prstGeom prst="rect">
            <a:avLst/>
          </a:prstGeom>
          <a:noFill/>
          <a:ln w="9525">
            <a:noFill/>
            <a:miter lim="800000"/>
          </a:ln>
        </p:spPr>
        <p:txBody>
          <a:bodyPr>
            <a:spAutoFit/>
          </a:bodyPr>
          <a:lstStyle/>
          <a:p>
            <a:r>
              <a:rPr lang="zh-CN" altLang="en-US" sz="2800">
                <a:latin typeface="微软雅黑" panose="020B0503020204020204" pitchFamily="34" charset="-122"/>
                <a:ea typeface="微软雅黑" panose="020B0503020204020204" pitchFamily="34" charset="-122"/>
              </a:rPr>
              <a:t>弘益发展历程</a:t>
            </a:r>
            <a:endParaRPr lang="zh-CN" altLang="en-US" sz="2800">
              <a:latin typeface="微软雅黑" panose="020B0503020204020204" pitchFamily="34" charset="-122"/>
              <a:ea typeface="微软雅黑" panose="020B0503020204020204" pitchFamily="34" charset="-122"/>
            </a:endParaRPr>
          </a:p>
        </p:txBody>
      </p:sp>
      <p:grpSp>
        <p:nvGrpSpPr>
          <p:cNvPr id="18442" name="组合 38"/>
          <p:cNvGrpSpPr/>
          <p:nvPr/>
        </p:nvGrpSpPr>
        <p:grpSpPr bwMode="auto">
          <a:xfrm rot="-4500000">
            <a:off x="177007" y="261144"/>
            <a:ext cx="481012" cy="469900"/>
            <a:chOff x="1032060" y="5022216"/>
            <a:chExt cx="753746" cy="734645"/>
          </a:xfrm>
        </p:grpSpPr>
        <p:sp>
          <p:nvSpPr>
            <p:cNvPr id="40" name="等腰三角形 39"/>
            <p:cNvSpPr/>
            <p:nvPr/>
          </p:nvSpPr>
          <p:spPr>
            <a:xfrm rot="20627212" flipH="1" flipV="1">
              <a:off x="1032751" y="5105335"/>
              <a:ext cx="753746" cy="650260"/>
            </a:xfrm>
            <a:prstGeom prst="triangle">
              <a:avLst/>
            </a:prstGeom>
            <a:noFill/>
            <a:ln w="12700">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1" name="等腰三角形 40"/>
            <p:cNvSpPr/>
            <p:nvPr/>
          </p:nvSpPr>
          <p:spPr>
            <a:xfrm rot="6289781" flipH="1" flipV="1">
              <a:off x="1004651" y="5062436"/>
              <a:ext cx="588213" cy="504986"/>
            </a:xfrm>
            <a:prstGeom prst="triangle">
              <a:avLst/>
            </a:prstGeom>
            <a:solidFill>
              <a:srgbClr val="CCCC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cxnSp>
        <p:nvCxnSpPr>
          <p:cNvPr id="48" name="直接连接符 47"/>
          <p:cNvCxnSpPr/>
          <p:nvPr/>
        </p:nvCxnSpPr>
        <p:spPr>
          <a:xfrm flipH="1">
            <a:off x="6081713" y="4816475"/>
            <a:ext cx="0" cy="1189038"/>
          </a:xfrm>
          <a:prstGeom prst="line">
            <a:avLst/>
          </a:prstGeom>
          <a:ln w="28575">
            <a:solidFill>
              <a:schemeClr val="tx1">
                <a:lumMod val="50000"/>
                <a:lumOff val="50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9156700" y="4805363"/>
            <a:ext cx="0" cy="1187450"/>
          </a:xfrm>
          <a:prstGeom prst="line">
            <a:avLst/>
          </a:prstGeom>
          <a:ln w="28575">
            <a:solidFill>
              <a:schemeClr val="tx1">
                <a:lumMod val="50000"/>
                <a:lumOff val="50000"/>
              </a:schemeClr>
            </a:solidFill>
            <a:prstDash val="lgDashDot"/>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bwMode="auto">
          <a:xfrm>
            <a:off x="9261475" y="612775"/>
            <a:ext cx="2916238" cy="6305550"/>
            <a:chOff x="14585" y="966"/>
            <a:chExt cx="4592" cy="9929"/>
          </a:xfrm>
        </p:grpSpPr>
        <p:sp>
          <p:nvSpPr>
            <p:cNvPr id="18446" name="文本框 3"/>
            <p:cNvSpPr txBox="1">
              <a:spLocks noChangeArrowheads="1"/>
            </p:cNvSpPr>
            <p:nvPr/>
          </p:nvSpPr>
          <p:spPr bwMode="auto">
            <a:xfrm>
              <a:off x="14585" y="966"/>
              <a:ext cx="4592" cy="2334"/>
            </a:xfrm>
            <a:prstGeom prst="rect">
              <a:avLst/>
            </a:prstGeom>
            <a:noFill/>
            <a:ln w="9525">
              <a:noFill/>
              <a:miter lim="800000"/>
            </a:ln>
          </p:spPr>
          <p:txBody>
            <a:bodyPr>
              <a:spAutoFit/>
            </a:bodyPr>
            <a:lstStyle/>
            <a:p>
              <a:pPr algn="just"/>
              <a:r>
                <a:rPr lang="en-US" altLang="zh-CN">
                  <a:solidFill>
                    <a:schemeClr val="bg1"/>
                  </a:solidFill>
                  <a:ea typeface="微软雅黑" panose="020B0503020204020204" pitchFamily="34" charset="-122"/>
                </a:rPr>
                <a:t>2016年4月，弘益组织团队到药品生产基地去考察药品原材料</a:t>
              </a:r>
              <a:r>
                <a:rPr lang="zh-CN" altLang="en-US">
                  <a:solidFill>
                    <a:schemeClr val="bg1"/>
                  </a:solidFill>
                  <a:ea typeface="微软雅黑" panose="020B0503020204020204" pitchFamily="34" charset="-122"/>
                </a:rPr>
                <a:t>。达立通颗料被收录于2015版《中国药典》。</a:t>
              </a:r>
              <a:endParaRPr lang="zh-CN" altLang="en-US">
                <a:solidFill>
                  <a:schemeClr val="bg1"/>
                </a:solidFill>
                <a:ea typeface="微软雅黑" panose="020B0503020204020204" pitchFamily="34" charset="-122"/>
              </a:endParaRPr>
            </a:p>
          </p:txBody>
        </p:sp>
        <p:grpSp>
          <p:nvGrpSpPr>
            <p:cNvPr id="18447" name="组合 12"/>
            <p:cNvGrpSpPr/>
            <p:nvPr/>
          </p:nvGrpSpPr>
          <p:grpSpPr bwMode="auto">
            <a:xfrm>
              <a:off x="14585" y="3487"/>
              <a:ext cx="4592" cy="7409"/>
              <a:chOff x="14585" y="3487"/>
              <a:chExt cx="4592" cy="7409"/>
            </a:xfrm>
          </p:grpSpPr>
          <p:sp>
            <p:nvSpPr>
              <p:cNvPr id="2" name="椭圆 1"/>
              <p:cNvSpPr/>
              <p:nvPr/>
            </p:nvSpPr>
            <p:spPr>
              <a:xfrm>
                <a:off x="15517" y="3488"/>
                <a:ext cx="2532" cy="235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a:t>第三个五年计划（</a:t>
                </a:r>
                <a:r>
                  <a:rPr lang="en-US" altLang="zh-CN"/>
                  <a:t>2016-2020</a:t>
                </a:r>
                <a:r>
                  <a:rPr lang="zh-CN" altLang="en-US"/>
                  <a:t>）</a:t>
                </a:r>
                <a:endParaRPr lang="zh-CN" altLang="en-US"/>
              </a:p>
            </p:txBody>
          </p:sp>
          <p:sp>
            <p:nvSpPr>
              <p:cNvPr id="18449" name="文本框 4"/>
              <p:cNvSpPr txBox="1">
                <a:spLocks noChangeArrowheads="1"/>
              </p:cNvSpPr>
              <p:nvPr/>
            </p:nvSpPr>
            <p:spPr bwMode="auto">
              <a:xfrm>
                <a:off x="15349" y="6668"/>
                <a:ext cx="2868" cy="658"/>
              </a:xfrm>
              <a:prstGeom prst="rect">
                <a:avLst/>
              </a:prstGeom>
              <a:noFill/>
              <a:ln w="9525">
                <a:noFill/>
                <a:miter lim="800000"/>
              </a:ln>
            </p:spPr>
            <p:txBody>
              <a:bodyPr>
                <a:spAutoFit/>
              </a:bodyPr>
              <a:lstStyle/>
              <a:p>
                <a:pPr algn="ctr"/>
                <a:r>
                  <a:rPr lang="en-US" altLang="zh-CN" sz="2000" b="1">
                    <a:ea typeface="微软雅黑" panose="020B0503020204020204" pitchFamily="34" charset="-122"/>
                  </a:rPr>
                  <a:t>自主创新</a:t>
                </a:r>
                <a:r>
                  <a:rPr lang="zh-CN" altLang="en-US" sz="2000" b="1">
                    <a:ea typeface="微软雅黑" panose="020B0503020204020204" pitchFamily="34" charset="-122"/>
                  </a:rPr>
                  <a:t>腾飞</a:t>
                </a:r>
                <a:endParaRPr lang="zh-CN" altLang="en-US" sz="2000" b="1">
                  <a:ea typeface="微软雅黑" panose="020B0503020204020204" pitchFamily="34" charset="-122"/>
                </a:endParaRPr>
              </a:p>
            </p:txBody>
          </p:sp>
          <p:sp>
            <p:nvSpPr>
              <p:cNvPr id="18450" name="文本框 5"/>
              <p:cNvSpPr txBox="1">
                <a:spLocks noChangeArrowheads="1"/>
              </p:cNvSpPr>
              <p:nvPr/>
            </p:nvSpPr>
            <p:spPr bwMode="auto">
              <a:xfrm>
                <a:off x="14585" y="7266"/>
                <a:ext cx="4592" cy="3630"/>
              </a:xfrm>
              <a:prstGeom prst="rect">
                <a:avLst/>
              </a:prstGeom>
              <a:noFill/>
              <a:ln w="9525">
                <a:noFill/>
                <a:miter lim="800000"/>
              </a:ln>
            </p:spPr>
            <p:txBody>
              <a:bodyPr>
                <a:spAutoFit/>
              </a:bodyPr>
              <a:lstStyle/>
              <a:p>
                <a:pPr algn="just"/>
                <a:r>
                  <a:rPr lang="zh-CN" altLang="en-US">
                    <a:solidFill>
                      <a:schemeClr val="bg1"/>
                    </a:solidFill>
                    <a:ea typeface="微软雅黑" panose="020B0503020204020204" pitchFamily="34" charset="-122"/>
                  </a:rPr>
                  <a:t>新型“噻托溴铵吸入粉雾剂”上市，弘益正在研发的自主创新的一类新药抗肿瘤领域的酪氨酸激酶抑制剂（暂名弘益HE003，）已基本完成临床前的研究，2016年下半年已申请在中国和美国进行I临床研究。</a:t>
                </a:r>
                <a:endParaRPr lang="zh-CN" altLang="en-US">
                  <a:solidFill>
                    <a:schemeClr val="bg1"/>
                  </a:solidFill>
                  <a:ea typeface="微软雅黑" panose="020B0503020204020204" pitchFamily="34" charset="-122"/>
                </a:endParaRPr>
              </a:p>
            </p:txBody>
          </p:sp>
        </p:grpSp>
      </p:gr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38"/>
          <p:cNvSpPr/>
          <p:nvPr/>
        </p:nvSpPr>
        <p:spPr>
          <a:xfrm>
            <a:off x="0" y="-23813"/>
            <a:ext cx="9450388" cy="6907213"/>
          </a:xfrm>
          <a:custGeom>
            <a:avLst/>
            <a:gdLst>
              <a:gd name="connsiteX0" fmla="*/ 9450710 w 9450710"/>
              <a:gd name="connsiteY0" fmla="*/ 0 h 6907044"/>
              <a:gd name="connsiteX1" fmla="*/ 7020643 w 9450710"/>
              <a:gd name="connsiteY1" fmla="*/ 3483429 h 6907044"/>
              <a:gd name="connsiteX2" fmla="*/ 8945125 w 9450710"/>
              <a:gd name="connsiteY2" fmla="*/ 6894286 h 6907044"/>
              <a:gd name="connsiteX3" fmla="*/ 0 w 9450710"/>
              <a:gd name="connsiteY3" fmla="*/ 6907044 h 6907044"/>
              <a:gd name="connsiteX4" fmla="*/ 0 w 9450710"/>
              <a:gd name="connsiteY4" fmla="*/ 25682 h 6907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0710" h="6907044">
                <a:moveTo>
                  <a:pt x="9450710" y="0"/>
                </a:moveTo>
                <a:cubicBezTo>
                  <a:pt x="9274027" y="1064380"/>
                  <a:pt x="7104906" y="2334381"/>
                  <a:pt x="7020643" y="3483429"/>
                </a:cubicBezTo>
                <a:cubicBezTo>
                  <a:pt x="6936379" y="4632477"/>
                  <a:pt x="8262858" y="6028268"/>
                  <a:pt x="8945125" y="6894286"/>
                </a:cubicBezTo>
                <a:lnTo>
                  <a:pt x="0" y="6907044"/>
                </a:lnTo>
                <a:lnTo>
                  <a:pt x="0" y="25682"/>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flipV="1">
            <a:off x="9204325" y="269875"/>
            <a:ext cx="246063" cy="247650"/>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矩形 32"/>
          <p:cNvSpPr/>
          <p:nvPr/>
        </p:nvSpPr>
        <p:spPr>
          <a:xfrm flipH="1">
            <a:off x="1260475" y="269875"/>
            <a:ext cx="73025" cy="468313"/>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484" name="文本框 34"/>
          <p:cNvSpPr txBox="1">
            <a:spLocks noChangeArrowheads="1"/>
          </p:cNvSpPr>
          <p:nvPr/>
        </p:nvSpPr>
        <p:spPr bwMode="auto">
          <a:xfrm>
            <a:off x="1401763" y="241300"/>
            <a:ext cx="5137150" cy="549275"/>
          </a:xfrm>
          <a:prstGeom prst="rect">
            <a:avLst/>
          </a:prstGeom>
          <a:noFill/>
          <a:ln w="9525">
            <a:noFill/>
            <a:miter lim="800000"/>
          </a:ln>
        </p:spPr>
        <p:txBody>
          <a:bodyPr>
            <a:spAutoFit/>
          </a:bodyPr>
          <a:lstStyle/>
          <a:p>
            <a:r>
              <a:rPr lang="zh-CN" altLang="en-US" sz="2800">
                <a:latin typeface="微软雅黑" panose="020B0503020204020204" pitchFamily="34" charset="-122"/>
                <a:ea typeface="微软雅黑" panose="020B0503020204020204" pitchFamily="34" charset="-122"/>
              </a:rPr>
              <a:t>起步</a:t>
            </a:r>
            <a:endParaRPr lang="zh-CN" altLang="en-US" sz="2800">
              <a:latin typeface="微软雅黑" panose="020B0503020204020204" pitchFamily="34" charset="-122"/>
              <a:ea typeface="微软雅黑" panose="020B0503020204020204" pitchFamily="34" charset="-122"/>
            </a:endParaRPr>
          </a:p>
        </p:txBody>
      </p:sp>
      <p:grpSp>
        <p:nvGrpSpPr>
          <p:cNvPr id="20485" name="组合 35"/>
          <p:cNvGrpSpPr/>
          <p:nvPr/>
        </p:nvGrpSpPr>
        <p:grpSpPr bwMode="auto">
          <a:xfrm rot="-4500000">
            <a:off x="177007" y="261144"/>
            <a:ext cx="481012" cy="469900"/>
            <a:chOff x="1032060" y="5022216"/>
            <a:chExt cx="753746" cy="734645"/>
          </a:xfrm>
        </p:grpSpPr>
        <p:sp>
          <p:nvSpPr>
            <p:cNvPr id="37" name="等腰三角形 36"/>
            <p:cNvSpPr/>
            <p:nvPr/>
          </p:nvSpPr>
          <p:spPr>
            <a:xfrm rot="20627212" flipH="1" flipV="1">
              <a:off x="1032751" y="5105335"/>
              <a:ext cx="753746" cy="650260"/>
            </a:xfrm>
            <a:prstGeom prst="triangle">
              <a:avLst/>
            </a:prstGeom>
            <a:noFill/>
            <a:ln w="12700">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8" name="等腰三角形 37"/>
            <p:cNvSpPr/>
            <p:nvPr/>
          </p:nvSpPr>
          <p:spPr>
            <a:xfrm rot="6289781" flipH="1" flipV="1">
              <a:off x="1004651" y="5062436"/>
              <a:ext cx="588213" cy="504986"/>
            </a:xfrm>
            <a:prstGeom prst="triangle">
              <a:avLst/>
            </a:prstGeom>
            <a:solidFill>
              <a:srgbClr val="CCCC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0" name="椭圆 49"/>
          <p:cNvSpPr/>
          <p:nvPr/>
        </p:nvSpPr>
        <p:spPr>
          <a:xfrm flipV="1">
            <a:off x="8202613" y="1417638"/>
            <a:ext cx="246062"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 name="椭圆 50"/>
          <p:cNvSpPr/>
          <p:nvPr/>
        </p:nvSpPr>
        <p:spPr>
          <a:xfrm flipV="1">
            <a:off x="6881813" y="3154363"/>
            <a:ext cx="246062"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2" name="椭圆 51"/>
          <p:cNvSpPr/>
          <p:nvPr/>
        </p:nvSpPr>
        <p:spPr>
          <a:xfrm flipV="1">
            <a:off x="7477125" y="4984750"/>
            <a:ext cx="246063" cy="246063"/>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489" name="文本框 13"/>
          <p:cNvSpPr txBox="1">
            <a:spLocks noChangeArrowheads="1"/>
          </p:cNvSpPr>
          <p:nvPr/>
        </p:nvSpPr>
        <p:spPr bwMode="auto">
          <a:xfrm>
            <a:off x="8202613" y="2895600"/>
            <a:ext cx="2813050" cy="762000"/>
          </a:xfrm>
          <a:prstGeom prst="rect">
            <a:avLst/>
          </a:prstGeom>
          <a:noFill/>
          <a:ln w="9525">
            <a:noFill/>
            <a:miter lim="800000"/>
          </a:ln>
        </p:spPr>
        <p:txBody>
          <a:bodyPr>
            <a:spAutoFit/>
          </a:bodyPr>
          <a:lstStyle/>
          <a:p>
            <a:r>
              <a:rPr lang="zh-CN" altLang="en-US" sz="4400">
                <a:solidFill>
                  <a:schemeClr val="bg1"/>
                </a:solidFill>
                <a:latin typeface="微软雅黑 Light" pitchFamily="34" charset="-122"/>
                <a:ea typeface="微软雅黑 Light" pitchFamily="34" charset="-122"/>
              </a:rPr>
              <a:t>下海创业</a:t>
            </a:r>
            <a:endParaRPr lang="zh-CN" altLang="en-US" sz="4400">
              <a:solidFill>
                <a:schemeClr val="bg1"/>
              </a:solidFill>
              <a:latin typeface="微软雅黑 Light" pitchFamily="34" charset="-122"/>
              <a:ea typeface="微软雅黑 Light" pitchFamily="34" charset="-122"/>
            </a:endParaRPr>
          </a:p>
        </p:txBody>
      </p:sp>
      <p:grpSp>
        <p:nvGrpSpPr>
          <p:cNvPr id="20490" name="组合 2"/>
          <p:cNvGrpSpPr/>
          <p:nvPr/>
        </p:nvGrpSpPr>
        <p:grpSpPr bwMode="auto">
          <a:xfrm>
            <a:off x="415925" y="939800"/>
            <a:ext cx="6134100" cy="2492375"/>
            <a:chOff x="792" y="2619"/>
            <a:chExt cx="9660" cy="3925"/>
          </a:xfrm>
        </p:grpSpPr>
        <p:sp>
          <p:nvSpPr>
            <p:cNvPr id="20495" name="文本框 8"/>
            <p:cNvSpPr txBox="1">
              <a:spLocks noChangeArrowheads="1"/>
            </p:cNvSpPr>
            <p:nvPr/>
          </p:nvSpPr>
          <p:spPr bwMode="auto">
            <a:xfrm>
              <a:off x="2345" y="2714"/>
              <a:ext cx="3222" cy="625"/>
            </a:xfrm>
            <a:prstGeom prst="rect">
              <a:avLst/>
            </a:prstGeom>
            <a:noFill/>
            <a:ln w="9525">
              <a:noFill/>
              <a:miter lim="800000"/>
            </a:ln>
          </p:spPr>
          <p:txBody>
            <a:bodyPr>
              <a:spAutoFit/>
            </a:bodyPr>
            <a:lstStyle/>
            <a:p>
              <a:r>
                <a:rPr lang="zh-CN" altLang="en-US" sz="2000">
                  <a:ea typeface="微软雅黑" panose="020B0503020204020204" pitchFamily="34" charset="-122"/>
                </a:rPr>
                <a:t>朱总</a:t>
              </a:r>
              <a:endParaRPr lang="zh-CN" altLang="en-US" sz="2000">
                <a:ea typeface="微软雅黑" panose="020B0503020204020204" pitchFamily="34" charset="-122"/>
              </a:endParaRPr>
            </a:p>
          </p:txBody>
        </p:sp>
        <p:sp>
          <p:nvSpPr>
            <p:cNvPr id="20496" name="文本框 23"/>
            <p:cNvSpPr txBox="1">
              <a:spLocks noChangeArrowheads="1"/>
            </p:cNvSpPr>
            <p:nvPr/>
          </p:nvSpPr>
          <p:spPr bwMode="auto">
            <a:xfrm>
              <a:off x="2387" y="3372"/>
              <a:ext cx="8065" cy="3172"/>
            </a:xfrm>
            <a:prstGeom prst="rect">
              <a:avLst/>
            </a:prstGeom>
            <a:noFill/>
            <a:ln w="9525">
              <a:noFill/>
              <a:miter lim="800000"/>
            </a:ln>
          </p:spPr>
          <p:txBody>
            <a:bodyPr>
              <a:spAutoFit/>
            </a:bodyPr>
            <a:lstStyle/>
            <a:p>
              <a:pPr algn="just"/>
              <a:r>
                <a:rPr lang="en-US" altLang="zh-CN">
                  <a:ea typeface="微软雅黑" panose="020B0503020204020204" pitchFamily="34" charset="-122"/>
                </a:rPr>
                <a:t>1994年，毕业于中国医科大学的高材生朱</a:t>
              </a:r>
              <a:r>
                <a:rPr lang="zh-CN" altLang="en-US">
                  <a:ea typeface="微软雅黑" panose="020B0503020204020204" pitchFamily="34" charset="-122"/>
                </a:rPr>
                <a:t>总，作为一个想要实现国家强国梦的追梦人，秉持着实现自我价值、实现社会价值的决心，毅然扔掉了省药监局的铁饭碗，投身到下海大军的人潮中，创立了南昌振华医药科技研究所，主要从事药品、食品、化妆品的研究开发、技术转让、技术服务和技术咨询业务。</a:t>
              </a:r>
              <a:endParaRPr lang="zh-CN" altLang="en-US">
                <a:ea typeface="微软雅黑" panose="020B0503020204020204" pitchFamily="34" charset="-122"/>
              </a:endParaRPr>
            </a:p>
          </p:txBody>
        </p:sp>
        <p:sp>
          <p:nvSpPr>
            <p:cNvPr id="2050" name="女人"/>
            <p:cNvSpPr/>
            <p:nvPr/>
          </p:nvSpPr>
          <p:spPr bwMode="auto">
            <a:xfrm>
              <a:off x="792" y="2619"/>
              <a:ext cx="1415" cy="1608"/>
            </a:xfrm>
            <a:custGeom>
              <a:avLst/>
              <a:gdLst>
                <a:gd name="T0" fmla="*/ 599519 w 5888"/>
                <a:gd name="T1" fmla="*/ 45720 h 6750"/>
                <a:gd name="T2" fmla="*/ 848072 w 5888"/>
                <a:gd name="T3" fmla="*/ 1411 h 6750"/>
                <a:gd name="T4" fmla="*/ 963179 w 5888"/>
                <a:gd name="T5" fmla="*/ 101600 h 6750"/>
                <a:gd name="T6" fmla="*/ 1093522 w 5888"/>
                <a:gd name="T7" fmla="*/ 164253 h 6750"/>
                <a:gd name="T8" fmla="*/ 1121170 w 5888"/>
                <a:gd name="T9" fmla="*/ 228036 h 6750"/>
                <a:gd name="T10" fmla="*/ 1263362 w 5888"/>
                <a:gd name="T11" fmla="*/ 182880 h 6750"/>
                <a:gd name="T12" fmla="*/ 1215682 w 5888"/>
                <a:gd name="T13" fmla="*/ 222956 h 6750"/>
                <a:gd name="T14" fmla="*/ 1328251 w 5888"/>
                <a:gd name="T15" fmla="*/ 197838 h 6750"/>
                <a:gd name="T16" fmla="*/ 1289600 w 5888"/>
                <a:gd name="T17" fmla="*/ 219851 h 6750"/>
                <a:gd name="T18" fmla="*/ 1372827 w 5888"/>
                <a:gd name="T19" fmla="*/ 228036 h 6750"/>
                <a:gd name="T20" fmla="*/ 1343204 w 5888"/>
                <a:gd name="T21" fmla="*/ 248920 h 6750"/>
                <a:gd name="T22" fmla="*/ 1431227 w 5888"/>
                <a:gd name="T23" fmla="*/ 293793 h 6750"/>
                <a:gd name="T24" fmla="*/ 1338972 w 5888"/>
                <a:gd name="T25" fmla="*/ 290124 h 6750"/>
                <a:gd name="T26" fmla="*/ 1332765 w 5888"/>
                <a:gd name="T27" fmla="*/ 320604 h 6750"/>
                <a:gd name="T28" fmla="*/ 1259130 w 5888"/>
                <a:gd name="T29" fmla="*/ 300567 h 6750"/>
                <a:gd name="T30" fmla="*/ 1198755 w 5888"/>
                <a:gd name="T31" fmla="*/ 296051 h 6750"/>
                <a:gd name="T32" fmla="*/ 1210604 w 5888"/>
                <a:gd name="T33" fmla="*/ 328507 h 6750"/>
                <a:gd name="T34" fmla="*/ 1132173 w 5888"/>
                <a:gd name="T35" fmla="*/ 329918 h 6750"/>
                <a:gd name="T36" fmla="*/ 1106782 w 5888"/>
                <a:gd name="T37" fmla="*/ 408658 h 6750"/>
                <a:gd name="T38" fmla="*/ 793057 w 5888"/>
                <a:gd name="T39" fmla="*/ 283069 h 6750"/>
                <a:gd name="T40" fmla="*/ 3668 w 5888"/>
                <a:gd name="T41" fmla="*/ 168487 h 6750"/>
                <a:gd name="T42" fmla="*/ 171251 w 5888"/>
                <a:gd name="T43" fmla="*/ 270087 h 6750"/>
                <a:gd name="T44" fmla="*/ 419522 w 5888"/>
                <a:gd name="T45" fmla="*/ 389749 h 6750"/>
                <a:gd name="T46" fmla="*/ 387359 w 5888"/>
                <a:gd name="T47" fmla="*/ 389467 h 6750"/>
                <a:gd name="T48" fmla="*/ 397798 w 5888"/>
                <a:gd name="T49" fmla="*/ 461151 h 6750"/>
                <a:gd name="T50" fmla="*/ 338270 w 5888"/>
                <a:gd name="T51" fmla="*/ 514773 h 6750"/>
                <a:gd name="T52" fmla="*/ 375228 w 5888"/>
                <a:gd name="T53" fmla="*/ 569807 h 6750"/>
                <a:gd name="T54" fmla="*/ 373253 w 5888"/>
                <a:gd name="T55" fmla="*/ 609036 h 6750"/>
                <a:gd name="T56" fmla="*/ 372125 w 5888"/>
                <a:gd name="T57" fmla="*/ 671971 h 6750"/>
                <a:gd name="T58" fmla="*/ 382845 w 5888"/>
                <a:gd name="T59" fmla="*/ 772724 h 6750"/>
                <a:gd name="T60" fmla="*/ 454506 w 5888"/>
                <a:gd name="T61" fmla="*/ 831709 h 6750"/>
                <a:gd name="T62" fmla="*/ 546479 w 5888"/>
                <a:gd name="T63" fmla="*/ 908473 h 6750"/>
                <a:gd name="T64" fmla="*/ 527858 w 5888"/>
                <a:gd name="T65" fmla="*/ 1024467 h 6750"/>
                <a:gd name="T66" fmla="*/ 401184 w 5888"/>
                <a:gd name="T67" fmla="*/ 972538 h 6750"/>
                <a:gd name="T68" fmla="*/ 293976 w 5888"/>
                <a:gd name="T69" fmla="*/ 1006122 h 6750"/>
                <a:gd name="T70" fmla="*/ 198335 w 5888"/>
                <a:gd name="T71" fmla="*/ 1177431 h 6750"/>
                <a:gd name="T72" fmla="*/ 199463 w 5888"/>
                <a:gd name="T73" fmla="*/ 1735102 h 6750"/>
                <a:gd name="T74" fmla="*/ 308646 w 5888"/>
                <a:gd name="T75" fmla="*/ 1784209 h 6750"/>
                <a:gd name="T76" fmla="*/ 736350 w 5888"/>
                <a:gd name="T77" fmla="*/ 1357489 h 6750"/>
                <a:gd name="T78" fmla="*/ 986878 w 5888"/>
                <a:gd name="T79" fmla="*/ 1166142 h 6750"/>
                <a:gd name="T80" fmla="*/ 1180417 w 5888"/>
                <a:gd name="T81" fmla="*/ 1091071 h 6750"/>
                <a:gd name="T82" fmla="*/ 971643 w 5888"/>
                <a:gd name="T83" fmla="*/ 950807 h 6750"/>
                <a:gd name="T84" fmla="*/ 946252 w 5888"/>
                <a:gd name="T85" fmla="*/ 802640 h 6750"/>
                <a:gd name="T86" fmla="*/ 1081955 w 5888"/>
                <a:gd name="T87" fmla="*/ 833684 h 6750"/>
                <a:gd name="T88" fmla="*/ 1192830 w 5888"/>
                <a:gd name="T89" fmla="*/ 777804 h 6750"/>
                <a:gd name="T90" fmla="*/ 1209194 w 5888"/>
                <a:gd name="T91" fmla="*/ 677051 h 6750"/>
                <a:gd name="T92" fmla="*/ 1435177 w 5888"/>
                <a:gd name="T93" fmla="*/ 708096 h 6750"/>
                <a:gd name="T94" fmla="*/ 1649875 w 5888"/>
                <a:gd name="T95" fmla="*/ 700476 h 6750"/>
                <a:gd name="T96" fmla="*/ 1631537 w 5888"/>
                <a:gd name="T97" fmla="*/ 642902 h 6750"/>
                <a:gd name="T98" fmla="*/ 1219632 w 5888"/>
                <a:gd name="T99" fmla="*/ 464820 h 6750"/>
                <a:gd name="T100" fmla="*/ 655380 w 5888"/>
                <a:gd name="T101" fmla="*/ 261620 h 6750"/>
                <a:gd name="T102" fmla="*/ 130060 w 5888"/>
                <a:gd name="T103" fmla="*/ 108373 h 6750"/>
                <a:gd name="T104" fmla="*/ 8464 w 5888"/>
                <a:gd name="T105" fmla="*/ 129258 h 6750"/>
                <a:gd name="T106" fmla="*/ 1280854 w 5888"/>
                <a:gd name="T107" fmla="*/ 1134816 h 6750"/>
                <a:gd name="T108" fmla="*/ 1410914 w 5888"/>
                <a:gd name="T109" fmla="*/ 1247140 h 6750"/>
                <a:gd name="T110" fmla="*/ 1548309 w 5888"/>
                <a:gd name="T111" fmla="*/ 1709420 h 6750"/>
                <a:gd name="T112" fmla="*/ 387359 w 5888"/>
                <a:gd name="T113" fmla="*/ 1855329 h 6750"/>
                <a:gd name="T114" fmla="*/ 793057 w 5888"/>
                <a:gd name="T115" fmla="*/ 1461347 h 6750"/>
                <a:gd name="T116" fmla="*/ 1106500 w 5888"/>
                <a:gd name="T117" fmla="*/ 1170940 h 6750"/>
                <a:gd name="T118" fmla="*/ 1254052 w 5888"/>
                <a:gd name="T119" fmla="*/ 1132276 h 6750"/>
                <a:gd name="T120" fmla="*/ 899419 w 5888"/>
                <a:gd name="T121" fmla="*/ 712893 h 6750"/>
                <a:gd name="T122" fmla="*/ 876002 w 5888"/>
                <a:gd name="T123" fmla="*/ 741962 h 6750"/>
                <a:gd name="T124" fmla="*/ 854843 w 5888"/>
                <a:gd name="T125" fmla="*/ 706684 h 67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888" h="6750">
                  <a:moveTo>
                    <a:pt x="1467" y="529"/>
                  </a:moveTo>
                  <a:lnTo>
                    <a:pt x="1467" y="529"/>
                  </a:lnTo>
                  <a:lnTo>
                    <a:pt x="1497" y="503"/>
                  </a:lnTo>
                  <a:lnTo>
                    <a:pt x="1530" y="478"/>
                  </a:lnTo>
                  <a:lnTo>
                    <a:pt x="1564" y="454"/>
                  </a:lnTo>
                  <a:lnTo>
                    <a:pt x="1599" y="429"/>
                  </a:lnTo>
                  <a:lnTo>
                    <a:pt x="1635" y="405"/>
                  </a:lnTo>
                  <a:lnTo>
                    <a:pt x="1672" y="382"/>
                  </a:lnTo>
                  <a:lnTo>
                    <a:pt x="1711" y="358"/>
                  </a:lnTo>
                  <a:lnTo>
                    <a:pt x="1752" y="335"/>
                  </a:lnTo>
                  <a:lnTo>
                    <a:pt x="1794" y="312"/>
                  </a:lnTo>
                  <a:lnTo>
                    <a:pt x="1837" y="290"/>
                  </a:lnTo>
                  <a:lnTo>
                    <a:pt x="1882" y="268"/>
                  </a:lnTo>
                  <a:lnTo>
                    <a:pt x="1927" y="246"/>
                  </a:lnTo>
                  <a:lnTo>
                    <a:pt x="1976" y="224"/>
                  </a:lnTo>
                  <a:lnTo>
                    <a:pt x="2024" y="204"/>
                  </a:lnTo>
                  <a:lnTo>
                    <a:pt x="2074" y="183"/>
                  </a:lnTo>
                  <a:lnTo>
                    <a:pt x="2125" y="162"/>
                  </a:lnTo>
                  <a:lnTo>
                    <a:pt x="2178" y="142"/>
                  </a:lnTo>
                  <a:lnTo>
                    <a:pt x="2230" y="124"/>
                  </a:lnTo>
                  <a:lnTo>
                    <a:pt x="2281" y="107"/>
                  </a:lnTo>
                  <a:lnTo>
                    <a:pt x="2333" y="91"/>
                  </a:lnTo>
                  <a:lnTo>
                    <a:pt x="2384" y="77"/>
                  </a:lnTo>
                  <a:lnTo>
                    <a:pt x="2435" y="64"/>
                  </a:lnTo>
                  <a:lnTo>
                    <a:pt x="2486" y="52"/>
                  </a:lnTo>
                  <a:lnTo>
                    <a:pt x="2536" y="41"/>
                  </a:lnTo>
                  <a:lnTo>
                    <a:pt x="2586" y="31"/>
                  </a:lnTo>
                  <a:lnTo>
                    <a:pt x="2636" y="23"/>
                  </a:lnTo>
                  <a:lnTo>
                    <a:pt x="2687" y="17"/>
                  </a:lnTo>
                  <a:lnTo>
                    <a:pt x="2736" y="11"/>
                  </a:lnTo>
                  <a:lnTo>
                    <a:pt x="2785" y="6"/>
                  </a:lnTo>
                  <a:lnTo>
                    <a:pt x="2834" y="4"/>
                  </a:lnTo>
                  <a:lnTo>
                    <a:pt x="2882" y="2"/>
                  </a:lnTo>
                  <a:lnTo>
                    <a:pt x="2930" y="0"/>
                  </a:lnTo>
                  <a:lnTo>
                    <a:pt x="2968" y="2"/>
                  </a:lnTo>
                  <a:lnTo>
                    <a:pt x="3006" y="5"/>
                  </a:lnTo>
                  <a:lnTo>
                    <a:pt x="3041" y="9"/>
                  </a:lnTo>
                  <a:lnTo>
                    <a:pt x="3073" y="16"/>
                  </a:lnTo>
                  <a:lnTo>
                    <a:pt x="3106" y="24"/>
                  </a:lnTo>
                  <a:lnTo>
                    <a:pt x="3136" y="35"/>
                  </a:lnTo>
                  <a:lnTo>
                    <a:pt x="3164" y="48"/>
                  </a:lnTo>
                  <a:lnTo>
                    <a:pt x="3191" y="63"/>
                  </a:lnTo>
                  <a:lnTo>
                    <a:pt x="3216" y="79"/>
                  </a:lnTo>
                  <a:lnTo>
                    <a:pt x="3239" y="98"/>
                  </a:lnTo>
                  <a:lnTo>
                    <a:pt x="3261" y="117"/>
                  </a:lnTo>
                  <a:lnTo>
                    <a:pt x="3282" y="139"/>
                  </a:lnTo>
                  <a:lnTo>
                    <a:pt x="3300" y="164"/>
                  </a:lnTo>
                  <a:lnTo>
                    <a:pt x="3317" y="189"/>
                  </a:lnTo>
                  <a:lnTo>
                    <a:pt x="3333" y="218"/>
                  </a:lnTo>
                  <a:lnTo>
                    <a:pt x="3346" y="248"/>
                  </a:lnTo>
                  <a:lnTo>
                    <a:pt x="3361" y="278"/>
                  </a:lnTo>
                  <a:lnTo>
                    <a:pt x="3377" y="307"/>
                  </a:lnTo>
                  <a:lnTo>
                    <a:pt x="3394" y="335"/>
                  </a:lnTo>
                  <a:lnTo>
                    <a:pt x="3414" y="360"/>
                  </a:lnTo>
                  <a:lnTo>
                    <a:pt x="3436" y="384"/>
                  </a:lnTo>
                  <a:lnTo>
                    <a:pt x="3459" y="407"/>
                  </a:lnTo>
                  <a:lnTo>
                    <a:pt x="3484" y="429"/>
                  </a:lnTo>
                  <a:lnTo>
                    <a:pt x="3511" y="448"/>
                  </a:lnTo>
                  <a:lnTo>
                    <a:pt x="3540" y="467"/>
                  </a:lnTo>
                  <a:lnTo>
                    <a:pt x="3571" y="483"/>
                  </a:lnTo>
                  <a:lnTo>
                    <a:pt x="3604" y="499"/>
                  </a:lnTo>
                  <a:lnTo>
                    <a:pt x="3639" y="513"/>
                  </a:lnTo>
                  <a:lnTo>
                    <a:pt x="3675" y="525"/>
                  </a:lnTo>
                  <a:lnTo>
                    <a:pt x="3713" y="536"/>
                  </a:lnTo>
                  <a:lnTo>
                    <a:pt x="3754" y="546"/>
                  </a:lnTo>
                  <a:lnTo>
                    <a:pt x="3796" y="553"/>
                  </a:lnTo>
                  <a:lnTo>
                    <a:pt x="3813" y="556"/>
                  </a:lnTo>
                  <a:lnTo>
                    <a:pt x="3827" y="561"/>
                  </a:lnTo>
                  <a:lnTo>
                    <a:pt x="3841" y="565"/>
                  </a:lnTo>
                  <a:lnTo>
                    <a:pt x="3854" y="570"/>
                  </a:lnTo>
                  <a:lnTo>
                    <a:pt x="3865" y="575"/>
                  </a:lnTo>
                  <a:lnTo>
                    <a:pt x="3876" y="582"/>
                  </a:lnTo>
                  <a:lnTo>
                    <a:pt x="3886" y="588"/>
                  </a:lnTo>
                  <a:lnTo>
                    <a:pt x="3896" y="596"/>
                  </a:lnTo>
                  <a:lnTo>
                    <a:pt x="3903" y="603"/>
                  </a:lnTo>
                  <a:lnTo>
                    <a:pt x="3910" y="612"/>
                  </a:lnTo>
                  <a:lnTo>
                    <a:pt x="3915" y="621"/>
                  </a:lnTo>
                  <a:lnTo>
                    <a:pt x="3921" y="631"/>
                  </a:lnTo>
                  <a:lnTo>
                    <a:pt x="3925" y="641"/>
                  </a:lnTo>
                  <a:lnTo>
                    <a:pt x="3927" y="651"/>
                  </a:lnTo>
                  <a:lnTo>
                    <a:pt x="3930" y="663"/>
                  </a:lnTo>
                  <a:lnTo>
                    <a:pt x="3931" y="676"/>
                  </a:lnTo>
                  <a:lnTo>
                    <a:pt x="3934" y="764"/>
                  </a:lnTo>
                  <a:lnTo>
                    <a:pt x="3934" y="827"/>
                  </a:lnTo>
                  <a:lnTo>
                    <a:pt x="3935" y="828"/>
                  </a:lnTo>
                  <a:lnTo>
                    <a:pt x="3937" y="828"/>
                  </a:lnTo>
                  <a:lnTo>
                    <a:pt x="3945" y="825"/>
                  </a:lnTo>
                  <a:lnTo>
                    <a:pt x="3957" y="819"/>
                  </a:lnTo>
                  <a:lnTo>
                    <a:pt x="3974" y="808"/>
                  </a:lnTo>
                  <a:lnTo>
                    <a:pt x="4024" y="776"/>
                  </a:lnTo>
                  <a:lnTo>
                    <a:pt x="4093" y="729"/>
                  </a:lnTo>
                  <a:lnTo>
                    <a:pt x="4113" y="716"/>
                  </a:lnTo>
                  <a:lnTo>
                    <a:pt x="4134" y="704"/>
                  </a:lnTo>
                  <a:lnTo>
                    <a:pt x="4155" y="693"/>
                  </a:lnTo>
                  <a:lnTo>
                    <a:pt x="4176" y="683"/>
                  </a:lnTo>
                  <a:lnTo>
                    <a:pt x="4199" y="674"/>
                  </a:lnTo>
                  <a:lnTo>
                    <a:pt x="4221" y="666"/>
                  </a:lnTo>
                  <a:lnTo>
                    <a:pt x="4245" y="659"/>
                  </a:lnTo>
                  <a:lnTo>
                    <a:pt x="4268" y="654"/>
                  </a:lnTo>
                  <a:lnTo>
                    <a:pt x="4293" y="649"/>
                  </a:lnTo>
                  <a:lnTo>
                    <a:pt x="4317" y="646"/>
                  </a:lnTo>
                  <a:lnTo>
                    <a:pt x="4343" y="644"/>
                  </a:lnTo>
                  <a:lnTo>
                    <a:pt x="4369" y="643"/>
                  </a:lnTo>
                  <a:lnTo>
                    <a:pt x="4395" y="643"/>
                  </a:lnTo>
                  <a:lnTo>
                    <a:pt x="4422" y="643"/>
                  </a:lnTo>
                  <a:lnTo>
                    <a:pt x="4450" y="645"/>
                  </a:lnTo>
                  <a:lnTo>
                    <a:pt x="4478" y="648"/>
                  </a:lnTo>
                  <a:lnTo>
                    <a:pt x="4436" y="671"/>
                  </a:lnTo>
                  <a:lnTo>
                    <a:pt x="4396" y="695"/>
                  </a:lnTo>
                  <a:lnTo>
                    <a:pt x="4358" y="720"/>
                  </a:lnTo>
                  <a:lnTo>
                    <a:pt x="4321" y="747"/>
                  </a:lnTo>
                  <a:lnTo>
                    <a:pt x="4304" y="760"/>
                  </a:lnTo>
                  <a:lnTo>
                    <a:pt x="4290" y="773"/>
                  </a:lnTo>
                  <a:lnTo>
                    <a:pt x="4278" y="785"/>
                  </a:lnTo>
                  <a:lnTo>
                    <a:pt x="4268" y="797"/>
                  </a:lnTo>
                  <a:lnTo>
                    <a:pt x="4263" y="808"/>
                  </a:lnTo>
                  <a:lnTo>
                    <a:pt x="4258" y="819"/>
                  </a:lnTo>
                  <a:lnTo>
                    <a:pt x="4257" y="828"/>
                  </a:lnTo>
                  <a:lnTo>
                    <a:pt x="4257" y="834"/>
                  </a:lnTo>
                  <a:lnTo>
                    <a:pt x="4258" y="838"/>
                  </a:lnTo>
                  <a:lnTo>
                    <a:pt x="4275" y="821"/>
                  </a:lnTo>
                  <a:lnTo>
                    <a:pt x="4292" y="804"/>
                  </a:lnTo>
                  <a:lnTo>
                    <a:pt x="4309" y="790"/>
                  </a:lnTo>
                  <a:lnTo>
                    <a:pt x="4326" y="776"/>
                  </a:lnTo>
                  <a:lnTo>
                    <a:pt x="4345" y="763"/>
                  </a:lnTo>
                  <a:lnTo>
                    <a:pt x="4362" y="751"/>
                  </a:lnTo>
                  <a:lnTo>
                    <a:pt x="4381" y="740"/>
                  </a:lnTo>
                  <a:lnTo>
                    <a:pt x="4399" y="730"/>
                  </a:lnTo>
                  <a:lnTo>
                    <a:pt x="4418" y="722"/>
                  </a:lnTo>
                  <a:lnTo>
                    <a:pt x="4438" y="715"/>
                  </a:lnTo>
                  <a:lnTo>
                    <a:pt x="4457" y="708"/>
                  </a:lnTo>
                  <a:lnTo>
                    <a:pt x="4477" y="703"/>
                  </a:lnTo>
                  <a:lnTo>
                    <a:pt x="4498" y="698"/>
                  </a:lnTo>
                  <a:lnTo>
                    <a:pt x="4518" y="695"/>
                  </a:lnTo>
                  <a:lnTo>
                    <a:pt x="4539" y="694"/>
                  </a:lnTo>
                  <a:lnTo>
                    <a:pt x="4561" y="693"/>
                  </a:lnTo>
                  <a:lnTo>
                    <a:pt x="4600" y="692"/>
                  </a:lnTo>
                  <a:lnTo>
                    <a:pt x="4635" y="693"/>
                  </a:lnTo>
                  <a:lnTo>
                    <a:pt x="4665" y="694"/>
                  </a:lnTo>
                  <a:lnTo>
                    <a:pt x="4689" y="697"/>
                  </a:lnTo>
                  <a:lnTo>
                    <a:pt x="4708" y="701"/>
                  </a:lnTo>
                  <a:lnTo>
                    <a:pt x="4715" y="703"/>
                  </a:lnTo>
                  <a:lnTo>
                    <a:pt x="4722" y="705"/>
                  </a:lnTo>
                  <a:lnTo>
                    <a:pt x="4726" y="708"/>
                  </a:lnTo>
                  <a:lnTo>
                    <a:pt x="4729" y="710"/>
                  </a:lnTo>
                  <a:lnTo>
                    <a:pt x="4731" y="714"/>
                  </a:lnTo>
                  <a:lnTo>
                    <a:pt x="4732" y="718"/>
                  </a:lnTo>
                  <a:lnTo>
                    <a:pt x="4730" y="720"/>
                  </a:lnTo>
                  <a:lnTo>
                    <a:pt x="4727" y="724"/>
                  </a:lnTo>
                  <a:lnTo>
                    <a:pt x="4720" y="727"/>
                  </a:lnTo>
                  <a:lnTo>
                    <a:pt x="4712" y="730"/>
                  </a:lnTo>
                  <a:lnTo>
                    <a:pt x="4687" y="737"/>
                  </a:lnTo>
                  <a:lnTo>
                    <a:pt x="4652" y="745"/>
                  </a:lnTo>
                  <a:lnTo>
                    <a:pt x="4632" y="750"/>
                  </a:lnTo>
                  <a:lnTo>
                    <a:pt x="4614" y="755"/>
                  </a:lnTo>
                  <a:lnTo>
                    <a:pt x="4598" y="762"/>
                  </a:lnTo>
                  <a:lnTo>
                    <a:pt x="4584" y="771"/>
                  </a:lnTo>
                  <a:lnTo>
                    <a:pt x="4571" y="779"/>
                  </a:lnTo>
                  <a:lnTo>
                    <a:pt x="4560" y="789"/>
                  </a:lnTo>
                  <a:lnTo>
                    <a:pt x="4550" y="800"/>
                  </a:lnTo>
                  <a:lnTo>
                    <a:pt x="4542" y="812"/>
                  </a:lnTo>
                  <a:lnTo>
                    <a:pt x="4552" y="807"/>
                  </a:lnTo>
                  <a:lnTo>
                    <a:pt x="4563" y="801"/>
                  </a:lnTo>
                  <a:lnTo>
                    <a:pt x="4574" y="796"/>
                  </a:lnTo>
                  <a:lnTo>
                    <a:pt x="4586" y="791"/>
                  </a:lnTo>
                  <a:lnTo>
                    <a:pt x="4598" y="788"/>
                  </a:lnTo>
                  <a:lnTo>
                    <a:pt x="4611" y="785"/>
                  </a:lnTo>
                  <a:lnTo>
                    <a:pt x="4639" y="780"/>
                  </a:lnTo>
                  <a:lnTo>
                    <a:pt x="4668" y="778"/>
                  </a:lnTo>
                  <a:lnTo>
                    <a:pt x="4700" y="778"/>
                  </a:lnTo>
                  <a:lnTo>
                    <a:pt x="4732" y="780"/>
                  </a:lnTo>
                  <a:lnTo>
                    <a:pt x="4769" y="785"/>
                  </a:lnTo>
                  <a:lnTo>
                    <a:pt x="4803" y="791"/>
                  </a:lnTo>
                  <a:lnTo>
                    <a:pt x="4835" y="799"/>
                  </a:lnTo>
                  <a:lnTo>
                    <a:pt x="4866" y="808"/>
                  </a:lnTo>
                  <a:lnTo>
                    <a:pt x="4893" y="818"/>
                  </a:lnTo>
                  <a:lnTo>
                    <a:pt x="4917" y="828"/>
                  </a:lnTo>
                  <a:lnTo>
                    <a:pt x="4940" y="840"/>
                  </a:lnTo>
                  <a:lnTo>
                    <a:pt x="4959" y="852"/>
                  </a:lnTo>
                  <a:lnTo>
                    <a:pt x="4976" y="867"/>
                  </a:lnTo>
                  <a:lnTo>
                    <a:pt x="4929" y="861"/>
                  </a:lnTo>
                  <a:lnTo>
                    <a:pt x="4888" y="857"/>
                  </a:lnTo>
                  <a:lnTo>
                    <a:pt x="4852" y="856"/>
                  </a:lnTo>
                  <a:lnTo>
                    <a:pt x="4822" y="856"/>
                  </a:lnTo>
                  <a:lnTo>
                    <a:pt x="4809" y="857"/>
                  </a:lnTo>
                  <a:lnTo>
                    <a:pt x="4798" y="859"/>
                  </a:lnTo>
                  <a:lnTo>
                    <a:pt x="4788" y="861"/>
                  </a:lnTo>
                  <a:lnTo>
                    <a:pt x="4779" y="864"/>
                  </a:lnTo>
                  <a:lnTo>
                    <a:pt x="4773" y="868"/>
                  </a:lnTo>
                  <a:lnTo>
                    <a:pt x="4767" y="872"/>
                  </a:lnTo>
                  <a:lnTo>
                    <a:pt x="4763" y="876"/>
                  </a:lnTo>
                  <a:lnTo>
                    <a:pt x="4761" y="882"/>
                  </a:lnTo>
                  <a:lnTo>
                    <a:pt x="4760" y="882"/>
                  </a:lnTo>
                  <a:lnTo>
                    <a:pt x="4764" y="883"/>
                  </a:lnTo>
                  <a:lnTo>
                    <a:pt x="4785" y="889"/>
                  </a:lnTo>
                  <a:lnTo>
                    <a:pt x="4879" y="909"/>
                  </a:lnTo>
                  <a:lnTo>
                    <a:pt x="4895" y="913"/>
                  </a:lnTo>
                  <a:lnTo>
                    <a:pt x="4911" y="918"/>
                  </a:lnTo>
                  <a:lnTo>
                    <a:pt x="4927" y="925"/>
                  </a:lnTo>
                  <a:lnTo>
                    <a:pt x="4942" y="931"/>
                  </a:lnTo>
                  <a:lnTo>
                    <a:pt x="4957" y="939"/>
                  </a:lnTo>
                  <a:lnTo>
                    <a:pt x="4973" y="949"/>
                  </a:lnTo>
                  <a:lnTo>
                    <a:pt x="4988" y="958"/>
                  </a:lnTo>
                  <a:lnTo>
                    <a:pt x="5002" y="969"/>
                  </a:lnTo>
                  <a:lnTo>
                    <a:pt x="5018" y="982"/>
                  </a:lnTo>
                  <a:lnTo>
                    <a:pt x="5032" y="996"/>
                  </a:lnTo>
                  <a:lnTo>
                    <a:pt x="5046" y="1010"/>
                  </a:lnTo>
                  <a:lnTo>
                    <a:pt x="5060" y="1025"/>
                  </a:lnTo>
                  <a:lnTo>
                    <a:pt x="5073" y="1041"/>
                  </a:lnTo>
                  <a:lnTo>
                    <a:pt x="5087" y="1059"/>
                  </a:lnTo>
                  <a:lnTo>
                    <a:pt x="5101" y="1077"/>
                  </a:lnTo>
                  <a:lnTo>
                    <a:pt x="5114" y="1097"/>
                  </a:lnTo>
                  <a:lnTo>
                    <a:pt x="5008" y="1065"/>
                  </a:lnTo>
                  <a:lnTo>
                    <a:pt x="4953" y="1049"/>
                  </a:lnTo>
                  <a:lnTo>
                    <a:pt x="4897" y="1031"/>
                  </a:lnTo>
                  <a:lnTo>
                    <a:pt x="4871" y="1023"/>
                  </a:lnTo>
                  <a:lnTo>
                    <a:pt x="4846" y="1016"/>
                  </a:lnTo>
                  <a:lnTo>
                    <a:pt x="4824" y="1012"/>
                  </a:lnTo>
                  <a:lnTo>
                    <a:pt x="4805" y="1009"/>
                  </a:lnTo>
                  <a:lnTo>
                    <a:pt x="4787" y="1008"/>
                  </a:lnTo>
                  <a:lnTo>
                    <a:pt x="4771" y="1009"/>
                  </a:lnTo>
                  <a:lnTo>
                    <a:pt x="4758" y="1012"/>
                  </a:lnTo>
                  <a:lnTo>
                    <a:pt x="4747" y="1016"/>
                  </a:lnTo>
                  <a:lnTo>
                    <a:pt x="4746" y="1022"/>
                  </a:lnTo>
                  <a:lnTo>
                    <a:pt x="4746" y="1028"/>
                  </a:lnTo>
                  <a:lnTo>
                    <a:pt x="4747" y="1034"/>
                  </a:lnTo>
                  <a:lnTo>
                    <a:pt x="4751" y="1041"/>
                  </a:lnTo>
                  <a:lnTo>
                    <a:pt x="4756" y="1048"/>
                  </a:lnTo>
                  <a:lnTo>
                    <a:pt x="4765" y="1056"/>
                  </a:lnTo>
                  <a:lnTo>
                    <a:pt x="4775" y="1064"/>
                  </a:lnTo>
                  <a:lnTo>
                    <a:pt x="4787" y="1073"/>
                  </a:lnTo>
                  <a:lnTo>
                    <a:pt x="4881" y="1136"/>
                  </a:lnTo>
                  <a:lnTo>
                    <a:pt x="4874" y="1141"/>
                  </a:lnTo>
                  <a:lnTo>
                    <a:pt x="4867" y="1144"/>
                  </a:lnTo>
                  <a:lnTo>
                    <a:pt x="4859" y="1146"/>
                  </a:lnTo>
                  <a:lnTo>
                    <a:pt x="4850" y="1149"/>
                  </a:lnTo>
                  <a:lnTo>
                    <a:pt x="4841" y="1150"/>
                  </a:lnTo>
                  <a:lnTo>
                    <a:pt x="4831" y="1151"/>
                  </a:lnTo>
                  <a:lnTo>
                    <a:pt x="4808" y="1151"/>
                  </a:lnTo>
                  <a:lnTo>
                    <a:pt x="4783" y="1149"/>
                  </a:lnTo>
                  <a:lnTo>
                    <a:pt x="4754" y="1144"/>
                  </a:lnTo>
                  <a:lnTo>
                    <a:pt x="4724" y="1136"/>
                  </a:lnTo>
                  <a:lnTo>
                    <a:pt x="4690" y="1128"/>
                  </a:lnTo>
                  <a:lnTo>
                    <a:pt x="4655" y="1117"/>
                  </a:lnTo>
                  <a:lnTo>
                    <a:pt x="4620" y="1104"/>
                  </a:lnTo>
                  <a:lnTo>
                    <a:pt x="4585" y="1090"/>
                  </a:lnTo>
                  <a:lnTo>
                    <a:pt x="4549" y="1074"/>
                  </a:lnTo>
                  <a:lnTo>
                    <a:pt x="4514" y="1058"/>
                  </a:lnTo>
                  <a:lnTo>
                    <a:pt x="4479" y="1040"/>
                  </a:lnTo>
                  <a:lnTo>
                    <a:pt x="4443" y="1022"/>
                  </a:lnTo>
                  <a:lnTo>
                    <a:pt x="4408" y="1002"/>
                  </a:lnTo>
                  <a:lnTo>
                    <a:pt x="4409" y="1010"/>
                  </a:lnTo>
                  <a:lnTo>
                    <a:pt x="4411" y="1019"/>
                  </a:lnTo>
                  <a:lnTo>
                    <a:pt x="4416" y="1026"/>
                  </a:lnTo>
                  <a:lnTo>
                    <a:pt x="4421" y="1034"/>
                  </a:lnTo>
                  <a:lnTo>
                    <a:pt x="4429" y="1041"/>
                  </a:lnTo>
                  <a:lnTo>
                    <a:pt x="4439" y="1050"/>
                  </a:lnTo>
                  <a:lnTo>
                    <a:pt x="4450" y="1058"/>
                  </a:lnTo>
                  <a:lnTo>
                    <a:pt x="4463" y="1065"/>
                  </a:lnTo>
                  <a:lnTo>
                    <a:pt x="4490" y="1081"/>
                  </a:lnTo>
                  <a:lnTo>
                    <a:pt x="4517" y="1098"/>
                  </a:lnTo>
                  <a:lnTo>
                    <a:pt x="4545" y="1117"/>
                  </a:lnTo>
                  <a:lnTo>
                    <a:pt x="4572" y="1136"/>
                  </a:lnTo>
                  <a:lnTo>
                    <a:pt x="4545" y="1141"/>
                  </a:lnTo>
                  <a:lnTo>
                    <a:pt x="4518" y="1143"/>
                  </a:lnTo>
                  <a:lnTo>
                    <a:pt x="4491" y="1142"/>
                  </a:lnTo>
                  <a:lnTo>
                    <a:pt x="4463" y="1140"/>
                  </a:lnTo>
                  <a:lnTo>
                    <a:pt x="4434" y="1134"/>
                  </a:lnTo>
                  <a:lnTo>
                    <a:pt x="4406" y="1127"/>
                  </a:lnTo>
                  <a:lnTo>
                    <a:pt x="4377" y="1117"/>
                  </a:lnTo>
                  <a:lnTo>
                    <a:pt x="4348" y="1105"/>
                  </a:lnTo>
                  <a:lnTo>
                    <a:pt x="4320" y="1092"/>
                  </a:lnTo>
                  <a:lnTo>
                    <a:pt x="4293" y="1079"/>
                  </a:lnTo>
                  <a:lnTo>
                    <a:pt x="4270" y="1064"/>
                  </a:lnTo>
                  <a:lnTo>
                    <a:pt x="4249" y="1049"/>
                  </a:lnTo>
                  <a:lnTo>
                    <a:pt x="4230" y="1035"/>
                  </a:lnTo>
                  <a:lnTo>
                    <a:pt x="4215" y="1020"/>
                  </a:lnTo>
                  <a:lnTo>
                    <a:pt x="4201" y="1003"/>
                  </a:lnTo>
                  <a:lnTo>
                    <a:pt x="4190" y="987"/>
                  </a:lnTo>
                  <a:lnTo>
                    <a:pt x="4186" y="991"/>
                  </a:lnTo>
                  <a:lnTo>
                    <a:pt x="4185" y="997"/>
                  </a:lnTo>
                  <a:lnTo>
                    <a:pt x="4185" y="1003"/>
                  </a:lnTo>
                  <a:lnTo>
                    <a:pt x="4186" y="1012"/>
                  </a:lnTo>
                  <a:lnTo>
                    <a:pt x="4191" y="1034"/>
                  </a:lnTo>
                  <a:lnTo>
                    <a:pt x="4199" y="1063"/>
                  </a:lnTo>
                  <a:lnTo>
                    <a:pt x="4205" y="1080"/>
                  </a:lnTo>
                  <a:lnTo>
                    <a:pt x="4214" y="1095"/>
                  </a:lnTo>
                  <a:lnTo>
                    <a:pt x="4223" y="1110"/>
                  </a:lnTo>
                  <a:lnTo>
                    <a:pt x="4238" y="1124"/>
                  </a:lnTo>
                  <a:lnTo>
                    <a:pt x="4253" y="1139"/>
                  </a:lnTo>
                  <a:lnTo>
                    <a:pt x="4270" y="1152"/>
                  </a:lnTo>
                  <a:lnTo>
                    <a:pt x="4291" y="1164"/>
                  </a:lnTo>
                  <a:lnTo>
                    <a:pt x="4313" y="1176"/>
                  </a:lnTo>
                  <a:lnTo>
                    <a:pt x="4300" y="1177"/>
                  </a:lnTo>
                  <a:lnTo>
                    <a:pt x="4286" y="1177"/>
                  </a:lnTo>
                  <a:lnTo>
                    <a:pt x="4270" y="1176"/>
                  </a:lnTo>
                  <a:lnTo>
                    <a:pt x="4254" y="1173"/>
                  </a:lnTo>
                  <a:lnTo>
                    <a:pt x="4238" y="1169"/>
                  </a:lnTo>
                  <a:lnTo>
                    <a:pt x="4219" y="1165"/>
                  </a:lnTo>
                  <a:lnTo>
                    <a:pt x="4201" y="1158"/>
                  </a:lnTo>
                  <a:lnTo>
                    <a:pt x="4180" y="1152"/>
                  </a:lnTo>
                  <a:lnTo>
                    <a:pt x="4159" y="1144"/>
                  </a:lnTo>
                  <a:lnTo>
                    <a:pt x="4137" y="1134"/>
                  </a:lnTo>
                  <a:lnTo>
                    <a:pt x="4090" y="1112"/>
                  </a:lnTo>
                  <a:lnTo>
                    <a:pt x="4040" y="1086"/>
                  </a:lnTo>
                  <a:lnTo>
                    <a:pt x="3985" y="1056"/>
                  </a:lnTo>
                  <a:lnTo>
                    <a:pt x="3997" y="1094"/>
                  </a:lnTo>
                  <a:lnTo>
                    <a:pt x="4006" y="1132"/>
                  </a:lnTo>
                  <a:lnTo>
                    <a:pt x="4013" y="1169"/>
                  </a:lnTo>
                  <a:lnTo>
                    <a:pt x="4017" y="1206"/>
                  </a:lnTo>
                  <a:lnTo>
                    <a:pt x="4019" y="1242"/>
                  </a:lnTo>
                  <a:lnTo>
                    <a:pt x="4018" y="1278"/>
                  </a:lnTo>
                  <a:lnTo>
                    <a:pt x="4015" y="1313"/>
                  </a:lnTo>
                  <a:lnTo>
                    <a:pt x="4009" y="1348"/>
                  </a:lnTo>
                  <a:lnTo>
                    <a:pt x="4005" y="1366"/>
                  </a:lnTo>
                  <a:lnTo>
                    <a:pt x="4002" y="1381"/>
                  </a:lnTo>
                  <a:lnTo>
                    <a:pt x="3996" y="1395"/>
                  </a:lnTo>
                  <a:lnTo>
                    <a:pt x="3992" y="1407"/>
                  </a:lnTo>
                  <a:lnTo>
                    <a:pt x="3986" y="1418"/>
                  </a:lnTo>
                  <a:lnTo>
                    <a:pt x="3980" y="1427"/>
                  </a:lnTo>
                  <a:lnTo>
                    <a:pt x="3973" y="1435"/>
                  </a:lnTo>
                  <a:lnTo>
                    <a:pt x="3966" y="1440"/>
                  </a:lnTo>
                  <a:lnTo>
                    <a:pt x="3958" y="1446"/>
                  </a:lnTo>
                  <a:lnTo>
                    <a:pt x="3950" y="1448"/>
                  </a:lnTo>
                  <a:lnTo>
                    <a:pt x="3942" y="1450"/>
                  </a:lnTo>
                  <a:lnTo>
                    <a:pt x="3933" y="1450"/>
                  </a:lnTo>
                  <a:lnTo>
                    <a:pt x="3923" y="1448"/>
                  </a:lnTo>
                  <a:lnTo>
                    <a:pt x="3913" y="1446"/>
                  </a:lnTo>
                  <a:lnTo>
                    <a:pt x="3902" y="1440"/>
                  </a:lnTo>
                  <a:lnTo>
                    <a:pt x="3891" y="1435"/>
                  </a:lnTo>
                  <a:lnTo>
                    <a:pt x="3828" y="1402"/>
                  </a:lnTo>
                  <a:lnTo>
                    <a:pt x="3764" y="1370"/>
                  </a:lnTo>
                  <a:lnTo>
                    <a:pt x="3698" y="1339"/>
                  </a:lnTo>
                  <a:lnTo>
                    <a:pt x="3631" y="1308"/>
                  </a:lnTo>
                  <a:lnTo>
                    <a:pt x="3563" y="1277"/>
                  </a:lnTo>
                  <a:lnTo>
                    <a:pt x="3494" y="1248"/>
                  </a:lnTo>
                  <a:lnTo>
                    <a:pt x="3423" y="1218"/>
                  </a:lnTo>
                  <a:lnTo>
                    <a:pt x="3351" y="1190"/>
                  </a:lnTo>
                  <a:lnTo>
                    <a:pt x="3278" y="1162"/>
                  </a:lnTo>
                  <a:lnTo>
                    <a:pt x="3203" y="1134"/>
                  </a:lnTo>
                  <a:lnTo>
                    <a:pt x="3128" y="1107"/>
                  </a:lnTo>
                  <a:lnTo>
                    <a:pt x="3050" y="1080"/>
                  </a:lnTo>
                  <a:lnTo>
                    <a:pt x="2972" y="1053"/>
                  </a:lnTo>
                  <a:lnTo>
                    <a:pt x="2892" y="1028"/>
                  </a:lnTo>
                  <a:lnTo>
                    <a:pt x="2811" y="1003"/>
                  </a:lnTo>
                  <a:lnTo>
                    <a:pt x="2729" y="979"/>
                  </a:lnTo>
                  <a:lnTo>
                    <a:pt x="2564" y="929"/>
                  </a:lnTo>
                  <a:lnTo>
                    <a:pt x="2403" y="878"/>
                  </a:lnTo>
                  <a:lnTo>
                    <a:pt x="2242" y="824"/>
                  </a:lnTo>
                  <a:lnTo>
                    <a:pt x="2083" y="768"/>
                  </a:lnTo>
                  <a:lnTo>
                    <a:pt x="1926" y="712"/>
                  </a:lnTo>
                  <a:lnTo>
                    <a:pt x="1771" y="653"/>
                  </a:lnTo>
                  <a:lnTo>
                    <a:pt x="1618" y="591"/>
                  </a:lnTo>
                  <a:lnTo>
                    <a:pt x="1467" y="529"/>
                  </a:lnTo>
                  <a:close/>
                  <a:moveTo>
                    <a:pt x="4" y="514"/>
                  </a:moveTo>
                  <a:lnTo>
                    <a:pt x="4" y="514"/>
                  </a:lnTo>
                  <a:lnTo>
                    <a:pt x="1" y="528"/>
                  </a:lnTo>
                  <a:lnTo>
                    <a:pt x="0" y="541"/>
                  </a:lnTo>
                  <a:lnTo>
                    <a:pt x="1" y="555"/>
                  </a:lnTo>
                  <a:lnTo>
                    <a:pt x="3" y="568"/>
                  </a:lnTo>
                  <a:lnTo>
                    <a:pt x="7" y="583"/>
                  </a:lnTo>
                  <a:lnTo>
                    <a:pt x="13" y="597"/>
                  </a:lnTo>
                  <a:lnTo>
                    <a:pt x="19" y="610"/>
                  </a:lnTo>
                  <a:lnTo>
                    <a:pt x="29" y="624"/>
                  </a:lnTo>
                  <a:lnTo>
                    <a:pt x="40" y="638"/>
                  </a:lnTo>
                  <a:lnTo>
                    <a:pt x="52" y="651"/>
                  </a:lnTo>
                  <a:lnTo>
                    <a:pt x="66" y="666"/>
                  </a:lnTo>
                  <a:lnTo>
                    <a:pt x="81" y="680"/>
                  </a:lnTo>
                  <a:lnTo>
                    <a:pt x="99" y="694"/>
                  </a:lnTo>
                  <a:lnTo>
                    <a:pt x="119" y="708"/>
                  </a:lnTo>
                  <a:lnTo>
                    <a:pt x="139" y="722"/>
                  </a:lnTo>
                  <a:lnTo>
                    <a:pt x="162" y="737"/>
                  </a:lnTo>
                  <a:lnTo>
                    <a:pt x="210" y="764"/>
                  </a:lnTo>
                  <a:lnTo>
                    <a:pt x="260" y="792"/>
                  </a:lnTo>
                  <a:lnTo>
                    <a:pt x="312" y="820"/>
                  </a:lnTo>
                  <a:lnTo>
                    <a:pt x="367" y="848"/>
                  </a:lnTo>
                  <a:lnTo>
                    <a:pt x="423" y="875"/>
                  </a:lnTo>
                  <a:lnTo>
                    <a:pt x="482" y="903"/>
                  </a:lnTo>
                  <a:lnTo>
                    <a:pt x="544" y="930"/>
                  </a:lnTo>
                  <a:lnTo>
                    <a:pt x="607" y="957"/>
                  </a:lnTo>
                  <a:lnTo>
                    <a:pt x="737" y="1012"/>
                  </a:lnTo>
                  <a:lnTo>
                    <a:pt x="867" y="1064"/>
                  </a:lnTo>
                  <a:lnTo>
                    <a:pt x="998" y="1116"/>
                  </a:lnTo>
                  <a:lnTo>
                    <a:pt x="1130" y="1165"/>
                  </a:lnTo>
                  <a:lnTo>
                    <a:pt x="1193" y="1189"/>
                  </a:lnTo>
                  <a:lnTo>
                    <a:pt x="1254" y="1213"/>
                  </a:lnTo>
                  <a:lnTo>
                    <a:pt x="1308" y="1236"/>
                  </a:lnTo>
                  <a:lnTo>
                    <a:pt x="1359" y="1258"/>
                  </a:lnTo>
                  <a:lnTo>
                    <a:pt x="1406" y="1280"/>
                  </a:lnTo>
                  <a:lnTo>
                    <a:pt x="1449" y="1300"/>
                  </a:lnTo>
                  <a:lnTo>
                    <a:pt x="1487" y="1321"/>
                  </a:lnTo>
                  <a:lnTo>
                    <a:pt x="1521" y="1341"/>
                  </a:lnTo>
                  <a:lnTo>
                    <a:pt x="1509" y="1353"/>
                  </a:lnTo>
                  <a:lnTo>
                    <a:pt x="1499" y="1364"/>
                  </a:lnTo>
                  <a:lnTo>
                    <a:pt x="1492" y="1374"/>
                  </a:lnTo>
                  <a:lnTo>
                    <a:pt x="1487" y="1381"/>
                  </a:lnTo>
                  <a:lnTo>
                    <a:pt x="1485" y="1387"/>
                  </a:lnTo>
                  <a:lnTo>
                    <a:pt x="1484" y="1391"/>
                  </a:lnTo>
                  <a:lnTo>
                    <a:pt x="1485" y="1393"/>
                  </a:lnTo>
                  <a:lnTo>
                    <a:pt x="1487" y="1394"/>
                  </a:lnTo>
                  <a:lnTo>
                    <a:pt x="1492" y="1395"/>
                  </a:lnTo>
                  <a:lnTo>
                    <a:pt x="1480" y="1400"/>
                  </a:lnTo>
                  <a:lnTo>
                    <a:pt x="1468" y="1403"/>
                  </a:lnTo>
                  <a:lnTo>
                    <a:pt x="1457" y="1406"/>
                  </a:lnTo>
                  <a:lnTo>
                    <a:pt x="1447" y="1407"/>
                  </a:lnTo>
                  <a:lnTo>
                    <a:pt x="1437" y="1407"/>
                  </a:lnTo>
                  <a:lnTo>
                    <a:pt x="1428" y="1405"/>
                  </a:lnTo>
                  <a:lnTo>
                    <a:pt x="1420" y="1403"/>
                  </a:lnTo>
                  <a:lnTo>
                    <a:pt x="1412" y="1399"/>
                  </a:lnTo>
                  <a:lnTo>
                    <a:pt x="1399" y="1390"/>
                  </a:lnTo>
                  <a:lnTo>
                    <a:pt x="1388" y="1384"/>
                  </a:lnTo>
                  <a:lnTo>
                    <a:pt x="1379" y="1381"/>
                  </a:lnTo>
                  <a:lnTo>
                    <a:pt x="1373" y="1380"/>
                  </a:lnTo>
                  <a:lnTo>
                    <a:pt x="1413" y="1406"/>
                  </a:lnTo>
                  <a:lnTo>
                    <a:pt x="1442" y="1426"/>
                  </a:lnTo>
                  <a:lnTo>
                    <a:pt x="1453" y="1435"/>
                  </a:lnTo>
                  <a:lnTo>
                    <a:pt x="1461" y="1441"/>
                  </a:lnTo>
                  <a:lnTo>
                    <a:pt x="1465" y="1446"/>
                  </a:lnTo>
                  <a:lnTo>
                    <a:pt x="1467" y="1450"/>
                  </a:lnTo>
                  <a:lnTo>
                    <a:pt x="1468" y="1470"/>
                  </a:lnTo>
                  <a:lnTo>
                    <a:pt x="1468" y="1489"/>
                  </a:lnTo>
                  <a:lnTo>
                    <a:pt x="1465" y="1508"/>
                  </a:lnTo>
                  <a:lnTo>
                    <a:pt x="1463" y="1526"/>
                  </a:lnTo>
                  <a:lnTo>
                    <a:pt x="1459" y="1543"/>
                  </a:lnTo>
                  <a:lnTo>
                    <a:pt x="1453" y="1560"/>
                  </a:lnTo>
                  <a:lnTo>
                    <a:pt x="1447" y="1576"/>
                  </a:lnTo>
                  <a:lnTo>
                    <a:pt x="1439" y="1591"/>
                  </a:lnTo>
                  <a:lnTo>
                    <a:pt x="1430" y="1606"/>
                  </a:lnTo>
                  <a:lnTo>
                    <a:pt x="1421" y="1620"/>
                  </a:lnTo>
                  <a:lnTo>
                    <a:pt x="1410" y="1634"/>
                  </a:lnTo>
                  <a:lnTo>
                    <a:pt x="1398" y="1646"/>
                  </a:lnTo>
                  <a:lnTo>
                    <a:pt x="1383" y="1658"/>
                  </a:lnTo>
                  <a:lnTo>
                    <a:pt x="1368" y="1668"/>
                  </a:lnTo>
                  <a:lnTo>
                    <a:pt x="1353" y="1679"/>
                  </a:lnTo>
                  <a:lnTo>
                    <a:pt x="1335" y="1689"/>
                  </a:lnTo>
                  <a:lnTo>
                    <a:pt x="1318" y="1699"/>
                  </a:lnTo>
                  <a:lnTo>
                    <a:pt x="1302" y="1709"/>
                  </a:lnTo>
                  <a:lnTo>
                    <a:pt x="1287" y="1719"/>
                  </a:lnTo>
                  <a:lnTo>
                    <a:pt x="1273" y="1729"/>
                  </a:lnTo>
                  <a:lnTo>
                    <a:pt x="1260" y="1738"/>
                  </a:lnTo>
                  <a:lnTo>
                    <a:pt x="1249" y="1749"/>
                  </a:lnTo>
                  <a:lnTo>
                    <a:pt x="1238" y="1759"/>
                  </a:lnTo>
                  <a:lnTo>
                    <a:pt x="1229" y="1770"/>
                  </a:lnTo>
                  <a:lnTo>
                    <a:pt x="1221" y="1780"/>
                  </a:lnTo>
                  <a:lnTo>
                    <a:pt x="1213" y="1791"/>
                  </a:lnTo>
                  <a:lnTo>
                    <a:pt x="1208" y="1802"/>
                  </a:lnTo>
                  <a:lnTo>
                    <a:pt x="1202" y="1813"/>
                  </a:lnTo>
                  <a:lnTo>
                    <a:pt x="1199" y="1824"/>
                  </a:lnTo>
                  <a:lnTo>
                    <a:pt x="1196" y="1835"/>
                  </a:lnTo>
                  <a:lnTo>
                    <a:pt x="1195" y="1845"/>
                  </a:lnTo>
                  <a:lnTo>
                    <a:pt x="1193" y="1857"/>
                  </a:lnTo>
                  <a:lnTo>
                    <a:pt x="1195" y="1872"/>
                  </a:lnTo>
                  <a:lnTo>
                    <a:pt x="1197" y="1886"/>
                  </a:lnTo>
                  <a:lnTo>
                    <a:pt x="1201" y="1898"/>
                  </a:lnTo>
                  <a:lnTo>
                    <a:pt x="1208" y="1910"/>
                  </a:lnTo>
                  <a:lnTo>
                    <a:pt x="1215" y="1920"/>
                  </a:lnTo>
                  <a:lnTo>
                    <a:pt x="1224" y="1930"/>
                  </a:lnTo>
                  <a:lnTo>
                    <a:pt x="1236" y="1937"/>
                  </a:lnTo>
                  <a:lnTo>
                    <a:pt x="1248" y="1944"/>
                  </a:lnTo>
                  <a:lnTo>
                    <a:pt x="1262" y="1951"/>
                  </a:lnTo>
                  <a:lnTo>
                    <a:pt x="1275" y="1961"/>
                  </a:lnTo>
                  <a:lnTo>
                    <a:pt x="1290" y="1972"/>
                  </a:lnTo>
                  <a:lnTo>
                    <a:pt x="1303" y="1986"/>
                  </a:lnTo>
                  <a:lnTo>
                    <a:pt x="1317" y="2002"/>
                  </a:lnTo>
                  <a:lnTo>
                    <a:pt x="1330" y="2019"/>
                  </a:lnTo>
                  <a:lnTo>
                    <a:pt x="1344" y="2039"/>
                  </a:lnTo>
                  <a:lnTo>
                    <a:pt x="1357" y="2061"/>
                  </a:lnTo>
                  <a:lnTo>
                    <a:pt x="1366" y="2078"/>
                  </a:lnTo>
                  <a:lnTo>
                    <a:pt x="1370" y="2095"/>
                  </a:lnTo>
                  <a:lnTo>
                    <a:pt x="1373" y="2101"/>
                  </a:lnTo>
                  <a:lnTo>
                    <a:pt x="1373" y="2109"/>
                  </a:lnTo>
                  <a:lnTo>
                    <a:pt x="1373" y="2115"/>
                  </a:lnTo>
                  <a:lnTo>
                    <a:pt x="1371" y="2121"/>
                  </a:lnTo>
                  <a:lnTo>
                    <a:pt x="1369" y="2127"/>
                  </a:lnTo>
                  <a:lnTo>
                    <a:pt x="1366" y="2133"/>
                  </a:lnTo>
                  <a:lnTo>
                    <a:pt x="1363" y="2137"/>
                  </a:lnTo>
                  <a:lnTo>
                    <a:pt x="1358" y="2141"/>
                  </a:lnTo>
                  <a:lnTo>
                    <a:pt x="1353" y="2146"/>
                  </a:lnTo>
                  <a:lnTo>
                    <a:pt x="1346" y="2149"/>
                  </a:lnTo>
                  <a:lnTo>
                    <a:pt x="1340" y="2152"/>
                  </a:lnTo>
                  <a:lnTo>
                    <a:pt x="1331" y="2156"/>
                  </a:lnTo>
                  <a:lnTo>
                    <a:pt x="1323" y="2158"/>
                  </a:lnTo>
                  <a:lnTo>
                    <a:pt x="1318" y="2162"/>
                  </a:lnTo>
                  <a:lnTo>
                    <a:pt x="1312" y="2167"/>
                  </a:lnTo>
                  <a:lnTo>
                    <a:pt x="1308" y="2171"/>
                  </a:lnTo>
                  <a:lnTo>
                    <a:pt x="1306" y="2176"/>
                  </a:lnTo>
                  <a:lnTo>
                    <a:pt x="1305" y="2183"/>
                  </a:lnTo>
                  <a:lnTo>
                    <a:pt x="1305" y="2190"/>
                  </a:lnTo>
                  <a:lnTo>
                    <a:pt x="1305" y="2196"/>
                  </a:lnTo>
                  <a:lnTo>
                    <a:pt x="1307" y="2204"/>
                  </a:lnTo>
                  <a:lnTo>
                    <a:pt x="1311" y="2212"/>
                  </a:lnTo>
                  <a:lnTo>
                    <a:pt x="1316" y="2221"/>
                  </a:lnTo>
                  <a:lnTo>
                    <a:pt x="1321" y="2231"/>
                  </a:lnTo>
                  <a:lnTo>
                    <a:pt x="1338" y="2253"/>
                  </a:lnTo>
                  <a:lnTo>
                    <a:pt x="1357" y="2276"/>
                  </a:lnTo>
                  <a:lnTo>
                    <a:pt x="1338" y="2327"/>
                  </a:lnTo>
                  <a:lnTo>
                    <a:pt x="1321" y="2371"/>
                  </a:lnTo>
                  <a:lnTo>
                    <a:pt x="1320" y="2375"/>
                  </a:lnTo>
                  <a:lnTo>
                    <a:pt x="1319" y="2381"/>
                  </a:lnTo>
                  <a:lnTo>
                    <a:pt x="1319" y="2393"/>
                  </a:lnTo>
                  <a:lnTo>
                    <a:pt x="1322" y="2405"/>
                  </a:lnTo>
                  <a:lnTo>
                    <a:pt x="1327" y="2418"/>
                  </a:lnTo>
                  <a:lnTo>
                    <a:pt x="1334" y="2432"/>
                  </a:lnTo>
                  <a:lnTo>
                    <a:pt x="1344" y="2447"/>
                  </a:lnTo>
                  <a:lnTo>
                    <a:pt x="1357" y="2463"/>
                  </a:lnTo>
                  <a:lnTo>
                    <a:pt x="1373" y="2480"/>
                  </a:lnTo>
                  <a:lnTo>
                    <a:pt x="1390" y="2494"/>
                  </a:lnTo>
                  <a:lnTo>
                    <a:pt x="1402" y="2507"/>
                  </a:lnTo>
                  <a:lnTo>
                    <a:pt x="1410" y="2516"/>
                  </a:lnTo>
                  <a:lnTo>
                    <a:pt x="1412" y="2521"/>
                  </a:lnTo>
                  <a:lnTo>
                    <a:pt x="1413" y="2523"/>
                  </a:lnTo>
                  <a:lnTo>
                    <a:pt x="1413" y="2529"/>
                  </a:lnTo>
                  <a:lnTo>
                    <a:pt x="1411" y="2540"/>
                  </a:lnTo>
                  <a:lnTo>
                    <a:pt x="1400" y="2583"/>
                  </a:lnTo>
                  <a:lnTo>
                    <a:pt x="1382" y="2648"/>
                  </a:lnTo>
                  <a:lnTo>
                    <a:pt x="1357" y="2738"/>
                  </a:lnTo>
                  <a:lnTo>
                    <a:pt x="1353" y="2759"/>
                  </a:lnTo>
                  <a:lnTo>
                    <a:pt x="1351" y="2777"/>
                  </a:lnTo>
                  <a:lnTo>
                    <a:pt x="1352" y="2795"/>
                  </a:lnTo>
                  <a:lnTo>
                    <a:pt x="1354" y="2812"/>
                  </a:lnTo>
                  <a:lnTo>
                    <a:pt x="1358" y="2829"/>
                  </a:lnTo>
                  <a:lnTo>
                    <a:pt x="1365" y="2843"/>
                  </a:lnTo>
                  <a:lnTo>
                    <a:pt x="1374" y="2857"/>
                  </a:lnTo>
                  <a:lnTo>
                    <a:pt x="1385" y="2870"/>
                  </a:lnTo>
                  <a:lnTo>
                    <a:pt x="1398" y="2882"/>
                  </a:lnTo>
                  <a:lnTo>
                    <a:pt x="1413" y="2893"/>
                  </a:lnTo>
                  <a:lnTo>
                    <a:pt x="1432" y="2903"/>
                  </a:lnTo>
                  <a:lnTo>
                    <a:pt x="1451" y="2913"/>
                  </a:lnTo>
                  <a:lnTo>
                    <a:pt x="1473" y="2920"/>
                  </a:lnTo>
                  <a:lnTo>
                    <a:pt x="1497" y="2927"/>
                  </a:lnTo>
                  <a:lnTo>
                    <a:pt x="1524" y="2933"/>
                  </a:lnTo>
                  <a:lnTo>
                    <a:pt x="1553" y="2938"/>
                  </a:lnTo>
                  <a:lnTo>
                    <a:pt x="1611" y="2947"/>
                  </a:lnTo>
                  <a:lnTo>
                    <a:pt x="1664" y="2952"/>
                  </a:lnTo>
                  <a:lnTo>
                    <a:pt x="1716" y="2956"/>
                  </a:lnTo>
                  <a:lnTo>
                    <a:pt x="1763" y="2957"/>
                  </a:lnTo>
                  <a:lnTo>
                    <a:pt x="1805" y="2957"/>
                  </a:lnTo>
                  <a:lnTo>
                    <a:pt x="1846" y="2954"/>
                  </a:lnTo>
                  <a:lnTo>
                    <a:pt x="1864" y="2952"/>
                  </a:lnTo>
                  <a:lnTo>
                    <a:pt x="1882" y="2949"/>
                  </a:lnTo>
                  <a:lnTo>
                    <a:pt x="1898" y="2945"/>
                  </a:lnTo>
                  <a:lnTo>
                    <a:pt x="1914" y="2942"/>
                  </a:lnTo>
                  <a:lnTo>
                    <a:pt x="1914" y="2979"/>
                  </a:lnTo>
                  <a:lnTo>
                    <a:pt x="1915" y="3016"/>
                  </a:lnTo>
                  <a:lnTo>
                    <a:pt x="1918" y="3053"/>
                  </a:lnTo>
                  <a:lnTo>
                    <a:pt x="1921" y="3087"/>
                  </a:lnTo>
                  <a:lnTo>
                    <a:pt x="1924" y="3121"/>
                  </a:lnTo>
                  <a:lnTo>
                    <a:pt x="1927" y="3155"/>
                  </a:lnTo>
                  <a:lnTo>
                    <a:pt x="1933" y="3187"/>
                  </a:lnTo>
                  <a:lnTo>
                    <a:pt x="1937" y="3219"/>
                  </a:lnTo>
                  <a:lnTo>
                    <a:pt x="1941" y="3235"/>
                  </a:lnTo>
                  <a:lnTo>
                    <a:pt x="1943" y="3251"/>
                  </a:lnTo>
                  <a:lnTo>
                    <a:pt x="1945" y="3290"/>
                  </a:lnTo>
                  <a:lnTo>
                    <a:pt x="1946" y="3331"/>
                  </a:lnTo>
                  <a:lnTo>
                    <a:pt x="1944" y="3377"/>
                  </a:lnTo>
                  <a:lnTo>
                    <a:pt x="1941" y="3427"/>
                  </a:lnTo>
                  <a:lnTo>
                    <a:pt x="1934" y="3482"/>
                  </a:lnTo>
                  <a:lnTo>
                    <a:pt x="1925" y="3541"/>
                  </a:lnTo>
                  <a:lnTo>
                    <a:pt x="1914" y="3604"/>
                  </a:lnTo>
                  <a:lnTo>
                    <a:pt x="1912" y="3610"/>
                  </a:lnTo>
                  <a:lnTo>
                    <a:pt x="1910" y="3614"/>
                  </a:lnTo>
                  <a:lnTo>
                    <a:pt x="1908" y="3617"/>
                  </a:lnTo>
                  <a:lnTo>
                    <a:pt x="1905" y="3621"/>
                  </a:lnTo>
                  <a:lnTo>
                    <a:pt x="1900" y="3624"/>
                  </a:lnTo>
                  <a:lnTo>
                    <a:pt x="1896" y="3626"/>
                  </a:lnTo>
                  <a:lnTo>
                    <a:pt x="1890" y="3628"/>
                  </a:lnTo>
                  <a:lnTo>
                    <a:pt x="1885" y="3629"/>
                  </a:lnTo>
                  <a:lnTo>
                    <a:pt x="1871" y="3630"/>
                  </a:lnTo>
                  <a:lnTo>
                    <a:pt x="1855" y="3629"/>
                  </a:lnTo>
                  <a:lnTo>
                    <a:pt x="1837" y="3626"/>
                  </a:lnTo>
                  <a:lnTo>
                    <a:pt x="1816" y="3621"/>
                  </a:lnTo>
                  <a:lnTo>
                    <a:pt x="1793" y="3613"/>
                  </a:lnTo>
                  <a:lnTo>
                    <a:pt x="1768" y="3603"/>
                  </a:lnTo>
                  <a:lnTo>
                    <a:pt x="1740" y="3591"/>
                  </a:lnTo>
                  <a:lnTo>
                    <a:pt x="1710" y="3577"/>
                  </a:lnTo>
                  <a:lnTo>
                    <a:pt x="1677" y="3562"/>
                  </a:lnTo>
                  <a:lnTo>
                    <a:pt x="1642" y="3543"/>
                  </a:lnTo>
                  <a:lnTo>
                    <a:pt x="1605" y="3523"/>
                  </a:lnTo>
                  <a:lnTo>
                    <a:pt x="1565" y="3501"/>
                  </a:lnTo>
                  <a:lnTo>
                    <a:pt x="1544" y="3489"/>
                  </a:lnTo>
                  <a:lnTo>
                    <a:pt x="1524" y="3480"/>
                  </a:lnTo>
                  <a:lnTo>
                    <a:pt x="1504" y="3471"/>
                  </a:lnTo>
                  <a:lnTo>
                    <a:pt x="1483" y="3463"/>
                  </a:lnTo>
                  <a:lnTo>
                    <a:pt x="1463" y="3456"/>
                  </a:lnTo>
                  <a:lnTo>
                    <a:pt x="1442" y="3450"/>
                  </a:lnTo>
                  <a:lnTo>
                    <a:pt x="1422" y="3446"/>
                  </a:lnTo>
                  <a:lnTo>
                    <a:pt x="1402" y="3442"/>
                  </a:lnTo>
                  <a:lnTo>
                    <a:pt x="1381" y="3439"/>
                  </a:lnTo>
                  <a:lnTo>
                    <a:pt x="1362" y="3438"/>
                  </a:lnTo>
                  <a:lnTo>
                    <a:pt x="1341" y="3438"/>
                  </a:lnTo>
                  <a:lnTo>
                    <a:pt x="1321" y="3439"/>
                  </a:lnTo>
                  <a:lnTo>
                    <a:pt x="1300" y="3440"/>
                  </a:lnTo>
                  <a:lnTo>
                    <a:pt x="1281" y="3444"/>
                  </a:lnTo>
                  <a:lnTo>
                    <a:pt x="1261" y="3448"/>
                  </a:lnTo>
                  <a:lnTo>
                    <a:pt x="1240" y="3453"/>
                  </a:lnTo>
                  <a:lnTo>
                    <a:pt x="1221" y="3460"/>
                  </a:lnTo>
                  <a:lnTo>
                    <a:pt x="1201" y="3467"/>
                  </a:lnTo>
                  <a:lnTo>
                    <a:pt x="1180" y="3475"/>
                  </a:lnTo>
                  <a:lnTo>
                    <a:pt x="1161" y="3485"/>
                  </a:lnTo>
                  <a:lnTo>
                    <a:pt x="1141" y="3496"/>
                  </a:lnTo>
                  <a:lnTo>
                    <a:pt x="1121" y="3507"/>
                  </a:lnTo>
                  <a:lnTo>
                    <a:pt x="1102" y="3520"/>
                  </a:lnTo>
                  <a:lnTo>
                    <a:pt x="1081" y="3534"/>
                  </a:lnTo>
                  <a:lnTo>
                    <a:pt x="1061" y="3550"/>
                  </a:lnTo>
                  <a:lnTo>
                    <a:pt x="1042" y="3565"/>
                  </a:lnTo>
                  <a:lnTo>
                    <a:pt x="1022" y="3582"/>
                  </a:lnTo>
                  <a:lnTo>
                    <a:pt x="1002" y="3601"/>
                  </a:lnTo>
                  <a:lnTo>
                    <a:pt x="983" y="3621"/>
                  </a:lnTo>
                  <a:lnTo>
                    <a:pt x="963" y="3640"/>
                  </a:lnTo>
                  <a:lnTo>
                    <a:pt x="943" y="3662"/>
                  </a:lnTo>
                  <a:lnTo>
                    <a:pt x="924" y="3685"/>
                  </a:lnTo>
                  <a:lnTo>
                    <a:pt x="899" y="3717"/>
                  </a:lnTo>
                  <a:lnTo>
                    <a:pt x="874" y="3751"/>
                  </a:lnTo>
                  <a:lnTo>
                    <a:pt x="850" y="3787"/>
                  </a:lnTo>
                  <a:lnTo>
                    <a:pt x="830" y="3823"/>
                  </a:lnTo>
                  <a:lnTo>
                    <a:pt x="809" y="3861"/>
                  </a:lnTo>
                  <a:lnTo>
                    <a:pt x="789" y="3901"/>
                  </a:lnTo>
                  <a:lnTo>
                    <a:pt x="772" y="3943"/>
                  </a:lnTo>
                  <a:lnTo>
                    <a:pt x="755" y="3985"/>
                  </a:lnTo>
                  <a:lnTo>
                    <a:pt x="740" y="4029"/>
                  </a:lnTo>
                  <a:lnTo>
                    <a:pt x="727" y="4075"/>
                  </a:lnTo>
                  <a:lnTo>
                    <a:pt x="714" y="4123"/>
                  </a:lnTo>
                  <a:lnTo>
                    <a:pt x="703" y="4172"/>
                  </a:lnTo>
                  <a:lnTo>
                    <a:pt x="693" y="4222"/>
                  </a:lnTo>
                  <a:lnTo>
                    <a:pt x="684" y="4275"/>
                  </a:lnTo>
                  <a:lnTo>
                    <a:pt x="678" y="4328"/>
                  </a:lnTo>
                  <a:lnTo>
                    <a:pt x="671" y="4383"/>
                  </a:lnTo>
                  <a:lnTo>
                    <a:pt x="663" y="4496"/>
                  </a:lnTo>
                  <a:lnTo>
                    <a:pt x="655" y="4608"/>
                  </a:lnTo>
                  <a:lnTo>
                    <a:pt x="648" y="4722"/>
                  </a:lnTo>
                  <a:lnTo>
                    <a:pt x="645" y="4835"/>
                  </a:lnTo>
                  <a:lnTo>
                    <a:pt x="644" y="4949"/>
                  </a:lnTo>
                  <a:lnTo>
                    <a:pt x="645" y="5065"/>
                  </a:lnTo>
                  <a:lnTo>
                    <a:pt x="647" y="5179"/>
                  </a:lnTo>
                  <a:lnTo>
                    <a:pt x="652" y="5295"/>
                  </a:lnTo>
                  <a:lnTo>
                    <a:pt x="663" y="5522"/>
                  </a:lnTo>
                  <a:lnTo>
                    <a:pt x="676" y="5741"/>
                  </a:lnTo>
                  <a:lnTo>
                    <a:pt x="691" y="5950"/>
                  </a:lnTo>
                  <a:lnTo>
                    <a:pt x="700" y="6050"/>
                  </a:lnTo>
                  <a:lnTo>
                    <a:pt x="707" y="6148"/>
                  </a:lnTo>
                  <a:lnTo>
                    <a:pt x="715" y="6242"/>
                  </a:lnTo>
                  <a:lnTo>
                    <a:pt x="720" y="6327"/>
                  </a:lnTo>
                  <a:lnTo>
                    <a:pt x="723" y="6405"/>
                  </a:lnTo>
                  <a:lnTo>
                    <a:pt x="723" y="6440"/>
                  </a:lnTo>
                  <a:lnTo>
                    <a:pt x="722" y="6474"/>
                  </a:lnTo>
                  <a:lnTo>
                    <a:pt x="720" y="6506"/>
                  </a:lnTo>
                  <a:lnTo>
                    <a:pt x="719" y="6535"/>
                  </a:lnTo>
                  <a:lnTo>
                    <a:pt x="717" y="6562"/>
                  </a:lnTo>
                  <a:lnTo>
                    <a:pt x="714" y="6589"/>
                  </a:lnTo>
                  <a:lnTo>
                    <a:pt x="710" y="6611"/>
                  </a:lnTo>
                  <a:lnTo>
                    <a:pt x="706" y="6633"/>
                  </a:lnTo>
                  <a:lnTo>
                    <a:pt x="701" y="6652"/>
                  </a:lnTo>
                  <a:lnTo>
                    <a:pt x="695" y="6669"/>
                  </a:lnTo>
                  <a:lnTo>
                    <a:pt x="859" y="6530"/>
                  </a:lnTo>
                  <a:lnTo>
                    <a:pt x="939" y="6460"/>
                  </a:lnTo>
                  <a:lnTo>
                    <a:pt x="1018" y="6391"/>
                  </a:lnTo>
                  <a:lnTo>
                    <a:pt x="1094" y="6322"/>
                  </a:lnTo>
                  <a:lnTo>
                    <a:pt x="1169" y="6254"/>
                  </a:lnTo>
                  <a:lnTo>
                    <a:pt x="1244" y="6187"/>
                  </a:lnTo>
                  <a:lnTo>
                    <a:pt x="1316" y="6120"/>
                  </a:lnTo>
                  <a:lnTo>
                    <a:pt x="1387" y="6052"/>
                  </a:lnTo>
                  <a:lnTo>
                    <a:pt x="1456" y="5987"/>
                  </a:lnTo>
                  <a:lnTo>
                    <a:pt x="1523" y="5920"/>
                  </a:lnTo>
                  <a:lnTo>
                    <a:pt x="1589" y="5854"/>
                  </a:lnTo>
                  <a:lnTo>
                    <a:pt x="1654" y="5790"/>
                  </a:lnTo>
                  <a:lnTo>
                    <a:pt x="1717" y="5726"/>
                  </a:lnTo>
                  <a:lnTo>
                    <a:pt x="1779" y="5661"/>
                  </a:lnTo>
                  <a:lnTo>
                    <a:pt x="1838" y="5597"/>
                  </a:lnTo>
                  <a:lnTo>
                    <a:pt x="1956" y="5472"/>
                  </a:lnTo>
                  <a:lnTo>
                    <a:pt x="2071" y="5352"/>
                  </a:lnTo>
                  <a:lnTo>
                    <a:pt x="2183" y="5235"/>
                  </a:lnTo>
                  <a:lnTo>
                    <a:pt x="2293" y="5123"/>
                  </a:lnTo>
                  <a:lnTo>
                    <a:pt x="2402" y="5014"/>
                  </a:lnTo>
                  <a:lnTo>
                    <a:pt x="2507" y="4911"/>
                  </a:lnTo>
                  <a:lnTo>
                    <a:pt x="2610" y="4810"/>
                  </a:lnTo>
                  <a:lnTo>
                    <a:pt x="2712" y="4715"/>
                  </a:lnTo>
                  <a:lnTo>
                    <a:pt x="2762" y="4669"/>
                  </a:lnTo>
                  <a:lnTo>
                    <a:pt x="2812" y="4623"/>
                  </a:lnTo>
                  <a:lnTo>
                    <a:pt x="2861" y="4581"/>
                  </a:lnTo>
                  <a:lnTo>
                    <a:pt x="2912" y="4538"/>
                  </a:lnTo>
                  <a:lnTo>
                    <a:pt x="2961" y="4497"/>
                  </a:lnTo>
                  <a:lnTo>
                    <a:pt x="3010" y="4457"/>
                  </a:lnTo>
                  <a:lnTo>
                    <a:pt x="3059" y="4419"/>
                  </a:lnTo>
                  <a:lnTo>
                    <a:pt x="3109" y="4382"/>
                  </a:lnTo>
                  <a:lnTo>
                    <a:pt x="3157" y="4346"/>
                  </a:lnTo>
                  <a:lnTo>
                    <a:pt x="3207" y="4311"/>
                  </a:lnTo>
                  <a:lnTo>
                    <a:pt x="3256" y="4278"/>
                  </a:lnTo>
                  <a:lnTo>
                    <a:pt x="3305" y="4246"/>
                  </a:lnTo>
                  <a:lnTo>
                    <a:pt x="3353" y="4216"/>
                  </a:lnTo>
                  <a:lnTo>
                    <a:pt x="3402" y="4186"/>
                  </a:lnTo>
                  <a:lnTo>
                    <a:pt x="3450" y="4159"/>
                  </a:lnTo>
                  <a:lnTo>
                    <a:pt x="3498" y="4132"/>
                  </a:lnTo>
                  <a:lnTo>
                    <a:pt x="3547" y="4108"/>
                  </a:lnTo>
                  <a:lnTo>
                    <a:pt x="3596" y="4085"/>
                  </a:lnTo>
                  <a:lnTo>
                    <a:pt x="3647" y="4063"/>
                  </a:lnTo>
                  <a:lnTo>
                    <a:pt x="3698" y="4043"/>
                  </a:lnTo>
                  <a:lnTo>
                    <a:pt x="3750" y="4026"/>
                  </a:lnTo>
                  <a:lnTo>
                    <a:pt x="3803" y="4011"/>
                  </a:lnTo>
                  <a:lnTo>
                    <a:pt x="3856" y="3997"/>
                  </a:lnTo>
                  <a:lnTo>
                    <a:pt x="3911" y="3985"/>
                  </a:lnTo>
                  <a:lnTo>
                    <a:pt x="3967" y="3974"/>
                  </a:lnTo>
                  <a:lnTo>
                    <a:pt x="4024" y="3967"/>
                  </a:lnTo>
                  <a:lnTo>
                    <a:pt x="4080" y="3960"/>
                  </a:lnTo>
                  <a:lnTo>
                    <a:pt x="4138" y="3956"/>
                  </a:lnTo>
                  <a:lnTo>
                    <a:pt x="4197" y="3954"/>
                  </a:lnTo>
                  <a:lnTo>
                    <a:pt x="4257" y="3953"/>
                  </a:lnTo>
                  <a:lnTo>
                    <a:pt x="4317" y="3954"/>
                  </a:lnTo>
                  <a:lnTo>
                    <a:pt x="4380" y="3957"/>
                  </a:lnTo>
                  <a:lnTo>
                    <a:pt x="4305" y="3922"/>
                  </a:lnTo>
                  <a:lnTo>
                    <a:pt x="4184" y="3866"/>
                  </a:lnTo>
                  <a:lnTo>
                    <a:pt x="4017" y="3792"/>
                  </a:lnTo>
                  <a:lnTo>
                    <a:pt x="3804" y="3697"/>
                  </a:lnTo>
                  <a:lnTo>
                    <a:pt x="3775" y="3684"/>
                  </a:lnTo>
                  <a:lnTo>
                    <a:pt x="3747" y="3670"/>
                  </a:lnTo>
                  <a:lnTo>
                    <a:pt x="3719" y="3654"/>
                  </a:lnTo>
                  <a:lnTo>
                    <a:pt x="3693" y="3638"/>
                  </a:lnTo>
                  <a:lnTo>
                    <a:pt x="3667" y="3621"/>
                  </a:lnTo>
                  <a:lnTo>
                    <a:pt x="3642" y="3602"/>
                  </a:lnTo>
                  <a:lnTo>
                    <a:pt x="3618" y="3583"/>
                  </a:lnTo>
                  <a:lnTo>
                    <a:pt x="3595" y="3563"/>
                  </a:lnTo>
                  <a:lnTo>
                    <a:pt x="3574" y="3542"/>
                  </a:lnTo>
                  <a:lnTo>
                    <a:pt x="3553" y="3520"/>
                  </a:lnTo>
                  <a:lnTo>
                    <a:pt x="3532" y="3497"/>
                  </a:lnTo>
                  <a:lnTo>
                    <a:pt x="3512" y="3474"/>
                  </a:lnTo>
                  <a:lnTo>
                    <a:pt x="3494" y="3449"/>
                  </a:lnTo>
                  <a:lnTo>
                    <a:pt x="3476" y="3424"/>
                  </a:lnTo>
                  <a:lnTo>
                    <a:pt x="3459" y="3397"/>
                  </a:lnTo>
                  <a:lnTo>
                    <a:pt x="3444" y="3369"/>
                  </a:lnTo>
                  <a:lnTo>
                    <a:pt x="3428" y="3341"/>
                  </a:lnTo>
                  <a:lnTo>
                    <a:pt x="3414" y="3311"/>
                  </a:lnTo>
                  <a:lnTo>
                    <a:pt x="3401" y="3282"/>
                  </a:lnTo>
                  <a:lnTo>
                    <a:pt x="3389" y="3250"/>
                  </a:lnTo>
                  <a:lnTo>
                    <a:pt x="3377" y="3219"/>
                  </a:lnTo>
                  <a:lnTo>
                    <a:pt x="3366" y="3185"/>
                  </a:lnTo>
                  <a:lnTo>
                    <a:pt x="3356" y="3151"/>
                  </a:lnTo>
                  <a:lnTo>
                    <a:pt x="3347" y="3116"/>
                  </a:lnTo>
                  <a:lnTo>
                    <a:pt x="3340" y="3081"/>
                  </a:lnTo>
                  <a:lnTo>
                    <a:pt x="3332" y="3044"/>
                  </a:lnTo>
                  <a:lnTo>
                    <a:pt x="3327" y="3007"/>
                  </a:lnTo>
                  <a:lnTo>
                    <a:pt x="3321" y="2967"/>
                  </a:lnTo>
                  <a:lnTo>
                    <a:pt x="3317" y="2928"/>
                  </a:lnTo>
                  <a:lnTo>
                    <a:pt x="3312" y="2888"/>
                  </a:lnTo>
                  <a:lnTo>
                    <a:pt x="3310" y="2846"/>
                  </a:lnTo>
                  <a:lnTo>
                    <a:pt x="3308" y="2803"/>
                  </a:lnTo>
                  <a:lnTo>
                    <a:pt x="3331" y="2824"/>
                  </a:lnTo>
                  <a:lnTo>
                    <a:pt x="3354" y="2844"/>
                  </a:lnTo>
                  <a:lnTo>
                    <a:pt x="3377" y="2861"/>
                  </a:lnTo>
                  <a:lnTo>
                    <a:pt x="3401" y="2879"/>
                  </a:lnTo>
                  <a:lnTo>
                    <a:pt x="3425" y="2893"/>
                  </a:lnTo>
                  <a:lnTo>
                    <a:pt x="3450" y="2907"/>
                  </a:lnTo>
                  <a:lnTo>
                    <a:pt x="3475" y="2919"/>
                  </a:lnTo>
                  <a:lnTo>
                    <a:pt x="3501" y="2930"/>
                  </a:lnTo>
                  <a:lnTo>
                    <a:pt x="3528" y="2939"/>
                  </a:lnTo>
                  <a:lnTo>
                    <a:pt x="3554" y="2948"/>
                  </a:lnTo>
                  <a:lnTo>
                    <a:pt x="3581" y="2954"/>
                  </a:lnTo>
                  <a:lnTo>
                    <a:pt x="3608" y="2959"/>
                  </a:lnTo>
                  <a:lnTo>
                    <a:pt x="3636" y="2963"/>
                  </a:lnTo>
                  <a:lnTo>
                    <a:pt x="3664" y="2965"/>
                  </a:lnTo>
                  <a:lnTo>
                    <a:pt x="3693" y="2966"/>
                  </a:lnTo>
                  <a:lnTo>
                    <a:pt x="3722" y="2965"/>
                  </a:lnTo>
                  <a:lnTo>
                    <a:pt x="3752" y="2964"/>
                  </a:lnTo>
                  <a:lnTo>
                    <a:pt x="3780" y="2962"/>
                  </a:lnTo>
                  <a:lnTo>
                    <a:pt x="3807" y="2959"/>
                  </a:lnTo>
                  <a:lnTo>
                    <a:pt x="3835" y="2954"/>
                  </a:lnTo>
                  <a:lnTo>
                    <a:pt x="3862" y="2950"/>
                  </a:lnTo>
                  <a:lnTo>
                    <a:pt x="3888" y="2944"/>
                  </a:lnTo>
                  <a:lnTo>
                    <a:pt x="3914" y="2938"/>
                  </a:lnTo>
                  <a:lnTo>
                    <a:pt x="3939" y="2931"/>
                  </a:lnTo>
                  <a:lnTo>
                    <a:pt x="3963" y="2924"/>
                  </a:lnTo>
                  <a:lnTo>
                    <a:pt x="3989" y="2915"/>
                  </a:lnTo>
                  <a:lnTo>
                    <a:pt x="4012" y="2905"/>
                  </a:lnTo>
                  <a:lnTo>
                    <a:pt x="4034" y="2895"/>
                  </a:lnTo>
                  <a:lnTo>
                    <a:pt x="4057" y="2884"/>
                  </a:lnTo>
                  <a:lnTo>
                    <a:pt x="4079" y="2873"/>
                  </a:lnTo>
                  <a:lnTo>
                    <a:pt x="4101" y="2860"/>
                  </a:lnTo>
                  <a:lnTo>
                    <a:pt x="4122" y="2847"/>
                  </a:lnTo>
                  <a:lnTo>
                    <a:pt x="4143" y="2833"/>
                  </a:lnTo>
                  <a:lnTo>
                    <a:pt x="4161" y="2819"/>
                  </a:lnTo>
                  <a:lnTo>
                    <a:pt x="4180" y="2803"/>
                  </a:lnTo>
                  <a:lnTo>
                    <a:pt x="4196" y="2788"/>
                  </a:lnTo>
                  <a:lnTo>
                    <a:pt x="4213" y="2773"/>
                  </a:lnTo>
                  <a:lnTo>
                    <a:pt x="4228" y="2756"/>
                  </a:lnTo>
                  <a:lnTo>
                    <a:pt x="4241" y="2740"/>
                  </a:lnTo>
                  <a:lnTo>
                    <a:pt x="4254" y="2723"/>
                  </a:lnTo>
                  <a:lnTo>
                    <a:pt x="4266" y="2704"/>
                  </a:lnTo>
                  <a:lnTo>
                    <a:pt x="4277" y="2687"/>
                  </a:lnTo>
                  <a:lnTo>
                    <a:pt x="4287" y="2668"/>
                  </a:lnTo>
                  <a:lnTo>
                    <a:pt x="4294" y="2648"/>
                  </a:lnTo>
                  <a:lnTo>
                    <a:pt x="4302" y="2629"/>
                  </a:lnTo>
                  <a:lnTo>
                    <a:pt x="4309" y="2608"/>
                  </a:lnTo>
                  <a:lnTo>
                    <a:pt x="4314" y="2588"/>
                  </a:lnTo>
                  <a:lnTo>
                    <a:pt x="4318" y="2566"/>
                  </a:lnTo>
                  <a:lnTo>
                    <a:pt x="4322" y="2546"/>
                  </a:lnTo>
                  <a:lnTo>
                    <a:pt x="4322" y="2524"/>
                  </a:lnTo>
                  <a:lnTo>
                    <a:pt x="4321" y="2503"/>
                  </a:lnTo>
                  <a:lnTo>
                    <a:pt x="4318" y="2482"/>
                  </a:lnTo>
                  <a:lnTo>
                    <a:pt x="4313" y="2462"/>
                  </a:lnTo>
                  <a:lnTo>
                    <a:pt x="4305" y="2441"/>
                  </a:lnTo>
                  <a:lnTo>
                    <a:pt x="4297" y="2420"/>
                  </a:lnTo>
                  <a:lnTo>
                    <a:pt x="4286" y="2399"/>
                  </a:lnTo>
                  <a:lnTo>
                    <a:pt x="4273" y="2379"/>
                  </a:lnTo>
                  <a:lnTo>
                    <a:pt x="4257" y="2358"/>
                  </a:lnTo>
                  <a:lnTo>
                    <a:pt x="4240" y="2337"/>
                  </a:lnTo>
                  <a:lnTo>
                    <a:pt x="4221" y="2317"/>
                  </a:lnTo>
                  <a:lnTo>
                    <a:pt x="4199" y="2297"/>
                  </a:lnTo>
                  <a:lnTo>
                    <a:pt x="4176" y="2276"/>
                  </a:lnTo>
                  <a:lnTo>
                    <a:pt x="4151" y="2256"/>
                  </a:lnTo>
                  <a:lnTo>
                    <a:pt x="4124" y="2237"/>
                  </a:lnTo>
                  <a:lnTo>
                    <a:pt x="4240" y="2275"/>
                  </a:lnTo>
                  <a:lnTo>
                    <a:pt x="4351" y="2311"/>
                  </a:lnTo>
                  <a:lnTo>
                    <a:pt x="4458" y="2344"/>
                  </a:lnTo>
                  <a:lnTo>
                    <a:pt x="4561" y="2375"/>
                  </a:lnTo>
                  <a:lnTo>
                    <a:pt x="4659" y="2404"/>
                  </a:lnTo>
                  <a:lnTo>
                    <a:pt x="4753" y="2429"/>
                  </a:lnTo>
                  <a:lnTo>
                    <a:pt x="4844" y="2453"/>
                  </a:lnTo>
                  <a:lnTo>
                    <a:pt x="4929" y="2474"/>
                  </a:lnTo>
                  <a:lnTo>
                    <a:pt x="5011" y="2492"/>
                  </a:lnTo>
                  <a:lnTo>
                    <a:pt x="5087" y="2509"/>
                  </a:lnTo>
                  <a:lnTo>
                    <a:pt x="5161" y="2523"/>
                  </a:lnTo>
                  <a:lnTo>
                    <a:pt x="5229" y="2534"/>
                  </a:lnTo>
                  <a:lnTo>
                    <a:pt x="5293" y="2542"/>
                  </a:lnTo>
                  <a:lnTo>
                    <a:pt x="5353" y="2549"/>
                  </a:lnTo>
                  <a:lnTo>
                    <a:pt x="5409" y="2553"/>
                  </a:lnTo>
                  <a:lnTo>
                    <a:pt x="5460" y="2554"/>
                  </a:lnTo>
                  <a:lnTo>
                    <a:pt x="5508" y="2554"/>
                  </a:lnTo>
                  <a:lnTo>
                    <a:pt x="5553" y="2552"/>
                  </a:lnTo>
                  <a:lnTo>
                    <a:pt x="5595" y="2550"/>
                  </a:lnTo>
                  <a:lnTo>
                    <a:pt x="5635" y="2547"/>
                  </a:lnTo>
                  <a:lnTo>
                    <a:pt x="5671" y="2542"/>
                  </a:lnTo>
                  <a:lnTo>
                    <a:pt x="5705" y="2537"/>
                  </a:lnTo>
                  <a:lnTo>
                    <a:pt x="5735" y="2530"/>
                  </a:lnTo>
                  <a:lnTo>
                    <a:pt x="5764" y="2523"/>
                  </a:lnTo>
                  <a:lnTo>
                    <a:pt x="5789" y="2514"/>
                  </a:lnTo>
                  <a:lnTo>
                    <a:pt x="5811" y="2504"/>
                  </a:lnTo>
                  <a:lnTo>
                    <a:pt x="5830" y="2493"/>
                  </a:lnTo>
                  <a:lnTo>
                    <a:pt x="5848" y="2482"/>
                  </a:lnTo>
                  <a:lnTo>
                    <a:pt x="5854" y="2476"/>
                  </a:lnTo>
                  <a:lnTo>
                    <a:pt x="5861" y="2469"/>
                  </a:lnTo>
                  <a:lnTo>
                    <a:pt x="5867" y="2463"/>
                  </a:lnTo>
                  <a:lnTo>
                    <a:pt x="5873" y="2455"/>
                  </a:lnTo>
                  <a:lnTo>
                    <a:pt x="5877" y="2448"/>
                  </a:lnTo>
                  <a:lnTo>
                    <a:pt x="5880" y="2441"/>
                  </a:lnTo>
                  <a:lnTo>
                    <a:pt x="5884" y="2433"/>
                  </a:lnTo>
                  <a:lnTo>
                    <a:pt x="5886" y="2424"/>
                  </a:lnTo>
                  <a:lnTo>
                    <a:pt x="5888" y="2412"/>
                  </a:lnTo>
                  <a:lnTo>
                    <a:pt x="5886" y="2399"/>
                  </a:lnTo>
                  <a:lnTo>
                    <a:pt x="5883" y="2386"/>
                  </a:lnTo>
                  <a:lnTo>
                    <a:pt x="5876" y="2372"/>
                  </a:lnTo>
                  <a:lnTo>
                    <a:pt x="5867" y="2358"/>
                  </a:lnTo>
                  <a:lnTo>
                    <a:pt x="5855" y="2342"/>
                  </a:lnTo>
                  <a:lnTo>
                    <a:pt x="5841" y="2327"/>
                  </a:lnTo>
                  <a:lnTo>
                    <a:pt x="5825" y="2312"/>
                  </a:lnTo>
                  <a:lnTo>
                    <a:pt x="5805" y="2296"/>
                  </a:lnTo>
                  <a:lnTo>
                    <a:pt x="5783" y="2278"/>
                  </a:lnTo>
                  <a:lnTo>
                    <a:pt x="5759" y="2262"/>
                  </a:lnTo>
                  <a:lnTo>
                    <a:pt x="5732" y="2244"/>
                  </a:lnTo>
                  <a:lnTo>
                    <a:pt x="5702" y="2226"/>
                  </a:lnTo>
                  <a:lnTo>
                    <a:pt x="5670" y="2207"/>
                  </a:lnTo>
                  <a:lnTo>
                    <a:pt x="5636" y="2188"/>
                  </a:lnTo>
                  <a:lnTo>
                    <a:pt x="5598" y="2169"/>
                  </a:lnTo>
                  <a:lnTo>
                    <a:pt x="5519" y="2129"/>
                  </a:lnTo>
                  <a:lnTo>
                    <a:pt x="5438" y="2090"/>
                  </a:lnTo>
                  <a:lnTo>
                    <a:pt x="5354" y="2051"/>
                  </a:lnTo>
                  <a:lnTo>
                    <a:pt x="5268" y="2011"/>
                  </a:lnTo>
                  <a:lnTo>
                    <a:pt x="5178" y="1973"/>
                  </a:lnTo>
                  <a:lnTo>
                    <a:pt x="5085" y="1934"/>
                  </a:lnTo>
                  <a:lnTo>
                    <a:pt x="4991" y="1896"/>
                  </a:lnTo>
                  <a:lnTo>
                    <a:pt x="4894" y="1857"/>
                  </a:lnTo>
                  <a:lnTo>
                    <a:pt x="4699" y="1783"/>
                  </a:lnTo>
                  <a:lnTo>
                    <a:pt x="4509" y="1712"/>
                  </a:lnTo>
                  <a:lnTo>
                    <a:pt x="4323" y="1647"/>
                  </a:lnTo>
                  <a:lnTo>
                    <a:pt x="4142" y="1583"/>
                  </a:lnTo>
                  <a:lnTo>
                    <a:pt x="3982" y="1530"/>
                  </a:lnTo>
                  <a:lnTo>
                    <a:pt x="3858" y="1487"/>
                  </a:lnTo>
                  <a:lnTo>
                    <a:pt x="3769" y="1455"/>
                  </a:lnTo>
                  <a:lnTo>
                    <a:pt x="3716" y="1435"/>
                  </a:lnTo>
                  <a:lnTo>
                    <a:pt x="3626" y="1406"/>
                  </a:lnTo>
                  <a:lnTo>
                    <a:pt x="3529" y="1375"/>
                  </a:lnTo>
                  <a:lnTo>
                    <a:pt x="3424" y="1339"/>
                  </a:lnTo>
                  <a:lnTo>
                    <a:pt x="3309" y="1298"/>
                  </a:lnTo>
                  <a:lnTo>
                    <a:pt x="3188" y="1253"/>
                  </a:lnTo>
                  <a:lnTo>
                    <a:pt x="3058" y="1205"/>
                  </a:lnTo>
                  <a:lnTo>
                    <a:pt x="2920" y="1153"/>
                  </a:lnTo>
                  <a:lnTo>
                    <a:pt x="2774" y="1097"/>
                  </a:lnTo>
                  <a:lnTo>
                    <a:pt x="2623" y="1039"/>
                  </a:lnTo>
                  <a:lnTo>
                    <a:pt x="2474" y="982"/>
                  </a:lnTo>
                  <a:lnTo>
                    <a:pt x="2323" y="927"/>
                  </a:lnTo>
                  <a:lnTo>
                    <a:pt x="2173" y="872"/>
                  </a:lnTo>
                  <a:lnTo>
                    <a:pt x="2024" y="820"/>
                  </a:lnTo>
                  <a:lnTo>
                    <a:pt x="1874" y="767"/>
                  </a:lnTo>
                  <a:lnTo>
                    <a:pt x="1723" y="716"/>
                  </a:lnTo>
                  <a:lnTo>
                    <a:pt x="1574" y="667"/>
                  </a:lnTo>
                  <a:lnTo>
                    <a:pt x="1426" y="620"/>
                  </a:lnTo>
                  <a:lnTo>
                    <a:pt x="1283" y="576"/>
                  </a:lnTo>
                  <a:lnTo>
                    <a:pt x="1144" y="537"/>
                  </a:lnTo>
                  <a:lnTo>
                    <a:pt x="1010" y="500"/>
                  </a:lnTo>
                  <a:lnTo>
                    <a:pt x="880" y="468"/>
                  </a:lnTo>
                  <a:lnTo>
                    <a:pt x="817" y="453"/>
                  </a:lnTo>
                  <a:lnTo>
                    <a:pt x="754" y="438"/>
                  </a:lnTo>
                  <a:lnTo>
                    <a:pt x="693" y="425"/>
                  </a:lnTo>
                  <a:lnTo>
                    <a:pt x="633" y="413"/>
                  </a:lnTo>
                  <a:lnTo>
                    <a:pt x="574" y="402"/>
                  </a:lnTo>
                  <a:lnTo>
                    <a:pt x="516" y="393"/>
                  </a:lnTo>
                  <a:lnTo>
                    <a:pt x="461" y="384"/>
                  </a:lnTo>
                  <a:lnTo>
                    <a:pt x="408" y="377"/>
                  </a:lnTo>
                  <a:lnTo>
                    <a:pt x="359" y="373"/>
                  </a:lnTo>
                  <a:lnTo>
                    <a:pt x="312" y="371"/>
                  </a:lnTo>
                  <a:lnTo>
                    <a:pt x="269" y="371"/>
                  </a:lnTo>
                  <a:lnTo>
                    <a:pt x="229" y="373"/>
                  </a:lnTo>
                  <a:lnTo>
                    <a:pt x="193" y="377"/>
                  </a:lnTo>
                  <a:lnTo>
                    <a:pt x="175" y="381"/>
                  </a:lnTo>
                  <a:lnTo>
                    <a:pt x="159" y="384"/>
                  </a:lnTo>
                  <a:lnTo>
                    <a:pt x="143" y="388"/>
                  </a:lnTo>
                  <a:lnTo>
                    <a:pt x="128" y="393"/>
                  </a:lnTo>
                  <a:lnTo>
                    <a:pt x="114" y="397"/>
                  </a:lnTo>
                  <a:lnTo>
                    <a:pt x="101" y="403"/>
                  </a:lnTo>
                  <a:lnTo>
                    <a:pt x="88" y="409"/>
                  </a:lnTo>
                  <a:lnTo>
                    <a:pt x="77" y="417"/>
                  </a:lnTo>
                  <a:lnTo>
                    <a:pt x="66" y="423"/>
                  </a:lnTo>
                  <a:lnTo>
                    <a:pt x="55" y="432"/>
                  </a:lnTo>
                  <a:lnTo>
                    <a:pt x="47" y="440"/>
                  </a:lnTo>
                  <a:lnTo>
                    <a:pt x="38" y="448"/>
                  </a:lnTo>
                  <a:lnTo>
                    <a:pt x="30" y="458"/>
                  </a:lnTo>
                  <a:lnTo>
                    <a:pt x="24" y="468"/>
                  </a:lnTo>
                  <a:lnTo>
                    <a:pt x="17" y="479"/>
                  </a:lnTo>
                  <a:lnTo>
                    <a:pt x="12" y="490"/>
                  </a:lnTo>
                  <a:lnTo>
                    <a:pt x="7" y="502"/>
                  </a:lnTo>
                  <a:lnTo>
                    <a:pt x="4" y="514"/>
                  </a:lnTo>
                  <a:close/>
                  <a:moveTo>
                    <a:pt x="3093" y="2644"/>
                  </a:moveTo>
                  <a:lnTo>
                    <a:pt x="3308" y="3008"/>
                  </a:lnTo>
                  <a:lnTo>
                    <a:pt x="2890" y="3023"/>
                  </a:lnTo>
                  <a:lnTo>
                    <a:pt x="3093" y="2644"/>
                  </a:lnTo>
                  <a:close/>
                  <a:moveTo>
                    <a:pt x="3093" y="2738"/>
                  </a:moveTo>
                  <a:lnTo>
                    <a:pt x="3214" y="2967"/>
                  </a:lnTo>
                  <a:lnTo>
                    <a:pt x="2985" y="2967"/>
                  </a:lnTo>
                  <a:lnTo>
                    <a:pt x="3093" y="2738"/>
                  </a:lnTo>
                  <a:close/>
                  <a:moveTo>
                    <a:pt x="4502" y="4012"/>
                  </a:moveTo>
                  <a:lnTo>
                    <a:pt x="4502" y="4012"/>
                  </a:lnTo>
                  <a:lnTo>
                    <a:pt x="4540" y="4021"/>
                  </a:lnTo>
                  <a:lnTo>
                    <a:pt x="4577" y="4032"/>
                  </a:lnTo>
                  <a:lnTo>
                    <a:pt x="4613" y="4044"/>
                  </a:lnTo>
                  <a:lnTo>
                    <a:pt x="4647" y="4059"/>
                  </a:lnTo>
                  <a:lnTo>
                    <a:pt x="4681" y="4074"/>
                  </a:lnTo>
                  <a:lnTo>
                    <a:pt x="4713" y="4090"/>
                  </a:lnTo>
                  <a:lnTo>
                    <a:pt x="4742" y="4108"/>
                  </a:lnTo>
                  <a:lnTo>
                    <a:pt x="4772" y="4126"/>
                  </a:lnTo>
                  <a:lnTo>
                    <a:pt x="4799" y="4147"/>
                  </a:lnTo>
                  <a:lnTo>
                    <a:pt x="4825" y="4168"/>
                  </a:lnTo>
                  <a:lnTo>
                    <a:pt x="4849" y="4191"/>
                  </a:lnTo>
                  <a:lnTo>
                    <a:pt x="4872" y="4215"/>
                  </a:lnTo>
                  <a:lnTo>
                    <a:pt x="4895" y="4241"/>
                  </a:lnTo>
                  <a:lnTo>
                    <a:pt x="4915" y="4267"/>
                  </a:lnTo>
                  <a:lnTo>
                    <a:pt x="4935" y="4296"/>
                  </a:lnTo>
                  <a:lnTo>
                    <a:pt x="4952" y="4325"/>
                  </a:lnTo>
                  <a:lnTo>
                    <a:pt x="4968" y="4356"/>
                  </a:lnTo>
                  <a:lnTo>
                    <a:pt x="4986" y="4387"/>
                  </a:lnTo>
                  <a:lnTo>
                    <a:pt x="5001" y="4419"/>
                  </a:lnTo>
                  <a:lnTo>
                    <a:pt x="5018" y="4453"/>
                  </a:lnTo>
                  <a:lnTo>
                    <a:pt x="5033" y="4487"/>
                  </a:lnTo>
                  <a:lnTo>
                    <a:pt x="5048" y="4523"/>
                  </a:lnTo>
                  <a:lnTo>
                    <a:pt x="5063" y="4559"/>
                  </a:lnTo>
                  <a:lnTo>
                    <a:pt x="5078" y="4596"/>
                  </a:lnTo>
                  <a:lnTo>
                    <a:pt x="5106" y="4674"/>
                  </a:lnTo>
                  <a:lnTo>
                    <a:pt x="5132" y="4756"/>
                  </a:lnTo>
                  <a:lnTo>
                    <a:pt x="5157" y="4841"/>
                  </a:lnTo>
                  <a:lnTo>
                    <a:pt x="5181" y="4930"/>
                  </a:lnTo>
                  <a:lnTo>
                    <a:pt x="5229" y="5118"/>
                  </a:lnTo>
                  <a:lnTo>
                    <a:pt x="5281" y="5319"/>
                  </a:lnTo>
                  <a:lnTo>
                    <a:pt x="5395" y="5761"/>
                  </a:lnTo>
                  <a:lnTo>
                    <a:pt x="5412" y="5818"/>
                  </a:lnTo>
                  <a:lnTo>
                    <a:pt x="5429" y="5877"/>
                  </a:lnTo>
                  <a:lnTo>
                    <a:pt x="5447" y="5936"/>
                  </a:lnTo>
                  <a:lnTo>
                    <a:pt x="5468" y="5996"/>
                  </a:lnTo>
                  <a:lnTo>
                    <a:pt x="5488" y="6057"/>
                  </a:lnTo>
                  <a:lnTo>
                    <a:pt x="5510" y="6118"/>
                  </a:lnTo>
                  <a:lnTo>
                    <a:pt x="5534" y="6179"/>
                  </a:lnTo>
                  <a:lnTo>
                    <a:pt x="5558" y="6240"/>
                  </a:lnTo>
                  <a:lnTo>
                    <a:pt x="5584" y="6302"/>
                  </a:lnTo>
                  <a:lnTo>
                    <a:pt x="5612" y="6365"/>
                  </a:lnTo>
                  <a:lnTo>
                    <a:pt x="5640" y="6428"/>
                  </a:lnTo>
                  <a:lnTo>
                    <a:pt x="5671" y="6491"/>
                  </a:lnTo>
                  <a:lnTo>
                    <a:pt x="5701" y="6556"/>
                  </a:lnTo>
                  <a:lnTo>
                    <a:pt x="5734" y="6620"/>
                  </a:lnTo>
                  <a:lnTo>
                    <a:pt x="5767" y="6685"/>
                  </a:lnTo>
                  <a:lnTo>
                    <a:pt x="5802" y="6750"/>
                  </a:lnTo>
                  <a:lnTo>
                    <a:pt x="994" y="6750"/>
                  </a:lnTo>
                  <a:lnTo>
                    <a:pt x="1058" y="6726"/>
                  </a:lnTo>
                  <a:lnTo>
                    <a:pt x="1122" y="6700"/>
                  </a:lnTo>
                  <a:lnTo>
                    <a:pt x="1186" y="6672"/>
                  </a:lnTo>
                  <a:lnTo>
                    <a:pt x="1249" y="6642"/>
                  </a:lnTo>
                  <a:lnTo>
                    <a:pt x="1311" y="6609"/>
                  </a:lnTo>
                  <a:lnTo>
                    <a:pt x="1373" y="6574"/>
                  </a:lnTo>
                  <a:lnTo>
                    <a:pt x="1434" y="6537"/>
                  </a:lnTo>
                  <a:lnTo>
                    <a:pt x="1495" y="6499"/>
                  </a:lnTo>
                  <a:lnTo>
                    <a:pt x="1555" y="6457"/>
                  </a:lnTo>
                  <a:lnTo>
                    <a:pt x="1614" y="6414"/>
                  </a:lnTo>
                  <a:lnTo>
                    <a:pt x="1673" y="6369"/>
                  </a:lnTo>
                  <a:lnTo>
                    <a:pt x="1731" y="6321"/>
                  </a:lnTo>
                  <a:lnTo>
                    <a:pt x="1788" y="6272"/>
                  </a:lnTo>
                  <a:lnTo>
                    <a:pt x="1844" y="6219"/>
                  </a:lnTo>
                  <a:lnTo>
                    <a:pt x="1901" y="6166"/>
                  </a:lnTo>
                  <a:lnTo>
                    <a:pt x="1956" y="6109"/>
                  </a:lnTo>
                  <a:lnTo>
                    <a:pt x="2066" y="5994"/>
                  </a:lnTo>
                  <a:lnTo>
                    <a:pt x="2175" y="5879"/>
                  </a:lnTo>
                  <a:lnTo>
                    <a:pt x="2284" y="5764"/>
                  </a:lnTo>
                  <a:lnTo>
                    <a:pt x="2392" y="5647"/>
                  </a:lnTo>
                  <a:lnTo>
                    <a:pt x="2498" y="5530"/>
                  </a:lnTo>
                  <a:lnTo>
                    <a:pt x="2604" y="5413"/>
                  </a:lnTo>
                  <a:lnTo>
                    <a:pt x="2707" y="5296"/>
                  </a:lnTo>
                  <a:lnTo>
                    <a:pt x="2811" y="5178"/>
                  </a:lnTo>
                  <a:lnTo>
                    <a:pt x="2915" y="5062"/>
                  </a:lnTo>
                  <a:lnTo>
                    <a:pt x="3018" y="4950"/>
                  </a:lnTo>
                  <a:lnTo>
                    <a:pt x="3121" y="4841"/>
                  </a:lnTo>
                  <a:lnTo>
                    <a:pt x="3224" y="4736"/>
                  </a:lnTo>
                  <a:lnTo>
                    <a:pt x="3327" y="4634"/>
                  </a:lnTo>
                  <a:lnTo>
                    <a:pt x="3429" y="4536"/>
                  </a:lnTo>
                  <a:lnTo>
                    <a:pt x="3532" y="4442"/>
                  </a:lnTo>
                  <a:lnTo>
                    <a:pt x="3634" y="4351"/>
                  </a:lnTo>
                  <a:lnTo>
                    <a:pt x="3685" y="4308"/>
                  </a:lnTo>
                  <a:lnTo>
                    <a:pt x="3737" y="4267"/>
                  </a:lnTo>
                  <a:lnTo>
                    <a:pt x="3764" y="4249"/>
                  </a:lnTo>
                  <a:lnTo>
                    <a:pt x="3790" y="4230"/>
                  </a:lnTo>
                  <a:lnTo>
                    <a:pt x="3816" y="4213"/>
                  </a:lnTo>
                  <a:lnTo>
                    <a:pt x="3842" y="4195"/>
                  </a:lnTo>
                  <a:lnTo>
                    <a:pt x="3868" y="4180"/>
                  </a:lnTo>
                  <a:lnTo>
                    <a:pt x="3895" y="4165"/>
                  </a:lnTo>
                  <a:lnTo>
                    <a:pt x="3922" y="4149"/>
                  </a:lnTo>
                  <a:lnTo>
                    <a:pt x="3948" y="4136"/>
                  </a:lnTo>
                  <a:lnTo>
                    <a:pt x="3976" y="4123"/>
                  </a:lnTo>
                  <a:lnTo>
                    <a:pt x="4002" y="4110"/>
                  </a:lnTo>
                  <a:lnTo>
                    <a:pt x="4029" y="4099"/>
                  </a:lnTo>
                  <a:lnTo>
                    <a:pt x="4056" y="4088"/>
                  </a:lnTo>
                  <a:lnTo>
                    <a:pt x="4084" y="4077"/>
                  </a:lnTo>
                  <a:lnTo>
                    <a:pt x="4111" y="4068"/>
                  </a:lnTo>
                  <a:lnTo>
                    <a:pt x="4138" y="4060"/>
                  </a:lnTo>
                  <a:lnTo>
                    <a:pt x="4166" y="4051"/>
                  </a:lnTo>
                  <a:lnTo>
                    <a:pt x="4193" y="4044"/>
                  </a:lnTo>
                  <a:lnTo>
                    <a:pt x="4220" y="4038"/>
                  </a:lnTo>
                  <a:lnTo>
                    <a:pt x="4249" y="4031"/>
                  </a:lnTo>
                  <a:lnTo>
                    <a:pt x="4276" y="4027"/>
                  </a:lnTo>
                  <a:lnTo>
                    <a:pt x="4304" y="4023"/>
                  </a:lnTo>
                  <a:lnTo>
                    <a:pt x="4332" y="4018"/>
                  </a:lnTo>
                  <a:lnTo>
                    <a:pt x="4360" y="4016"/>
                  </a:lnTo>
                  <a:lnTo>
                    <a:pt x="4388" y="4014"/>
                  </a:lnTo>
                  <a:lnTo>
                    <a:pt x="4417" y="4012"/>
                  </a:lnTo>
                  <a:lnTo>
                    <a:pt x="4445" y="4012"/>
                  </a:lnTo>
                  <a:lnTo>
                    <a:pt x="4474" y="4011"/>
                  </a:lnTo>
                  <a:lnTo>
                    <a:pt x="4502" y="4012"/>
                  </a:lnTo>
                  <a:close/>
                  <a:moveTo>
                    <a:pt x="3105" y="2465"/>
                  </a:moveTo>
                  <a:lnTo>
                    <a:pt x="3105" y="2465"/>
                  </a:lnTo>
                  <a:lnTo>
                    <a:pt x="3125" y="2466"/>
                  </a:lnTo>
                  <a:lnTo>
                    <a:pt x="3133" y="2467"/>
                  </a:lnTo>
                  <a:lnTo>
                    <a:pt x="3141" y="2469"/>
                  </a:lnTo>
                  <a:lnTo>
                    <a:pt x="3149" y="2471"/>
                  </a:lnTo>
                  <a:lnTo>
                    <a:pt x="3155" y="2475"/>
                  </a:lnTo>
                  <a:lnTo>
                    <a:pt x="3162" y="2478"/>
                  </a:lnTo>
                  <a:lnTo>
                    <a:pt x="3167" y="2482"/>
                  </a:lnTo>
                  <a:lnTo>
                    <a:pt x="3173" y="2487"/>
                  </a:lnTo>
                  <a:lnTo>
                    <a:pt x="3177" y="2492"/>
                  </a:lnTo>
                  <a:lnTo>
                    <a:pt x="3180" y="2498"/>
                  </a:lnTo>
                  <a:lnTo>
                    <a:pt x="3184" y="2504"/>
                  </a:lnTo>
                  <a:lnTo>
                    <a:pt x="3186" y="2511"/>
                  </a:lnTo>
                  <a:lnTo>
                    <a:pt x="3188" y="2518"/>
                  </a:lnTo>
                  <a:lnTo>
                    <a:pt x="3188" y="2526"/>
                  </a:lnTo>
                  <a:lnTo>
                    <a:pt x="3189" y="2535"/>
                  </a:lnTo>
                  <a:lnTo>
                    <a:pt x="3188" y="2546"/>
                  </a:lnTo>
                  <a:lnTo>
                    <a:pt x="3188" y="2557"/>
                  </a:lnTo>
                  <a:lnTo>
                    <a:pt x="3186" y="2566"/>
                  </a:lnTo>
                  <a:lnTo>
                    <a:pt x="3184" y="2576"/>
                  </a:lnTo>
                  <a:lnTo>
                    <a:pt x="3180" y="2584"/>
                  </a:lnTo>
                  <a:lnTo>
                    <a:pt x="3177" y="2592"/>
                  </a:lnTo>
                  <a:lnTo>
                    <a:pt x="3173" y="2599"/>
                  </a:lnTo>
                  <a:lnTo>
                    <a:pt x="3167" y="2606"/>
                  </a:lnTo>
                  <a:lnTo>
                    <a:pt x="3162" y="2611"/>
                  </a:lnTo>
                  <a:lnTo>
                    <a:pt x="3155" y="2616"/>
                  </a:lnTo>
                  <a:lnTo>
                    <a:pt x="3149" y="2620"/>
                  </a:lnTo>
                  <a:lnTo>
                    <a:pt x="3141" y="2623"/>
                  </a:lnTo>
                  <a:lnTo>
                    <a:pt x="3133" y="2625"/>
                  </a:lnTo>
                  <a:lnTo>
                    <a:pt x="3125" y="2628"/>
                  </a:lnTo>
                  <a:lnTo>
                    <a:pt x="3115" y="2629"/>
                  </a:lnTo>
                  <a:lnTo>
                    <a:pt x="3105" y="2629"/>
                  </a:lnTo>
                  <a:lnTo>
                    <a:pt x="3095" y="2629"/>
                  </a:lnTo>
                  <a:lnTo>
                    <a:pt x="3085" y="2628"/>
                  </a:lnTo>
                  <a:lnTo>
                    <a:pt x="3078" y="2625"/>
                  </a:lnTo>
                  <a:lnTo>
                    <a:pt x="3070" y="2623"/>
                  </a:lnTo>
                  <a:lnTo>
                    <a:pt x="3062" y="2620"/>
                  </a:lnTo>
                  <a:lnTo>
                    <a:pt x="3056" y="2616"/>
                  </a:lnTo>
                  <a:lnTo>
                    <a:pt x="3050" y="2611"/>
                  </a:lnTo>
                  <a:lnTo>
                    <a:pt x="3045" y="2606"/>
                  </a:lnTo>
                  <a:lnTo>
                    <a:pt x="3041" y="2599"/>
                  </a:lnTo>
                  <a:lnTo>
                    <a:pt x="3036" y="2592"/>
                  </a:lnTo>
                  <a:lnTo>
                    <a:pt x="3033" y="2584"/>
                  </a:lnTo>
                  <a:lnTo>
                    <a:pt x="3030" y="2576"/>
                  </a:lnTo>
                  <a:lnTo>
                    <a:pt x="3027" y="2566"/>
                  </a:lnTo>
                  <a:lnTo>
                    <a:pt x="3026" y="2557"/>
                  </a:lnTo>
                  <a:lnTo>
                    <a:pt x="3025" y="2535"/>
                  </a:lnTo>
                  <a:lnTo>
                    <a:pt x="3026" y="2518"/>
                  </a:lnTo>
                  <a:lnTo>
                    <a:pt x="3027" y="2511"/>
                  </a:lnTo>
                  <a:lnTo>
                    <a:pt x="3030" y="2504"/>
                  </a:lnTo>
                  <a:lnTo>
                    <a:pt x="3033" y="2498"/>
                  </a:lnTo>
                  <a:lnTo>
                    <a:pt x="3036" y="2492"/>
                  </a:lnTo>
                  <a:lnTo>
                    <a:pt x="3041" y="2487"/>
                  </a:lnTo>
                  <a:lnTo>
                    <a:pt x="3045" y="2482"/>
                  </a:lnTo>
                  <a:lnTo>
                    <a:pt x="3050" y="2478"/>
                  </a:lnTo>
                  <a:lnTo>
                    <a:pt x="3056" y="2475"/>
                  </a:lnTo>
                  <a:lnTo>
                    <a:pt x="3062" y="2471"/>
                  </a:lnTo>
                  <a:lnTo>
                    <a:pt x="3070" y="2469"/>
                  </a:lnTo>
                  <a:lnTo>
                    <a:pt x="3078" y="2467"/>
                  </a:lnTo>
                  <a:lnTo>
                    <a:pt x="3085" y="2466"/>
                  </a:lnTo>
                  <a:lnTo>
                    <a:pt x="3105" y="2465"/>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p>
          </p:txBody>
        </p:sp>
      </p:grpSp>
      <p:grpSp>
        <p:nvGrpSpPr>
          <p:cNvPr id="4" name="组合 3"/>
          <p:cNvGrpSpPr/>
          <p:nvPr/>
        </p:nvGrpSpPr>
        <p:grpSpPr bwMode="auto">
          <a:xfrm>
            <a:off x="415925" y="3657600"/>
            <a:ext cx="6259513" cy="1665288"/>
            <a:chOff x="594" y="6100"/>
            <a:chExt cx="9858" cy="2623"/>
          </a:xfrm>
        </p:grpSpPr>
        <p:sp>
          <p:nvSpPr>
            <p:cNvPr id="20492" name="文本框 29"/>
            <p:cNvSpPr txBox="1">
              <a:spLocks noChangeArrowheads="1"/>
            </p:cNvSpPr>
            <p:nvPr/>
          </p:nvSpPr>
          <p:spPr bwMode="auto">
            <a:xfrm>
              <a:off x="2344" y="6505"/>
              <a:ext cx="3223" cy="625"/>
            </a:xfrm>
            <a:prstGeom prst="rect">
              <a:avLst/>
            </a:prstGeom>
            <a:noFill/>
            <a:ln w="9525">
              <a:noFill/>
              <a:miter lim="800000"/>
            </a:ln>
          </p:spPr>
          <p:txBody>
            <a:bodyPr>
              <a:spAutoFit/>
            </a:bodyPr>
            <a:lstStyle/>
            <a:p>
              <a:r>
                <a:rPr lang="zh-CN" altLang="en-US" sz="2000">
                  <a:ea typeface="微软雅黑" panose="020B0503020204020204" pitchFamily="34" charset="-122"/>
                </a:rPr>
                <a:t>刘总</a:t>
              </a:r>
              <a:endParaRPr lang="zh-CN" altLang="en-US" sz="2000">
                <a:ea typeface="微软雅黑" panose="020B0503020204020204" pitchFamily="34" charset="-122"/>
              </a:endParaRPr>
            </a:p>
          </p:txBody>
        </p:sp>
        <p:sp>
          <p:nvSpPr>
            <p:cNvPr id="20493" name="文本框 30"/>
            <p:cNvSpPr txBox="1">
              <a:spLocks noChangeArrowheads="1"/>
            </p:cNvSpPr>
            <p:nvPr/>
          </p:nvSpPr>
          <p:spPr bwMode="auto">
            <a:xfrm>
              <a:off x="2387" y="7280"/>
              <a:ext cx="8065" cy="1443"/>
            </a:xfrm>
            <a:prstGeom prst="rect">
              <a:avLst/>
            </a:prstGeom>
            <a:noFill/>
            <a:ln w="9525">
              <a:noFill/>
              <a:miter lim="800000"/>
            </a:ln>
          </p:spPr>
          <p:txBody>
            <a:bodyPr>
              <a:spAutoFit/>
            </a:bodyPr>
            <a:lstStyle/>
            <a:p>
              <a:pPr algn="just"/>
              <a:r>
                <a:rPr lang="en-US" altLang="zh-CN">
                  <a:ea typeface="微软雅黑" panose="020B0503020204020204" pitchFamily="34" charset="-122"/>
                </a:rPr>
                <a:t>1998年，</a:t>
              </a:r>
              <a:r>
                <a:rPr lang="zh-CN" altLang="en-US">
                  <a:ea typeface="微软雅黑" panose="020B0503020204020204" pitchFamily="34" charset="-122"/>
                </a:rPr>
                <a:t>同样在省药检所的</a:t>
              </a:r>
              <a:r>
                <a:rPr lang="en-US" altLang="zh-CN">
                  <a:ea typeface="微软雅黑" panose="020B0503020204020204" pitchFamily="34" charset="-122"/>
                </a:rPr>
                <a:t>刘</a:t>
              </a:r>
              <a:r>
                <a:rPr lang="zh-CN" altLang="en-US">
                  <a:ea typeface="微软雅黑" panose="020B0503020204020204" pitchFamily="34" charset="-122"/>
                </a:rPr>
                <a:t>总在国家允许科技人员下海的宏观政策鼓励下也跃跃欲试，加入到朱丹的创业中来</a:t>
              </a:r>
              <a:r>
                <a:rPr lang="zh-CN" altLang="zh-CN">
                  <a:ea typeface="微软雅黑" panose="020B0503020204020204" pitchFamily="34" charset="-122"/>
                </a:rPr>
                <a:t>。</a:t>
              </a:r>
              <a:endParaRPr lang="en-US" altLang="zh-CN">
                <a:ea typeface="微软雅黑" panose="020B0503020204020204" pitchFamily="34" charset="-122"/>
              </a:endParaRPr>
            </a:p>
          </p:txBody>
        </p:sp>
        <p:sp>
          <p:nvSpPr>
            <p:cNvPr id="2" name="男人"/>
            <p:cNvSpPr/>
            <p:nvPr/>
          </p:nvSpPr>
          <p:spPr bwMode="auto">
            <a:xfrm>
              <a:off x="594" y="6100"/>
              <a:ext cx="1393" cy="1440"/>
            </a:xfrm>
            <a:custGeom>
              <a:avLst/>
              <a:gdLst>
                <a:gd name="T0" fmla="*/ 1573757 w 6167"/>
                <a:gd name="T1" fmla="*/ 352833 h 6398"/>
                <a:gd name="T2" fmla="*/ 1573459 w 6167"/>
                <a:gd name="T3" fmla="*/ 247132 h 6398"/>
                <a:gd name="T4" fmla="*/ 1526690 w 6167"/>
                <a:gd name="T5" fmla="*/ 139942 h 6398"/>
                <a:gd name="T6" fmla="*/ 1643761 w 6167"/>
                <a:gd name="T7" fmla="*/ 7741 h 6398"/>
                <a:gd name="T8" fmla="*/ 1592524 w 6167"/>
                <a:gd name="T9" fmla="*/ 136667 h 6398"/>
                <a:gd name="T10" fmla="*/ 1688742 w 6167"/>
                <a:gd name="T11" fmla="*/ 284053 h 6398"/>
                <a:gd name="T12" fmla="*/ 1635122 w 6167"/>
                <a:gd name="T13" fmla="*/ 369805 h 6398"/>
                <a:gd name="T14" fmla="*/ 1347658 w 6167"/>
                <a:gd name="T15" fmla="*/ 748839 h 6398"/>
                <a:gd name="T16" fmla="*/ 1368212 w 6167"/>
                <a:gd name="T17" fmla="*/ 924512 h 6398"/>
                <a:gd name="T18" fmla="*/ 1344977 w 6167"/>
                <a:gd name="T19" fmla="*/ 978702 h 6398"/>
                <a:gd name="T20" fmla="*/ 1320847 w 6167"/>
                <a:gd name="T21" fmla="*/ 1042718 h 6398"/>
                <a:gd name="T22" fmla="*/ 1350339 w 6167"/>
                <a:gd name="T23" fmla="*/ 1090060 h 6398"/>
                <a:gd name="T24" fmla="*/ 1456388 w 6167"/>
                <a:gd name="T25" fmla="*/ 1093335 h 6398"/>
                <a:gd name="T26" fmla="*/ 1534733 w 6167"/>
                <a:gd name="T27" fmla="*/ 1032297 h 6398"/>
                <a:gd name="T28" fmla="*/ 1564522 w 6167"/>
                <a:gd name="T29" fmla="*/ 939995 h 6398"/>
                <a:gd name="T30" fmla="*/ 1542776 w 6167"/>
                <a:gd name="T31" fmla="*/ 796777 h 6398"/>
                <a:gd name="T32" fmla="*/ 1479623 w 6167"/>
                <a:gd name="T33" fmla="*/ 732166 h 6398"/>
                <a:gd name="T34" fmla="*/ 1684572 w 6167"/>
                <a:gd name="T35" fmla="*/ 1607251 h 6398"/>
                <a:gd name="T36" fmla="*/ 1554989 w 6167"/>
                <a:gd name="T37" fmla="*/ 1514651 h 6398"/>
                <a:gd name="T38" fmla="*/ 1374170 w 6167"/>
                <a:gd name="T39" fmla="*/ 1469095 h 6398"/>
                <a:gd name="T40" fmla="*/ 1240417 w 6167"/>
                <a:gd name="T41" fmla="*/ 1375602 h 6398"/>
                <a:gd name="T42" fmla="*/ 1236544 w 6167"/>
                <a:gd name="T43" fmla="*/ 1318434 h 6398"/>
                <a:gd name="T44" fmla="*/ 1213607 w 6167"/>
                <a:gd name="T45" fmla="*/ 1299676 h 6398"/>
                <a:gd name="T46" fmla="*/ 1308336 w 6167"/>
                <a:gd name="T47" fmla="*/ 1262457 h 6398"/>
                <a:gd name="T48" fmla="*/ 1313698 w 6167"/>
                <a:gd name="T49" fmla="*/ 1155267 h 6398"/>
                <a:gd name="T50" fmla="*/ 1487070 w 6167"/>
                <a:gd name="T51" fmla="*/ 1182362 h 6398"/>
                <a:gd name="T52" fmla="*/ 1553798 w 6167"/>
                <a:gd name="T53" fmla="*/ 1075768 h 6398"/>
                <a:gd name="T54" fmla="*/ 1607418 w 6167"/>
                <a:gd name="T55" fmla="*/ 1080234 h 6398"/>
                <a:gd name="T56" fmla="*/ 1657762 w 6167"/>
                <a:gd name="T57" fmla="*/ 942377 h 6398"/>
                <a:gd name="T58" fmla="*/ 1644357 w 6167"/>
                <a:gd name="T59" fmla="*/ 883422 h 6398"/>
                <a:gd name="T60" fmla="*/ 1748618 w 6167"/>
                <a:gd name="T61" fmla="*/ 721447 h 6398"/>
                <a:gd name="T62" fmla="*/ 1691126 w 6167"/>
                <a:gd name="T63" fmla="*/ 580016 h 6398"/>
                <a:gd name="T64" fmla="*/ 1723298 w 6167"/>
                <a:gd name="T65" fmla="*/ 504983 h 6398"/>
                <a:gd name="T66" fmla="*/ 1741171 w 6167"/>
                <a:gd name="T67" fmla="*/ 371889 h 6398"/>
                <a:gd name="T68" fmla="*/ 1580906 w 6167"/>
                <a:gd name="T69" fmla="*/ 508854 h 6398"/>
                <a:gd name="T70" fmla="*/ 1502859 w 6167"/>
                <a:gd name="T71" fmla="*/ 587459 h 6398"/>
                <a:gd name="T72" fmla="*/ 757238 w 6167"/>
                <a:gd name="T73" fmla="*/ 485629 h 6398"/>
                <a:gd name="T74" fmla="*/ 1022063 w 6167"/>
                <a:gd name="T75" fmla="*/ 421613 h 6398"/>
                <a:gd name="T76" fmla="*/ 1312506 w 6167"/>
                <a:gd name="T77" fmla="*/ 483247 h 6398"/>
                <a:gd name="T78" fmla="*/ 1294633 w 6167"/>
                <a:gd name="T79" fmla="*/ 288817 h 6398"/>
                <a:gd name="T80" fmla="*/ 1196031 w 6167"/>
                <a:gd name="T81" fmla="*/ 139644 h 6398"/>
                <a:gd name="T82" fmla="*/ 826945 w 6167"/>
                <a:gd name="T83" fmla="*/ 119993 h 6398"/>
                <a:gd name="T84" fmla="*/ 619613 w 6167"/>
                <a:gd name="T85" fmla="*/ 191155 h 6398"/>
                <a:gd name="T86" fmla="*/ 603824 w 6167"/>
                <a:gd name="T87" fmla="*/ 375760 h 6398"/>
                <a:gd name="T88" fmla="*/ 498073 w 6167"/>
                <a:gd name="T89" fmla="*/ 488309 h 6398"/>
                <a:gd name="T90" fmla="*/ 258867 w 6167"/>
                <a:gd name="T91" fmla="*/ 577931 h 6398"/>
                <a:gd name="T92" fmla="*/ 339595 w 6167"/>
                <a:gd name="T93" fmla="*/ 657728 h 6398"/>
                <a:gd name="T94" fmla="*/ 542757 w 6167"/>
                <a:gd name="T95" fmla="*/ 662790 h 6398"/>
                <a:gd name="T96" fmla="*/ 539480 w 6167"/>
                <a:gd name="T97" fmla="*/ 844715 h 6398"/>
                <a:gd name="T98" fmla="*/ 633018 w 6167"/>
                <a:gd name="T99" fmla="*/ 1055521 h 6398"/>
                <a:gd name="T100" fmla="*/ 715236 w 6167"/>
                <a:gd name="T101" fmla="*/ 1238935 h 6398"/>
                <a:gd name="T102" fmla="*/ 1023552 w 6167"/>
                <a:gd name="T103" fmla="*/ 1312479 h 6398"/>
                <a:gd name="T104" fmla="*/ 1000913 w 6167"/>
                <a:gd name="T105" fmla="*/ 1387214 h 6398"/>
                <a:gd name="T106" fmla="*/ 1048873 w 6167"/>
                <a:gd name="T107" fmla="*/ 1485471 h 6398"/>
                <a:gd name="T108" fmla="*/ 1148964 w 6167"/>
                <a:gd name="T109" fmla="*/ 1878203 h 6398"/>
                <a:gd name="T110" fmla="*/ 952952 w 6167"/>
                <a:gd name="T111" fmla="*/ 1640896 h 6398"/>
                <a:gd name="T112" fmla="*/ 676808 w 6167"/>
                <a:gd name="T113" fmla="*/ 1340170 h 6398"/>
                <a:gd name="T114" fmla="*/ 537097 w 6167"/>
                <a:gd name="T115" fmla="*/ 1361608 h 6398"/>
                <a:gd name="T116" fmla="*/ 38726 w 6167"/>
                <a:gd name="T117" fmla="*/ 1696278 h 6398"/>
                <a:gd name="T118" fmla="*/ 1787 w 6167"/>
                <a:gd name="T119" fmla="*/ 1905000 h 6398"/>
                <a:gd name="T120" fmla="*/ 1237438 w 6167"/>
                <a:gd name="T121" fmla="*/ 1465522 h 6398"/>
                <a:gd name="T122" fmla="*/ 1347658 w 6167"/>
                <a:gd name="T123" fmla="*/ 1905000 h 63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67" h="6398">
                  <a:moveTo>
                    <a:pt x="5333" y="1439"/>
                  </a:moveTo>
                  <a:lnTo>
                    <a:pt x="5333" y="1439"/>
                  </a:lnTo>
                  <a:lnTo>
                    <a:pt x="5318" y="1425"/>
                  </a:lnTo>
                  <a:lnTo>
                    <a:pt x="5303" y="1410"/>
                  </a:lnTo>
                  <a:lnTo>
                    <a:pt x="5291" y="1396"/>
                  </a:lnTo>
                  <a:lnTo>
                    <a:pt x="5281" y="1382"/>
                  </a:lnTo>
                  <a:lnTo>
                    <a:pt x="5271" y="1369"/>
                  </a:lnTo>
                  <a:lnTo>
                    <a:pt x="5262" y="1355"/>
                  </a:lnTo>
                  <a:lnTo>
                    <a:pt x="5255" y="1342"/>
                  </a:lnTo>
                  <a:lnTo>
                    <a:pt x="5250" y="1328"/>
                  </a:lnTo>
                  <a:lnTo>
                    <a:pt x="5246" y="1316"/>
                  </a:lnTo>
                  <a:lnTo>
                    <a:pt x="5243" y="1303"/>
                  </a:lnTo>
                  <a:lnTo>
                    <a:pt x="5242" y="1291"/>
                  </a:lnTo>
                  <a:lnTo>
                    <a:pt x="5242" y="1279"/>
                  </a:lnTo>
                  <a:lnTo>
                    <a:pt x="5244" y="1267"/>
                  </a:lnTo>
                  <a:lnTo>
                    <a:pt x="5248" y="1255"/>
                  </a:lnTo>
                  <a:lnTo>
                    <a:pt x="5252" y="1244"/>
                  </a:lnTo>
                  <a:lnTo>
                    <a:pt x="5258" y="1232"/>
                  </a:lnTo>
                  <a:lnTo>
                    <a:pt x="5271" y="1209"/>
                  </a:lnTo>
                  <a:lnTo>
                    <a:pt x="5283" y="1185"/>
                  </a:lnTo>
                  <a:lnTo>
                    <a:pt x="5294" y="1159"/>
                  </a:lnTo>
                  <a:lnTo>
                    <a:pt x="5303" y="1132"/>
                  </a:lnTo>
                  <a:lnTo>
                    <a:pt x="5312" y="1102"/>
                  </a:lnTo>
                  <a:lnTo>
                    <a:pt x="5321" y="1072"/>
                  </a:lnTo>
                  <a:lnTo>
                    <a:pt x="5327" y="1040"/>
                  </a:lnTo>
                  <a:lnTo>
                    <a:pt x="5333" y="1006"/>
                  </a:lnTo>
                  <a:lnTo>
                    <a:pt x="5336" y="992"/>
                  </a:lnTo>
                  <a:lnTo>
                    <a:pt x="5338" y="979"/>
                  </a:lnTo>
                  <a:lnTo>
                    <a:pt x="5338" y="965"/>
                  </a:lnTo>
                  <a:lnTo>
                    <a:pt x="5338" y="952"/>
                  </a:lnTo>
                  <a:lnTo>
                    <a:pt x="5337" y="939"/>
                  </a:lnTo>
                  <a:lnTo>
                    <a:pt x="5335" y="925"/>
                  </a:lnTo>
                  <a:lnTo>
                    <a:pt x="5332" y="912"/>
                  </a:lnTo>
                  <a:lnTo>
                    <a:pt x="5327" y="900"/>
                  </a:lnTo>
                  <a:lnTo>
                    <a:pt x="5323" y="887"/>
                  </a:lnTo>
                  <a:lnTo>
                    <a:pt x="5317" y="875"/>
                  </a:lnTo>
                  <a:lnTo>
                    <a:pt x="5309" y="864"/>
                  </a:lnTo>
                  <a:lnTo>
                    <a:pt x="5301" y="852"/>
                  </a:lnTo>
                  <a:lnTo>
                    <a:pt x="5291" y="841"/>
                  </a:lnTo>
                  <a:lnTo>
                    <a:pt x="5282" y="830"/>
                  </a:lnTo>
                  <a:lnTo>
                    <a:pt x="5271" y="819"/>
                  </a:lnTo>
                  <a:lnTo>
                    <a:pt x="5258" y="810"/>
                  </a:lnTo>
                  <a:lnTo>
                    <a:pt x="5234" y="789"/>
                  </a:lnTo>
                  <a:lnTo>
                    <a:pt x="5212" y="767"/>
                  </a:lnTo>
                  <a:lnTo>
                    <a:pt x="5192" y="745"/>
                  </a:lnTo>
                  <a:lnTo>
                    <a:pt x="5176" y="723"/>
                  </a:lnTo>
                  <a:lnTo>
                    <a:pt x="5163" y="700"/>
                  </a:lnTo>
                  <a:lnTo>
                    <a:pt x="5156" y="688"/>
                  </a:lnTo>
                  <a:lnTo>
                    <a:pt x="5152" y="676"/>
                  </a:lnTo>
                  <a:lnTo>
                    <a:pt x="5147" y="665"/>
                  </a:lnTo>
                  <a:lnTo>
                    <a:pt x="5143" y="653"/>
                  </a:lnTo>
                  <a:lnTo>
                    <a:pt x="5140" y="641"/>
                  </a:lnTo>
                  <a:lnTo>
                    <a:pt x="5137" y="628"/>
                  </a:lnTo>
                  <a:lnTo>
                    <a:pt x="5131" y="600"/>
                  </a:lnTo>
                  <a:lnTo>
                    <a:pt x="5127" y="571"/>
                  </a:lnTo>
                  <a:lnTo>
                    <a:pt x="5124" y="545"/>
                  </a:lnTo>
                  <a:lnTo>
                    <a:pt x="5123" y="519"/>
                  </a:lnTo>
                  <a:lnTo>
                    <a:pt x="5123" y="494"/>
                  </a:lnTo>
                  <a:lnTo>
                    <a:pt x="5125" y="470"/>
                  </a:lnTo>
                  <a:lnTo>
                    <a:pt x="5130" y="448"/>
                  </a:lnTo>
                  <a:lnTo>
                    <a:pt x="5135" y="426"/>
                  </a:lnTo>
                  <a:lnTo>
                    <a:pt x="5142" y="404"/>
                  </a:lnTo>
                  <a:lnTo>
                    <a:pt x="5151" y="385"/>
                  </a:lnTo>
                  <a:lnTo>
                    <a:pt x="5160" y="366"/>
                  </a:lnTo>
                  <a:lnTo>
                    <a:pt x="5172" y="349"/>
                  </a:lnTo>
                  <a:lnTo>
                    <a:pt x="5185" y="331"/>
                  </a:lnTo>
                  <a:lnTo>
                    <a:pt x="5201" y="315"/>
                  </a:lnTo>
                  <a:lnTo>
                    <a:pt x="5217" y="301"/>
                  </a:lnTo>
                  <a:lnTo>
                    <a:pt x="5236" y="286"/>
                  </a:lnTo>
                  <a:lnTo>
                    <a:pt x="5273" y="259"/>
                  </a:lnTo>
                  <a:lnTo>
                    <a:pt x="5309" y="228"/>
                  </a:lnTo>
                  <a:lnTo>
                    <a:pt x="5345" y="197"/>
                  </a:lnTo>
                  <a:lnTo>
                    <a:pt x="5381" y="162"/>
                  </a:lnTo>
                  <a:lnTo>
                    <a:pt x="5415" y="125"/>
                  </a:lnTo>
                  <a:lnTo>
                    <a:pt x="5449" y="85"/>
                  </a:lnTo>
                  <a:lnTo>
                    <a:pt x="5483" y="44"/>
                  </a:lnTo>
                  <a:lnTo>
                    <a:pt x="5515" y="0"/>
                  </a:lnTo>
                  <a:lnTo>
                    <a:pt x="5518" y="26"/>
                  </a:lnTo>
                  <a:lnTo>
                    <a:pt x="5519" y="53"/>
                  </a:lnTo>
                  <a:lnTo>
                    <a:pt x="5519" y="78"/>
                  </a:lnTo>
                  <a:lnTo>
                    <a:pt x="5518" y="102"/>
                  </a:lnTo>
                  <a:lnTo>
                    <a:pt x="5514" y="126"/>
                  </a:lnTo>
                  <a:lnTo>
                    <a:pt x="5510" y="150"/>
                  </a:lnTo>
                  <a:lnTo>
                    <a:pt x="5504" y="172"/>
                  </a:lnTo>
                  <a:lnTo>
                    <a:pt x="5498" y="195"/>
                  </a:lnTo>
                  <a:lnTo>
                    <a:pt x="5490" y="216"/>
                  </a:lnTo>
                  <a:lnTo>
                    <a:pt x="5480" y="237"/>
                  </a:lnTo>
                  <a:lnTo>
                    <a:pt x="5471" y="258"/>
                  </a:lnTo>
                  <a:lnTo>
                    <a:pt x="5459" y="279"/>
                  </a:lnTo>
                  <a:lnTo>
                    <a:pt x="5444" y="298"/>
                  </a:lnTo>
                  <a:lnTo>
                    <a:pt x="5430" y="318"/>
                  </a:lnTo>
                  <a:lnTo>
                    <a:pt x="5414" y="337"/>
                  </a:lnTo>
                  <a:lnTo>
                    <a:pt x="5396" y="354"/>
                  </a:lnTo>
                  <a:lnTo>
                    <a:pt x="5382" y="376"/>
                  </a:lnTo>
                  <a:lnTo>
                    <a:pt x="5370" y="397"/>
                  </a:lnTo>
                  <a:lnTo>
                    <a:pt x="5359" y="417"/>
                  </a:lnTo>
                  <a:lnTo>
                    <a:pt x="5352" y="438"/>
                  </a:lnTo>
                  <a:lnTo>
                    <a:pt x="5346" y="459"/>
                  </a:lnTo>
                  <a:lnTo>
                    <a:pt x="5343" y="480"/>
                  </a:lnTo>
                  <a:lnTo>
                    <a:pt x="5343" y="500"/>
                  </a:lnTo>
                  <a:lnTo>
                    <a:pt x="5344" y="520"/>
                  </a:lnTo>
                  <a:lnTo>
                    <a:pt x="5348" y="541"/>
                  </a:lnTo>
                  <a:lnTo>
                    <a:pt x="5354" y="562"/>
                  </a:lnTo>
                  <a:lnTo>
                    <a:pt x="5362" y="581"/>
                  </a:lnTo>
                  <a:lnTo>
                    <a:pt x="5373" y="602"/>
                  </a:lnTo>
                  <a:lnTo>
                    <a:pt x="5386" y="622"/>
                  </a:lnTo>
                  <a:lnTo>
                    <a:pt x="5402" y="641"/>
                  </a:lnTo>
                  <a:lnTo>
                    <a:pt x="5419" y="661"/>
                  </a:lnTo>
                  <a:lnTo>
                    <a:pt x="5440" y="682"/>
                  </a:lnTo>
                  <a:lnTo>
                    <a:pt x="5480" y="720"/>
                  </a:lnTo>
                  <a:lnTo>
                    <a:pt x="5519" y="757"/>
                  </a:lnTo>
                  <a:lnTo>
                    <a:pt x="5553" y="793"/>
                  </a:lnTo>
                  <a:lnTo>
                    <a:pt x="5583" y="828"/>
                  </a:lnTo>
                  <a:lnTo>
                    <a:pt x="5609" y="862"/>
                  </a:lnTo>
                  <a:lnTo>
                    <a:pt x="5633" y="894"/>
                  </a:lnTo>
                  <a:lnTo>
                    <a:pt x="5653" y="924"/>
                  </a:lnTo>
                  <a:lnTo>
                    <a:pt x="5669" y="954"/>
                  </a:lnTo>
                  <a:lnTo>
                    <a:pt x="5679" y="976"/>
                  </a:lnTo>
                  <a:lnTo>
                    <a:pt x="5687" y="998"/>
                  </a:lnTo>
                  <a:lnTo>
                    <a:pt x="5693" y="1017"/>
                  </a:lnTo>
                  <a:lnTo>
                    <a:pt x="5697" y="1037"/>
                  </a:lnTo>
                  <a:lnTo>
                    <a:pt x="5698" y="1055"/>
                  </a:lnTo>
                  <a:lnTo>
                    <a:pt x="5697" y="1073"/>
                  </a:lnTo>
                  <a:lnTo>
                    <a:pt x="5695" y="1090"/>
                  </a:lnTo>
                  <a:lnTo>
                    <a:pt x="5689" y="1106"/>
                  </a:lnTo>
                  <a:lnTo>
                    <a:pt x="5682" y="1121"/>
                  </a:lnTo>
                  <a:lnTo>
                    <a:pt x="5673" y="1135"/>
                  </a:lnTo>
                  <a:lnTo>
                    <a:pt x="5662" y="1148"/>
                  </a:lnTo>
                  <a:lnTo>
                    <a:pt x="5649" y="1160"/>
                  </a:lnTo>
                  <a:lnTo>
                    <a:pt x="5633" y="1172"/>
                  </a:lnTo>
                  <a:lnTo>
                    <a:pt x="5616" y="1183"/>
                  </a:lnTo>
                  <a:lnTo>
                    <a:pt x="5595" y="1193"/>
                  </a:lnTo>
                  <a:lnTo>
                    <a:pt x="5573" y="1202"/>
                  </a:lnTo>
                  <a:lnTo>
                    <a:pt x="5551" y="1211"/>
                  </a:lnTo>
                  <a:lnTo>
                    <a:pt x="5530" y="1220"/>
                  </a:lnTo>
                  <a:lnTo>
                    <a:pt x="5509" y="1231"/>
                  </a:lnTo>
                  <a:lnTo>
                    <a:pt x="5489" y="1242"/>
                  </a:lnTo>
                  <a:lnTo>
                    <a:pt x="5471" y="1254"/>
                  </a:lnTo>
                  <a:lnTo>
                    <a:pt x="5453" y="1267"/>
                  </a:lnTo>
                  <a:lnTo>
                    <a:pt x="5437" y="1280"/>
                  </a:lnTo>
                  <a:lnTo>
                    <a:pt x="5421" y="1295"/>
                  </a:lnTo>
                  <a:lnTo>
                    <a:pt x="5407" y="1310"/>
                  </a:lnTo>
                  <a:lnTo>
                    <a:pt x="5393" y="1326"/>
                  </a:lnTo>
                  <a:lnTo>
                    <a:pt x="5381" y="1343"/>
                  </a:lnTo>
                  <a:lnTo>
                    <a:pt x="5369" y="1360"/>
                  </a:lnTo>
                  <a:lnTo>
                    <a:pt x="5359" y="1379"/>
                  </a:lnTo>
                  <a:lnTo>
                    <a:pt x="5349" y="1398"/>
                  </a:lnTo>
                  <a:lnTo>
                    <a:pt x="5341" y="1418"/>
                  </a:lnTo>
                  <a:lnTo>
                    <a:pt x="5333" y="1439"/>
                  </a:lnTo>
                  <a:close/>
                  <a:moveTo>
                    <a:pt x="4601" y="2483"/>
                  </a:moveTo>
                  <a:lnTo>
                    <a:pt x="4601" y="2483"/>
                  </a:lnTo>
                  <a:lnTo>
                    <a:pt x="4588" y="2485"/>
                  </a:lnTo>
                  <a:lnTo>
                    <a:pt x="4575" y="2489"/>
                  </a:lnTo>
                  <a:lnTo>
                    <a:pt x="4562" y="2493"/>
                  </a:lnTo>
                  <a:lnTo>
                    <a:pt x="4549" y="2500"/>
                  </a:lnTo>
                  <a:lnTo>
                    <a:pt x="4537" y="2506"/>
                  </a:lnTo>
                  <a:lnTo>
                    <a:pt x="4524" y="2515"/>
                  </a:lnTo>
                  <a:lnTo>
                    <a:pt x="4512" y="2526"/>
                  </a:lnTo>
                  <a:lnTo>
                    <a:pt x="4498" y="2537"/>
                  </a:lnTo>
                  <a:lnTo>
                    <a:pt x="4486" y="2549"/>
                  </a:lnTo>
                  <a:lnTo>
                    <a:pt x="4474" y="2563"/>
                  </a:lnTo>
                  <a:lnTo>
                    <a:pt x="4462" y="2578"/>
                  </a:lnTo>
                  <a:lnTo>
                    <a:pt x="4450" y="2596"/>
                  </a:lnTo>
                  <a:lnTo>
                    <a:pt x="4438" y="2613"/>
                  </a:lnTo>
                  <a:lnTo>
                    <a:pt x="4426" y="2633"/>
                  </a:lnTo>
                  <a:lnTo>
                    <a:pt x="4415" y="2654"/>
                  </a:lnTo>
                  <a:lnTo>
                    <a:pt x="4403" y="2676"/>
                  </a:lnTo>
                  <a:lnTo>
                    <a:pt x="4419" y="2703"/>
                  </a:lnTo>
                  <a:lnTo>
                    <a:pt x="4434" y="2731"/>
                  </a:lnTo>
                  <a:lnTo>
                    <a:pt x="4466" y="2796"/>
                  </a:lnTo>
                  <a:lnTo>
                    <a:pt x="4501" y="2870"/>
                  </a:lnTo>
                  <a:lnTo>
                    <a:pt x="4539" y="2952"/>
                  </a:lnTo>
                  <a:lnTo>
                    <a:pt x="4557" y="2994"/>
                  </a:lnTo>
                  <a:lnTo>
                    <a:pt x="4573" y="3035"/>
                  </a:lnTo>
                  <a:lnTo>
                    <a:pt x="4585" y="3071"/>
                  </a:lnTo>
                  <a:lnTo>
                    <a:pt x="4593" y="3105"/>
                  </a:lnTo>
                  <a:lnTo>
                    <a:pt x="4600" y="3136"/>
                  </a:lnTo>
                  <a:lnTo>
                    <a:pt x="4603" y="3164"/>
                  </a:lnTo>
                  <a:lnTo>
                    <a:pt x="4604" y="3177"/>
                  </a:lnTo>
                  <a:lnTo>
                    <a:pt x="4603" y="3190"/>
                  </a:lnTo>
                  <a:lnTo>
                    <a:pt x="4603" y="3201"/>
                  </a:lnTo>
                  <a:lnTo>
                    <a:pt x="4601" y="3212"/>
                  </a:lnTo>
                  <a:lnTo>
                    <a:pt x="4601" y="3219"/>
                  </a:lnTo>
                  <a:lnTo>
                    <a:pt x="4600" y="3226"/>
                  </a:lnTo>
                  <a:lnTo>
                    <a:pt x="4598" y="3233"/>
                  </a:lnTo>
                  <a:lnTo>
                    <a:pt x="4596" y="3239"/>
                  </a:lnTo>
                  <a:lnTo>
                    <a:pt x="4592" y="3245"/>
                  </a:lnTo>
                  <a:lnTo>
                    <a:pt x="4589" y="3250"/>
                  </a:lnTo>
                  <a:lnTo>
                    <a:pt x="4585" y="3255"/>
                  </a:lnTo>
                  <a:lnTo>
                    <a:pt x="4579" y="3260"/>
                  </a:lnTo>
                  <a:lnTo>
                    <a:pt x="4574" y="3265"/>
                  </a:lnTo>
                  <a:lnTo>
                    <a:pt x="4567" y="3269"/>
                  </a:lnTo>
                  <a:lnTo>
                    <a:pt x="4553" y="3276"/>
                  </a:lnTo>
                  <a:lnTo>
                    <a:pt x="4536" y="3283"/>
                  </a:lnTo>
                  <a:lnTo>
                    <a:pt x="4515" y="3287"/>
                  </a:lnTo>
                  <a:lnTo>
                    <a:pt x="4495" y="3292"/>
                  </a:lnTo>
                  <a:lnTo>
                    <a:pt x="4477" y="3297"/>
                  </a:lnTo>
                  <a:lnTo>
                    <a:pt x="4461" y="3302"/>
                  </a:lnTo>
                  <a:lnTo>
                    <a:pt x="4448" y="3309"/>
                  </a:lnTo>
                  <a:lnTo>
                    <a:pt x="4437" y="3316"/>
                  </a:lnTo>
                  <a:lnTo>
                    <a:pt x="4429" y="3323"/>
                  </a:lnTo>
                  <a:lnTo>
                    <a:pt x="4422" y="3332"/>
                  </a:lnTo>
                  <a:lnTo>
                    <a:pt x="4419" y="3341"/>
                  </a:lnTo>
                  <a:lnTo>
                    <a:pt x="4411" y="3359"/>
                  </a:lnTo>
                  <a:lnTo>
                    <a:pt x="4407" y="3376"/>
                  </a:lnTo>
                  <a:lnTo>
                    <a:pt x="4403" y="3393"/>
                  </a:lnTo>
                  <a:lnTo>
                    <a:pt x="4401" y="3408"/>
                  </a:lnTo>
                  <a:lnTo>
                    <a:pt x="4401" y="3424"/>
                  </a:lnTo>
                  <a:lnTo>
                    <a:pt x="4403" y="3439"/>
                  </a:lnTo>
                  <a:lnTo>
                    <a:pt x="4408" y="3454"/>
                  </a:lnTo>
                  <a:lnTo>
                    <a:pt x="4413" y="3468"/>
                  </a:lnTo>
                  <a:lnTo>
                    <a:pt x="4420" y="3482"/>
                  </a:lnTo>
                  <a:lnTo>
                    <a:pt x="4426" y="3493"/>
                  </a:lnTo>
                  <a:lnTo>
                    <a:pt x="4434" y="3502"/>
                  </a:lnTo>
                  <a:lnTo>
                    <a:pt x="4441" y="3510"/>
                  </a:lnTo>
                  <a:lnTo>
                    <a:pt x="4448" y="3517"/>
                  </a:lnTo>
                  <a:lnTo>
                    <a:pt x="4456" y="3521"/>
                  </a:lnTo>
                  <a:lnTo>
                    <a:pt x="4463" y="3523"/>
                  </a:lnTo>
                  <a:lnTo>
                    <a:pt x="4471" y="3524"/>
                  </a:lnTo>
                  <a:lnTo>
                    <a:pt x="4472" y="3525"/>
                  </a:lnTo>
                  <a:lnTo>
                    <a:pt x="4474" y="3529"/>
                  </a:lnTo>
                  <a:lnTo>
                    <a:pt x="4477" y="3541"/>
                  </a:lnTo>
                  <a:lnTo>
                    <a:pt x="4480" y="3561"/>
                  </a:lnTo>
                  <a:lnTo>
                    <a:pt x="4481" y="3590"/>
                  </a:lnTo>
                  <a:lnTo>
                    <a:pt x="4484" y="3619"/>
                  </a:lnTo>
                  <a:lnTo>
                    <a:pt x="4486" y="3641"/>
                  </a:lnTo>
                  <a:lnTo>
                    <a:pt x="4489" y="3648"/>
                  </a:lnTo>
                  <a:lnTo>
                    <a:pt x="4491" y="3653"/>
                  </a:lnTo>
                  <a:lnTo>
                    <a:pt x="4493" y="3656"/>
                  </a:lnTo>
                  <a:lnTo>
                    <a:pt x="4495" y="3657"/>
                  </a:lnTo>
                  <a:lnTo>
                    <a:pt x="4513" y="3657"/>
                  </a:lnTo>
                  <a:lnTo>
                    <a:pt x="4533" y="3661"/>
                  </a:lnTo>
                  <a:lnTo>
                    <a:pt x="4559" y="3665"/>
                  </a:lnTo>
                  <a:lnTo>
                    <a:pt x="4587" y="3671"/>
                  </a:lnTo>
                  <a:lnTo>
                    <a:pt x="4658" y="3687"/>
                  </a:lnTo>
                  <a:lnTo>
                    <a:pt x="4745" y="3710"/>
                  </a:lnTo>
                  <a:lnTo>
                    <a:pt x="4789" y="3721"/>
                  </a:lnTo>
                  <a:lnTo>
                    <a:pt x="4826" y="3730"/>
                  </a:lnTo>
                  <a:lnTo>
                    <a:pt x="4857" y="3736"/>
                  </a:lnTo>
                  <a:lnTo>
                    <a:pt x="4881" y="3738"/>
                  </a:lnTo>
                  <a:lnTo>
                    <a:pt x="4891" y="3738"/>
                  </a:lnTo>
                  <a:lnTo>
                    <a:pt x="4898" y="3738"/>
                  </a:lnTo>
                  <a:lnTo>
                    <a:pt x="4905" y="3737"/>
                  </a:lnTo>
                  <a:lnTo>
                    <a:pt x="4909" y="3735"/>
                  </a:lnTo>
                  <a:lnTo>
                    <a:pt x="4912" y="3733"/>
                  </a:lnTo>
                  <a:lnTo>
                    <a:pt x="4915" y="3730"/>
                  </a:lnTo>
                  <a:lnTo>
                    <a:pt x="4914" y="3725"/>
                  </a:lnTo>
                  <a:lnTo>
                    <a:pt x="4912" y="3721"/>
                  </a:lnTo>
                  <a:lnTo>
                    <a:pt x="4904" y="3703"/>
                  </a:lnTo>
                  <a:lnTo>
                    <a:pt x="4896" y="3687"/>
                  </a:lnTo>
                  <a:lnTo>
                    <a:pt x="4889" y="3672"/>
                  </a:lnTo>
                  <a:lnTo>
                    <a:pt x="4885" y="3657"/>
                  </a:lnTo>
                  <a:lnTo>
                    <a:pt x="4881" y="3643"/>
                  </a:lnTo>
                  <a:lnTo>
                    <a:pt x="4879" y="3630"/>
                  </a:lnTo>
                  <a:lnTo>
                    <a:pt x="4877" y="3618"/>
                  </a:lnTo>
                  <a:lnTo>
                    <a:pt x="4877" y="3606"/>
                  </a:lnTo>
                  <a:lnTo>
                    <a:pt x="4879" y="3596"/>
                  </a:lnTo>
                  <a:lnTo>
                    <a:pt x="4880" y="3586"/>
                  </a:lnTo>
                  <a:lnTo>
                    <a:pt x="4884" y="3578"/>
                  </a:lnTo>
                  <a:lnTo>
                    <a:pt x="4888" y="3569"/>
                  </a:lnTo>
                  <a:lnTo>
                    <a:pt x="4894" y="3561"/>
                  </a:lnTo>
                  <a:lnTo>
                    <a:pt x="4900" y="3555"/>
                  </a:lnTo>
                  <a:lnTo>
                    <a:pt x="4909" y="3549"/>
                  </a:lnTo>
                  <a:lnTo>
                    <a:pt x="4918" y="3545"/>
                  </a:lnTo>
                  <a:lnTo>
                    <a:pt x="4959" y="3527"/>
                  </a:lnTo>
                  <a:lnTo>
                    <a:pt x="5003" y="3512"/>
                  </a:lnTo>
                  <a:lnTo>
                    <a:pt x="5051" y="3498"/>
                  </a:lnTo>
                  <a:lnTo>
                    <a:pt x="5101" y="3484"/>
                  </a:lnTo>
                  <a:lnTo>
                    <a:pt x="5127" y="3476"/>
                  </a:lnTo>
                  <a:lnTo>
                    <a:pt x="5152" y="3467"/>
                  </a:lnTo>
                  <a:lnTo>
                    <a:pt x="5175" y="3458"/>
                  </a:lnTo>
                  <a:lnTo>
                    <a:pt x="5196" y="3447"/>
                  </a:lnTo>
                  <a:lnTo>
                    <a:pt x="5217" y="3434"/>
                  </a:lnTo>
                  <a:lnTo>
                    <a:pt x="5236" y="3420"/>
                  </a:lnTo>
                  <a:lnTo>
                    <a:pt x="5253" y="3405"/>
                  </a:lnTo>
                  <a:lnTo>
                    <a:pt x="5270" y="3388"/>
                  </a:lnTo>
                  <a:lnTo>
                    <a:pt x="5277" y="3378"/>
                  </a:lnTo>
                  <a:lnTo>
                    <a:pt x="5283" y="3368"/>
                  </a:lnTo>
                  <a:lnTo>
                    <a:pt x="5288" y="3356"/>
                  </a:lnTo>
                  <a:lnTo>
                    <a:pt x="5291" y="3343"/>
                  </a:lnTo>
                  <a:lnTo>
                    <a:pt x="5293" y="3330"/>
                  </a:lnTo>
                  <a:lnTo>
                    <a:pt x="5294" y="3314"/>
                  </a:lnTo>
                  <a:lnTo>
                    <a:pt x="5294" y="3299"/>
                  </a:lnTo>
                  <a:lnTo>
                    <a:pt x="5291" y="3282"/>
                  </a:lnTo>
                  <a:lnTo>
                    <a:pt x="5288" y="3263"/>
                  </a:lnTo>
                  <a:lnTo>
                    <a:pt x="5284" y="3245"/>
                  </a:lnTo>
                  <a:lnTo>
                    <a:pt x="5277" y="3224"/>
                  </a:lnTo>
                  <a:lnTo>
                    <a:pt x="5271" y="3203"/>
                  </a:lnTo>
                  <a:lnTo>
                    <a:pt x="5262" y="3180"/>
                  </a:lnTo>
                  <a:lnTo>
                    <a:pt x="5252" y="3157"/>
                  </a:lnTo>
                  <a:lnTo>
                    <a:pt x="5241" y="3132"/>
                  </a:lnTo>
                  <a:lnTo>
                    <a:pt x="5228" y="3107"/>
                  </a:lnTo>
                  <a:lnTo>
                    <a:pt x="5216" y="3081"/>
                  </a:lnTo>
                  <a:lnTo>
                    <a:pt x="5205" y="3054"/>
                  </a:lnTo>
                  <a:lnTo>
                    <a:pt x="5195" y="3029"/>
                  </a:lnTo>
                  <a:lnTo>
                    <a:pt x="5187" y="3003"/>
                  </a:lnTo>
                  <a:lnTo>
                    <a:pt x="5179" y="2979"/>
                  </a:lnTo>
                  <a:lnTo>
                    <a:pt x="5172" y="2954"/>
                  </a:lnTo>
                  <a:lnTo>
                    <a:pt x="5167" y="2929"/>
                  </a:lnTo>
                  <a:lnTo>
                    <a:pt x="5163" y="2905"/>
                  </a:lnTo>
                  <a:lnTo>
                    <a:pt x="5159" y="2881"/>
                  </a:lnTo>
                  <a:lnTo>
                    <a:pt x="5157" y="2857"/>
                  </a:lnTo>
                  <a:lnTo>
                    <a:pt x="5156" y="2834"/>
                  </a:lnTo>
                  <a:lnTo>
                    <a:pt x="5156" y="2811"/>
                  </a:lnTo>
                  <a:lnTo>
                    <a:pt x="5157" y="2788"/>
                  </a:lnTo>
                  <a:lnTo>
                    <a:pt x="5159" y="2765"/>
                  </a:lnTo>
                  <a:lnTo>
                    <a:pt x="5163" y="2742"/>
                  </a:lnTo>
                  <a:lnTo>
                    <a:pt x="5167" y="2720"/>
                  </a:lnTo>
                  <a:lnTo>
                    <a:pt x="5172" y="2698"/>
                  </a:lnTo>
                  <a:lnTo>
                    <a:pt x="5179" y="2676"/>
                  </a:lnTo>
                  <a:lnTo>
                    <a:pt x="5187" y="2656"/>
                  </a:lnTo>
                  <a:lnTo>
                    <a:pt x="5195" y="2634"/>
                  </a:lnTo>
                  <a:lnTo>
                    <a:pt x="5205" y="2613"/>
                  </a:lnTo>
                  <a:lnTo>
                    <a:pt x="5215" y="2592"/>
                  </a:lnTo>
                  <a:lnTo>
                    <a:pt x="5227" y="2573"/>
                  </a:lnTo>
                  <a:lnTo>
                    <a:pt x="5240" y="2552"/>
                  </a:lnTo>
                  <a:lnTo>
                    <a:pt x="5254" y="2532"/>
                  </a:lnTo>
                  <a:lnTo>
                    <a:pt x="5270" y="2513"/>
                  </a:lnTo>
                  <a:lnTo>
                    <a:pt x="5285" y="2494"/>
                  </a:lnTo>
                  <a:lnTo>
                    <a:pt x="5302" y="2474"/>
                  </a:lnTo>
                  <a:lnTo>
                    <a:pt x="5321" y="2456"/>
                  </a:lnTo>
                  <a:lnTo>
                    <a:pt x="5341" y="2437"/>
                  </a:lnTo>
                  <a:lnTo>
                    <a:pt x="5361" y="2420"/>
                  </a:lnTo>
                  <a:lnTo>
                    <a:pt x="5382" y="2402"/>
                  </a:lnTo>
                  <a:lnTo>
                    <a:pt x="5352" y="2409"/>
                  </a:lnTo>
                  <a:lnTo>
                    <a:pt x="5319" y="2414"/>
                  </a:lnTo>
                  <a:lnTo>
                    <a:pt x="5246" y="2427"/>
                  </a:lnTo>
                  <a:lnTo>
                    <a:pt x="5163" y="2438"/>
                  </a:lnTo>
                  <a:lnTo>
                    <a:pt x="5070" y="2449"/>
                  </a:lnTo>
                  <a:lnTo>
                    <a:pt x="4967" y="2459"/>
                  </a:lnTo>
                  <a:lnTo>
                    <a:pt x="4855" y="2468"/>
                  </a:lnTo>
                  <a:lnTo>
                    <a:pt x="4732" y="2475"/>
                  </a:lnTo>
                  <a:lnTo>
                    <a:pt x="4601" y="2483"/>
                  </a:lnTo>
                  <a:close/>
                  <a:moveTo>
                    <a:pt x="4524" y="6398"/>
                  </a:moveTo>
                  <a:lnTo>
                    <a:pt x="6167" y="6398"/>
                  </a:lnTo>
                  <a:lnTo>
                    <a:pt x="6129" y="6304"/>
                  </a:lnTo>
                  <a:lnTo>
                    <a:pt x="6088" y="6208"/>
                  </a:lnTo>
                  <a:lnTo>
                    <a:pt x="6043" y="6109"/>
                  </a:lnTo>
                  <a:lnTo>
                    <a:pt x="5995" y="6007"/>
                  </a:lnTo>
                  <a:lnTo>
                    <a:pt x="5944" y="5903"/>
                  </a:lnTo>
                  <a:lnTo>
                    <a:pt x="5890" y="5796"/>
                  </a:lnTo>
                  <a:lnTo>
                    <a:pt x="5832" y="5688"/>
                  </a:lnTo>
                  <a:lnTo>
                    <a:pt x="5771" y="5577"/>
                  </a:lnTo>
                  <a:lnTo>
                    <a:pt x="5739" y="5521"/>
                  </a:lnTo>
                  <a:lnTo>
                    <a:pt x="5707" y="5470"/>
                  </a:lnTo>
                  <a:lnTo>
                    <a:pt x="5690" y="5445"/>
                  </a:lnTo>
                  <a:lnTo>
                    <a:pt x="5673" y="5422"/>
                  </a:lnTo>
                  <a:lnTo>
                    <a:pt x="5655" y="5398"/>
                  </a:lnTo>
                  <a:lnTo>
                    <a:pt x="5638" y="5376"/>
                  </a:lnTo>
                  <a:lnTo>
                    <a:pt x="5619" y="5354"/>
                  </a:lnTo>
                  <a:lnTo>
                    <a:pt x="5601" y="5333"/>
                  </a:lnTo>
                  <a:lnTo>
                    <a:pt x="5582" y="5312"/>
                  </a:lnTo>
                  <a:lnTo>
                    <a:pt x="5563" y="5294"/>
                  </a:lnTo>
                  <a:lnTo>
                    <a:pt x="5544" y="5275"/>
                  </a:lnTo>
                  <a:lnTo>
                    <a:pt x="5525" y="5257"/>
                  </a:lnTo>
                  <a:lnTo>
                    <a:pt x="5504" y="5240"/>
                  </a:lnTo>
                  <a:lnTo>
                    <a:pt x="5485" y="5224"/>
                  </a:lnTo>
                  <a:lnTo>
                    <a:pt x="5464" y="5209"/>
                  </a:lnTo>
                  <a:lnTo>
                    <a:pt x="5443" y="5193"/>
                  </a:lnTo>
                  <a:lnTo>
                    <a:pt x="5423" y="5179"/>
                  </a:lnTo>
                  <a:lnTo>
                    <a:pt x="5402" y="5166"/>
                  </a:lnTo>
                  <a:lnTo>
                    <a:pt x="5380" y="5154"/>
                  </a:lnTo>
                  <a:lnTo>
                    <a:pt x="5358" y="5142"/>
                  </a:lnTo>
                  <a:lnTo>
                    <a:pt x="5336" y="5131"/>
                  </a:lnTo>
                  <a:lnTo>
                    <a:pt x="5313" y="5120"/>
                  </a:lnTo>
                  <a:lnTo>
                    <a:pt x="5290" y="5111"/>
                  </a:lnTo>
                  <a:lnTo>
                    <a:pt x="5267" y="5103"/>
                  </a:lnTo>
                  <a:lnTo>
                    <a:pt x="5244" y="5095"/>
                  </a:lnTo>
                  <a:lnTo>
                    <a:pt x="5220" y="5087"/>
                  </a:lnTo>
                  <a:lnTo>
                    <a:pt x="5196" y="5081"/>
                  </a:lnTo>
                  <a:lnTo>
                    <a:pt x="5172" y="5075"/>
                  </a:lnTo>
                  <a:lnTo>
                    <a:pt x="5147" y="5071"/>
                  </a:lnTo>
                  <a:lnTo>
                    <a:pt x="5123" y="5067"/>
                  </a:lnTo>
                  <a:lnTo>
                    <a:pt x="5033" y="5056"/>
                  </a:lnTo>
                  <a:lnTo>
                    <a:pt x="4991" y="5050"/>
                  </a:lnTo>
                  <a:lnTo>
                    <a:pt x="4951" y="5044"/>
                  </a:lnTo>
                  <a:lnTo>
                    <a:pt x="4911" y="5037"/>
                  </a:lnTo>
                  <a:lnTo>
                    <a:pt x="4875" y="5029"/>
                  </a:lnTo>
                  <a:lnTo>
                    <a:pt x="4840" y="5022"/>
                  </a:lnTo>
                  <a:lnTo>
                    <a:pt x="4808" y="5014"/>
                  </a:lnTo>
                  <a:lnTo>
                    <a:pt x="4777" y="5005"/>
                  </a:lnTo>
                  <a:lnTo>
                    <a:pt x="4747" y="4997"/>
                  </a:lnTo>
                  <a:lnTo>
                    <a:pt x="4720" y="4988"/>
                  </a:lnTo>
                  <a:lnTo>
                    <a:pt x="4695" y="4978"/>
                  </a:lnTo>
                  <a:lnTo>
                    <a:pt x="4672" y="4968"/>
                  </a:lnTo>
                  <a:lnTo>
                    <a:pt x="4650" y="4957"/>
                  </a:lnTo>
                  <a:lnTo>
                    <a:pt x="4631" y="4946"/>
                  </a:lnTo>
                  <a:lnTo>
                    <a:pt x="4613" y="4934"/>
                  </a:lnTo>
                  <a:lnTo>
                    <a:pt x="4577" y="4912"/>
                  </a:lnTo>
                  <a:lnTo>
                    <a:pt x="4536" y="4886"/>
                  </a:lnTo>
                  <a:lnTo>
                    <a:pt x="4490" y="4860"/>
                  </a:lnTo>
                  <a:lnTo>
                    <a:pt x="4438" y="4833"/>
                  </a:lnTo>
                  <a:lnTo>
                    <a:pt x="4382" y="4804"/>
                  </a:lnTo>
                  <a:lnTo>
                    <a:pt x="4320" y="4775"/>
                  </a:lnTo>
                  <a:lnTo>
                    <a:pt x="4255" y="4744"/>
                  </a:lnTo>
                  <a:lnTo>
                    <a:pt x="4184" y="4713"/>
                  </a:lnTo>
                  <a:lnTo>
                    <a:pt x="4176" y="4708"/>
                  </a:lnTo>
                  <a:lnTo>
                    <a:pt x="4170" y="4704"/>
                  </a:lnTo>
                  <a:lnTo>
                    <a:pt x="4164" y="4698"/>
                  </a:lnTo>
                  <a:lnTo>
                    <a:pt x="4161" y="4693"/>
                  </a:lnTo>
                  <a:lnTo>
                    <a:pt x="4158" y="4685"/>
                  </a:lnTo>
                  <a:lnTo>
                    <a:pt x="4155" y="4679"/>
                  </a:lnTo>
                  <a:lnTo>
                    <a:pt x="4154" y="4670"/>
                  </a:lnTo>
                  <a:lnTo>
                    <a:pt x="4154" y="4661"/>
                  </a:lnTo>
                  <a:lnTo>
                    <a:pt x="4155" y="4653"/>
                  </a:lnTo>
                  <a:lnTo>
                    <a:pt x="4158" y="4642"/>
                  </a:lnTo>
                  <a:lnTo>
                    <a:pt x="4160" y="4632"/>
                  </a:lnTo>
                  <a:lnTo>
                    <a:pt x="4164" y="4620"/>
                  </a:lnTo>
                  <a:lnTo>
                    <a:pt x="4170" y="4608"/>
                  </a:lnTo>
                  <a:lnTo>
                    <a:pt x="4176" y="4595"/>
                  </a:lnTo>
                  <a:lnTo>
                    <a:pt x="4192" y="4566"/>
                  </a:lnTo>
                  <a:lnTo>
                    <a:pt x="4208" y="4539"/>
                  </a:lnTo>
                  <a:lnTo>
                    <a:pt x="4219" y="4515"/>
                  </a:lnTo>
                  <a:lnTo>
                    <a:pt x="4223" y="4504"/>
                  </a:lnTo>
                  <a:lnTo>
                    <a:pt x="4226" y="4493"/>
                  </a:lnTo>
                  <a:lnTo>
                    <a:pt x="4229" y="4484"/>
                  </a:lnTo>
                  <a:lnTo>
                    <a:pt x="4230" y="4476"/>
                  </a:lnTo>
                  <a:lnTo>
                    <a:pt x="4230" y="4468"/>
                  </a:lnTo>
                  <a:lnTo>
                    <a:pt x="4229" y="4461"/>
                  </a:lnTo>
                  <a:lnTo>
                    <a:pt x="4225" y="4456"/>
                  </a:lnTo>
                  <a:lnTo>
                    <a:pt x="4222" y="4451"/>
                  </a:lnTo>
                  <a:lnTo>
                    <a:pt x="4218" y="4446"/>
                  </a:lnTo>
                  <a:lnTo>
                    <a:pt x="4212" y="4443"/>
                  </a:lnTo>
                  <a:lnTo>
                    <a:pt x="4206" y="4441"/>
                  </a:lnTo>
                  <a:lnTo>
                    <a:pt x="4198" y="4439"/>
                  </a:lnTo>
                  <a:lnTo>
                    <a:pt x="4175" y="4434"/>
                  </a:lnTo>
                  <a:lnTo>
                    <a:pt x="4151" y="4428"/>
                  </a:lnTo>
                  <a:lnTo>
                    <a:pt x="4126" y="4421"/>
                  </a:lnTo>
                  <a:lnTo>
                    <a:pt x="4100" y="4412"/>
                  </a:lnTo>
                  <a:lnTo>
                    <a:pt x="4074" y="4404"/>
                  </a:lnTo>
                  <a:lnTo>
                    <a:pt x="4047" y="4393"/>
                  </a:lnTo>
                  <a:lnTo>
                    <a:pt x="4019" y="4382"/>
                  </a:lnTo>
                  <a:lnTo>
                    <a:pt x="3991" y="4369"/>
                  </a:lnTo>
                  <a:lnTo>
                    <a:pt x="3944" y="4347"/>
                  </a:lnTo>
                  <a:lnTo>
                    <a:pt x="3918" y="4334"/>
                  </a:lnTo>
                  <a:lnTo>
                    <a:pt x="3914" y="4331"/>
                  </a:lnTo>
                  <a:lnTo>
                    <a:pt x="3914" y="4330"/>
                  </a:lnTo>
                  <a:lnTo>
                    <a:pt x="3916" y="4330"/>
                  </a:lnTo>
                  <a:lnTo>
                    <a:pt x="3923" y="4331"/>
                  </a:lnTo>
                  <a:lnTo>
                    <a:pt x="3935" y="4335"/>
                  </a:lnTo>
                  <a:lnTo>
                    <a:pt x="3958" y="4342"/>
                  </a:lnTo>
                  <a:lnTo>
                    <a:pt x="3981" y="4349"/>
                  </a:lnTo>
                  <a:lnTo>
                    <a:pt x="4004" y="4355"/>
                  </a:lnTo>
                  <a:lnTo>
                    <a:pt x="4027" y="4360"/>
                  </a:lnTo>
                  <a:lnTo>
                    <a:pt x="4051" y="4363"/>
                  </a:lnTo>
                  <a:lnTo>
                    <a:pt x="4074" y="4365"/>
                  </a:lnTo>
                  <a:lnTo>
                    <a:pt x="4096" y="4366"/>
                  </a:lnTo>
                  <a:lnTo>
                    <a:pt x="4119" y="4365"/>
                  </a:lnTo>
                  <a:lnTo>
                    <a:pt x="4142" y="4364"/>
                  </a:lnTo>
                  <a:lnTo>
                    <a:pt x="4165" y="4362"/>
                  </a:lnTo>
                  <a:lnTo>
                    <a:pt x="4189" y="4358"/>
                  </a:lnTo>
                  <a:lnTo>
                    <a:pt x="4212" y="4353"/>
                  </a:lnTo>
                  <a:lnTo>
                    <a:pt x="4235" y="4347"/>
                  </a:lnTo>
                  <a:lnTo>
                    <a:pt x="4258" y="4339"/>
                  </a:lnTo>
                  <a:lnTo>
                    <a:pt x="4281" y="4330"/>
                  </a:lnTo>
                  <a:lnTo>
                    <a:pt x="4304" y="4322"/>
                  </a:lnTo>
                  <a:lnTo>
                    <a:pt x="4326" y="4310"/>
                  </a:lnTo>
                  <a:lnTo>
                    <a:pt x="4336" y="4304"/>
                  </a:lnTo>
                  <a:lnTo>
                    <a:pt x="4346" y="4298"/>
                  </a:lnTo>
                  <a:lnTo>
                    <a:pt x="4354" y="4290"/>
                  </a:lnTo>
                  <a:lnTo>
                    <a:pt x="4362" y="4282"/>
                  </a:lnTo>
                  <a:lnTo>
                    <a:pt x="4370" y="4275"/>
                  </a:lnTo>
                  <a:lnTo>
                    <a:pt x="4376" y="4267"/>
                  </a:lnTo>
                  <a:lnTo>
                    <a:pt x="4383" y="4258"/>
                  </a:lnTo>
                  <a:lnTo>
                    <a:pt x="4388" y="4248"/>
                  </a:lnTo>
                  <a:lnTo>
                    <a:pt x="4392" y="4240"/>
                  </a:lnTo>
                  <a:lnTo>
                    <a:pt x="4397" y="4230"/>
                  </a:lnTo>
                  <a:lnTo>
                    <a:pt x="4401" y="4219"/>
                  </a:lnTo>
                  <a:lnTo>
                    <a:pt x="4403" y="4208"/>
                  </a:lnTo>
                  <a:lnTo>
                    <a:pt x="4407" y="4197"/>
                  </a:lnTo>
                  <a:lnTo>
                    <a:pt x="4408" y="4186"/>
                  </a:lnTo>
                  <a:lnTo>
                    <a:pt x="4410" y="4161"/>
                  </a:lnTo>
                  <a:lnTo>
                    <a:pt x="4409" y="4135"/>
                  </a:lnTo>
                  <a:lnTo>
                    <a:pt x="4406" y="4108"/>
                  </a:lnTo>
                  <a:lnTo>
                    <a:pt x="4400" y="4078"/>
                  </a:lnTo>
                  <a:lnTo>
                    <a:pt x="4392" y="4047"/>
                  </a:lnTo>
                  <a:lnTo>
                    <a:pt x="4382" y="4015"/>
                  </a:lnTo>
                  <a:lnTo>
                    <a:pt x="4368" y="3980"/>
                  </a:lnTo>
                  <a:lnTo>
                    <a:pt x="4352" y="3945"/>
                  </a:lnTo>
                  <a:lnTo>
                    <a:pt x="4353" y="3941"/>
                  </a:lnTo>
                  <a:lnTo>
                    <a:pt x="4354" y="3937"/>
                  </a:lnTo>
                  <a:lnTo>
                    <a:pt x="4362" y="3927"/>
                  </a:lnTo>
                  <a:lnTo>
                    <a:pt x="4374" y="3914"/>
                  </a:lnTo>
                  <a:lnTo>
                    <a:pt x="4391" y="3898"/>
                  </a:lnTo>
                  <a:lnTo>
                    <a:pt x="4410" y="3880"/>
                  </a:lnTo>
                  <a:lnTo>
                    <a:pt x="4417" y="3872"/>
                  </a:lnTo>
                  <a:lnTo>
                    <a:pt x="4422" y="3864"/>
                  </a:lnTo>
                  <a:lnTo>
                    <a:pt x="4426" y="3857"/>
                  </a:lnTo>
                  <a:lnTo>
                    <a:pt x="4430" y="3851"/>
                  </a:lnTo>
                  <a:lnTo>
                    <a:pt x="4432" y="3844"/>
                  </a:lnTo>
                  <a:lnTo>
                    <a:pt x="4433" y="3839"/>
                  </a:lnTo>
                  <a:lnTo>
                    <a:pt x="4509" y="3863"/>
                  </a:lnTo>
                  <a:lnTo>
                    <a:pt x="4596" y="3890"/>
                  </a:lnTo>
                  <a:lnTo>
                    <a:pt x="4692" y="3922"/>
                  </a:lnTo>
                  <a:lnTo>
                    <a:pt x="4798" y="3959"/>
                  </a:lnTo>
                  <a:lnTo>
                    <a:pt x="4824" y="3968"/>
                  </a:lnTo>
                  <a:lnTo>
                    <a:pt x="4850" y="3974"/>
                  </a:lnTo>
                  <a:lnTo>
                    <a:pt x="4874" y="3980"/>
                  </a:lnTo>
                  <a:lnTo>
                    <a:pt x="4897" y="3983"/>
                  </a:lnTo>
                  <a:lnTo>
                    <a:pt x="4919" y="3984"/>
                  </a:lnTo>
                  <a:lnTo>
                    <a:pt x="4939" y="3984"/>
                  </a:lnTo>
                  <a:lnTo>
                    <a:pt x="4958" y="3982"/>
                  </a:lnTo>
                  <a:lnTo>
                    <a:pt x="4976" y="3978"/>
                  </a:lnTo>
                  <a:lnTo>
                    <a:pt x="4992" y="3971"/>
                  </a:lnTo>
                  <a:lnTo>
                    <a:pt x="5007" y="3963"/>
                  </a:lnTo>
                  <a:lnTo>
                    <a:pt x="5022" y="3955"/>
                  </a:lnTo>
                  <a:lnTo>
                    <a:pt x="5034" y="3943"/>
                  </a:lnTo>
                  <a:lnTo>
                    <a:pt x="5045" y="3929"/>
                  </a:lnTo>
                  <a:lnTo>
                    <a:pt x="5054" y="3914"/>
                  </a:lnTo>
                  <a:lnTo>
                    <a:pt x="5063" y="3897"/>
                  </a:lnTo>
                  <a:lnTo>
                    <a:pt x="5071" y="3878"/>
                  </a:lnTo>
                  <a:lnTo>
                    <a:pt x="5082" y="3839"/>
                  </a:lnTo>
                  <a:lnTo>
                    <a:pt x="5093" y="3802"/>
                  </a:lnTo>
                  <a:lnTo>
                    <a:pt x="5105" y="3768"/>
                  </a:lnTo>
                  <a:lnTo>
                    <a:pt x="5118" y="3737"/>
                  </a:lnTo>
                  <a:lnTo>
                    <a:pt x="5130" y="3710"/>
                  </a:lnTo>
                  <a:lnTo>
                    <a:pt x="5143" y="3686"/>
                  </a:lnTo>
                  <a:lnTo>
                    <a:pt x="5157" y="3665"/>
                  </a:lnTo>
                  <a:lnTo>
                    <a:pt x="5171" y="3647"/>
                  </a:lnTo>
                  <a:lnTo>
                    <a:pt x="5185" y="3632"/>
                  </a:lnTo>
                  <a:lnTo>
                    <a:pt x="5193" y="3626"/>
                  </a:lnTo>
                  <a:lnTo>
                    <a:pt x="5201" y="3621"/>
                  </a:lnTo>
                  <a:lnTo>
                    <a:pt x="5208" y="3616"/>
                  </a:lnTo>
                  <a:lnTo>
                    <a:pt x="5216" y="3613"/>
                  </a:lnTo>
                  <a:lnTo>
                    <a:pt x="5224" y="3609"/>
                  </a:lnTo>
                  <a:lnTo>
                    <a:pt x="5231" y="3608"/>
                  </a:lnTo>
                  <a:lnTo>
                    <a:pt x="5239" y="3606"/>
                  </a:lnTo>
                  <a:lnTo>
                    <a:pt x="5248" y="3606"/>
                  </a:lnTo>
                  <a:lnTo>
                    <a:pt x="5255" y="3606"/>
                  </a:lnTo>
                  <a:lnTo>
                    <a:pt x="5264" y="3607"/>
                  </a:lnTo>
                  <a:lnTo>
                    <a:pt x="5273" y="3609"/>
                  </a:lnTo>
                  <a:lnTo>
                    <a:pt x="5282" y="3613"/>
                  </a:lnTo>
                  <a:lnTo>
                    <a:pt x="5290" y="3616"/>
                  </a:lnTo>
                  <a:lnTo>
                    <a:pt x="5299" y="3620"/>
                  </a:lnTo>
                  <a:lnTo>
                    <a:pt x="5317" y="3628"/>
                  </a:lnTo>
                  <a:lnTo>
                    <a:pt x="5333" y="3633"/>
                  </a:lnTo>
                  <a:lnTo>
                    <a:pt x="5342" y="3635"/>
                  </a:lnTo>
                  <a:lnTo>
                    <a:pt x="5349" y="3636"/>
                  </a:lnTo>
                  <a:lnTo>
                    <a:pt x="5357" y="3637"/>
                  </a:lnTo>
                  <a:lnTo>
                    <a:pt x="5366" y="3636"/>
                  </a:lnTo>
                  <a:lnTo>
                    <a:pt x="5373" y="3635"/>
                  </a:lnTo>
                  <a:lnTo>
                    <a:pt x="5381" y="3633"/>
                  </a:lnTo>
                  <a:lnTo>
                    <a:pt x="5389" y="3630"/>
                  </a:lnTo>
                  <a:lnTo>
                    <a:pt x="5396" y="3628"/>
                  </a:lnTo>
                  <a:lnTo>
                    <a:pt x="5411" y="3619"/>
                  </a:lnTo>
                  <a:lnTo>
                    <a:pt x="5426" y="3608"/>
                  </a:lnTo>
                  <a:lnTo>
                    <a:pt x="5439" y="3594"/>
                  </a:lnTo>
                  <a:lnTo>
                    <a:pt x="5453" y="3578"/>
                  </a:lnTo>
                  <a:lnTo>
                    <a:pt x="5466" y="3559"/>
                  </a:lnTo>
                  <a:lnTo>
                    <a:pt x="5479" y="3537"/>
                  </a:lnTo>
                  <a:lnTo>
                    <a:pt x="5491" y="3512"/>
                  </a:lnTo>
                  <a:lnTo>
                    <a:pt x="5503" y="3485"/>
                  </a:lnTo>
                  <a:lnTo>
                    <a:pt x="5514" y="3455"/>
                  </a:lnTo>
                  <a:lnTo>
                    <a:pt x="5526" y="3423"/>
                  </a:lnTo>
                  <a:lnTo>
                    <a:pt x="5536" y="3389"/>
                  </a:lnTo>
                  <a:lnTo>
                    <a:pt x="5545" y="3357"/>
                  </a:lnTo>
                  <a:lnTo>
                    <a:pt x="5553" y="3328"/>
                  </a:lnTo>
                  <a:lnTo>
                    <a:pt x="5559" y="3299"/>
                  </a:lnTo>
                  <a:lnTo>
                    <a:pt x="5563" y="3272"/>
                  </a:lnTo>
                  <a:lnTo>
                    <a:pt x="5567" y="3248"/>
                  </a:lnTo>
                  <a:lnTo>
                    <a:pt x="5568" y="3224"/>
                  </a:lnTo>
                  <a:lnTo>
                    <a:pt x="5568" y="3202"/>
                  </a:lnTo>
                  <a:lnTo>
                    <a:pt x="5567" y="3182"/>
                  </a:lnTo>
                  <a:lnTo>
                    <a:pt x="5565" y="3165"/>
                  </a:lnTo>
                  <a:lnTo>
                    <a:pt x="5560" y="3147"/>
                  </a:lnTo>
                  <a:lnTo>
                    <a:pt x="5555" y="3133"/>
                  </a:lnTo>
                  <a:lnTo>
                    <a:pt x="5548" y="3120"/>
                  </a:lnTo>
                  <a:lnTo>
                    <a:pt x="5539" y="3108"/>
                  </a:lnTo>
                  <a:lnTo>
                    <a:pt x="5530" y="3098"/>
                  </a:lnTo>
                  <a:lnTo>
                    <a:pt x="5519" y="3091"/>
                  </a:lnTo>
                  <a:lnTo>
                    <a:pt x="5513" y="3086"/>
                  </a:lnTo>
                  <a:lnTo>
                    <a:pt x="5508" y="3082"/>
                  </a:lnTo>
                  <a:lnTo>
                    <a:pt x="5504" y="3077"/>
                  </a:lnTo>
                  <a:lnTo>
                    <a:pt x="5500" y="3072"/>
                  </a:lnTo>
                  <a:lnTo>
                    <a:pt x="5498" y="3066"/>
                  </a:lnTo>
                  <a:lnTo>
                    <a:pt x="5495" y="3061"/>
                  </a:lnTo>
                  <a:lnTo>
                    <a:pt x="5494" y="3054"/>
                  </a:lnTo>
                  <a:lnTo>
                    <a:pt x="5492" y="3049"/>
                  </a:lnTo>
                  <a:lnTo>
                    <a:pt x="5492" y="3042"/>
                  </a:lnTo>
                  <a:lnTo>
                    <a:pt x="5492" y="3035"/>
                  </a:lnTo>
                  <a:lnTo>
                    <a:pt x="5496" y="3020"/>
                  </a:lnTo>
                  <a:lnTo>
                    <a:pt x="5501" y="3003"/>
                  </a:lnTo>
                  <a:lnTo>
                    <a:pt x="5509" y="2986"/>
                  </a:lnTo>
                  <a:lnTo>
                    <a:pt x="5520" y="2967"/>
                  </a:lnTo>
                  <a:lnTo>
                    <a:pt x="5533" y="2946"/>
                  </a:lnTo>
                  <a:lnTo>
                    <a:pt x="5549" y="2924"/>
                  </a:lnTo>
                  <a:lnTo>
                    <a:pt x="5568" y="2900"/>
                  </a:lnTo>
                  <a:lnTo>
                    <a:pt x="5590" y="2876"/>
                  </a:lnTo>
                  <a:lnTo>
                    <a:pt x="5614" y="2850"/>
                  </a:lnTo>
                  <a:lnTo>
                    <a:pt x="5640" y="2823"/>
                  </a:lnTo>
                  <a:lnTo>
                    <a:pt x="5669" y="2794"/>
                  </a:lnTo>
                  <a:lnTo>
                    <a:pt x="5695" y="2764"/>
                  </a:lnTo>
                  <a:lnTo>
                    <a:pt x="5717" y="2734"/>
                  </a:lnTo>
                  <a:lnTo>
                    <a:pt x="5739" y="2705"/>
                  </a:lnTo>
                  <a:lnTo>
                    <a:pt x="5759" y="2675"/>
                  </a:lnTo>
                  <a:lnTo>
                    <a:pt x="5778" y="2646"/>
                  </a:lnTo>
                  <a:lnTo>
                    <a:pt x="5795" y="2618"/>
                  </a:lnTo>
                  <a:lnTo>
                    <a:pt x="5810" y="2589"/>
                  </a:lnTo>
                  <a:lnTo>
                    <a:pt x="5824" y="2561"/>
                  </a:lnTo>
                  <a:lnTo>
                    <a:pt x="5837" y="2532"/>
                  </a:lnTo>
                  <a:lnTo>
                    <a:pt x="5847" y="2505"/>
                  </a:lnTo>
                  <a:lnTo>
                    <a:pt x="5856" y="2478"/>
                  </a:lnTo>
                  <a:lnTo>
                    <a:pt x="5864" y="2450"/>
                  </a:lnTo>
                  <a:lnTo>
                    <a:pt x="5870" y="2423"/>
                  </a:lnTo>
                  <a:lnTo>
                    <a:pt x="5875" y="2397"/>
                  </a:lnTo>
                  <a:lnTo>
                    <a:pt x="5878" y="2371"/>
                  </a:lnTo>
                  <a:lnTo>
                    <a:pt x="5880" y="2346"/>
                  </a:lnTo>
                  <a:lnTo>
                    <a:pt x="5880" y="2319"/>
                  </a:lnTo>
                  <a:lnTo>
                    <a:pt x="5879" y="2294"/>
                  </a:lnTo>
                  <a:lnTo>
                    <a:pt x="5876" y="2269"/>
                  </a:lnTo>
                  <a:lnTo>
                    <a:pt x="5871" y="2244"/>
                  </a:lnTo>
                  <a:lnTo>
                    <a:pt x="5865" y="2220"/>
                  </a:lnTo>
                  <a:lnTo>
                    <a:pt x="5857" y="2196"/>
                  </a:lnTo>
                  <a:lnTo>
                    <a:pt x="5849" y="2172"/>
                  </a:lnTo>
                  <a:lnTo>
                    <a:pt x="5838" y="2149"/>
                  </a:lnTo>
                  <a:lnTo>
                    <a:pt x="5826" y="2125"/>
                  </a:lnTo>
                  <a:lnTo>
                    <a:pt x="5812" y="2102"/>
                  </a:lnTo>
                  <a:lnTo>
                    <a:pt x="5797" y="2080"/>
                  </a:lnTo>
                  <a:lnTo>
                    <a:pt x="5781" y="2057"/>
                  </a:lnTo>
                  <a:lnTo>
                    <a:pt x="5762" y="2035"/>
                  </a:lnTo>
                  <a:lnTo>
                    <a:pt x="5743" y="2013"/>
                  </a:lnTo>
                  <a:lnTo>
                    <a:pt x="5721" y="1993"/>
                  </a:lnTo>
                  <a:lnTo>
                    <a:pt x="5698" y="1971"/>
                  </a:lnTo>
                  <a:lnTo>
                    <a:pt x="5677" y="1948"/>
                  </a:lnTo>
                  <a:lnTo>
                    <a:pt x="5660" y="1927"/>
                  </a:lnTo>
                  <a:lnTo>
                    <a:pt x="5652" y="1917"/>
                  </a:lnTo>
                  <a:lnTo>
                    <a:pt x="5646" y="1907"/>
                  </a:lnTo>
                  <a:lnTo>
                    <a:pt x="5641" y="1898"/>
                  </a:lnTo>
                  <a:lnTo>
                    <a:pt x="5637" y="1889"/>
                  </a:lnTo>
                  <a:lnTo>
                    <a:pt x="5634" y="1881"/>
                  </a:lnTo>
                  <a:lnTo>
                    <a:pt x="5632" y="1873"/>
                  </a:lnTo>
                  <a:lnTo>
                    <a:pt x="5631" y="1865"/>
                  </a:lnTo>
                  <a:lnTo>
                    <a:pt x="5632" y="1857"/>
                  </a:lnTo>
                  <a:lnTo>
                    <a:pt x="5633" y="1851"/>
                  </a:lnTo>
                  <a:lnTo>
                    <a:pt x="5636" y="1844"/>
                  </a:lnTo>
                  <a:lnTo>
                    <a:pt x="5639" y="1839"/>
                  </a:lnTo>
                  <a:lnTo>
                    <a:pt x="5643" y="1832"/>
                  </a:lnTo>
                  <a:lnTo>
                    <a:pt x="5665" y="1809"/>
                  </a:lnTo>
                  <a:lnTo>
                    <a:pt x="5691" y="1785"/>
                  </a:lnTo>
                  <a:lnTo>
                    <a:pt x="5720" y="1758"/>
                  </a:lnTo>
                  <a:lnTo>
                    <a:pt x="5752" y="1729"/>
                  </a:lnTo>
                  <a:lnTo>
                    <a:pt x="5769" y="1714"/>
                  </a:lnTo>
                  <a:lnTo>
                    <a:pt x="5785" y="1696"/>
                  </a:lnTo>
                  <a:lnTo>
                    <a:pt x="5799" y="1677"/>
                  </a:lnTo>
                  <a:lnTo>
                    <a:pt x="5815" y="1655"/>
                  </a:lnTo>
                  <a:lnTo>
                    <a:pt x="5828" y="1632"/>
                  </a:lnTo>
                  <a:lnTo>
                    <a:pt x="5841" y="1607"/>
                  </a:lnTo>
                  <a:lnTo>
                    <a:pt x="5853" y="1581"/>
                  </a:lnTo>
                  <a:lnTo>
                    <a:pt x="5865" y="1552"/>
                  </a:lnTo>
                  <a:lnTo>
                    <a:pt x="5869" y="1537"/>
                  </a:lnTo>
                  <a:lnTo>
                    <a:pt x="5874" y="1521"/>
                  </a:lnTo>
                  <a:lnTo>
                    <a:pt x="5877" y="1503"/>
                  </a:lnTo>
                  <a:lnTo>
                    <a:pt x="5878" y="1486"/>
                  </a:lnTo>
                  <a:lnTo>
                    <a:pt x="5879" y="1466"/>
                  </a:lnTo>
                  <a:lnTo>
                    <a:pt x="5879" y="1445"/>
                  </a:lnTo>
                  <a:lnTo>
                    <a:pt x="5879" y="1425"/>
                  </a:lnTo>
                  <a:lnTo>
                    <a:pt x="5877" y="1403"/>
                  </a:lnTo>
                  <a:lnTo>
                    <a:pt x="5875" y="1380"/>
                  </a:lnTo>
                  <a:lnTo>
                    <a:pt x="5870" y="1355"/>
                  </a:lnTo>
                  <a:lnTo>
                    <a:pt x="5866" y="1330"/>
                  </a:lnTo>
                  <a:lnTo>
                    <a:pt x="5861" y="1304"/>
                  </a:lnTo>
                  <a:lnTo>
                    <a:pt x="5853" y="1277"/>
                  </a:lnTo>
                  <a:lnTo>
                    <a:pt x="5845" y="1249"/>
                  </a:lnTo>
                  <a:lnTo>
                    <a:pt x="5828" y="1190"/>
                  </a:lnTo>
                  <a:lnTo>
                    <a:pt x="5784" y="1216"/>
                  </a:lnTo>
                  <a:lnTo>
                    <a:pt x="5741" y="1243"/>
                  </a:lnTo>
                  <a:lnTo>
                    <a:pt x="5701" y="1271"/>
                  </a:lnTo>
                  <a:lnTo>
                    <a:pt x="5663" y="1297"/>
                  </a:lnTo>
                  <a:lnTo>
                    <a:pt x="5626" y="1324"/>
                  </a:lnTo>
                  <a:lnTo>
                    <a:pt x="5592" y="1351"/>
                  </a:lnTo>
                  <a:lnTo>
                    <a:pt x="5558" y="1378"/>
                  </a:lnTo>
                  <a:lnTo>
                    <a:pt x="5527" y="1405"/>
                  </a:lnTo>
                  <a:lnTo>
                    <a:pt x="5498" y="1432"/>
                  </a:lnTo>
                  <a:lnTo>
                    <a:pt x="5471" y="1460"/>
                  </a:lnTo>
                  <a:lnTo>
                    <a:pt x="5445" y="1487"/>
                  </a:lnTo>
                  <a:lnTo>
                    <a:pt x="5421" y="1514"/>
                  </a:lnTo>
                  <a:lnTo>
                    <a:pt x="5400" y="1543"/>
                  </a:lnTo>
                  <a:lnTo>
                    <a:pt x="5380" y="1570"/>
                  </a:lnTo>
                  <a:lnTo>
                    <a:pt x="5361" y="1597"/>
                  </a:lnTo>
                  <a:lnTo>
                    <a:pt x="5345" y="1625"/>
                  </a:lnTo>
                  <a:lnTo>
                    <a:pt x="5331" y="1653"/>
                  </a:lnTo>
                  <a:lnTo>
                    <a:pt x="5318" y="1680"/>
                  </a:lnTo>
                  <a:lnTo>
                    <a:pt x="5307" y="1709"/>
                  </a:lnTo>
                  <a:lnTo>
                    <a:pt x="5298" y="1736"/>
                  </a:lnTo>
                  <a:lnTo>
                    <a:pt x="5290" y="1764"/>
                  </a:lnTo>
                  <a:lnTo>
                    <a:pt x="5285" y="1793"/>
                  </a:lnTo>
                  <a:lnTo>
                    <a:pt x="5282" y="1820"/>
                  </a:lnTo>
                  <a:lnTo>
                    <a:pt x="5281" y="1848"/>
                  </a:lnTo>
                  <a:lnTo>
                    <a:pt x="5281" y="1877"/>
                  </a:lnTo>
                  <a:lnTo>
                    <a:pt x="5283" y="1905"/>
                  </a:lnTo>
                  <a:lnTo>
                    <a:pt x="5286" y="1934"/>
                  </a:lnTo>
                  <a:lnTo>
                    <a:pt x="5293" y="1962"/>
                  </a:lnTo>
                  <a:lnTo>
                    <a:pt x="5299" y="1990"/>
                  </a:lnTo>
                  <a:lnTo>
                    <a:pt x="5309" y="2019"/>
                  </a:lnTo>
                  <a:lnTo>
                    <a:pt x="5320" y="2047"/>
                  </a:lnTo>
                  <a:lnTo>
                    <a:pt x="5333" y="2077"/>
                  </a:lnTo>
                  <a:lnTo>
                    <a:pt x="5288" y="2057"/>
                  </a:lnTo>
                  <a:lnTo>
                    <a:pt x="5247" y="2041"/>
                  </a:lnTo>
                  <a:lnTo>
                    <a:pt x="5168" y="2009"/>
                  </a:lnTo>
                  <a:lnTo>
                    <a:pt x="5147" y="2002"/>
                  </a:lnTo>
                  <a:lnTo>
                    <a:pt x="5119" y="1994"/>
                  </a:lnTo>
                  <a:lnTo>
                    <a:pt x="5045" y="1973"/>
                  </a:lnTo>
                  <a:lnTo>
                    <a:pt x="4945" y="1948"/>
                  </a:lnTo>
                  <a:lnTo>
                    <a:pt x="4821" y="1918"/>
                  </a:lnTo>
                  <a:lnTo>
                    <a:pt x="4662" y="1886"/>
                  </a:lnTo>
                  <a:lnTo>
                    <a:pt x="4502" y="1854"/>
                  </a:lnTo>
                  <a:lnTo>
                    <a:pt x="4338" y="1823"/>
                  </a:lnTo>
                  <a:lnTo>
                    <a:pt x="4171" y="1795"/>
                  </a:lnTo>
                  <a:lnTo>
                    <a:pt x="4000" y="1768"/>
                  </a:lnTo>
                  <a:lnTo>
                    <a:pt x="3828" y="1743"/>
                  </a:lnTo>
                  <a:lnTo>
                    <a:pt x="3652" y="1720"/>
                  </a:lnTo>
                  <a:lnTo>
                    <a:pt x="3474" y="1697"/>
                  </a:lnTo>
                  <a:lnTo>
                    <a:pt x="3299" y="1678"/>
                  </a:lnTo>
                  <a:lnTo>
                    <a:pt x="3136" y="1662"/>
                  </a:lnTo>
                  <a:lnTo>
                    <a:pt x="2985" y="1650"/>
                  </a:lnTo>
                  <a:lnTo>
                    <a:pt x="2844" y="1640"/>
                  </a:lnTo>
                  <a:lnTo>
                    <a:pt x="2778" y="1637"/>
                  </a:lnTo>
                  <a:lnTo>
                    <a:pt x="2715" y="1633"/>
                  </a:lnTo>
                  <a:lnTo>
                    <a:pt x="2655" y="1632"/>
                  </a:lnTo>
                  <a:lnTo>
                    <a:pt x="2597" y="1631"/>
                  </a:lnTo>
                  <a:lnTo>
                    <a:pt x="2542" y="1631"/>
                  </a:lnTo>
                  <a:lnTo>
                    <a:pt x="2491" y="1631"/>
                  </a:lnTo>
                  <a:lnTo>
                    <a:pt x="2442" y="1632"/>
                  </a:lnTo>
                  <a:lnTo>
                    <a:pt x="2396" y="1635"/>
                  </a:lnTo>
                  <a:lnTo>
                    <a:pt x="2396" y="1410"/>
                  </a:lnTo>
                  <a:lnTo>
                    <a:pt x="2438" y="1401"/>
                  </a:lnTo>
                  <a:lnTo>
                    <a:pt x="2484" y="1392"/>
                  </a:lnTo>
                  <a:lnTo>
                    <a:pt x="2532" y="1384"/>
                  </a:lnTo>
                  <a:lnTo>
                    <a:pt x="2584" y="1379"/>
                  </a:lnTo>
                  <a:lnTo>
                    <a:pt x="2638" y="1374"/>
                  </a:lnTo>
                  <a:lnTo>
                    <a:pt x="2696" y="1371"/>
                  </a:lnTo>
                  <a:lnTo>
                    <a:pt x="2756" y="1370"/>
                  </a:lnTo>
                  <a:lnTo>
                    <a:pt x="2820" y="1370"/>
                  </a:lnTo>
                  <a:lnTo>
                    <a:pt x="2885" y="1370"/>
                  </a:lnTo>
                  <a:lnTo>
                    <a:pt x="2955" y="1373"/>
                  </a:lnTo>
                  <a:lnTo>
                    <a:pt x="3027" y="1377"/>
                  </a:lnTo>
                  <a:lnTo>
                    <a:pt x="3101" y="1382"/>
                  </a:lnTo>
                  <a:lnTo>
                    <a:pt x="3180" y="1389"/>
                  </a:lnTo>
                  <a:lnTo>
                    <a:pt x="3261" y="1396"/>
                  </a:lnTo>
                  <a:lnTo>
                    <a:pt x="3344" y="1405"/>
                  </a:lnTo>
                  <a:lnTo>
                    <a:pt x="3431" y="1416"/>
                  </a:lnTo>
                  <a:lnTo>
                    <a:pt x="3518" y="1427"/>
                  </a:lnTo>
                  <a:lnTo>
                    <a:pt x="3601" y="1439"/>
                  </a:lnTo>
                  <a:lnTo>
                    <a:pt x="3680" y="1450"/>
                  </a:lnTo>
                  <a:lnTo>
                    <a:pt x="3756" y="1462"/>
                  </a:lnTo>
                  <a:lnTo>
                    <a:pt x="3829" y="1474"/>
                  </a:lnTo>
                  <a:lnTo>
                    <a:pt x="3898" y="1486"/>
                  </a:lnTo>
                  <a:lnTo>
                    <a:pt x="3962" y="1499"/>
                  </a:lnTo>
                  <a:lnTo>
                    <a:pt x="4024" y="1512"/>
                  </a:lnTo>
                  <a:lnTo>
                    <a:pt x="4082" y="1524"/>
                  </a:lnTo>
                  <a:lnTo>
                    <a:pt x="4137" y="1537"/>
                  </a:lnTo>
                  <a:lnTo>
                    <a:pt x="4188" y="1551"/>
                  </a:lnTo>
                  <a:lnTo>
                    <a:pt x="4236" y="1564"/>
                  </a:lnTo>
                  <a:lnTo>
                    <a:pt x="4280" y="1579"/>
                  </a:lnTo>
                  <a:lnTo>
                    <a:pt x="4320" y="1592"/>
                  </a:lnTo>
                  <a:lnTo>
                    <a:pt x="4358" y="1606"/>
                  </a:lnTo>
                  <a:lnTo>
                    <a:pt x="4390" y="1620"/>
                  </a:lnTo>
                  <a:lnTo>
                    <a:pt x="4396" y="1622"/>
                  </a:lnTo>
                  <a:lnTo>
                    <a:pt x="4401" y="1623"/>
                  </a:lnTo>
                  <a:lnTo>
                    <a:pt x="4406" y="1623"/>
                  </a:lnTo>
                  <a:lnTo>
                    <a:pt x="4410" y="1622"/>
                  </a:lnTo>
                  <a:lnTo>
                    <a:pt x="4413" y="1620"/>
                  </a:lnTo>
                  <a:lnTo>
                    <a:pt x="4418" y="1617"/>
                  </a:lnTo>
                  <a:lnTo>
                    <a:pt x="4420" y="1613"/>
                  </a:lnTo>
                  <a:lnTo>
                    <a:pt x="4423" y="1607"/>
                  </a:lnTo>
                  <a:lnTo>
                    <a:pt x="4425" y="1600"/>
                  </a:lnTo>
                  <a:lnTo>
                    <a:pt x="4427" y="1593"/>
                  </a:lnTo>
                  <a:lnTo>
                    <a:pt x="4431" y="1573"/>
                  </a:lnTo>
                  <a:lnTo>
                    <a:pt x="4433" y="1550"/>
                  </a:lnTo>
                  <a:lnTo>
                    <a:pt x="4433" y="1523"/>
                  </a:lnTo>
                  <a:lnTo>
                    <a:pt x="4432" y="1492"/>
                  </a:lnTo>
                  <a:lnTo>
                    <a:pt x="4430" y="1456"/>
                  </a:lnTo>
                  <a:lnTo>
                    <a:pt x="4425" y="1416"/>
                  </a:lnTo>
                  <a:lnTo>
                    <a:pt x="4420" y="1371"/>
                  </a:lnTo>
                  <a:lnTo>
                    <a:pt x="4413" y="1322"/>
                  </a:lnTo>
                  <a:lnTo>
                    <a:pt x="4406" y="1268"/>
                  </a:lnTo>
                  <a:lnTo>
                    <a:pt x="4385" y="1149"/>
                  </a:lnTo>
                  <a:lnTo>
                    <a:pt x="4373" y="1087"/>
                  </a:lnTo>
                  <a:lnTo>
                    <a:pt x="4360" y="1027"/>
                  </a:lnTo>
                  <a:lnTo>
                    <a:pt x="4346" y="970"/>
                  </a:lnTo>
                  <a:lnTo>
                    <a:pt x="4331" y="916"/>
                  </a:lnTo>
                  <a:lnTo>
                    <a:pt x="4315" y="865"/>
                  </a:lnTo>
                  <a:lnTo>
                    <a:pt x="4299" y="817"/>
                  </a:lnTo>
                  <a:lnTo>
                    <a:pt x="4281" y="772"/>
                  </a:lnTo>
                  <a:lnTo>
                    <a:pt x="4261" y="730"/>
                  </a:lnTo>
                  <a:lnTo>
                    <a:pt x="4242" y="691"/>
                  </a:lnTo>
                  <a:lnTo>
                    <a:pt x="4222" y="654"/>
                  </a:lnTo>
                  <a:lnTo>
                    <a:pt x="4200" y="621"/>
                  </a:lnTo>
                  <a:lnTo>
                    <a:pt x="4177" y="591"/>
                  </a:lnTo>
                  <a:lnTo>
                    <a:pt x="4154" y="563"/>
                  </a:lnTo>
                  <a:lnTo>
                    <a:pt x="4142" y="551"/>
                  </a:lnTo>
                  <a:lnTo>
                    <a:pt x="4129" y="539"/>
                  </a:lnTo>
                  <a:lnTo>
                    <a:pt x="4117" y="528"/>
                  </a:lnTo>
                  <a:lnTo>
                    <a:pt x="4104" y="517"/>
                  </a:lnTo>
                  <a:lnTo>
                    <a:pt x="4091" y="507"/>
                  </a:lnTo>
                  <a:lnTo>
                    <a:pt x="4078" y="498"/>
                  </a:lnTo>
                  <a:lnTo>
                    <a:pt x="4065" y="491"/>
                  </a:lnTo>
                  <a:lnTo>
                    <a:pt x="4050" y="483"/>
                  </a:lnTo>
                  <a:lnTo>
                    <a:pt x="4032" y="475"/>
                  </a:lnTo>
                  <a:lnTo>
                    <a:pt x="4015" y="469"/>
                  </a:lnTo>
                  <a:lnTo>
                    <a:pt x="3995" y="462"/>
                  </a:lnTo>
                  <a:lnTo>
                    <a:pt x="3974" y="455"/>
                  </a:lnTo>
                  <a:lnTo>
                    <a:pt x="3928" y="443"/>
                  </a:lnTo>
                  <a:lnTo>
                    <a:pt x="3877" y="432"/>
                  </a:lnTo>
                  <a:lnTo>
                    <a:pt x="3820" y="421"/>
                  </a:lnTo>
                  <a:lnTo>
                    <a:pt x="3758" y="411"/>
                  </a:lnTo>
                  <a:lnTo>
                    <a:pt x="3690" y="402"/>
                  </a:lnTo>
                  <a:lnTo>
                    <a:pt x="3619" y="395"/>
                  </a:lnTo>
                  <a:lnTo>
                    <a:pt x="3547" y="388"/>
                  </a:lnTo>
                  <a:lnTo>
                    <a:pt x="3474" y="384"/>
                  </a:lnTo>
                  <a:lnTo>
                    <a:pt x="3399" y="380"/>
                  </a:lnTo>
                  <a:lnTo>
                    <a:pt x="3323" y="378"/>
                  </a:lnTo>
                  <a:lnTo>
                    <a:pt x="3246" y="377"/>
                  </a:lnTo>
                  <a:lnTo>
                    <a:pt x="3167" y="378"/>
                  </a:lnTo>
                  <a:lnTo>
                    <a:pt x="3087" y="380"/>
                  </a:lnTo>
                  <a:lnTo>
                    <a:pt x="3009" y="384"/>
                  </a:lnTo>
                  <a:lnTo>
                    <a:pt x="2930" y="388"/>
                  </a:lnTo>
                  <a:lnTo>
                    <a:pt x="2852" y="395"/>
                  </a:lnTo>
                  <a:lnTo>
                    <a:pt x="2776" y="403"/>
                  </a:lnTo>
                  <a:lnTo>
                    <a:pt x="2701" y="413"/>
                  </a:lnTo>
                  <a:lnTo>
                    <a:pt x="2626" y="425"/>
                  </a:lnTo>
                  <a:lnTo>
                    <a:pt x="2552" y="438"/>
                  </a:lnTo>
                  <a:lnTo>
                    <a:pt x="2480" y="452"/>
                  </a:lnTo>
                  <a:lnTo>
                    <a:pt x="2445" y="461"/>
                  </a:lnTo>
                  <a:lnTo>
                    <a:pt x="2411" y="470"/>
                  </a:lnTo>
                  <a:lnTo>
                    <a:pt x="2378" y="479"/>
                  </a:lnTo>
                  <a:lnTo>
                    <a:pt x="2348" y="488"/>
                  </a:lnTo>
                  <a:lnTo>
                    <a:pt x="2317" y="498"/>
                  </a:lnTo>
                  <a:lnTo>
                    <a:pt x="2289" y="509"/>
                  </a:lnTo>
                  <a:lnTo>
                    <a:pt x="2263" y="520"/>
                  </a:lnTo>
                  <a:lnTo>
                    <a:pt x="2236" y="532"/>
                  </a:lnTo>
                  <a:lnTo>
                    <a:pt x="2212" y="544"/>
                  </a:lnTo>
                  <a:lnTo>
                    <a:pt x="2189" y="556"/>
                  </a:lnTo>
                  <a:lnTo>
                    <a:pt x="2167" y="569"/>
                  </a:lnTo>
                  <a:lnTo>
                    <a:pt x="2148" y="583"/>
                  </a:lnTo>
                  <a:lnTo>
                    <a:pt x="2128" y="598"/>
                  </a:lnTo>
                  <a:lnTo>
                    <a:pt x="2111" y="612"/>
                  </a:lnTo>
                  <a:lnTo>
                    <a:pt x="2095" y="627"/>
                  </a:lnTo>
                  <a:lnTo>
                    <a:pt x="2080" y="642"/>
                  </a:lnTo>
                  <a:lnTo>
                    <a:pt x="2064" y="662"/>
                  </a:lnTo>
                  <a:lnTo>
                    <a:pt x="2050" y="683"/>
                  </a:lnTo>
                  <a:lnTo>
                    <a:pt x="2035" y="705"/>
                  </a:lnTo>
                  <a:lnTo>
                    <a:pt x="2024" y="728"/>
                  </a:lnTo>
                  <a:lnTo>
                    <a:pt x="2013" y="752"/>
                  </a:lnTo>
                  <a:lnTo>
                    <a:pt x="2006" y="778"/>
                  </a:lnTo>
                  <a:lnTo>
                    <a:pt x="1998" y="805"/>
                  </a:lnTo>
                  <a:lnTo>
                    <a:pt x="1993" y="834"/>
                  </a:lnTo>
                  <a:lnTo>
                    <a:pt x="1988" y="863"/>
                  </a:lnTo>
                  <a:lnTo>
                    <a:pt x="1986" y="895"/>
                  </a:lnTo>
                  <a:lnTo>
                    <a:pt x="1985" y="928"/>
                  </a:lnTo>
                  <a:lnTo>
                    <a:pt x="1986" y="961"/>
                  </a:lnTo>
                  <a:lnTo>
                    <a:pt x="1988" y="996"/>
                  </a:lnTo>
                  <a:lnTo>
                    <a:pt x="1992" y="1034"/>
                  </a:lnTo>
                  <a:lnTo>
                    <a:pt x="1997" y="1072"/>
                  </a:lnTo>
                  <a:lnTo>
                    <a:pt x="2004" y="1111"/>
                  </a:lnTo>
                  <a:lnTo>
                    <a:pt x="2017" y="1189"/>
                  </a:lnTo>
                  <a:lnTo>
                    <a:pt x="2022" y="1226"/>
                  </a:lnTo>
                  <a:lnTo>
                    <a:pt x="2027" y="1262"/>
                  </a:lnTo>
                  <a:lnTo>
                    <a:pt x="2031" y="1297"/>
                  </a:lnTo>
                  <a:lnTo>
                    <a:pt x="2033" y="1331"/>
                  </a:lnTo>
                  <a:lnTo>
                    <a:pt x="2035" y="1363"/>
                  </a:lnTo>
                  <a:lnTo>
                    <a:pt x="2036" y="1395"/>
                  </a:lnTo>
                  <a:lnTo>
                    <a:pt x="2038" y="1426"/>
                  </a:lnTo>
                  <a:lnTo>
                    <a:pt x="2036" y="1454"/>
                  </a:lnTo>
                  <a:lnTo>
                    <a:pt x="2035" y="1483"/>
                  </a:lnTo>
                  <a:lnTo>
                    <a:pt x="2033" y="1510"/>
                  </a:lnTo>
                  <a:lnTo>
                    <a:pt x="2031" y="1536"/>
                  </a:lnTo>
                  <a:lnTo>
                    <a:pt x="2027" y="1560"/>
                  </a:lnTo>
                  <a:lnTo>
                    <a:pt x="2022" y="1584"/>
                  </a:lnTo>
                  <a:lnTo>
                    <a:pt x="2017" y="1606"/>
                  </a:lnTo>
                  <a:lnTo>
                    <a:pt x="2000" y="1605"/>
                  </a:lnTo>
                  <a:lnTo>
                    <a:pt x="1979" y="1605"/>
                  </a:lnTo>
                  <a:lnTo>
                    <a:pt x="1950" y="1606"/>
                  </a:lnTo>
                  <a:lnTo>
                    <a:pt x="1917" y="1609"/>
                  </a:lnTo>
                  <a:lnTo>
                    <a:pt x="1834" y="1618"/>
                  </a:lnTo>
                  <a:lnTo>
                    <a:pt x="1729" y="1631"/>
                  </a:lnTo>
                  <a:lnTo>
                    <a:pt x="1672" y="1640"/>
                  </a:lnTo>
                  <a:lnTo>
                    <a:pt x="1615" y="1649"/>
                  </a:lnTo>
                  <a:lnTo>
                    <a:pt x="1557" y="1659"/>
                  </a:lnTo>
                  <a:lnTo>
                    <a:pt x="1500" y="1670"/>
                  </a:lnTo>
                  <a:lnTo>
                    <a:pt x="1443" y="1684"/>
                  </a:lnTo>
                  <a:lnTo>
                    <a:pt x="1385" y="1697"/>
                  </a:lnTo>
                  <a:lnTo>
                    <a:pt x="1330" y="1711"/>
                  </a:lnTo>
                  <a:lnTo>
                    <a:pt x="1273" y="1727"/>
                  </a:lnTo>
                  <a:lnTo>
                    <a:pt x="1217" y="1744"/>
                  </a:lnTo>
                  <a:lnTo>
                    <a:pt x="1166" y="1761"/>
                  </a:lnTo>
                  <a:lnTo>
                    <a:pt x="1117" y="1781"/>
                  </a:lnTo>
                  <a:lnTo>
                    <a:pt x="1071" y="1800"/>
                  </a:lnTo>
                  <a:lnTo>
                    <a:pt x="1027" y="1821"/>
                  </a:lnTo>
                  <a:lnTo>
                    <a:pt x="988" y="1844"/>
                  </a:lnTo>
                  <a:lnTo>
                    <a:pt x="951" y="1867"/>
                  </a:lnTo>
                  <a:lnTo>
                    <a:pt x="916" y="1891"/>
                  </a:lnTo>
                  <a:lnTo>
                    <a:pt x="902" y="1903"/>
                  </a:lnTo>
                  <a:lnTo>
                    <a:pt x="888" y="1916"/>
                  </a:lnTo>
                  <a:lnTo>
                    <a:pt x="877" y="1928"/>
                  </a:lnTo>
                  <a:lnTo>
                    <a:pt x="869" y="1941"/>
                  </a:lnTo>
                  <a:lnTo>
                    <a:pt x="862" y="1954"/>
                  </a:lnTo>
                  <a:lnTo>
                    <a:pt x="858" y="1968"/>
                  </a:lnTo>
                  <a:lnTo>
                    <a:pt x="856" y="1982"/>
                  </a:lnTo>
                  <a:lnTo>
                    <a:pt x="856" y="1996"/>
                  </a:lnTo>
                  <a:lnTo>
                    <a:pt x="858" y="2010"/>
                  </a:lnTo>
                  <a:lnTo>
                    <a:pt x="862" y="2024"/>
                  </a:lnTo>
                  <a:lnTo>
                    <a:pt x="869" y="2039"/>
                  </a:lnTo>
                  <a:lnTo>
                    <a:pt x="877" y="2054"/>
                  </a:lnTo>
                  <a:lnTo>
                    <a:pt x="888" y="2068"/>
                  </a:lnTo>
                  <a:lnTo>
                    <a:pt x="902" y="2083"/>
                  </a:lnTo>
                  <a:lnTo>
                    <a:pt x="917" y="2099"/>
                  </a:lnTo>
                  <a:lnTo>
                    <a:pt x="934" y="2115"/>
                  </a:lnTo>
                  <a:lnTo>
                    <a:pt x="955" y="2131"/>
                  </a:lnTo>
                  <a:lnTo>
                    <a:pt x="978" y="2147"/>
                  </a:lnTo>
                  <a:lnTo>
                    <a:pt x="1002" y="2160"/>
                  </a:lnTo>
                  <a:lnTo>
                    <a:pt x="1027" y="2172"/>
                  </a:lnTo>
                  <a:lnTo>
                    <a:pt x="1053" y="2184"/>
                  </a:lnTo>
                  <a:lnTo>
                    <a:pt x="1081" y="2194"/>
                  </a:lnTo>
                  <a:lnTo>
                    <a:pt x="1110" y="2201"/>
                  </a:lnTo>
                  <a:lnTo>
                    <a:pt x="1140" y="2209"/>
                  </a:lnTo>
                  <a:lnTo>
                    <a:pt x="1171" y="2214"/>
                  </a:lnTo>
                  <a:lnTo>
                    <a:pt x="1204" y="2219"/>
                  </a:lnTo>
                  <a:lnTo>
                    <a:pt x="1238" y="2222"/>
                  </a:lnTo>
                  <a:lnTo>
                    <a:pt x="1273" y="2223"/>
                  </a:lnTo>
                  <a:lnTo>
                    <a:pt x="1310" y="2224"/>
                  </a:lnTo>
                  <a:lnTo>
                    <a:pt x="1347" y="2223"/>
                  </a:lnTo>
                  <a:lnTo>
                    <a:pt x="1387" y="2220"/>
                  </a:lnTo>
                  <a:lnTo>
                    <a:pt x="1427" y="2217"/>
                  </a:lnTo>
                  <a:lnTo>
                    <a:pt x="1467" y="2212"/>
                  </a:lnTo>
                  <a:lnTo>
                    <a:pt x="1506" y="2209"/>
                  </a:lnTo>
                  <a:lnTo>
                    <a:pt x="1544" y="2207"/>
                  </a:lnTo>
                  <a:lnTo>
                    <a:pt x="1580" y="2206"/>
                  </a:lnTo>
                  <a:lnTo>
                    <a:pt x="1615" y="2206"/>
                  </a:lnTo>
                  <a:lnTo>
                    <a:pt x="1649" y="2206"/>
                  </a:lnTo>
                  <a:lnTo>
                    <a:pt x="1681" y="2207"/>
                  </a:lnTo>
                  <a:lnTo>
                    <a:pt x="1712" y="2209"/>
                  </a:lnTo>
                  <a:lnTo>
                    <a:pt x="1742" y="2212"/>
                  </a:lnTo>
                  <a:lnTo>
                    <a:pt x="1770" y="2217"/>
                  </a:lnTo>
                  <a:lnTo>
                    <a:pt x="1797" y="2221"/>
                  </a:lnTo>
                  <a:lnTo>
                    <a:pt x="1822" y="2226"/>
                  </a:lnTo>
                  <a:lnTo>
                    <a:pt x="1847" y="2233"/>
                  </a:lnTo>
                  <a:lnTo>
                    <a:pt x="1870" y="2241"/>
                  </a:lnTo>
                  <a:lnTo>
                    <a:pt x="1891" y="2249"/>
                  </a:lnTo>
                  <a:lnTo>
                    <a:pt x="1912" y="2258"/>
                  </a:lnTo>
                  <a:lnTo>
                    <a:pt x="1890" y="2292"/>
                  </a:lnTo>
                  <a:lnTo>
                    <a:pt x="1871" y="2326"/>
                  </a:lnTo>
                  <a:lnTo>
                    <a:pt x="1855" y="2360"/>
                  </a:lnTo>
                  <a:lnTo>
                    <a:pt x="1842" y="2394"/>
                  </a:lnTo>
                  <a:lnTo>
                    <a:pt x="1831" y="2426"/>
                  </a:lnTo>
                  <a:lnTo>
                    <a:pt x="1822" y="2460"/>
                  </a:lnTo>
                  <a:lnTo>
                    <a:pt x="1817" y="2493"/>
                  </a:lnTo>
                  <a:lnTo>
                    <a:pt x="1815" y="2509"/>
                  </a:lnTo>
                  <a:lnTo>
                    <a:pt x="1814" y="2525"/>
                  </a:lnTo>
                  <a:lnTo>
                    <a:pt x="1809" y="2654"/>
                  </a:lnTo>
                  <a:lnTo>
                    <a:pt x="1808" y="2717"/>
                  </a:lnTo>
                  <a:lnTo>
                    <a:pt x="1807" y="2781"/>
                  </a:lnTo>
                  <a:lnTo>
                    <a:pt x="1809" y="2810"/>
                  </a:lnTo>
                  <a:lnTo>
                    <a:pt x="1811" y="2837"/>
                  </a:lnTo>
                  <a:lnTo>
                    <a:pt x="1814" y="2863"/>
                  </a:lnTo>
                  <a:lnTo>
                    <a:pt x="1817" y="2891"/>
                  </a:lnTo>
                  <a:lnTo>
                    <a:pt x="1821" y="2916"/>
                  </a:lnTo>
                  <a:lnTo>
                    <a:pt x="1826" y="2941"/>
                  </a:lnTo>
                  <a:lnTo>
                    <a:pt x="1831" y="2965"/>
                  </a:lnTo>
                  <a:lnTo>
                    <a:pt x="1837" y="2989"/>
                  </a:lnTo>
                  <a:lnTo>
                    <a:pt x="1843" y="3012"/>
                  </a:lnTo>
                  <a:lnTo>
                    <a:pt x="1851" y="3034"/>
                  </a:lnTo>
                  <a:lnTo>
                    <a:pt x="1858" y="3056"/>
                  </a:lnTo>
                  <a:lnTo>
                    <a:pt x="1867" y="3077"/>
                  </a:lnTo>
                  <a:lnTo>
                    <a:pt x="1876" y="3098"/>
                  </a:lnTo>
                  <a:lnTo>
                    <a:pt x="1886" y="3118"/>
                  </a:lnTo>
                  <a:lnTo>
                    <a:pt x="1896" y="3137"/>
                  </a:lnTo>
                  <a:lnTo>
                    <a:pt x="1906" y="3156"/>
                  </a:lnTo>
                  <a:lnTo>
                    <a:pt x="1952" y="3231"/>
                  </a:lnTo>
                  <a:lnTo>
                    <a:pt x="1998" y="3312"/>
                  </a:lnTo>
                  <a:lnTo>
                    <a:pt x="2046" y="3396"/>
                  </a:lnTo>
                  <a:lnTo>
                    <a:pt x="2094" y="3486"/>
                  </a:lnTo>
                  <a:lnTo>
                    <a:pt x="2125" y="3545"/>
                  </a:lnTo>
                  <a:lnTo>
                    <a:pt x="2151" y="3598"/>
                  </a:lnTo>
                  <a:lnTo>
                    <a:pt x="2174" y="3648"/>
                  </a:lnTo>
                  <a:lnTo>
                    <a:pt x="2194" y="3691"/>
                  </a:lnTo>
                  <a:lnTo>
                    <a:pt x="2210" y="3731"/>
                  </a:lnTo>
                  <a:lnTo>
                    <a:pt x="2222" y="3765"/>
                  </a:lnTo>
                  <a:lnTo>
                    <a:pt x="2232" y="3794"/>
                  </a:lnTo>
                  <a:lnTo>
                    <a:pt x="2238" y="3819"/>
                  </a:lnTo>
                  <a:lnTo>
                    <a:pt x="2249" y="3869"/>
                  </a:lnTo>
                  <a:lnTo>
                    <a:pt x="2266" y="3933"/>
                  </a:lnTo>
                  <a:lnTo>
                    <a:pt x="2288" y="4009"/>
                  </a:lnTo>
                  <a:lnTo>
                    <a:pt x="2315" y="4099"/>
                  </a:lnTo>
                  <a:lnTo>
                    <a:pt x="2317" y="4103"/>
                  </a:lnTo>
                  <a:lnTo>
                    <a:pt x="2319" y="4109"/>
                  </a:lnTo>
                  <a:lnTo>
                    <a:pt x="2324" y="4114"/>
                  </a:lnTo>
                  <a:lnTo>
                    <a:pt x="2328" y="4118"/>
                  </a:lnTo>
                  <a:lnTo>
                    <a:pt x="2340" y="4129"/>
                  </a:lnTo>
                  <a:lnTo>
                    <a:pt x="2356" y="4139"/>
                  </a:lnTo>
                  <a:lnTo>
                    <a:pt x="2377" y="4150"/>
                  </a:lnTo>
                  <a:lnTo>
                    <a:pt x="2401" y="4161"/>
                  </a:lnTo>
                  <a:lnTo>
                    <a:pt x="2430" y="4171"/>
                  </a:lnTo>
                  <a:lnTo>
                    <a:pt x="2461" y="4182"/>
                  </a:lnTo>
                  <a:lnTo>
                    <a:pt x="2497" y="4193"/>
                  </a:lnTo>
                  <a:lnTo>
                    <a:pt x="2537" y="4204"/>
                  </a:lnTo>
                  <a:lnTo>
                    <a:pt x="2580" y="4213"/>
                  </a:lnTo>
                  <a:lnTo>
                    <a:pt x="2627" y="4224"/>
                  </a:lnTo>
                  <a:lnTo>
                    <a:pt x="2679" y="4235"/>
                  </a:lnTo>
                  <a:lnTo>
                    <a:pt x="2734" y="4246"/>
                  </a:lnTo>
                  <a:lnTo>
                    <a:pt x="2793" y="4257"/>
                  </a:lnTo>
                  <a:lnTo>
                    <a:pt x="2857" y="4268"/>
                  </a:lnTo>
                  <a:lnTo>
                    <a:pt x="2980" y="4291"/>
                  </a:lnTo>
                  <a:lnTo>
                    <a:pt x="3089" y="4312"/>
                  </a:lnTo>
                  <a:lnTo>
                    <a:pt x="3186" y="4333"/>
                  </a:lnTo>
                  <a:lnTo>
                    <a:pt x="3269" y="4352"/>
                  </a:lnTo>
                  <a:lnTo>
                    <a:pt x="3305" y="4362"/>
                  </a:lnTo>
                  <a:lnTo>
                    <a:pt x="3338" y="4372"/>
                  </a:lnTo>
                  <a:lnTo>
                    <a:pt x="3368" y="4382"/>
                  </a:lnTo>
                  <a:lnTo>
                    <a:pt x="3393" y="4390"/>
                  </a:lnTo>
                  <a:lnTo>
                    <a:pt x="3416" y="4399"/>
                  </a:lnTo>
                  <a:lnTo>
                    <a:pt x="3436" y="4408"/>
                  </a:lnTo>
                  <a:lnTo>
                    <a:pt x="3452" y="4417"/>
                  </a:lnTo>
                  <a:lnTo>
                    <a:pt x="3464" y="4425"/>
                  </a:lnTo>
                  <a:lnTo>
                    <a:pt x="3467" y="4431"/>
                  </a:lnTo>
                  <a:lnTo>
                    <a:pt x="3471" y="4436"/>
                  </a:lnTo>
                  <a:lnTo>
                    <a:pt x="3472" y="4443"/>
                  </a:lnTo>
                  <a:lnTo>
                    <a:pt x="3473" y="4449"/>
                  </a:lnTo>
                  <a:lnTo>
                    <a:pt x="3473" y="4456"/>
                  </a:lnTo>
                  <a:lnTo>
                    <a:pt x="3472" y="4464"/>
                  </a:lnTo>
                  <a:lnTo>
                    <a:pt x="3471" y="4471"/>
                  </a:lnTo>
                  <a:lnTo>
                    <a:pt x="3468" y="4479"/>
                  </a:lnTo>
                  <a:lnTo>
                    <a:pt x="3461" y="4496"/>
                  </a:lnTo>
                  <a:lnTo>
                    <a:pt x="3451" y="4515"/>
                  </a:lnTo>
                  <a:lnTo>
                    <a:pt x="3438" y="4535"/>
                  </a:lnTo>
                  <a:lnTo>
                    <a:pt x="3421" y="4556"/>
                  </a:lnTo>
                  <a:lnTo>
                    <a:pt x="3405" y="4578"/>
                  </a:lnTo>
                  <a:lnTo>
                    <a:pt x="3390" y="4599"/>
                  </a:lnTo>
                  <a:lnTo>
                    <a:pt x="3378" y="4620"/>
                  </a:lnTo>
                  <a:lnTo>
                    <a:pt x="3368" y="4640"/>
                  </a:lnTo>
                  <a:lnTo>
                    <a:pt x="3360" y="4659"/>
                  </a:lnTo>
                  <a:lnTo>
                    <a:pt x="3354" y="4678"/>
                  </a:lnTo>
                  <a:lnTo>
                    <a:pt x="3350" y="4695"/>
                  </a:lnTo>
                  <a:lnTo>
                    <a:pt x="3349" y="4713"/>
                  </a:lnTo>
                  <a:lnTo>
                    <a:pt x="3350" y="4726"/>
                  </a:lnTo>
                  <a:lnTo>
                    <a:pt x="3353" y="4740"/>
                  </a:lnTo>
                  <a:lnTo>
                    <a:pt x="3356" y="4753"/>
                  </a:lnTo>
                  <a:lnTo>
                    <a:pt x="3359" y="4766"/>
                  </a:lnTo>
                  <a:lnTo>
                    <a:pt x="3364" y="4779"/>
                  </a:lnTo>
                  <a:lnTo>
                    <a:pt x="3368" y="4792"/>
                  </a:lnTo>
                  <a:lnTo>
                    <a:pt x="3373" y="4806"/>
                  </a:lnTo>
                  <a:lnTo>
                    <a:pt x="3380" y="4819"/>
                  </a:lnTo>
                  <a:lnTo>
                    <a:pt x="3388" y="4832"/>
                  </a:lnTo>
                  <a:lnTo>
                    <a:pt x="3395" y="4844"/>
                  </a:lnTo>
                  <a:lnTo>
                    <a:pt x="3413" y="4870"/>
                  </a:lnTo>
                  <a:lnTo>
                    <a:pt x="3433" y="4894"/>
                  </a:lnTo>
                  <a:lnTo>
                    <a:pt x="3457" y="4919"/>
                  </a:lnTo>
                  <a:lnTo>
                    <a:pt x="3482" y="4943"/>
                  </a:lnTo>
                  <a:lnTo>
                    <a:pt x="3502" y="4966"/>
                  </a:lnTo>
                  <a:lnTo>
                    <a:pt x="3521" y="4989"/>
                  </a:lnTo>
                  <a:lnTo>
                    <a:pt x="3536" y="5011"/>
                  </a:lnTo>
                  <a:lnTo>
                    <a:pt x="3549" y="5032"/>
                  </a:lnTo>
                  <a:lnTo>
                    <a:pt x="3559" y="5052"/>
                  </a:lnTo>
                  <a:lnTo>
                    <a:pt x="3566" y="5072"/>
                  </a:lnTo>
                  <a:lnTo>
                    <a:pt x="3570" y="5091"/>
                  </a:lnTo>
                  <a:lnTo>
                    <a:pt x="3573" y="5106"/>
                  </a:lnTo>
                  <a:lnTo>
                    <a:pt x="3581" y="5143"/>
                  </a:lnTo>
                  <a:lnTo>
                    <a:pt x="3615" y="5282"/>
                  </a:lnTo>
                  <a:lnTo>
                    <a:pt x="3663" y="5472"/>
                  </a:lnTo>
                  <a:lnTo>
                    <a:pt x="3715" y="5682"/>
                  </a:lnTo>
                  <a:lnTo>
                    <a:pt x="3816" y="6089"/>
                  </a:lnTo>
                  <a:lnTo>
                    <a:pt x="3835" y="6174"/>
                  </a:lnTo>
                  <a:lnTo>
                    <a:pt x="3849" y="6239"/>
                  </a:lnTo>
                  <a:lnTo>
                    <a:pt x="3853" y="6264"/>
                  </a:lnTo>
                  <a:lnTo>
                    <a:pt x="3856" y="6284"/>
                  </a:lnTo>
                  <a:lnTo>
                    <a:pt x="3857" y="6298"/>
                  </a:lnTo>
                  <a:lnTo>
                    <a:pt x="3857" y="6308"/>
                  </a:lnTo>
                  <a:lnTo>
                    <a:pt x="3855" y="6316"/>
                  </a:lnTo>
                  <a:lnTo>
                    <a:pt x="3853" y="6323"/>
                  </a:lnTo>
                  <a:lnTo>
                    <a:pt x="3851" y="6325"/>
                  </a:lnTo>
                  <a:lnTo>
                    <a:pt x="3849" y="6327"/>
                  </a:lnTo>
                  <a:lnTo>
                    <a:pt x="3845" y="6328"/>
                  </a:lnTo>
                  <a:lnTo>
                    <a:pt x="3842" y="6328"/>
                  </a:lnTo>
                  <a:lnTo>
                    <a:pt x="3835" y="6326"/>
                  </a:lnTo>
                  <a:lnTo>
                    <a:pt x="3827" y="6322"/>
                  </a:lnTo>
                  <a:lnTo>
                    <a:pt x="3816" y="6315"/>
                  </a:lnTo>
                  <a:lnTo>
                    <a:pt x="3805" y="6305"/>
                  </a:lnTo>
                  <a:lnTo>
                    <a:pt x="3792" y="6293"/>
                  </a:lnTo>
                  <a:lnTo>
                    <a:pt x="3776" y="6278"/>
                  </a:lnTo>
                  <a:lnTo>
                    <a:pt x="3761" y="6261"/>
                  </a:lnTo>
                  <a:lnTo>
                    <a:pt x="3744" y="6240"/>
                  </a:lnTo>
                  <a:lnTo>
                    <a:pt x="3704" y="6191"/>
                  </a:lnTo>
                  <a:lnTo>
                    <a:pt x="3660" y="6131"/>
                  </a:lnTo>
                  <a:lnTo>
                    <a:pt x="3449" y="5845"/>
                  </a:lnTo>
                  <a:lnTo>
                    <a:pt x="3329" y="5685"/>
                  </a:lnTo>
                  <a:lnTo>
                    <a:pt x="3199" y="5511"/>
                  </a:lnTo>
                  <a:lnTo>
                    <a:pt x="3131" y="5423"/>
                  </a:lnTo>
                  <a:lnTo>
                    <a:pt x="3062" y="5334"/>
                  </a:lnTo>
                  <a:lnTo>
                    <a:pt x="2993" y="5248"/>
                  </a:lnTo>
                  <a:lnTo>
                    <a:pt x="2923" y="5161"/>
                  </a:lnTo>
                  <a:lnTo>
                    <a:pt x="2852" y="5075"/>
                  </a:lnTo>
                  <a:lnTo>
                    <a:pt x="2780" y="4991"/>
                  </a:lnTo>
                  <a:lnTo>
                    <a:pt x="2708" y="4907"/>
                  </a:lnTo>
                  <a:lnTo>
                    <a:pt x="2635" y="4825"/>
                  </a:lnTo>
                  <a:lnTo>
                    <a:pt x="2599" y="4785"/>
                  </a:lnTo>
                  <a:lnTo>
                    <a:pt x="2564" y="4747"/>
                  </a:lnTo>
                  <a:lnTo>
                    <a:pt x="2529" y="4711"/>
                  </a:lnTo>
                  <a:lnTo>
                    <a:pt x="2494" y="4677"/>
                  </a:lnTo>
                  <a:lnTo>
                    <a:pt x="2460" y="4645"/>
                  </a:lnTo>
                  <a:lnTo>
                    <a:pt x="2427" y="4615"/>
                  </a:lnTo>
                  <a:lnTo>
                    <a:pt x="2396" y="4588"/>
                  </a:lnTo>
                  <a:lnTo>
                    <a:pt x="2363" y="4563"/>
                  </a:lnTo>
                  <a:lnTo>
                    <a:pt x="2332" y="4540"/>
                  </a:lnTo>
                  <a:lnTo>
                    <a:pt x="2302" y="4519"/>
                  </a:lnTo>
                  <a:lnTo>
                    <a:pt x="2272" y="4501"/>
                  </a:lnTo>
                  <a:lnTo>
                    <a:pt x="2243" y="4484"/>
                  </a:lnTo>
                  <a:lnTo>
                    <a:pt x="2214" y="4469"/>
                  </a:lnTo>
                  <a:lnTo>
                    <a:pt x="2187" y="4457"/>
                  </a:lnTo>
                  <a:lnTo>
                    <a:pt x="2160" y="4446"/>
                  </a:lnTo>
                  <a:lnTo>
                    <a:pt x="2133" y="4439"/>
                  </a:lnTo>
                  <a:lnTo>
                    <a:pt x="2117" y="4436"/>
                  </a:lnTo>
                  <a:lnTo>
                    <a:pt x="2100" y="4435"/>
                  </a:lnTo>
                  <a:lnTo>
                    <a:pt x="2082" y="4435"/>
                  </a:lnTo>
                  <a:lnTo>
                    <a:pt x="2064" y="4439"/>
                  </a:lnTo>
                  <a:lnTo>
                    <a:pt x="2044" y="4442"/>
                  </a:lnTo>
                  <a:lnTo>
                    <a:pt x="2023" y="4447"/>
                  </a:lnTo>
                  <a:lnTo>
                    <a:pt x="2003" y="4455"/>
                  </a:lnTo>
                  <a:lnTo>
                    <a:pt x="1981" y="4464"/>
                  </a:lnTo>
                  <a:lnTo>
                    <a:pt x="1958" y="4475"/>
                  </a:lnTo>
                  <a:lnTo>
                    <a:pt x="1934" y="4487"/>
                  </a:lnTo>
                  <a:lnTo>
                    <a:pt x="1910" y="4501"/>
                  </a:lnTo>
                  <a:lnTo>
                    <a:pt x="1883" y="4516"/>
                  </a:lnTo>
                  <a:lnTo>
                    <a:pt x="1857" y="4534"/>
                  </a:lnTo>
                  <a:lnTo>
                    <a:pt x="1831" y="4552"/>
                  </a:lnTo>
                  <a:lnTo>
                    <a:pt x="1803" y="4573"/>
                  </a:lnTo>
                  <a:lnTo>
                    <a:pt x="1774" y="4595"/>
                  </a:lnTo>
                  <a:lnTo>
                    <a:pt x="1711" y="4644"/>
                  </a:lnTo>
                  <a:lnTo>
                    <a:pt x="1637" y="4697"/>
                  </a:lnTo>
                  <a:lnTo>
                    <a:pt x="1553" y="4756"/>
                  </a:lnTo>
                  <a:lnTo>
                    <a:pt x="1458" y="4821"/>
                  </a:lnTo>
                  <a:lnTo>
                    <a:pt x="1352" y="4890"/>
                  </a:lnTo>
                  <a:lnTo>
                    <a:pt x="1236" y="4965"/>
                  </a:lnTo>
                  <a:lnTo>
                    <a:pt x="1109" y="5045"/>
                  </a:lnTo>
                  <a:lnTo>
                    <a:pt x="973" y="5130"/>
                  </a:lnTo>
                  <a:lnTo>
                    <a:pt x="809" y="5232"/>
                  </a:lnTo>
                  <a:lnTo>
                    <a:pt x="662" y="5324"/>
                  </a:lnTo>
                  <a:lnTo>
                    <a:pt x="532" y="5409"/>
                  </a:lnTo>
                  <a:lnTo>
                    <a:pt x="419" y="5484"/>
                  </a:lnTo>
                  <a:lnTo>
                    <a:pt x="322" y="5551"/>
                  </a:lnTo>
                  <a:lnTo>
                    <a:pt x="241" y="5607"/>
                  </a:lnTo>
                  <a:lnTo>
                    <a:pt x="207" y="5634"/>
                  </a:lnTo>
                  <a:lnTo>
                    <a:pt x="177" y="5657"/>
                  </a:lnTo>
                  <a:lnTo>
                    <a:pt x="151" y="5678"/>
                  </a:lnTo>
                  <a:lnTo>
                    <a:pt x="130" y="5697"/>
                  </a:lnTo>
                  <a:lnTo>
                    <a:pt x="121" y="5707"/>
                  </a:lnTo>
                  <a:lnTo>
                    <a:pt x="111" y="5717"/>
                  </a:lnTo>
                  <a:lnTo>
                    <a:pt x="102" y="5728"/>
                  </a:lnTo>
                  <a:lnTo>
                    <a:pt x="94" y="5740"/>
                  </a:lnTo>
                  <a:lnTo>
                    <a:pt x="86" y="5753"/>
                  </a:lnTo>
                  <a:lnTo>
                    <a:pt x="78" y="5766"/>
                  </a:lnTo>
                  <a:lnTo>
                    <a:pt x="70" y="5780"/>
                  </a:lnTo>
                  <a:lnTo>
                    <a:pt x="64" y="5795"/>
                  </a:lnTo>
                  <a:lnTo>
                    <a:pt x="51" y="5828"/>
                  </a:lnTo>
                  <a:lnTo>
                    <a:pt x="40" y="5863"/>
                  </a:lnTo>
                  <a:lnTo>
                    <a:pt x="29" y="5902"/>
                  </a:lnTo>
                  <a:lnTo>
                    <a:pt x="21" y="5945"/>
                  </a:lnTo>
                  <a:lnTo>
                    <a:pt x="13" y="5990"/>
                  </a:lnTo>
                  <a:lnTo>
                    <a:pt x="8" y="6039"/>
                  </a:lnTo>
                  <a:lnTo>
                    <a:pt x="4" y="6090"/>
                  </a:lnTo>
                  <a:lnTo>
                    <a:pt x="1" y="6146"/>
                  </a:lnTo>
                  <a:lnTo>
                    <a:pt x="0" y="6204"/>
                  </a:lnTo>
                  <a:lnTo>
                    <a:pt x="0" y="6266"/>
                  </a:lnTo>
                  <a:lnTo>
                    <a:pt x="3" y="6331"/>
                  </a:lnTo>
                  <a:lnTo>
                    <a:pt x="6" y="6398"/>
                  </a:lnTo>
                  <a:lnTo>
                    <a:pt x="4433" y="6398"/>
                  </a:lnTo>
                  <a:lnTo>
                    <a:pt x="4431" y="6359"/>
                  </a:lnTo>
                  <a:lnTo>
                    <a:pt x="4427" y="6318"/>
                  </a:lnTo>
                  <a:lnTo>
                    <a:pt x="4424" y="6276"/>
                  </a:lnTo>
                  <a:lnTo>
                    <a:pt x="4420" y="6232"/>
                  </a:lnTo>
                  <a:lnTo>
                    <a:pt x="4414" y="6185"/>
                  </a:lnTo>
                  <a:lnTo>
                    <a:pt x="4408" y="6138"/>
                  </a:lnTo>
                  <a:lnTo>
                    <a:pt x="4392" y="6037"/>
                  </a:lnTo>
                  <a:lnTo>
                    <a:pt x="4373" y="5929"/>
                  </a:lnTo>
                  <a:lnTo>
                    <a:pt x="4350" y="5814"/>
                  </a:lnTo>
                  <a:lnTo>
                    <a:pt x="4324" y="5691"/>
                  </a:lnTo>
                  <a:lnTo>
                    <a:pt x="4294" y="5561"/>
                  </a:lnTo>
                  <a:lnTo>
                    <a:pt x="4237" y="5323"/>
                  </a:lnTo>
                  <a:lnTo>
                    <a:pt x="4195" y="5137"/>
                  </a:lnTo>
                  <a:lnTo>
                    <a:pt x="4179" y="5063"/>
                  </a:lnTo>
                  <a:lnTo>
                    <a:pt x="4167" y="5003"/>
                  </a:lnTo>
                  <a:lnTo>
                    <a:pt x="4160" y="4956"/>
                  </a:lnTo>
                  <a:lnTo>
                    <a:pt x="4154" y="4922"/>
                  </a:lnTo>
                  <a:lnTo>
                    <a:pt x="4174" y="4944"/>
                  </a:lnTo>
                  <a:lnTo>
                    <a:pt x="4193" y="4968"/>
                  </a:lnTo>
                  <a:lnTo>
                    <a:pt x="4211" y="4995"/>
                  </a:lnTo>
                  <a:lnTo>
                    <a:pt x="4229" y="5024"/>
                  </a:lnTo>
                  <a:lnTo>
                    <a:pt x="4246" y="5057"/>
                  </a:lnTo>
                  <a:lnTo>
                    <a:pt x="4263" y="5092"/>
                  </a:lnTo>
                  <a:lnTo>
                    <a:pt x="4278" y="5130"/>
                  </a:lnTo>
                  <a:lnTo>
                    <a:pt x="4293" y="5170"/>
                  </a:lnTo>
                  <a:lnTo>
                    <a:pt x="4307" y="5214"/>
                  </a:lnTo>
                  <a:lnTo>
                    <a:pt x="4321" y="5261"/>
                  </a:lnTo>
                  <a:lnTo>
                    <a:pt x="4335" y="5310"/>
                  </a:lnTo>
                  <a:lnTo>
                    <a:pt x="4348" y="5362"/>
                  </a:lnTo>
                  <a:lnTo>
                    <a:pt x="4360" y="5416"/>
                  </a:lnTo>
                  <a:lnTo>
                    <a:pt x="4371" y="5474"/>
                  </a:lnTo>
                  <a:lnTo>
                    <a:pt x="4382" y="5534"/>
                  </a:lnTo>
                  <a:lnTo>
                    <a:pt x="4391" y="5598"/>
                  </a:lnTo>
                  <a:lnTo>
                    <a:pt x="4430" y="5841"/>
                  </a:lnTo>
                  <a:lnTo>
                    <a:pt x="4465" y="6056"/>
                  </a:lnTo>
                  <a:lnTo>
                    <a:pt x="4495" y="6242"/>
                  </a:lnTo>
                  <a:lnTo>
                    <a:pt x="4524" y="6398"/>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38"/>
          <p:cNvSpPr/>
          <p:nvPr/>
        </p:nvSpPr>
        <p:spPr>
          <a:xfrm>
            <a:off x="0" y="-23813"/>
            <a:ext cx="9450388" cy="6907213"/>
          </a:xfrm>
          <a:custGeom>
            <a:avLst/>
            <a:gdLst>
              <a:gd name="connsiteX0" fmla="*/ 9450710 w 9450710"/>
              <a:gd name="connsiteY0" fmla="*/ 0 h 6907044"/>
              <a:gd name="connsiteX1" fmla="*/ 7020643 w 9450710"/>
              <a:gd name="connsiteY1" fmla="*/ 3483429 h 6907044"/>
              <a:gd name="connsiteX2" fmla="*/ 8945125 w 9450710"/>
              <a:gd name="connsiteY2" fmla="*/ 6894286 h 6907044"/>
              <a:gd name="connsiteX3" fmla="*/ 0 w 9450710"/>
              <a:gd name="connsiteY3" fmla="*/ 6907044 h 6907044"/>
              <a:gd name="connsiteX4" fmla="*/ 0 w 9450710"/>
              <a:gd name="connsiteY4" fmla="*/ 25682 h 6907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0710" h="6907044">
                <a:moveTo>
                  <a:pt x="9450710" y="0"/>
                </a:moveTo>
                <a:cubicBezTo>
                  <a:pt x="9274027" y="1064380"/>
                  <a:pt x="7104906" y="2334381"/>
                  <a:pt x="7020643" y="3483429"/>
                </a:cubicBezTo>
                <a:cubicBezTo>
                  <a:pt x="6936379" y="4632477"/>
                  <a:pt x="8262858" y="6028268"/>
                  <a:pt x="8945125" y="6894286"/>
                </a:cubicBezTo>
                <a:lnTo>
                  <a:pt x="0" y="6907044"/>
                </a:lnTo>
                <a:lnTo>
                  <a:pt x="0" y="25682"/>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flipV="1">
            <a:off x="9204325" y="269875"/>
            <a:ext cx="246063" cy="247650"/>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矩形 32"/>
          <p:cNvSpPr/>
          <p:nvPr/>
        </p:nvSpPr>
        <p:spPr>
          <a:xfrm flipH="1">
            <a:off x="1260475" y="269875"/>
            <a:ext cx="73025" cy="468313"/>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532" name="文本框 34"/>
          <p:cNvSpPr txBox="1">
            <a:spLocks noChangeArrowheads="1"/>
          </p:cNvSpPr>
          <p:nvPr/>
        </p:nvSpPr>
        <p:spPr bwMode="auto">
          <a:xfrm>
            <a:off x="1401763" y="241300"/>
            <a:ext cx="5137150" cy="549275"/>
          </a:xfrm>
          <a:prstGeom prst="rect">
            <a:avLst/>
          </a:prstGeom>
          <a:noFill/>
          <a:ln w="9525">
            <a:noFill/>
            <a:miter lim="800000"/>
          </a:ln>
        </p:spPr>
        <p:txBody>
          <a:bodyPr>
            <a:spAutoFit/>
          </a:bodyPr>
          <a:lstStyle/>
          <a:p>
            <a:r>
              <a:rPr lang="zh-CN" altLang="en-US" sz="2800">
                <a:latin typeface="微软雅黑" panose="020B0503020204020204" pitchFamily="34" charset="-122"/>
                <a:ea typeface="微软雅黑" panose="020B0503020204020204" pitchFamily="34" charset="-122"/>
              </a:rPr>
              <a:t>起步</a:t>
            </a:r>
            <a:endParaRPr lang="zh-CN" altLang="en-US" sz="2800">
              <a:latin typeface="微软雅黑" panose="020B0503020204020204" pitchFamily="34" charset="-122"/>
              <a:ea typeface="微软雅黑" panose="020B0503020204020204" pitchFamily="34" charset="-122"/>
            </a:endParaRPr>
          </a:p>
        </p:txBody>
      </p:sp>
      <p:grpSp>
        <p:nvGrpSpPr>
          <p:cNvPr id="22533" name="组合 35"/>
          <p:cNvGrpSpPr/>
          <p:nvPr/>
        </p:nvGrpSpPr>
        <p:grpSpPr bwMode="auto">
          <a:xfrm rot="-4500000">
            <a:off x="177007" y="261144"/>
            <a:ext cx="481012" cy="469900"/>
            <a:chOff x="1032060" y="5022216"/>
            <a:chExt cx="753746" cy="734645"/>
          </a:xfrm>
        </p:grpSpPr>
        <p:sp>
          <p:nvSpPr>
            <p:cNvPr id="37" name="等腰三角形 36"/>
            <p:cNvSpPr/>
            <p:nvPr/>
          </p:nvSpPr>
          <p:spPr>
            <a:xfrm rot="20627212" flipH="1" flipV="1">
              <a:off x="1032751" y="5105335"/>
              <a:ext cx="753746" cy="650260"/>
            </a:xfrm>
            <a:prstGeom prst="triangle">
              <a:avLst/>
            </a:prstGeom>
            <a:noFill/>
            <a:ln w="12700">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8" name="等腰三角形 37"/>
            <p:cNvSpPr/>
            <p:nvPr/>
          </p:nvSpPr>
          <p:spPr>
            <a:xfrm rot="6289781" flipH="1" flipV="1">
              <a:off x="1004651" y="5062436"/>
              <a:ext cx="588213" cy="504986"/>
            </a:xfrm>
            <a:prstGeom prst="triangle">
              <a:avLst/>
            </a:prstGeom>
            <a:solidFill>
              <a:srgbClr val="CCCC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0" name="椭圆 49"/>
          <p:cNvSpPr/>
          <p:nvPr/>
        </p:nvSpPr>
        <p:spPr>
          <a:xfrm flipV="1">
            <a:off x="8202613" y="1417638"/>
            <a:ext cx="246062"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 name="椭圆 50"/>
          <p:cNvSpPr/>
          <p:nvPr/>
        </p:nvSpPr>
        <p:spPr>
          <a:xfrm flipV="1">
            <a:off x="6881813" y="3154363"/>
            <a:ext cx="246062"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2" name="椭圆 51"/>
          <p:cNvSpPr/>
          <p:nvPr/>
        </p:nvSpPr>
        <p:spPr>
          <a:xfrm flipV="1">
            <a:off x="7477125" y="4984750"/>
            <a:ext cx="246063" cy="246063"/>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537" name="文本框 13"/>
          <p:cNvSpPr txBox="1">
            <a:spLocks noChangeArrowheads="1"/>
          </p:cNvSpPr>
          <p:nvPr/>
        </p:nvSpPr>
        <p:spPr bwMode="auto">
          <a:xfrm>
            <a:off x="8202613" y="2895600"/>
            <a:ext cx="2813050" cy="762000"/>
          </a:xfrm>
          <a:prstGeom prst="rect">
            <a:avLst/>
          </a:prstGeom>
          <a:noFill/>
          <a:ln w="9525">
            <a:noFill/>
            <a:miter lim="800000"/>
          </a:ln>
        </p:spPr>
        <p:txBody>
          <a:bodyPr>
            <a:spAutoFit/>
          </a:bodyPr>
          <a:lstStyle/>
          <a:p>
            <a:r>
              <a:rPr lang="zh-CN" altLang="en-US" sz="4400">
                <a:solidFill>
                  <a:schemeClr val="bg1"/>
                </a:solidFill>
                <a:latin typeface="微软雅黑 Light" pitchFamily="34" charset="-122"/>
                <a:ea typeface="微软雅黑 Light" pitchFamily="34" charset="-122"/>
              </a:rPr>
              <a:t>弘益诞生</a:t>
            </a:r>
            <a:endParaRPr lang="zh-CN" altLang="en-US" sz="4400">
              <a:solidFill>
                <a:schemeClr val="bg1"/>
              </a:solidFill>
              <a:latin typeface="微软雅黑 Light" pitchFamily="34" charset="-122"/>
              <a:ea typeface="微软雅黑 Light" pitchFamily="34" charset="-122"/>
            </a:endParaRPr>
          </a:p>
        </p:txBody>
      </p:sp>
      <p:sp>
        <p:nvSpPr>
          <p:cNvPr id="6" name="人"/>
          <p:cNvSpPr/>
          <p:nvPr/>
        </p:nvSpPr>
        <p:spPr bwMode="auto">
          <a:xfrm flipH="1">
            <a:off x="596900" y="3798888"/>
            <a:ext cx="544513" cy="1431925"/>
          </a:xfrm>
          <a:custGeom>
            <a:avLst/>
            <a:gdLst/>
            <a:ahLst/>
            <a:cxnLst/>
            <a:rect l="0" t="0" r="r" b="b"/>
            <a:pathLst>
              <a:path w="1190625" h="3163887">
                <a:moveTo>
                  <a:pt x="896392" y="1026239"/>
                </a:moveTo>
                <a:lnTo>
                  <a:pt x="896392" y="1562636"/>
                </a:lnTo>
                <a:lnTo>
                  <a:pt x="905596" y="1537864"/>
                </a:lnTo>
                <a:lnTo>
                  <a:pt x="914166" y="1513410"/>
                </a:lnTo>
                <a:lnTo>
                  <a:pt x="922419" y="1489909"/>
                </a:lnTo>
                <a:lnTo>
                  <a:pt x="929402" y="1466726"/>
                </a:lnTo>
                <a:lnTo>
                  <a:pt x="936067" y="1444495"/>
                </a:lnTo>
                <a:lnTo>
                  <a:pt x="941780" y="1423217"/>
                </a:lnTo>
                <a:lnTo>
                  <a:pt x="946859" y="1401939"/>
                </a:lnTo>
                <a:lnTo>
                  <a:pt x="951303" y="1381931"/>
                </a:lnTo>
                <a:lnTo>
                  <a:pt x="955111" y="1362241"/>
                </a:lnTo>
                <a:lnTo>
                  <a:pt x="958285" y="1343186"/>
                </a:lnTo>
                <a:lnTo>
                  <a:pt x="961142" y="1325084"/>
                </a:lnTo>
                <a:lnTo>
                  <a:pt x="963046" y="1307299"/>
                </a:lnTo>
                <a:lnTo>
                  <a:pt x="964951" y="1290467"/>
                </a:lnTo>
                <a:lnTo>
                  <a:pt x="965903" y="1273953"/>
                </a:lnTo>
                <a:lnTo>
                  <a:pt x="966538" y="1258392"/>
                </a:lnTo>
                <a:lnTo>
                  <a:pt x="966855" y="1243148"/>
                </a:lnTo>
                <a:lnTo>
                  <a:pt x="966221" y="1222822"/>
                </a:lnTo>
                <a:lnTo>
                  <a:pt x="964951" y="1203450"/>
                </a:lnTo>
                <a:lnTo>
                  <a:pt x="963046" y="1185030"/>
                </a:lnTo>
                <a:lnTo>
                  <a:pt x="960507" y="1167881"/>
                </a:lnTo>
                <a:lnTo>
                  <a:pt x="957651" y="1151684"/>
                </a:lnTo>
                <a:lnTo>
                  <a:pt x="953842" y="1136440"/>
                </a:lnTo>
                <a:lnTo>
                  <a:pt x="949716" y="1122149"/>
                </a:lnTo>
                <a:lnTo>
                  <a:pt x="945272" y="1108810"/>
                </a:lnTo>
                <a:lnTo>
                  <a:pt x="940193" y="1096107"/>
                </a:lnTo>
                <a:lnTo>
                  <a:pt x="934798" y="1084039"/>
                </a:lnTo>
                <a:lnTo>
                  <a:pt x="929084" y="1072923"/>
                </a:lnTo>
                <a:lnTo>
                  <a:pt x="923054" y="1062443"/>
                </a:lnTo>
                <a:lnTo>
                  <a:pt x="916388" y="1052598"/>
                </a:lnTo>
                <a:lnTo>
                  <a:pt x="910040" y="1043388"/>
                </a:lnTo>
                <a:lnTo>
                  <a:pt x="903375" y="1034814"/>
                </a:lnTo>
                <a:lnTo>
                  <a:pt x="896392" y="1026239"/>
                </a:lnTo>
                <a:close/>
                <a:moveTo>
                  <a:pt x="641199" y="722312"/>
                </a:moveTo>
                <a:lnTo>
                  <a:pt x="788474" y="722312"/>
                </a:lnTo>
                <a:lnTo>
                  <a:pt x="797044" y="722630"/>
                </a:lnTo>
                <a:lnTo>
                  <a:pt x="805297" y="723583"/>
                </a:lnTo>
                <a:lnTo>
                  <a:pt x="813867" y="725488"/>
                </a:lnTo>
                <a:lnTo>
                  <a:pt x="822119" y="727711"/>
                </a:lnTo>
                <a:lnTo>
                  <a:pt x="829419" y="729617"/>
                </a:lnTo>
                <a:lnTo>
                  <a:pt x="839259" y="732475"/>
                </a:lnTo>
                <a:lnTo>
                  <a:pt x="851638" y="736286"/>
                </a:lnTo>
                <a:lnTo>
                  <a:pt x="866238" y="741367"/>
                </a:lnTo>
                <a:lnTo>
                  <a:pt x="882108" y="747719"/>
                </a:lnTo>
                <a:lnTo>
                  <a:pt x="890678" y="751530"/>
                </a:lnTo>
                <a:lnTo>
                  <a:pt x="899883" y="755341"/>
                </a:lnTo>
                <a:lnTo>
                  <a:pt x="909088" y="760105"/>
                </a:lnTo>
                <a:lnTo>
                  <a:pt x="919245" y="765186"/>
                </a:lnTo>
                <a:lnTo>
                  <a:pt x="929084" y="770267"/>
                </a:lnTo>
                <a:lnTo>
                  <a:pt x="939559" y="775984"/>
                </a:lnTo>
                <a:lnTo>
                  <a:pt x="951620" y="783288"/>
                </a:lnTo>
                <a:lnTo>
                  <a:pt x="963999" y="791228"/>
                </a:lnTo>
                <a:lnTo>
                  <a:pt x="977012" y="799802"/>
                </a:lnTo>
                <a:lnTo>
                  <a:pt x="989708" y="809012"/>
                </a:lnTo>
                <a:lnTo>
                  <a:pt x="1002405" y="819175"/>
                </a:lnTo>
                <a:lnTo>
                  <a:pt x="1015418" y="829973"/>
                </a:lnTo>
                <a:lnTo>
                  <a:pt x="1028432" y="841406"/>
                </a:lnTo>
                <a:lnTo>
                  <a:pt x="1041445" y="853791"/>
                </a:lnTo>
                <a:lnTo>
                  <a:pt x="1054141" y="866812"/>
                </a:lnTo>
                <a:lnTo>
                  <a:pt x="1066838" y="881104"/>
                </a:lnTo>
                <a:lnTo>
                  <a:pt x="1072868" y="888408"/>
                </a:lnTo>
                <a:lnTo>
                  <a:pt x="1078899" y="895712"/>
                </a:lnTo>
                <a:lnTo>
                  <a:pt x="1085247" y="903652"/>
                </a:lnTo>
                <a:lnTo>
                  <a:pt x="1091278" y="911591"/>
                </a:lnTo>
                <a:lnTo>
                  <a:pt x="1096991" y="919531"/>
                </a:lnTo>
                <a:lnTo>
                  <a:pt x="1102704" y="928423"/>
                </a:lnTo>
                <a:lnTo>
                  <a:pt x="1108418" y="936998"/>
                </a:lnTo>
                <a:lnTo>
                  <a:pt x="1113813" y="945890"/>
                </a:lnTo>
                <a:lnTo>
                  <a:pt x="1119209" y="954783"/>
                </a:lnTo>
                <a:lnTo>
                  <a:pt x="1124605" y="963993"/>
                </a:lnTo>
                <a:lnTo>
                  <a:pt x="1129684" y="973520"/>
                </a:lnTo>
                <a:lnTo>
                  <a:pt x="1134445" y="983683"/>
                </a:lnTo>
                <a:lnTo>
                  <a:pt x="1141110" y="997021"/>
                </a:lnTo>
                <a:lnTo>
                  <a:pt x="1147141" y="1010677"/>
                </a:lnTo>
                <a:lnTo>
                  <a:pt x="1152854" y="1024651"/>
                </a:lnTo>
                <a:lnTo>
                  <a:pt x="1157933" y="1039577"/>
                </a:lnTo>
                <a:lnTo>
                  <a:pt x="1163011" y="1054504"/>
                </a:lnTo>
                <a:lnTo>
                  <a:pt x="1167772" y="1069748"/>
                </a:lnTo>
                <a:lnTo>
                  <a:pt x="1171898" y="1085309"/>
                </a:lnTo>
                <a:lnTo>
                  <a:pt x="1175707" y="1101506"/>
                </a:lnTo>
                <a:lnTo>
                  <a:pt x="1179199" y="1118020"/>
                </a:lnTo>
                <a:lnTo>
                  <a:pt x="1182055" y="1134534"/>
                </a:lnTo>
                <a:lnTo>
                  <a:pt x="1184595" y="1152001"/>
                </a:lnTo>
                <a:lnTo>
                  <a:pt x="1186816" y="1169469"/>
                </a:lnTo>
                <a:lnTo>
                  <a:pt x="1188403" y="1187253"/>
                </a:lnTo>
                <a:lnTo>
                  <a:pt x="1189673" y="1205673"/>
                </a:lnTo>
                <a:lnTo>
                  <a:pt x="1190308" y="1224093"/>
                </a:lnTo>
                <a:lnTo>
                  <a:pt x="1190625" y="1243148"/>
                </a:lnTo>
                <a:lnTo>
                  <a:pt x="1190308" y="1257756"/>
                </a:lnTo>
                <a:lnTo>
                  <a:pt x="1189990" y="1272365"/>
                </a:lnTo>
                <a:lnTo>
                  <a:pt x="1189356" y="1287292"/>
                </a:lnTo>
                <a:lnTo>
                  <a:pt x="1188403" y="1302218"/>
                </a:lnTo>
                <a:lnTo>
                  <a:pt x="1187134" y="1317780"/>
                </a:lnTo>
                <a:lnTo>
                  <a:pt x="1185547" y="1333341"/>
                </a:lnTo>
                <a:lnTo>
                  <a:pt x="1183642" y="1348903"/>
                </a:lnTo>
                <a:lnTo>
                  <a:pt x="1181420" y="1364782"/>
                </a:lnTo>
                <a:lnTo>
                  <a:pt x="1178881" y="1380979"/>
                </a:lnTo>
                <a:lnTo>
                  <a:pt x="1176025" y="1397493"/>
                </a:lnTo>
                <a:lnTo>
                  <a:pt x="1173168" y="1413690"/>
                </a:lnTo>
                <a:lnTo>
                  <a:pt x="1169677" y="1430839"/>
                </a:lnTo>
                <a:lnTo>
                  <a:pt x="1165868" y="1447671"/>
                </a:lnTo>
                <a:lnTo>
                  <a:pt x="1162059" y="1464820"/>
                </a:lnTo>
                <a:lnTo>
                  <a:pt x="1157615" y="1482605"/>
                </a:lnTo>
                <a:lnTo>
                  <a:pt x="1152854" y="1500390"/>
                </a:lnTo>
                <a:lnTo>
                  <a:pt x="1147776" y="1518174"/>
                </a:lnTo>
                <a:lnTo>
                  <a:pt x="1142380" y="1536594"/>
                </a:lnTo>
                <a:lnTo>
                  <a:pt x="1136349" y="1555014"/>
                </a:lnTo>
                <a:lnTo>
                  <a:pt x="1130318" y="1573434"/>
                </a:lnTo>
                <a:lnTo>
                  <a:pt x="1123970" y="1592489"/>
                </a:lnTo>
                <a:lnTo>
                  <a:pt x="1116987" y="1611543"/>
                </a:lnTo>
                <a:lnTo>
                  <a:pt x="1110005" y="1630916"/>
                </a:lnTo>
                <a:lnTo>
                  <a:pt x="1102387" y="1650924"/>
                </a:lnTo>
                <a:lnTo>
                  <a:pt x="1094452" y="1670614"/>
                </a:lnTo>
                <a:lnTo>
                  <a:pt x="1086199" y="1690622"/>
                </a:lnTo>
                <a:lnTo>
                  <a:pt x="1077312" y="1711582"/>
                </a:lnTo>
                <a:lnTo>
                  <a:pt x="1068425" y="1731907"/>
                </a:lnTo>
                <a:lnTo>
                  <a:pt x="1058903" y="1752868"/>
                </a:lnTo>
                <a:lnTo>
                  <a:pt x="1049063" y="1774463"/>
                </a:lnTo>
                <a:lnTo>
                  <a:pt x="1038906" y="1795741"/>
                </a:lnTo>
                <a:lnTo>
                  <a:pt x="1028114" y="1817655"/>
                </a:lnTo>
                <a:lnTo>
                  <a:pt x="1023988" y="1824959"/>
                </a:lnTo>
                <a:lnTo>
                  <a:pt x="1019862" y="1831628"/>
                </a:lnTo>
                <a:lnTo>
                  <a:pt x="1015101" y="1837980"/>
                </a:lnTo>
                <a:lnTo>
                  <a:pt x="1010022" y="1844014"/>
                </a:lnTo>
                <a:lnTo>
                  <a:pt x="1004626" y="1849413"/>
                </a:lnTo>
                <a:lnTo>
                  <a:pt x="998596" y="1854494"/>
                </a:lnTo>
                <a:lnTo>
                  <a:pt x="992565" y="1859258"/>
                </a:lnTo>
                <a:lnTo>
                  <a:pt x="986217" y="1863386"/>
                </a:lnTo>
                <a:lnTo>
                  <a:pt x="979551" y="1867515"/>
                </a:lnTo>
                <a:lnTo>
                  <a:pt x="972251" y="1870691"/>
                </a:lnTo>
                <a:lnTo>
                  <a:pt x="965268" y="1873549"/>
                </a:lnTo>
                <a:lnTo>
                  <a:pt x="957968" y="1875772"/>
                </a:lnTo>
                <a:lnTo>
                  <a:pt x="950668" y="1877678"/>
                </a:lnTo>
                <a:lnTo>
                  <a:pt x="943050" y="1878948"/>
                </a:lnTo>
                <a:lnTo>
                  <a:pt x="935432" y="1879583"/>
                </a:lnTo>
                <a:lnTo>
                  <a:pt x="927815" y="1879901"/>
                </a:lnTo>
                <a:lnTo>
                  <a:pt x="922419" y="1879901"/>
                </a:lnTo>
                <a:lnTo>
                  <a:pt x="916388" y="1879266"/>
                </a:lnTo>
                <a:lnTo>
                  <a:pt x="910992" y="1878630"/>
                </a:lnTo>
                <a:lnTo>
                  <a:pt x="905279" y="1877678"/>
                </a:lnTo>
                <a:lnTo>
                  <a:pt x="1123653" y="2955871"/>
                </a:lnTo>
                <a:lnTo>
                  <a:pt x="1125240" y="2964445"/>
                </a:lnTo>
                <a:lnTo>
                  <a:pt x="1126510" y="2973655"/>
                </a:lnTo>
                <a:lnTo>
                  <a:pt x="1127144" y="2982230"/>
                </a:lnTo>
                <a:lnTo>
                  <a:pt x="1127144" y="2990805"/>
                </a:lnTo>
                <a:lnTo>
                  <a:pt x="1127144" y="2999379"/>
                </a:lnTo>
                <a:lnTo>
                  <a:pt x="1126510" y="3007636"/>
                </a:lnTo>
                <a:lnTo>
                  <a:pt x="1125240" y="3016211"/>
                </a:lnTo>
                <a:lnTo>
                  <a:pt x="1123970" y="3024468"/>
                </a:lnTo>
                <a:lnTo>
                  <a:pt x="1122066" y="3032726"/>
                </a:lnTo>
                <a:lnTo>
                  <a:pt x="1119844" y="3040983"/>
                </a:lnTo>
                <a:lnTo>
                  <a:pt x="1116987" y="3048922"/>
                </a:lnTo>
                <a:lnTo>
                  <a:pt x="1114131" y="3056544"/>
                </a:lnTo>
                <a:lnTo>
                  <a:pt x="1110639" y="3064166"/>
                </a:lnTo>
                <a:lnTo>
                  <a:pt x="1107148" y="3071471"/>
                </a:lnTo>
                <a:lnTo>
                  <a:pt x="1103022" y="3078775"/>
                </a:lnTo>
                <a:lnTo>
                  <a:pt x="1098578" y="3086079"/>
                </a:lnTo>
                <a:lnTo>
                  <a:pt x="1093817" y="3092749"/>
                </a:lnTo>
                <a:lnTo>
                  <a:pt x="1088739" y="3099100"/>
                </a:lnTo>
                <a:lnTo>
                  <a:pt x="1083025" y="3105452"/>
                </a:lnTo>
                <a:lnTo>
                  <a:pt x="1077629" y="3111486"/>
                </a:lnTo>
                <a:lnTo>
                  <a:pt x="1071599" y="3117202"/>
                </a:lnTo>
                <a:lnTo>
                  <a:pt x="1065251" y="3122919"/>
                </a:lnTo>
                <a:lnTo>
                  <a:pt x="1058903" y="3128000"/>
                </a:lnTo>
                <a:lnTo>
                  <a:pt x="1051920" y="3133082"/>
                </a:lnTo>
                <a:lnTo>
                  <a:pt x="1044937" y="3137845"/>
                </a:lnTo>
                <a:lnTo>
                  <a:pt x="1037636" y="3141974"/>
                </a:lnTo>
                <a:lnTo>
                  <a:pt x="1030019" y="3146102"/>
                </a:lnTo>
                <a:lnTo>
                  <a:pt x="1022084" y="3149596"/>
                </a:lnTo>
                <a:lnTo>
                  <a:pt x="1014149" y="3152772"/>
                </a:lnTo>
                <a:lnTo>
                  <a:pt x="1005896" y="3155312"/>
                </a:lnTo>
                <a:lnTo>
                  <a:pt x="997326" y="3157853"/>
                </a:lnTo>
                <a:lnTo>
                  <a:pt x="988756" y="3159759"/>
                </a:lnTo>
                <a:lnTo>
                  <a:pt x="980186" y="3161346"/>
                </a:lnTo>
                <a:lnTo>
                  <a:pt x="970982" y="3162299"/>
                </a:lnTo>
                <a:lnTo>
                  <a:pt x="962412" y="3162934"/>
                </a:lnTo>
                <a:lnTo>
                  <a:pt x="953842" y="3163252"/>
                </a:lnTo>
                <a:lnTo>
                  <a:pt x="945272" y="3162934"/>
                </a:lnTo>
                <a:lnTo>
                  <a:pt x="937019" y="3162299"/>
                </a:lnTo>
                <a:lnTo>
                  <a:pt x="928449" y="3161346"/>
                </a:lnTo>
                <a:lnTo>
                  <a:pt x="920197" y="3159759"/>
                </a:lnTo>
                <a:lnTo>
                  <a:pt x="911627" y="3157853"/>
                </a:lnTo>
                <a:lnTo>
                  <a:pt x="903692" y="3155630"/>
                </a:lnTo>
                <a:lnTo>
                  <a:pt x="895757" y="3153089"/>
                </a:lnTo>
                <a:lnTo>
                  <a:pt x="888139" y="3150231"/>
                </a:lnTo>
                <a:lnTo>
                  <a:pt x="880521" y="3146738"/>
                </a:lnTo>
                <a:lnTo>
                  <a:pt x="873221" y="3142927"/>
                </a:lnTo>
                <a:lnTo>
                  <a:pt x="865921" y="3139116"/>
                </a:lnTo>
                <a:lnTo>
                  <a:pt x="858621" y="3134352"/>
                </a:lnTo>
                <a:lnTo>
                  <a:pt x="851955" y="3129588"/>
                </a:lnTo>
                <a:lnTo>
                  <a:pt x="845290" y="3124507"/>
                </a:lnTo>
                <a:lnTo>
                  <a:pt x="839259" y="3119108"/>
                </a:lnTo>
                <a:lnTo>
                  <a:pt x="833228" y="3113391"/>
                </a:lnTo>
                <a:lnTo>
                  <a:pt x="827198" y="3107675"/>
                </a:lnTo>
                <a:lnTo>
                  <a:pt x="821802" y="3101323"/>
                </a:lnTo>
                <a:lnTo>
                  <a:pt x="816723" y="3094654"/>
                </a:lnTo>
                <a:lnTo>
                  <a:pt x="811645" y="3087985"/>
                </a:lnTo>
                <a:lnTo>
                  <a:pt x="806884" y="3080680"/>
                </a:lnTo>
                <a:lnTo>
                  <a:pt x="802757" y="3073376"/>
                </a:lnTo>
                <a:lnTo>
                  <a:pt x="798631" y="3065754"/>
                </a:lnTo>
                <a:lnTo>
                  <a:pt x="795140" y="3058132"/>
                </a:lnTo>
                <a:lnTo>
                  <a:pt x="791966" y="3050193"/>
                </a:lnTo>
                <a:lnTo>
                  <a:pt x="789109" y="3041935"/>
                </a:lnTo>
                <a:lnTo>
                  <a:pt x="786887" y="3033361"/>
                </a:lnTo>
                <a:lnTo>
                  <a:pt x="784983" y="3024468"/>
                </a:lnTo>
                <a:lnTo>
                  <a:pt x="556134" y="1895462"/>
                </a:lnTo>
                <a:lnTo>
                  <a:pt x="485988" y="1895462"/>
                </a:lnTo>
                <a:lnTo>
                  <a:pt x="485988" y="2990805"/>
                </a:lnTo>
                <a:lnTo>
                  <a:pt x="485671" y="2999697"/>
                </a:lnTo>
                <a:lnTo>
                  <a:pt x="485036" y="3008589"/>
                </a:lnTo>
                <a:lnTo>
                  <a:pt x="483766" y="3017164"/>
                </a:lnTo>
                <a:lnTo>
                  <a:pt x="482497" y="3026056"/>
                </a:lnTo>
                <a:lnTo>
                  <a:pt x="480592" y="3034313"/>
                </a:lnTo>
                <a:lnTo>
                  <a:pt x="478053" y="3042253"/>
                </a:lnTo>
                <a:lnTo>
                  <a:pt x="475196" y="3050510"/>
                </a:lnTo>
                <a:lnTo>
                  <a:pt x="472022" y="3058132"/>
                </a:lnTo>
                <a:lnTo>
                  <a:pt x="468531" y="3065754"/>
                </a:lnTo>
                <a:lnTo>
                  <a:pt x="464722" y="3073376"/>
                </a:lnTo>
                <a:lnTo>
                  <a:pt x="460596" y="3080363"/>
                </a:lnTo>
                <a:lnTo>
                  <a:pt x="456152" y="3087667"/>
                </a:lnTo>
                <a:lnTo>
                  <a:pt x="451391" y="3094337"/>
                </a:lnTo>
                <a:lnTo>
                  <a:pt x="446313" y="3101006"/>
                </a:lnTo>
                <a:lnTo>
                  <a:pt x="440917" y="3107357"/>
                </a:lnTo>
                <a:lnTo>
                  <a:pt x="435203" y="3113074"/>
                </a:lnTo>
                <a:lnTo>
                  <a:pt x="429173" y="3118790"/>
                </a:lnTo>
                <a:lnTo>
                  <a:pt x="423142" y="3124189"/>
                </a:lnTo>
                <a:lnTo>
                  <a:pt x="416159" y="3129271"/>
                </a:lnTo>
                <a:lnTo>
                  <a:pt x="409494" y="3134034"/>
                </a:lnTo>
                <a:lnTo>
                  <a:pt x="402511" y="3139116"/>
                </a:lnTo>
                <a:lnTo>
                  <a:pt x="395210" y="3143244"/>
                </a:lnTo>
                <a:lnTo>
                  <a:pt x="387910" y="3147055"/>
                </a:lnTo>
                <a:lnTo>
                  <a:pt x="380292" y="3150231"/>
                </a:lnTo>
                <a:lnTo>
                  <a:pt x="372357" y="3153407"/>
                </a:lnTo>
                <a:lnTo>
                  <a:pt x="364105" y="3156265"/>
                </a:lnTo>
                <a:lnTo>
                  <a:pt x="355852" y="3158488"/>
                </a:lnTo>
                <a:lnTo>
                  <a:pt x="347600" y="3160394"/>
                </a:lnTo>
                <a:lnTo>
                  <a:pt x="339030" y="3161982"/>
                </a:lnTo>
                <a:lnTo>
                  <a:pt x="330460" y="3162934"/>
                </a:lnTo>
                <a:lnTo>
                  <a:pt x="321890" y="3163570"/>
                </a:lnTo>
                <a:lnTo>
                  <a:pt x="313003" y="3163887"/>
                </a:lnTo>
                <a:lnTo>
                  <a:pt x="303798" y="3163570"/>
                </a:lnTo>
                <a:lnTo>
                  <a:pt x="295228" y="3162934"/>
                </a:lnTo>
                <a:lnTo>
                  <a:pt x="286341" y="3161982"/>
                </a:lnTo>
                <a:lnTo>
                  <a:pt x="278088" y="3160394"/>
                </a:lnTo>
                <a:lnTo>
                  <a:pt x="269836" y="3158488"/>
                </a:lnTo>
                <a:lnTo>
                  <a:pt x="261583" y="3156265"/>
                </a:lnTo>
                <a:lnTo>
                  <a:pt x="253331" y="3153407"/>
                </a:lnTo>
                <a:lnTo>
                  <a:pt x="245396" y="3150231"/>
                </a:lnTo>
                <a:lnTo>
                  <a:pt x="237778" y="3147055"/>
                </a:lnTo>
                <a:lnTo>
                  <a:pt x="230478" y="3143244"/>
                </a:lnTo>
                <a:lnTo>
                  <a:pt x="223177" y="3139116"/>
                </a:lnTo>
                <a:lnTo>
                  <a:pt x="216195" y="3134034"/>
                </a:lnTo>
                <a:lnTo>
                  <a:pt x="209529" y="3129271"/>
                </a:lnTo>
                <a:lnTo>
                  <a:pt x="202864" y="3124189"/>
                </a:lnTo>
                <a:lnTo>
                  <a:pt x="196515" y="3118790"/>
                </a:lnTo>
                <a:lnTo>
                  <a:pt x="190485" y="3113074"/>
                </a:lnTo>
                <a:lnTo>
                  <a:pt x="184772" y="3107357"/>
                </a:lnTo>
                <a:lnTo>
                  <a:pt x="179376" y="3101006"/>
                </a:lnTo>
                <a:lnTo>
                  <a:pt x="174297" y="3094337"/>
                </a:lnTo>
                <a:lnTo>
                  <a:pt x="169536" y="3087667"/>
                </a:lnTo>
                <a:lnTo>
                  <a:pt x="165092" y="3080363"/>
                </a:lnTo>
                <a:lnTo>
                  <a:pt x="160966" y="3073376"/>
                </a:lnTo>
                <a:lnTo>
                  <a:pt x="157157" y="3065754"/>
                </a:lnTo>
                <a:lnTo>
                  <a:pt x="153666" y="3058132"/>
                </a:lnTo>
                <a:lnTo>
                  <a:pt x="150492" y="3050510"/>
                </a:lnTo>
                <a:lnTo>
                  <a:pt x="147953" y="3042253"/>
                </a:lnTo>
                <a:lnTo>
                  <a:pt x="145096" y="3034313"/>
                </a:lnTo>
                <a:lnTo>
                  <a:pt x="143192" y="3026056"/>
                </a:lnTo>
                <a:lnTo>
                  <a:pt x="141922" y="3017164"/>
                </a:lnTo>
                <a:lnTo>
                  <a:pt x="140652" y="3008589"/>
                </a:lnTo>
                <a:lnTo>
                  <a:pt x="140018" y="2999697"/>
                </a:lnTo>
                <a:lnTo>
                  <a:pt x="139700" y="2990805"/>
                </a:lnTo>
                <a:lnTo>
                  <a:pt x="139700" y="1787484"/>
                </a:lnTo>
                <a:lnTo>
                  <a:pt x="139700" y="1522303"/>
                </a:lnTo>
                <a:lnTo>
                  <a:pt x="139700" y="1265378"/>
                </a:lnTo>
                <a:lnTo>
                  <a:pt x="147953" y="1265378"/>
                </a:lnTo>
                <a:lnTo>
                  <a:pt x="155570" y="1265061"/>
                </a:lnTo>
                <a:lnTo>
                  <a:pt x="163188" y="1264426"/>
                </a:lnTo>
                <a:lnTo>
                  <a:pt x="170806" y="1263791"/>
                </a:lnTo>
                <a:lnTo>
                  <a:pt x="185724" y="1262203"/>
                </a:lnTo>
                <a:lnTo>
                  <a:pt x="200007" y="1259662"/>
                </a:lnTo>
                <a:lnTo>
                  <a:pt x="214607" y="1256486"/>
                </a:lnTo>
                <a:lnTo>
                  <a:pt x="228573" y="1252358"/>
                </a:lnTo>
                <a:lnTo>
                  <a:pt x="241904" y="1247911"/>
                </a:lnTo>
                <a:lnTo>
                  <a:pt x="254918" y="1242830"/>
                </a:lnTo>
                <a:lnTo>
                  <a:pt x="268249" y="1237431"/>
                </a:lnTo>
                <a:lnTo>
                  <a:pt x="280628" y="1231715"/>
                </a:lnTo>
                <a:lnTo>
                  <a:pt x="292689" y="1225363"/>
                </a:lnTo>
                <a:lnTo>
                  <a:pt x="304433" y="1218376"/>
                </a:lnTo>
                <a:lnTo>
                  <a:pt x="316177" y="1211389"/>
                </a:lnTo>
                <a:lnTo>
                  <a:pt x="327286" y="1204085"/>
                </a:lnTo>
                <a:lnTo>
                  <a:pt x="338078" y="1195828"/>
                </a:lnTo>
                <a:lnTo>
                  <a:pt x="348552" y="1187888"/>
                </a:lnTo>
                <a:lnTo>
                  <a:pt x="358709" y="1179631"/>
                </a:lnTo>
                <a:lnTo>
                  <a:pt x="368548" y="1171056"/>
                </a:lnTo>
                <a:lnTo>
                  <a:pt x="378071" y="1162482"/>
                </a:lnTo>
                <a:lnTo>
                  <a:pt x="387275" y="1153589"/>
                </a:lnTo>
                <a:lnTo>
                  <a:pt x="395845" y="1144380"/>
                </a:lnTo>
                <a:lnTo>
                  <a:pt x="404415" y="1135487"/>
                </a:lnTo>
                <a:lnTo>
                  <a:pt x="412350" y="1126595"/>
                </a:lnTo>
                <a:lnTo>
                  <a:pt x="419968" y="1117385"/>
                </a:lnTo>
                <a:lnTo>
                  <a:pt x="427903" y="1108493"/>
                </a:lnTo>
                <a:lnTo>
                  <a:pt x="434886" y="1099600"/>
                </a:lnTo>
                <a:lnTo>
                  <a:pt x="447900" y="1082133"/>
                </a:lnTo>
                <a:lnTo>
                  <a:pt x="459643" y="1065301"/>
                </a:lnTo>
                <a:lnTo>
                  <a:pt x="470118" y="1049740"/>
                </a:lnTo>
                <a:lnTo>
                  <a:pt x="480592" y="1033543"/>
                </a:lnTo>
                <a:lnTo>
                  <a:pt x="491066" y="1017029"/>
                </a:lnTo>
                <a:lnTo>
                  <a:pt x="501223" y="999879"/>
                </a:lnTo>
                <a:lnTo>
                  <a:pt x="511698" y="982095"/>
                </a:lnTo>
                <a:lnTo>
                  <a:pt x="521855" y="963357"/>
                </a:lnTo>
                <a:lnTo>
                  <a:pt x="532329" y="944620"/>
                </a:lnTo>
                <a:lnTo>
                  <a:pt x="543121" y="925248"/>
                </a:lnTo>
                <a:lnTo>
                  <a:pt x="553595" y="904922"/>
                </a:lnTo>
                <a:lnTo>
                  <a:pt x="564387" y="884279"/>
                </a:lnTo>
                <a:lnTo>
                  <a:pt x="575179" y="863001"/>
                </a:lnTo>
                <a:lnTo>
                  <a:pt x="585653" y="841088"/>
                </a:lnTo>
                <a:lnTo>
                  <a:pt x="597079" y="818857"/>
                </a:lnTo>
                <a:lnTo>
                  <a:pt x="618980" y="771855"/>
                </a:lnTo>
                <a:lnTo>
                  <a:pt x="641199" y="722312"/>
                </a:lnTo>
                <a:close/>
                <a:moveTo>
                  <a:pt x="527838" y="527050"/>
                </a:moveTo>
                <a:lnTo>
                  <a:pt x="533244" y="527368"/>
                </a:lnTo>
                <a:lnTo>
                  <a:pt x="538967" y="528003"/>
                </a:lnTo>
                <a:lnTo>
                  <a:pt x="544373" y="528638"/>
                </a:lnTo>
                <a:lnTo>
                  <a:pt x="549778" y="529590"/>
                </a:lnTo>
                <a:lnTo>
                  <a:pt x="555184" y="530860"/>
                </a:lnTo>
                <a:lnTo>
                  <a:pt x="560589" y="532448"/>
                </a:lnTo>
                <a:lnTo>
                  <a:pt x="565995" y="534353"/>
                </a:lnTo>
                <a:lnTo>
                  <a:pt x="571400" y="536575"/>
                </a:lnTo>
                <a:lnTo>
                  <a:pt x="577124" y="539433"/>
                </a:lnTo>
                <a:lnTo>
                  <a:pt x="582530" y="542608"/>
                </a:lnTo>
                <a:lnTo>
                  <a:pt x="587935" y="545783"/>
                </a:lnTo>
                <a:lnTo>
                  <a:pt x="593341" y="549275"/>
                </a:lnTo>
                <a:lnTo>
                  <a:pt x="598110" y="553085"/>
                </a:lnTo>
                <a:lnTo>
                  <a:pt x="602880" y="557213"/>
                </a:lnTo>
                <a:lnTo>
                  <a:pt x="607014" y="561658"/>
                </a:lnTo>
                <a:lnTo>
                  <a:pt x="611147" y="566103"/>
                </a:lnTo>
                <a:lnTo>
                  <a:pt x="614963" y="570548"/>
                </a:lnTo>
                <a:lnTo>
                  <a:pt x="618461" y="575628"/>
                </a:lnTo>
                <a:lnTo>
                  <a:pt x="621640" y="580390"/>
                </a:lnTo>
                <a:lnTo>
                  <a:pt x="624820" y="585788"/>
                </a:lnTo>
                <a:lnTo>
                  <a:pt x="627364" y="590868"/>
                </a:lnTo>
                <a:lnTo>
                  <a:pt x="629908" y="596583"/>
                </a:lnTo>
                <a:lnTo>
                  <a:pt x="632134" y="602298"/>
                </a:lnTo>
                <a:lnTo>
                  <a:pt x="633724" y="608013"/>
                </a:lnTo>
                <a:lnTo>
                  <a:pt x="634995" y="612458"/>
                </a:lnTo>
                <a:lnTo>
                  <a:pt x="636267" y="617220"/>
                </a:lnTo>
                <a:lnTo>
                  <a:pt x="636903" y="621665"/>
                </a:lnTo>
                <a:lnTo>
                  <a:pt x="637539" y="626428"/>
                </a:lnTo>
                <a:lnTo>
                  <a:pt x="638175" y="631190"/>
                </a:lnTo>
                <a:lnTo>
                  <a:pt x="638175" y="635953"/>
                </a:lnTo>
                <a:lnTo>
                  <a:pt x="638175" y="640715"/>
                </a:lnTo>
                <a:lnTo>
                  <a:pt x="638175" y="645478"/>
                </a:lnTo>
                <a:lnTo>
                  <a:pt x="637857" y="650558"/>
                </a:lnTo>
                <a:lnTo>
                  <a:pt x="637221" y="655638"/>
                </a:lnTo>
                <a:lnTo>
                  <a:pt x="636267" y="660400"/>
                </a:lnTo>
                <a:lnTo>
                  <a:pt x="635313" y="665163"/>
                </a:lnTo>
                <a:lnTo>
                  <a:pt x="634041" y="669925"/>
                </a:lnTo>
                <a:lnTo>
                  <a:pt x="632770" y="674688"/>
                </a:lnTo>
                <a:lnTo>
                  <a:pt x="630862" y="679450"/>
                </a:lnTo>
                <a:lnTo>
                  <a:pt x="628954" y="683895"/>
                </a:lnTo>
                <a:lnTo>
                  <a:pt x="611465" y="723583"/>
                </a:lnTo>
                <a:lnTo>
                  <a:pt x="589207" y="772478"/>
                </a:lnTo>
                <a:lnTo>
                  <a:pt x="577760" y="795973"/>
                </a:lnTo>
                <a:lnTo>
                  <a:pt x="567267" y="818515"/>
                </a:lnTo>
                <a:lnTo>
                  <a:pt x="556456" y="840423"/>
                </a:lnTo>
                <a:lnTo>
                  <a:pt x="545963" y="861378"/>
                </a:lnTo>
                <a:lnTo>
                  <a:pt x="535469" y="882015"/>
                </a:lnTo>
                <a:lnTo>
                  <a:pt x="524976" y="901700"/>
                </a:lnTo>
                <a:lnTo>
                  <a:pt x="514801" y="920433"/>
                </a:lnTo>
                <a:lnTo>
                  <a:pt x="504944" y="939166"/>
                </a:lnTo>
                <a:lnTo>
                  <a:pt x="495087" y="956628"/>
                </a:lnTo>
                <a:lnTo>
                  <a:pt x="485229" y="973773"/>
                </a:lnTo>
                <a:lnTo>
                  <a:pt x="475372" y="990283"/>
                </a:lnTo>
                <a:lnTo>
                  <a:pt x="465833" y="1005841"/>
                </a:lnTo>
                <a:lnTo>
                  <a:pt x="456612" y="1021081"/>
                </a:lnTo>
                <a:lnTo>
                  <a:pt x="447390" y="1036003"/>
                </a:lnTo>
                <a:lnTo>
                  <a:pt x="437215" y="1051243"/>
                </a:lnTo>
                <a:lnTo>
                  <a:pt x="427358" y="1065848"/>
                </a:lnTo>
                <a:lnTo>
                  <a:pt x="417183" y="1079501"/>
                </a:lnTo>
                <a:lnTo>
                  <a:pt x="407644" y="1093153"/>
                </a:lnTo>
                <a:lnTo>
                  <a:pt x="398104" y="1105853"/>
                </a:lnTo>
                <a:lnTo>
                  <a:pt x="388565" y="1118236"/>
                </a:lnTo>
                <a:lnTo>
                  <a:pt x="379026" y="1129666"/>
                </a:lnTo>
                <a:lnTo>
                  <a:pt x="369487" y="1140778"/>
                </a:lnTo>
                <a:lnTo>
                  <a:pt x="359947" y="1151256"/>
                </a:lnTo>
                <a:lnTo>
                  <a:pt x="350408" y="1161416"/>
                </a:lnTo>
                <a:lnTo>
                  <a:pt x="341187" y="1170623"/>
                </a:lnTo>
                <a:lnTo>
                  <a:pt x="331648" y="1179513"/>
                </a:lnTo>
                <a:lnTo>
                  <a:pt x="322108" y="1188086"/>
                </a:lnTo>
                <a:lnTo>
                  <a:pt x="312887" y="1196023"/>
                </a:lnTo>
                <a:lnTo>
                  <a:pt x="302712" y="1203961"/>
                </a:lnTo>
                <a:lnTo>
                  <a:pt x="293173" y="1210946"/>
                </a:lnTo>
                <a:lnTo>
                  <a:pt x="286495" y="1215391"/>
                </a:lnTo>
                <a:lnTo>
                  <a:pt x="279818" y="1219836"/>
                </a:lnTo>
                <a:lnTo>
                  <a:pt x="273140" y="1223963"/>
                </a:lnTo>
                <a:lnTo>
                  <a:pt x="266145" y="1227773"/>
                </a:lnTo>
                <a:lnTo>
                  <a:pt x="259149" y="1231266"/>
                </a:lnTo>
                <a:lnTo>
                  <a:pt x="251518" y="1234758"/>
                </a:lnTo>
                <a:lnTo>
                  <a:pt x="244205" y="1237933"/>
                </a:lnTo>
                <a:lnTo>
                  <a:pt x="236573" y="1240791"/>
                </a:lnTo>
                <a:lnTo>
                  <a:pt x="229260" y="1243331"/>
                </a:lnTo>
                <a:lnTo>
                  <a:pt x="221310" y="1245871"/>
                </a:lnTo>
                <a:lnTo>
                  <a:pt x="213679" y="1247776"/>
                </a:lnTo>
                <a:lnTo>
                  <a:pt x="205730" y="1249363"/>
                </a:lnTo>
                <a:lnTo>
                  <a:pt x="197144" y="1250951"/>
                </a:lnTo>
                <a:lnTo>
                  <a:pt x="188877" y="1251903"/>
                </a:lnTo>
                <a:lnTo>
                  <a:pt x="180610" y="1252538"/>
                </a:lnTo>
                <a:lnTo>
                  <a:pt x="172024" y="1252538"/>
                </a:lnTo>
                <a:lnTo>
                  <a:pt x="171388" y="1252538"/>
                </a:lnTo>
                <a:lnTo>
                  <a:pt x="163439" y="1252538"/>
                </a:lnTo>
                <a:lnTo>
                  <a:pt x="155490" y="1251586"/>
                </a:lnTo>
                <a:lnTo>
                  <a:pt x="147858" y="1250633"/>
                </a:lnTo>
                <a:lnTo>
                  <a:pt x="139591" y="1249363"/>
                </a:lnTo>
                <a:lnTo>
                  <a:pt x="132278" y="1247776"/>
                </a:lnTo>
                <a:lnTo>
                  <a:pt x="124964" y="1245871"/>
                </a:lnTo>
                <a:lnTo>
                  <a:pt x="117969" y="1243648"/>
                </a:lnTo>
                <a:lnTo>
                  <a:pt x="110973" y="1241108"/>
                </a:lnTo>
                <a:lnTo>
                  <a:pt x="106840" y="1239203"/>
                </a:lnTo>
                <a:lnTo>
                  <a:pt x="102706" y="1236981"/>
                </a:lnTo>
                <a:lnTo>
                  <a:pt x="97300" y="1234758"/>
                </a:lnTo>
                <a:lnTo>
                  <a:pt x="92213" y="1232218"/>
                </a:lnTo>
                <a:lnTo>
                  <a:pt x="91895" y="1231901"/>
                </a:lnTo>
                <a:lnTo>
                  <a:pt x="85217" y="1228091"/>
                </a:lnTo>
                <a:lnTo>
                  <a:pt x="79176" y="1223646"/>
                </a:lnTo>
                <a:lnTo>
                  <a:pt x="72180" y="1218566"/>
                </a:lnTo>
                <a:lnTo>
                  <a:pt x="65821" y="1213168"/>
                </a:lnTo>
                <a:lnTo>
                  <a:pt x="59779" y="1207771"/>
                </a:lnTo>
                <a:lnTo>
                  <a:pt x="54374" y="1202373"/>
                </a:lnTo>
                <a:lnTo>
                  <a:pt x="48968" y="1196341"/>
                </a:lnTo>
                <a:lnTo>
                  <a:pt x="44517" y="1190308"/>
                </a:lnTo>
                <a:lnTo>
                  <a:pt x="40065" y="1184593"/>
                </a:lnTo>
                <a:lnTo>
                  <a:pt x="35613" y="1178561"/>
                </a:lnTo>
                <a:lnTo>
                  <a:pt x="32116" y="1172846"/>
                </a:lnTo>
                <a:lnTo>
                  <a:pt x="28618" y="1166813"/>
                </a:lnTo>
                <a:lnTo>
                  <a:pt x="25756" y="1160781"/>
                </a:lnTo>
                <a:lnTo>
                  <a:pt x="22894" y="1155066"/>
                </a:lnTo>
                <a:lnTo>
                  <a:pt x="18125" y="1143318"/>
                </a:lnTo>
                <a:lnTo>
                  <a:pt x="13991" y="1132206"/>
                </a:lnTo>
                <a:lnTo>
                  <a:pt x="10175" y="1119823"/>
                </a:lnTo>
                <a:lnTo>
                  <a:pt x="7314" y="1107758"/>
                </a:lnTo>
                <a:lnTo>
                  <a:pt x="5088" y="1095693"/>
                </a:lnTo>
                <a:lnTo>
                  <a:pt x="3180" y="1083311"/>
                </a:lnTo>
                <a:lnTo>
                  <a:pt x="1590" y="1071563"/>
                </a:lnTo>
                <a:lnTo>
                  <a:pt x="954" y="1059498"/>
                </a:lnTo>
                <a:lnTo>
                  <a:pt x="318" y="1047751"/>
                </a:lnTo>
                <a:lnTo>
                  <a:pt x="0" y="1035686"/>
                </a:lnTo>
                <a:lnTo>
                  <a:pt x="318" y="1018541"/>
                </a:lnTo>
                <a:lnTo>
                  <a:pt x="1590" y="1001396"/>
                </a:lnTo>
                <a:lnTo>
                  <a:pt x="3180" y="984251"/>
                </a:lnTo>
                <a:lnTo>
                  <a:pt x="5406" y="967106"/>
                </a:lnTo>
                <a:lnTo>
                  <a:pt x="8585" y="949961"/>
                </a:lnTo>
                <a:lnTo>
                  <a:pt x="12083" y="933133"/>
                </a:lnTo>
                <a:lnTo>
                  <a:pt x="16535" y="915988"/>
                </a:lnTo>
                <a:lnTo>
                  <a:pt x="21622" y="899160"/>
                </a:lnTo>
                <a:lnTo>
                  <a:pt x="27346" y="882650"/>
                </a:lnTo>
                <a:lnTo>
                  <a:pt x="30526" y="874078"/>
                </a:lnTo>
                <a:lnTo>
                  <a:pt x="34023" y="865823"/>
                </a:lnTo>
                <a:lnTo>
                  <a:pt x="37839" y="857568"/>
                </a:lnTo>
                <a:lnTo>
                  <a:pt x="41655" y="849313"/>
                </a:lnTo>
                <a:lnTo>
                  <a:pt x="45788" y="841058"/>
                </a:lnTo>
                <a:lnTo>
                  <a:pt x="50240" y="833120"/>
                </a:lnTo>
                <a:lnTo>
                  <a:pt x="55010" y="825183"/>
                </a:lnTo>
                <a:lnTo>
                  <a:pt x="60097" y="817245"/>
                </a:lnTo>
                <a:lnTo>
                  <a:pt x="65503" y="808990"/>
                </a:lnTo>
                <a:lnTo>
                  <a:pt x="71226" y="801053"/>
                </a:lnTo>
                <a:lnTo>
                  <a:pt x="77268" y="793433"/>
                </a:lnTo>
                <a:lnTo>
                  <a:pt x="83945" y="785813"/>
                </a:lnTo>
                <a:lnTo>
                  <a:pt x="91259" y="778510"/>
                </a:lnTo>
                <a:lnTo>
                  <a:pt x="99208" y="771208"/>
                </a:lnTo>
                <a:lnTo>
                  <a:pt x="104296" y="766445"/>
                </a:lnTo>
                <a:lnTo>
                  <a:pt x="110019" y="761683"/>
                </a:lnTo>
                <a:lnTo>
                  <a:pt x="116061" y="756920"/>
                </a:lnTo>
                <a:lnTo>
                  <a:pt x="122420" y="752475"/>
                </a:lnTo>
                <a:lnTo>
                  <a:pt x="129098" y="748348"/>
                </a:lnTo>
                <a:lnTo>
                  <a:pt x="136093" y="744538"/>
                </a:lnTo>
                <a:lnTo>
                  <a:pt x="143407" y="740728"/>
                </a:lnTo>
                <a:lnTo>
                  <a:pt x="151038" y="737235"/>
                </a:lnTo>
                <a:lnTo>
                  <a:pt x="158987" y="734060"/>
                </a:lnTo>
                <a:lnTo>
                  <a:pt x="166937" y="731520"/>
                </a:lnTo>
                <a:lnTo>
                  <a:pt x="175204" y="728980"/>
                </a:lnTo>
                <a:lnTo>
                  <a:pt x="183471" y="727075"/>
                </a:lnTo>
                <a:lnTo>
                  <a:pt x="192375" y="725170"/>
                </a:lnTo>
                <a:lnTo>
                  <a:pt x="200960" y="724218"/>
                </a:lnTo>
                <a:lnTo>
                  <a:pt x="210181" y="723265"/>
                </a:lnTo>
                <a:lnTo>
                  <a:pt x="219403" y="723265"/>
                </a:lnTo>
                <a:lnTo>
                  <a:pt x="227352" y="723583"/>
                </a:lnTo>
                <a:lnTo>
                  <a:pt x="234983" y="724535"/>
                </a:lnTo>
                <a:lnTo>
                  <a:pt x="241343" y="723900"/>
                </a:lnTo>
                <a:lnTo>
                  <a:pt x="248020" y="723583"/>
                </a:lnTo>
                <a:lnTo>
                  <a:pt x="335145" y="723583"/>
                </a:lnTo>
                <a:lnTo>
                  <a:pt x="311933" y="772478"/>
                </a:lnTo>
                <a:lnTo>
                  <a:pt x="290947" y="816293"/>
                </a:lnTo>
                <a:lnTo>
                  <a:pt x="270279" y="857250"/>
                </a:lnTo>
                <a:lnTo>
                  <a:pt x="260103" y="876935"/>
                </a:lnTo>
                <a:lnTo>
                  <a:pt x="250246" y="895350"/>
                </a:lnTo>
                <a:lnTo>
                  <a:pt x="240389" y="913131"/>
                </a:lnTo>
                <a:lnTo>
                  <a:pt x="231168" y="929958"/>
                </a:lnTo>
                <a:lnTo>
                  <a:pt x="221946" y="945833"/>
                </a:lnTo>
                <a:lnTo>
                  <a:pt x="213043" y="960438"/>
                </a:lnTo>
                <a:lnTo>
                  <a:pt x="204458" y="974091"/>
                </a:lnTo>
                <a:lnTo>
                  <a:pt x="195555" y="986791"/>
                </a:lnTo>
                <a:lnTo>
                  <a:pt x="187605" y="998221"/>
                </a:lnTo>
                <a:lnTo>
                  <a:pt x="179974" y="1008063"/>
                </a:lnTo>
                <a:lnTo>
                  <a:pt x="172660" y="1016953"/>
                </a:lnTo>
                <a:lnTo>
                  <a:pt x="165665" y="1024256"/>
                </a:lnTo>
                <a:lnTo>
                  <a:pt x="168527" y="1024573"/>
                </a:lnTo>
                <a:lnTo>
                  <a:pt x="172978" y="1021081"/>
                </a:lnTo>
                <a:lnTo>
                  <a:pt x="177748" y="1016953"/>
                </a:lnTo>
                <a:lnTo>
                  <a:pt x="183153" y="1011873"/>
                </a:lnTo>
                <a:lnTo>
                  <a:pt x="188877" y="1005841"/>
                </a:lnTo>
                <a:lnTo>
                  <a:pt x="195555" y="999173"/>
                </a:lnTo>
                <a:lnTo>
                  <a:pt x="202868" y="991236"/>
                </a:lnTo>
                <a:lnTo>
                  <a:pt x="210181" y="982346"/>
                </a:lnTo>
                <a:lnTo>
                  <a:pt x="218131" y="972186"/>
                </a:lnTo>
                <a:lnTo>
                  <a:pt x="229260" y="957581"/>
                </a:lnTo>
                <a:lnTo>
                  <a:pt x="241025" y="941071"/>
                </a:lnTo>
                <a:lnTo>
                  <a:pt x="253426" y="922338"/>
                </a:lnTo>
                <a:lnTo>
                  <a:pt x="266781" y="902018"/>
                </a:lnTo>
                <a:lnTo>
                  <a:pt x="280772" y="879475"/>
                </a:lnTo>
                <a:lnTo>
                  <a:pt x="294763" y="854710"/>
                </a:lnTo>
                <a:lnTo>
                  <a:pt x="309707" y="828358"/>
                </a:lnTo>
                <a:lnTo>
                  <a:pt x="325606" y="799465"/>
                </a:lnTo>
                <a:lnTo>
                  <a:pt x="344367" y="763270"/>
                </a:lnTo>
                <a:lnTo>
                  <a:pt x="364081" y="723583"/>
                </a:lnTo>
                <a:lnTo>
                  <a:pt x="376800" y="697548"/>
                </a:lnTo>
                <a:lnTo>
                  <a:pt x="389519" y="670560"/>
                </a:lnTo>
                <a:lnTo>
                  <a:pt x="402238" y="641985"/>
                </a:lnTo>
                <a:lnTo>
                  <a:pt x="415593" y="612458"/>
                </a:lnTo>
                <a:lnTo>
                  <a:pt x="423860" y="594360"/>
                </a:lnTo>
                <a:lnTo>
                  <a:pt x="426404" y="588963"/>
                </a:lnTo>
                <a:lnTo>
                  <a:pt x="428948" y="583883"/>
                </a:lnTo>
                <a:lnTo>
                  <a:pt x="431810" y="579120"/>
                </a:lnTo>
                <a:lnTo>
                  <a:pt x="434989" y="574675"/>
                </a:lnTo>
                <a:lnTo>
                  <a:pt x="438169" y="570230"/>
                </a:lnTo>
                <a:lnTo>
                  <a:pt x="441667" y="565785"/>
                </a:lnTo>
                <a:lnTo>
                  <a:pt x="445483" y="561975"/>
                </a:lnTo>
                <a:lnTo>
                  <a:pt x="449298" y="558165"/>
                </a:lnTo>
                <a:lnTo>
                  <a:pt x="453432" y="554355"/>
                </a:lnTo>
                <a:lnTo>
                  <a:pt x="457566" y="550863"/>
                </a:lnTo>
                <a:lnTo>
                  <a:pt x="461699" y="547688"/>
                </a:lnTo>
                <a:lnTo>
                  <a:pt x="466151" y="544830"/>
                </a:lnTo>
                <a:lnTo>
                  <a:pt x="470921" y="541973"/>
                </a:lnTo>
                <a:lnTo>
                  <a:pt x="475690" y="539433"/>
                </a:lnTo>
                <a:lnTo>
                  <a:pt x="480778" y="536893"/>
                </a:lnTo>
                <a:lnTo>
                  <a:pt x="485547" y="534988"/>
                </a:lnTo>
                <a:lnTo>
                  <a:pt x="490635" y="533083"/>
                </a:lnTo>
                <a:lnTo>
                  <a:pt x="495723" y="531495"/>
                </a:lnTo>
                <a:lnTo>
                  <a:pt x="501128" y="530225"/>
                </a:lnTo>
                <a:lnTo>
                  <a:pt x="506216" y="528955"/>
                </a:lnTo>
                <a:lnTo>
                  <a:pt x="511621" y="528320"/>
                </a:lnTo>
                <a:lnTo>
                  <a:pt x="517027" y="527685"/>
                </a:lnTo>
                <a:lnTo>
                  <a:pt x="522114" y="527368"/>
                </a:lnTo>
                <a:lnTo>
                  <a:pt x="527838" y="527050"/>
                </a:lnTo>
                <a:close/>
                <a:moveTo>
                  <a:pt x="510850" y="0"/>
                </a:moveTo>
                <a:lnTo>
                  <a:pt x="518478" y="0"/>
                </a:lnTo>
                <a:lnTo>
                  <a:pt x="526424" y="0"/>
                </a:lnTo>
                <a:lnTo>
                  <a:pt x="534369" y="317"/>
                </a:lnTo>
                <a:lnTo>
                  <a:pt x="542315" y="952"/>
                </a:lnTo>
                <a:lnTo>
                  <a:pt x="550260" y="1587"/>
                </a:lnTo>
                <a:lnTo>
                  <a:pt x="557888" y="2539"/>
                </a:lnTo>
                <a:lnTo>
                  <a:pt x="565833" y="3491"/>
                </a:lnTo>
                <a:lnTo>
                  <a:pt x="573779" y="5077"/>
                </a:lnTo>
                <a:lnTo>
                  <a:pt x="581724" y="6347"/>
                </a:lnTo>
                <a:lnTo>
                  <a:pt x="589988" y="8251"/>
                </a:lnTo>
                <a:lnTo>
                  <a:pt x="597615" y="10155"/>
                </a:lnTo>
                <a:lnTo>
                  <a:pt x="605561" y="12376"/>
                </a:lnTo>
                <a:lnTo>
                  <a:pt x="613189" y="14597"/>
                </a:lnTo>
                <a:lnTo>
                  <a:pt x="620816" y="17136"/>
                </a:lnTo>
                <a:lnTo>
                  <a:pt x="628126" y="19675"/>
                </a:lnTo>
                <a:lnTo>
                  <a:pt x="635436" y="22531"/>
                </a:lnTo>
                <a:lnTo>
                  <a:pt x="642746" y="25386"/>
                </a:lnTo>
                <a:lnTo>
                  <a:pt x="650374" y="28560"/>
                </a:lnTo>
                <a:lnTo>
                  <a:pt x="657366" y="32050"/>
                </a:lnTo>
                <a:lnTo>
                  <a:pt x="664358" y="35541"/>
                </a:lnTo>
                <a:lnTo>
                  <a:pt x="671032" y="39032"/>
                </a:lnTo>
                <a:lnTo>
                  <a:pt x="677706" y="43157"/>
                </a:lnTo>
                <a:lnTo>
                  <a:pt x="690737" y="51408"/>
                </a:lnTo>
                <a:lnTo>
                  <a:pt x="703767" y="59976"/>
                </a:lnTo>
                <a:lnTo>
                  <a:pt x="715845" y="69178"/>
                </a:lnTo>
                <a:lnTo>
                  <a:pt x="727286" y="79016"/>
                </a:lnTo>
                <a:lnTo>
                  <a:pt x="738410" y="89488"/>
                </a:lnTo>
                <a:lnTo>
                  <a:pt x="748898" y="100594"/>
                </a:lnTo>
                <a:lnTo>
                  <a:pt x="759386" y="111701"/>
                </a:lnTo>
                <a:lnTo>
                  <a:pt x="768603" y="123442"/>
                </a:lnTo>
                <a:lnTo>
                  <a:pt x="777502" y="135501"/>
                </a:lnTo>
                <a:lnTo>
                  <a:pt x="785765" y="148194"/>
                </a:lnTo>
                <a:lnTo>
                  <a:pt x="793393" y="161522"/>
                </a:lnTo>
                <a:lnTo>
                  <a:pt x="800385" y="174850"/>
                </a:lnTo>
                <a:lnTo>
                  <a:pt x="806741" y="188496"/>
                </a:lnTo>
                <a:lnTo>
                  <a:pt x="812780" y="202141"/>
                </a:lnTo>
                <a:lnTo>
                  <a:pt x="817865" y="216738"/>
                </a:lnTo>
                <a:lnTo>
                  <a:pt x="822315" y="231335"/>
                </a:lnTo>
                <a:lnTo>
                  <a:pt x="825811" y="245933"/>
                </a:lnTo>
                <a:lnTo>
                  <a:pt x="828989" y="261165"/>
                </a:lnTo>
                <a:lnTo>
                  <a:pt x="831213" y="276397"/>
                </a:lnTo>
                <a:lnTo>
                  <a:pt x="832485" y="291629"/>
                </a:lnTo>
                <a:lnTo>
                  <a:pt x="833120" y="299245"/>
                </a:lnTo>
                <a:lnTo>
                  <a:pt x="833438" y="306861"/>
                </a:lnTo>
                <a:lnTo>
                  <a:pt x="833438" y="314794"/>
                </a:lnTo>
                <a:lnTo>
                  <a:pt x="833438" y="322727"/>
                </a:lnTo>
                <a:lnTo>
                  <a:pt x="833120" y="330661"/>
                </a:lnTo>
                <a:lnTo>
                  <a:pt x="832485" y="338277"/>
                </a:lnTo>
                <a:lnTo>
                  <a:pt x="831849" y="346210"/>
                </a:lnTo>
                <a:lnTo>
                  <a:pt x="830896" y="354143"/>
                </a:lnTo>
                <a:lnTo>
                  <a:pt x="829624" y="362077"/>
                </a:lnTo>
                <a:lnTo>
                  <a:pt x="828353" y="369693"/>
                </a:lnTo>
                <a:lnTo>
                  <a:pt x="826764" y="377943"/>
                </a:lnTo>
                <a:lnTo>
                  <a:pt x="825175" y="385877"/>
                </a:lnTo>
                <a:lnTo>
                  <a:pt x="822950" y="394762"/>
                </a:lnTo>
                <a:lnTo>
                  <a:pt x="820725" y="403330"/>
                </a:lnTo>
                <a:lnTo>
                  <a:pt x="817865" y="411898"/>
                </a:lnTo>
                <a:lnTo>
                  <a:pt x="815005" y="420466"/>
                </a:lnTo>
                <a:lnTo>
                  <a:pt x="811826" y="429034"/>
                </a:lnTo>
                <a:lnTo>
                  <a:pt x="808330" y="436967"/>
                </a:lnTo>
                <a:lnTo>
                  <a:pt x="804834" y="445218"/>
                </a:lnTo>
                <a:lnTo>
                  <a:pt x="801021" y="453151"/>
                </a:lnTo>
                <a:lnTo>
                  <a:pt x="797207" y="460767"/>
                </a:lnTo>
                <a:lnTo>
                  <a:pt x="793075" y="468383"/>
                </a:lnTo>
                <a:lnTo>
                  <a:pt x="788626" y="475999"/>
                </a:lnTo>
                <a:lnTo>
                  <a:pt x="784176" y="483615"/>
                </a:lnTo>
                <a:lnTo>
                  <a:pt x="779409" y="490596"/>
                </a:lnTo>
                <a:lnTo>
                  <a:pt x="774641" y="497578"/>
                </a:lnTo>
                <a:lnTo>
                  <a:pt x="769556" y="504559"/>
                </a:lnTo>
                <a:lnTo>
                  <a:pt x="764153" y="511223"/>
                </a:lnTo>
                <a:lnTo>
                  <a:pt x="758750" y="517887"/>
                </a:lnTo>
                <a:lnTo>
                  <a:pt x="753030" y="524234"/>
                </a:lnTo>
                <a:lnTo>
                  <a:pt x="747309" y="530581"/>
                </a:lnTo>
                <a:lnTo>
                  <a:pt x="741270" y="536610"/>
                </a:lnTo>
                <a:lnTo>
                  <a:pt x="735232" y="542639"/>
                </a:lnTo>
                <a:lnTo>
                  <a:pt x="728875" y="548351"/>
                </a:lnTo>
                <a:lnTo>
                  <a:pt x="722519" y="554063"/>
                </a:lnTo>
                <a:lnTo>
                  <a:pt x="716162" y="559458"/>
                </a:lnTo>
                <a:lnTo>
                  <a:pt x="709488" y="564535"/>
                </a:lnTo>
                <a:lnTo>
                  <a:pt x="702814" y="569613"/>
                </a:lnTo>
                <a:lnTo>
                  <a:pt x="695504" y="574373"/>
                </a:lnTo>
                <a:lnTo>
                  <a:pt x="688512" y="579133"/>
                </a:lnTo>
                <a:lnTo>
                  <a:pt x="681202" y="583575"/>
                </a:lnTo>
                <a:lnTo>
                  <a:pt x="673892" y="587701"/>
                </a:lnTo>
                <a:lnTo>
                  <a:pt x="666582" y="591826"/>
                </a:lnTo>
                <a:lnTo>
                  <a:pt x="659273" y="595951"/>
                </a:lnTo>
                <a:lnTo>
                  <a:pt x="658001" y="591509"/>
                </a:lnTo>
                <a:lnTo>
                  <a:pt x="656412" y="587383"/>
                </a:lnTo>
                <a:lnTo>
                  <a:pt x="653870" y="581037"/>
                </a:lnTo>
                <a:lnTo>
                  <a:pt x="650691" y="575007"/>
                </a:lnTo>
                <a:lnTo>
                  <a:pt x="647513" y="568978"/>
                </a:lnTo>
                <a:lnTo>
                  <a:pt x="644017" y="562949"/>
                </a:lnTo>
                <a:lnTo>
                  <a:pt x="639885" y="557554"/>
                </a:lnTo>
                <a:lnTo>
                  <a:pt x="635754" y="551842"/>
                </a:lnTo>
                <a:lnTo>
                  <a:pt x="631304" y="546765"/>
                </a:lnTo>
                <a:lnTo>
                  <a:pt x="626855" y="541687"/>
                </a:lnTo>
                <a:lnTo>
                  <a:pt x="622088" y="536610"/>
                </a:lnTo>
                <a:lnTo>
                  <a:pt x="617002" y="532167"/>
                </a:lnTo>
                <a:lnTo>
                  <a:pt x="611599" y="528042"/>
                </a:lnTo>
                <a:lnTo>
                  <a:pt x="606197" y="523916"/>
                </a:lnTo>
                <a:lnTo>
                  <a:pt x="600476" y="520108"/>
                </a:lnTo>
                <a:lnTo>
                  <a:pt x="594755" y="516618"/>
                </a:lnTo>
                <a:lnTo>
                  <a:pt x="588081" y="513444"/>
                </a:lnTo>
                <a:lnTo>
                  <a:pt x="582042" y="510588"/>
                </a:lnTo>
                <a:lnTo>
                  <a:pt x="575368" y="507732"/>
                </a:lnTo>
                <a:lnTo>
                  <a:pt x="568376" y="505511"/>
                </a:lnTo>
                <a:lnTo>
                  <a:pt x="561702" y="503290"/>
                </a:lnTo>
                <a:lnTo>
                  <a:pt x="554710" y="501703"/>
                </a:lnTo>
                <a:lnTo>
                  <a:pt x="547718" y="500434"/>
                </a:lnTo>
                <a:lnTo>
                  <a:pt x="540408" y="499482"/>
                </a:lnTo>
                <a:lnTo>
                  <a:pt x="533416" y="498847"/>
                </a:lnTo>
                <a:lnTo>
                  <a:pt x="525788" y="498847"/>
                </a:lnTo>
                <a:lnTo>
                  <a:pt x="520703" y="498847"/>
                </a:lnTo>
                <a:lnTo>
                  <a:pt x="515618" y="499164"/>
                </a:lnTo>
                <a:lnTo>
                  <a:pt x="505447" y="500434"/>
                </a:lnTo>
                <a:lnTo>
                  <a:pt x="495277" y="502020"/>
                </a:lnTo>
                <a:lnTo>
                  <a:pt x="485743" y="504559"/>
                </a:lnTo>
                <a:lnTo>
                  <a:pt x="475890" y="508050"/>
                </a:lnTo>
                <a:lnTo>
                  <a:pt x="466673" y="511858"/>
                </a:lnTo>
                <a:lnTo>
                  <a:pt x="457774" y="516300"/>
                </a:lnTo>
                <a:lnTo>
                  <a:pt x="449193" y="521378"/>
                </a:lnTo>
                <a:lnTo>
                  <a:pt x="441248" y="527090"/>
                </a:lnTo>
                <a:lnTo>
                  <a:pt x="433620" y="533437"/>
                </a:lnTo>
                <a:lnTo>
                  <a:pt x="426310" y="540735"/>
                </a:lnTo>
                <a:lnTo>
                  <a:pt x="419000" y="548034"/>
                </a:lnTo>
                <a:lnTo>
                  <a:pt x="412962" y="555967"/>
                </a:lnTo>
                <a:lnTo>
                  <a:pt x="407241" y="564218"/>
                </a:lnTo>
                <a:lnTo>
                  <a:pt x="402156" y="573103"/>
                </a:lnTo>
                <a:lnTo>
                  <a:pt x="399931" y="577863"/>
                </a:lnTo>
                <a:lnTo>
                  <a:pt x="397706" y="582306"/>
                </a:lnTo>
                <a:lnTo>
                  <a:pt x="389443" y="601663"/>
                </a:lnTo>
                <a:lnTo>
                  <a:pt x="377048" y="595634"/>
                </a:lnTo>
                <a:lnTo>
                  <a:pt x="364653" y="588970"/>
                </a:lnTo>
                <a:lnTo>
                  <a:pt x="352894" y="582306"/>
                </a:lnTo>
                <a:lnTo>
                  <a:pt x="341452" y="574690"/>
                </a:lnTo>
                <a:lnTo>
                  <a:pt x="330646" y="567074"/>
                </a:lnTo>
                <a:lnTo>
                  <a:pt x="319840" y="558823"/>
                </a:lnTo>
                <a:lnTo>
                  <a:pt x="309352" y="550255"/>
                </a:lnTo>
                <a:lnTo>
                  <a:pt x="299500" y="541053"/>
                </a:lnTo>
                <a:lnTo>
                  <a:pt x="290283" y="531533"/>
                </a:lnTo>
                <a:lnTo>
                  <a:pt x="281384" y="521695"/>
                </a:lnTo>
                <a:lnTo>
                  <a:pt x="272803" y="511540"/>
                </a:lnTo>
                <a:lnTo>
                  <a:pt x="264857" y="501068"/>
                </a:lnTo>
                <a:lnTo>
                  <a:pt x="257230" y="490279"/>
                </a:lnTo>
                <a:lnTo>
                  <a:pt x="249602" y="478855"/>
                </a:lnTo>
                <a:lnTo>
                  <a:pt x="242928" y="467431"/>
                </a:lnTo>
                <a:lnTo>
                  <a:pt x="236571" y="455690"/>
                </a:lnTo>
                <a:lnTo>
                  <a:pt x="231168" y="443631"/>
                </a:lnTo>
                <a:lnTo>
                  <a:pt x="225765" y="431572"/>
                </a:lnTo>
                <a:lnTo>
                  <a:pt x="220998" y="418879"/>
                </a:lnTo>
                <a:lnTo>
                  <a:pt x="216866" y="406186"/>
                </a:lnTo>
                <a:lnTo>
                  <a:pt x="213370" y="393175"/>
                </a:lnTo>
                <a:lnTo>
                  <a:pt x="210192" y="380165"/>
                </a:lnTo>
                <a:lnTo>
                  <a:pt x="207650" y="366837"/>
                </a:lnTo>
                <a:lnTo>
                  <a:pt x="205743" y="353509"/>
                </a:lnTo>
                <a:lnTo>
                  <a:pt x="204471" y="340181"/>
                </a:lnTo>
                <a:lnTo>
                  <a:pt x="203518" y="326535"/>
                </a:lnTo>
                <a:lnTo>
                  <a:pt x="203200" y="312573"/>
                </a:lnTo>
                <a:lnTo>
                  <a:pt x="203836" y="298927"/>
                </a:lnTo>
                <a:lnTo>
                  <a:pt x="204789" y="284965"/>
                </a:lnTo>
                <a:lnTo>
                  <a:pt x="206378" y="271319"/>
                </a:lnTo>
                <a:lnTo>
                  <a:pt x="208603" y="257039"/>
                </a:lnTo>
                <a:lnTo>
                  <a:pt x="211463" y="243077"/>
                </a:lnTo>
                <a:lnTo>
                  <a:pt x="213370" y="235143"/>
                </a:lnTo>
                <a:lnTo>
                  <a:pt x="215595" y="227527"/>
                </a:lnTo>
                <a:lnTo>
                  <a:pt x="217820" y="219912"/>
                </a:lnTo>
                <a:lnTo>
                  <a:pt x="220362" y="212296"/>
                </a:lnTo>
                <a:lnTo>
                  <a:pt x="223223" y="204680"/>
                </a:lnTo>
                <a:lnTo>
                  <a:pt x="225765" y="197381"/>
                </a:lnTo>
                <a:lnTo>
                  <a:pt x="228944" y="190082"/>
                </a:lnTo>
                <a:lnTo>
                  <a:pt x="232122" y="182784"/>
                </a:lnTo>
                <a:lnTo>
                  <a:pt x="235300" y="175802"/>
                </a:lnTo>
                <a:lnTo>
                  <a:pt x="238796" y="168821"/>
                </a:lnTo>
                <a:lnTo>
                  <a:pt x="242610" y="162157"/>
                </a:lnTo>
                <a:lnTo>
                  <a:pt x="246424" y="155493"/>
                </a:lnTo>
                <a:lnTo>
                  <a:pt x="254369" y="142165"/>
                </a:lnTo>
                <a:lnTo>
                  <a:pt x="263586" y="129472"/>
                </a:lnTo>
                <a:lnTo>
                  <a:pt x="272803" y="117413"/>
                </a:lnTo>
                <a:lnTo>
                  <a:pt x="282655" y="105989"/>
                </a:lnTo>
                <a:lnTo>
                  <a:pt x="292826" y="94882"/>
                </a:lnTo>
                <a:lnTo>
                  <a:pt x="303631" y="84093"/>
                </a:lnTo>
                <a:lnTo>
                  <a:pt x="315391" y="73938"/>
                </a:lnTo>
                <a:lnTo>
                  <a:pt x="327150" y="64736"/>
                </a:lnTo>
                <a:lnTo>
                  <a:pt x="339227" y="55850"/>
                </a:lnTo>
                <a:lnTo>
                  <a:pt x="351940" y="47600"/>
                </a:lnTo>
                <a:lnTo>
                  <a:pt x="364653" y="39984"/>
                </a:lnTo>
                <a:lnTo>
                  <a:pt x="378319" y="32685"/>
                </a:lnTo>
                <a:lnTo>
                  <a:pt x="391985" y="26338"/>
                </a:lnTo>
                <a:lnTo>
                  <a:pt x="405970" y="20627"/>
                </a:lnTo>
                <a:lnTo>
                  <a:pt x="420272" y="15549"/>
                </a:lnTo>
                <a:lnTo>
                  <a:pt x="434891" y="11107"/>
                </a:lnTo>
                <a:lnTo>
                  <a:pt x="449829" y="7616"/>
                </a:lnTo>
                <a:lnTo>
                  <a:pt x="464766" y="4443"/>
                </a:lnTo>
                <a:lnTo>
                  <a:pt x="480022" y="2221"/>
                </a:lnTo>
                <a:lnTo>
                  <a:pt x="495277" y="952"/>
                </a:lnTo>
                <a:lnTo>
                  <a:pt x="502905" y="317"/>
                </a:lnTo>
                <a:lnTo>
                  <a:pt x="510850" y="0"/>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27" name="椭圆形标注"/>
          <p:cNvSpPr/>
          <p:nvPr/>
        </p:nvSpPr>
        <p:spPr>
          <a:xfrm>
            <a:off x="895350" y="515938"/>
            <a:ext cx="5837238" cy="2884487"/>
          </a:xfrm>
          <a:prstGeom prst="wedgeEllipseCallout">
            <a:avLst>
              <a:gd name="adj1" fmla="val -45147"/>
              <a:gd name="adj2" fmla="val 6300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r>
              <a:rPr lang="zh-CN" altLang="en-US" sz="2400">
                <a:sym typeface="+mn-ea"/>
              </a:rPr>
              <a:t>这辈子只为检验其他公司开发的新产品实在是太浪费在高校学习到的药品研发知识了，如果能将高校学习的知识变成社会价值是一件多么令人振奋的事情！</a:t>
            </a:r>
            <a:endParaRPr lang="zh-CN" altLang="en-US" sz="2400" dirty="0">
              <a:solidFill>
                <a:srgbClr val="FFFFFF"/>
              </a:solidFill>
              <a:sym typeface="+mn-ea"/>
            </a:endParaRPr>
          </a:p>
        </p:txBody>
      </p:sp>
      <p:sp>
        <p:nvSpPr>
          <p:cNvPr id="7" name="文本框 6"/>
          <p:cNvSpPr txBox="1">
            <a:spLocks noChangeArrowheads="1"/>
          </p:cNvSpPr>
          <p:nvPr/>
        </p:nvSpPr>
        <p:spPr bwMode="auto">
          <a:xfrm>
            <a:off x="1638300" y="4389438"/>
            <a:ext cx="5718175" cy="2255837"/>
          </a:xfrm>
          <a:prstGeom prst="rect">
            <a:avLst/>
          </a:prstGeom>
          <a:noFill/>
          <a:ln w="9525">
            <a:noFill/>
            <a:miter lim="800000"/>
          </a:ln>
        </p:spPr>
        <p:txBody>
          <a:bodyPr>
            <a:spAutoFit/>
          </a:bodyPr>
          <a:lstStyle/>
          <a:p>
            <a:r>
              <a:rPr lang="zh-CN" altLang="en-US" sz="2800">
                <a:ea typeface="微软雅黑" panose="020B0503020204020204" pitchFamily="34" charset="-122"/>
              </a:rPr>
              <a:t>1998年1月，他们合作成立了</a:t>
            </a:r>
            <a:r>
              <a:rPr lang="zh-CN" altLang="en-US" sz="2800">
                <a:solidFill>
                  <a:srgbClr val="FF0000"/>
                </a:solidFill>
                <a:ea typeface="微软雅黑" panose="020B0503020204020204" pitchFamily="34" charset="-122"/>
              </a:rPr>
              <a:t>南昌弘益科技有限公司</a:t>
            </a:r>
            <a:r>
              <a:rPr lang="zh-CN" altLang="en-US" sz="2800">
                <a:ea typeface="微软雅黑" panose="020B0503020204020204" pitchFamily="34" charset="-122"/>
              </a:rPr>
              <a:t>，将公司发展目标定义为——做有限责任的生物医药企业，主要从事消化系统、呼吸系统两大系统药品的研发工作。</a:t>
            </a:r>
            <a:endParaRPr lang="zh-CN" altLang="en-US" sz="2800">
              <a:ea typeface="微软雅黑" panose="020B0503020204020204" pitchFamily="34"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38"/>
          <p:cNvSpPr/>
          <p:nvPr/>
        </p:nvSpPr>
        <p:spPr>
          <a:xfrm flipH="1">
            <a:off x="2741613" y="-47625"/>
            <a:ext cx="9450387" cy="6905625"/>
          </a:xfrm>
          <a:custGeom>
            <a:avLst/>
            <a:gdLst>
              <a:gd name="connsiteX0" fmla="*/ 9450710 w 9450710"/>
              <a:gd name="connsiteY0" fmla="*/ 0 h 6907044"/>
              <a:gd name="connsiteX1" fmla="*/ 7020643 w 9450710"/>
              <a:gd name="connsiteY1" fmla="*/ 3483429 h 6907044"/>
              <a:gd name="connsiteX2" fmla="*/ 8945125 w 9450710"/>
              <a:gd name="connsiteY2" fmla="*/ 6894286 h 6907044"/>
              <a:gd name="connsiteX3" fmla="*/ 0 w 9450710"/>
              <a:gd name="connsiteY3" fmla="*/ 6907044 h 6907044"/>
              <a:gd name="connsiteX4" fmla="*/ 0 w 9450710"/>
              <a:gd name="connsiteY4" fmla="*/ 25682 h 6907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0710" h="6907044">
                <a:moveTo>
                  <a:pt x="9450710" y="0"/>
                </a:moveTo>
                <a:cubicBezTo>
                  <a:pt x="9274027" y="1064380"/>
                  <a:pt x="7104906" y="2334381"/>
                  <a:pt x="7020643" y="3483429"/>
                </a:cubicBezTo>
                <a:cubicBezTo>
                  <a:pt x="6936379" y="4632477"/>
                  <a:pt x="8262858" y="6028268"/>
                  <a:pt x="8945125" y="6894286"/>
                </a:cubicBezTo>
                <a:lnTo>
                  <a:pt x="0" y="6907044"/>
                </a:lnTo>
                <a:lnTo>
                  <a:pt x="0" y="25682"/>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flipV="1">
            <a:off x="2752725" y="269875"/>
            <a:ext cx="246063" cy="247650"/>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矩形 32"/>
          <p:cNvSpPr/>
          <p:nvPr/>
        </p:nvSpPr>
        <p:spPr>
          <a:xfrm flipH="1">
            <a:off x="10775950" y="269875"/>
            <a:ext cx="71438" cy="468313"/>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580" name="文本框 34"/>
          <p:cNvSpPr txBox="1">
            <a:spLocks noChangeArrowheads="1"/>
          </p:cNvSpPr>
          <p:nvPr/>
        </p:nvSpPr>
        <p:spPr bwMode="auto">
          <a:xfrm>
            <a:off x="9605963" y="277813"/>
            <a:ext cx="957262" cy="547687"/>
          </a:xfrm>
          <a:prstGeom prst="rect">
            <a:avLst/>
          </a:prstGeom>
          <a:noFill/>
          <a:ln w="9525">
            <a:noFill/>
            <a:miter lim="800000"/>
          </a:ln>
        </p:spPr>
        <p:txBody>
          <a:bodyPr>
            <a:spAutoFit/>
          </a:bodyPr>
          <a:lstStyle/>
          <a:p>
            <a:r>
              <a:rPr lang="zh-CN" altLang="en-US" sz="2800">
                <a:latin typeface="微软雅黑" panose="020B0503020204020204" pitchFamily="34" charset="-122"/>
                <a:ea typeface="微软雅黑" panose="020B0503020204020204" pitchFamily="34" charset="-122"/>
              </a:rPr>
              <a:t>起步</a:t>
            </a:r>
            <a:endParaRPr lang="zh-CN" altLang="en-US" sz="2800">
              <a:latin typeface="微软雅黑" panose="020B0503020204020204" pitchFamily="34" charset="-122"/>
              <a:ea typeface="微软雅黑" panose="020B0503020204020204" pitchFamily="34" charset="-122"/>
            </a:endParaRPr>
          </a:p>
        </p:txBody>
      </p:sp>
      <p:grpSp>
        <p:nvGrpSpPr>
          <p:cNvPr id="24581" name="组合 35"/>
          <p:cNvGrpSpPr/>
          <p:nvPr/>
        </p:nvGrpSpPr>
        <p:grpSpPr bwMode="auto">
          <a:xfrm rot="-3263397">
            <a:off x="11503818" y="300832"/>
            <a:ext cx="481013" cy="469900"/>
            <a:chOff x="1032060" y="5022216"/>
            <a:chExt cx="753746" cy="734645"/>
          </a:xfrm>
        </p:grpSpPr>
        <p:sp>
          <p:nvSpPr>
            <p:cNvPr id="37" name="等腰三角形 36"/>
            <p:cNvSpPr/>
            <p:nvPr/>
          </p:nvSpPr>
          <p:spPr>
            <a:xfrm rot="20627212" flipH="1" flipV="1">
              <a:off x="1032691" y="5103646"/>
              <a:ext cx="753744" cy="650260"/>
            </a:xfrm>
            <a:prstGeom prst="triangle">
              <a:avLst/>
            </a:prstGeom>
            <a:noFill/>
            <a:ln w="12700">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8" name="等腰三角形 37"/>
            <p:cNvSpPr/>
            <p:nvPr/>
          </p:nvSpPr>
          <p:spPr>
            <a:xfrm rot="6289781" flipH="1" flipV="1">
              <a:off x="1003256" y="5062606"/>
              <a:ext cx="588213" cy="504985"/>
            </a:xfrm>
            <a:prstGeom prst="triangle">
              <a:avLst/>
            </a:prstGeom>
            <a:solidFill>
              <a:srgbClr val="CCCC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0" name="椭圆 49"/>
          <p:cNvSpPr/>
          <p:nvPr/>
        </p:nvSpPr>
        <p:spPr>
          <a:xfrm flipV="1">
            <a:off x="3752850" y="1417638"/>
            <a:ext cx="247650"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 name="椭圆 50"/>
          <p:cNvSpPr/>
          <p:nvPr/>
        </p:nvSpPr>
        <p:spPr>
          <a:xfrm flipV="1">
            <a:off x="5400675" y="3154363"/>
            <a:ext cx="247650"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2" name="椭圆 51"/>
          <p:cNvSpPr/>
          <p:nvPr/>
        </p:nvSpPr>
        <p:spPr>
          <a:xfrm flipV="1">
            <a:off x="4500563" y="4927600"/>
            <a:ext cx="246062" cy="246063"/>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585" name="文本框 31"/>
          <p:cNvSpPr txBox="1">
            <a:spLocks noChangeArrowheads="1"/>
          </p:cNvSpPr>
          <p:nvPr/>
        </p:nvSpPr>
        <p:spPr bwMode="auto">
          <a:xfrm>
            <a:off x="939800" y="2895600"/>
            <a:ext cx="2813050" cy="762000"/>
          </a:xfrm>
          <a:prstGeom prst="rect">
            <a:avLst/>
          </a:prstGeom>
          <a:noFill/>
          <a:ln w="9525">
            <a:noFill/>
            <a:miter lim="800000"/>
          </a:ln>
        </p:spPr>
        <p:txBody>
          <a:bodyPr>
            <a:spAutoFit/>
          </a:bodyPr>
          <a:lstStyle/>
          <a:p>
            <a:r>
              <a:rPr lang="zh-CN" altLang="en-US" sz="4400">
                <a:solidFill>
                  <a:schemeClr val="bg1"/>
                </a:solidFill>
                <a:latin typeface="微软雅黑 Light" pitchFamily="34" charset="-122"/>
                <a:ea typeface="微软雅黑 Light" pitchFamily="34" charset="-122"/>
              </a:rPr>
              <a:t>第一桶金</a:t>
            </a:r>
            <a:endParaRPr lang="zh-CN" altLang="en-US" sz="4400">
              <a:solidFill>
                <a:schemeClr val="bg1"/>
              </a:solidFill>
              <a:latin typeface="微软雅黑 Light" pitchFamily="34" charset="-122"/>
              <a:ea typeface="微软雅黑 Light" pitchFamily="34" charset="-122"/>
            </a:endParaRPr>
          </a:p>
        </p:txBody>
      </p:sp>
      <p:sp>
        <p:nvSpPr>
          <p:cNvPr id="220" name=" 220"/>
          <p:cNvSpPr/>
          <p:nvPr/>
        </p:nvSpPr>
        <p:spPr>
          <a:xfrm>
            <a:off x="5086350" y="1416050"/>
            <a:ext cx="3729038" cy="519113"/>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400">
                <a:solidFill>
                  <a:srgbClr val="FFFFFF"/>
                </a:solidFill>
              </a:rPr>
              <a:t>药品仿制准入门槛低</a:t>
            </a:r>
            <a:endParaRPr lang="zh-CN" altLang="en-US" sz="2400">
              <a:solidFill>
                <a:srgbClr val="FFFFFF"/>
              </a:solidFill>
            </a:endParaRPr>
          </a:p>
        </p:txBody>
      </p:sp>
      <p:sp>
        <p:nvSpPr>
          <p:cNvPr id="3" name=" 220"/>
          <p:cNvSpPr/>
          <p:nvPr/>
        </p:nvSpPr>
        <p:spPr>
          <a:xfrm>
            <a:off x="5118100" y="2163763"/>
            <a:ext cx="3697288" cy="519112"/>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400">
                <a:solidFill>
                  <a:srgbClr val="FFFFFF"/>
                </a:solidFill>
              </a:rPr>
              <a:t>二、三类新药开发短、快</a:t>
            </a:r>
            <a:endParaRPr lang="zh-CN" altLang="en-US" sz="2400">
              <a:solidFill>
                <a:srgbClr val="FFFFFF"/>
              </a:solidFill>
            </a:endParaRPr>
          </a:p>
        </p:txBody>
      </p:sp>
      <p:sp>
        <p:nvSpPr>
          <p:cNvPr id="4" name=" 220"/>
          <p:cNvSpPr/>
          <p:nvPr/>
        </p:nvSpPr>
        <p:spPr>
          <a:xfrm>
            <a:off x="5149850" y="2924175"/>
            <a:ext cx="3665538" cy="866775"/>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400">
                <a:solidFill>
                  <a:srgbClr val="FFFFFF"/>
                </a:solidFill>
              </a:rPr>
              <a:t>清楚药品质量的关键控制点和开发规范</a:t>
            </a:r>
            <a:endParaRPr lang="zh-CN" altLang="en-US" sz="2400">
              <a:solidFill>
                <a:srgbClr val="FFFFFF"/>
              </a:solidFill>
            </a:endParaRPr>
          </a:p>
        </p:txBody>
      </p:sp>
      <p:grpSp>
        <p:nvGrpSpPr>
          <p:cNvPr id="2" name="组合 1"/>
          <p:cNvGrpSpPr/>
          <p:nvPr/>
        </p:nvGrpSpPr>
        <p:grpSpPr bwMode="auto">
          <a:xfrm>
            <a:off x="8815388" y="1809750"/>
            <a:ext cx="3079750" cy="1508125"/>
            <a:chOff x="13882" y="2849"/>
            <a:chExt cx="4850" cy="2376"/>
          </a:xfrm>
        </p:grpSpPr>
        <p:sp>
          <p:nvSpPr>
            <p:cNvPr id="7" name=" 220"/>
            <p:cNvSpPr/>
            <p:nvPr/>
          </p:nvSpPr>
          <p:spPr>
            <a:xfrm>
              <a:off x="15087" y="3789"/>
              <a:ext cx="3645" cy="815"/>
            </a:xfrm>
            <a:prstGeom prst="homePlat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400">
                  <a:solidFill>
                    <a:srgbClr val="FFFFFF"/>
                  </a:solidFill>
                </a:rPr>
                <a:t>高成功率</a:t>
              </a:r>
              <a:endParaRPr lang="zh-CN" altLang="en-US" sz="2400">
                <a:solidFill>
                  <a:srgbClr val="FFFFFF"/>
                </a:solidFill>
              </a:endParaRPr>
            </a:p>
          </p:txBody>
        </p:sp>
        <p:cxnSp>
          <p:nvCxnSpPr>
            <p:cNvPr id="10" name="直接箭头连接符 9"/>
            <p:cNvCxnSpPr/>
            <p:nvPr/>
          </p:nvCxnSpPr>
          <p:spPr>
            <a:xfrm>
              <a:off x="13912" y="2849"/>
              <a:ext cx="865" cy="863"/>
            </a:xfrm>
            <a:prstGeom prst="straightConnector1">
              <a:avLst/>
            </a:prstGeom>
            <a:ln>
              <a:tailEnd type="arrow" w="med" len="med"/>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V="1">
              <a:off x="14104" y="4457"/>
              <a:ext cx="768" cy="7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13882" y="3817"/>
              <a:ext cx="870" cy="2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bwMode="auto">
          <a:xfrm>
            <a:off x="5540375" y="3149600"/>
            <a:ext cx="6354763" cy="2168525"/>
            <a:chOff x="8726" y="4959"/>
            <a:chExt cx="10006" cy="3415"/>
          </a:xfrm>
        </p:grpSpPr>
        <p:sp>
          <p:nvSpPr>
            <p:cNvPr id="15" name="下箭头 14"/>
            <p:cNvSpPr/>
            <p:nvPr/>
          </p:nvSpPr>
          <p:spPr>
            <a:xfrm>
              <a:off x="16587" y="4959"/>
              <a:ext cx="360" cy="1633"/>
            </a:xfrm>
            <a:prstGeom prst="down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圆角矩形 15"/>
            <p:cNvSpPr/>
            <p:nvPr/>
          </p:nvSpPr>
          <p:spPr>
            <a:xfrm>
              <a:off x="8726" y="6759"/>
              <a:ext cx="10006" cy="1615"/>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400"/>
                <a:t>容易拿到生产批文，申报国家药监局新药产品，然后将生产批文和生产技术转让给药厂。</a:t>
              </a:r>
              <a:endParaRPr lang="zh-CN" altLang="en-US" sz="2400"/>
            </a:p>
          </p:txBody>
        </p:sp>
      </p:gr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38"/>
          <p:cNvSpPr/>
          <p:nvPr/>
        </p:nvSpPr>
        <p:spPr>
          <a:xfrm flipH="1">
            <a:off x="2752725" y="-42863"/>
            <a:ext cx="9450388" cy="6905626"/>
          </a:xfrm>
          <a:custGeom>
            <a:avLst/>
            <a:gdLst>
              <a:gd name="connsiteX0" fmla="*/ 9450710 w 9450710"/>
              <a:gd name="connsiteY0" fmla="*/ 0 h 6907044"/>
              <a:gd name="connsiteX1" fmla="*/ 7020643 w 9450710"/>
              <a:gd name="connsiteY1" fmla="*/ 3483429 h 6907044"/>
              <a:gd name="connsiteX2" fmla="*/ 8945125 w 9450710"/>
              <a:gd name="connsiteY2" fmla="*/ 6894286 h 6907044"/>
              <a:gd name="connsiteX3" fmla="*/ 0 w 9450710"/>
              <a:gd name="connsiteY3" fmla="*/ 6907044 h 6907044"/>
              <a:gd name="connsiteX4" fmla="*/ 0 w 9450710"/>
              <a:gd name="connsiteY4" fmla="*/ 25682 h 6907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0710" h="6907044">
                <a:moveTo>
                  <a:pt x="9450710" y="0"/>
                </a:moveTo>
                <a:cubicBezTo>
                  <a:pt x="9274027" y="1064380"/>
                  <a:pt x="7104906" y="2334381"/>
                  <a:pt x="7020643" y="3483429"/>
                </a:cubicBezTo>
                <a:cubicBezTo>
                  <a:pt x="6936379" y="4632477"/>
                  <a:pt x="8262858" y="6028268"/>
                  <a:pt x="8945125" y="6894286"/>
                </a:cubicBezTo>
                <a:lnTo>
                  <a:pt x="0" y="6907044"/>
                </a:lnTo>
                <a:lnTo>
                  <a:pt x="0" y="25682"/>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flipV="1">
            <a:off x="2752725" y="269875"/>
            <a:ext cx="246063" cy="247650"/>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矩形 32"/>
          <p:cNvSpPr/>
          <p:nvPr/>
        </p:nvSpPr>
        <p:spPr>
          <a:xfrm flipH="1">
            <a:off x="10775950" y="269875"/>
            <a:ext cx="71438" cy="468313"/>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628" name="文本框 34"/>
          <p:cNvSpPr txBox="1">
            <a:spLocks noChangeArrowheads="1"/>
          </p:cNvSpPr>
          <p:nvPr/>
        </p:nvSpPr>
        <p:spPr bwMode="auto">
          <a:xfrm>
            <a:off x="9605963" y="277813"/>
            <a:ext cx="957262" cy="547687"/>
          </a:xfrm>
          <a:prstGeom prst="rect">
            <a:avLst/>
          </a:prstGeom>
          <a:noFill/>
          <a:ln w="9525">
            <a:noFill/>
            <a:miter lim="800000"/>
          </a:ln>
        </p:spPr>
        <p:txBody>
          <a:bodyPr>
            <a:spAutoFit/>
          </a:bodyPr>
          <a:lstStyle/>
          <a:p>
            <a:r>
              <a:rPr lang="zh-CN" altLang="en-US" sz="2800">
                <a:latin typeface="微软雅黑" panose="020B0503020204020204" pitchFamily="34" charset="-122"/>
                <a:ea typeface="微软雅黑" panose="020B0503020204020204" pitchFamily="34" charset="-122"/>
              </a:rPr>
              <a:t>起步</a:t>
            </a:r>
            <a:endParaRPr lang="zh-CN" altLang="en-US" sz="2800">
              <a:latin typeface="微软雅黑" panose="020B0503020204020204" pitchFamily="34" charset="-122"/>
              <a:ea typeface="微软雅黑" panose="020B0503020204020204" pitchFamily="34" charset="-122"/>
            </a:endParaRPr>
          </a:p>
        </p:txBody>
      </p:sp>
      <p:grpSp>
        <p:nvGrpSpPr>
          <p:cNvPr id="26629" name="组合 35"/>
          <p:cNvGrpSpPr/>
          <p:nvPr/>
        </p:nvGrpSpPr>
        <p:grpSpPr bwMode="auto">
          <a:xfrm rot="-3263397">
            <a:off x="11503818" y="300832"/>
            <a:ext cx="481013" cy="469900"/>
            <a:chOff x="1032060" y="5022216"/>
            <a:chExt cx="753746" cy="734645"/>
          </a:xfrm>
        </p:grpSpPr>
        <p:sp>
          <p:nvSpPr>
            <p:cNvPr id="37" name="等腰三角形 36"/>
            <p:cNvSpPr/>
            <p:nvPr/>
          </p:nvSpPr>
          <p:spPr>
            <a:xfrm rot="20627212" flipH="1" flipV="1">
              <a:off x="1032691" y="5103646"/>
              <a:ext cx="753744" cy="650260"/>
            </a:xfrm>
            <a:prstGeom prst="triangle">
              <a:avLst/>
            </a:prstGeom>
            <a:noFill/>
            <a:ln w="12700">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8" name="等腰三角形 37"/>
            <p:cNvSpPr/>
            <p:nvPr/>
          </p:nvSpPr>
          <p:spPr>
            <a:xfrm rot="6289781" flipH="1" flipV="1">
              <a:off x="1003256" y="5062606"/>
              <a:ext cx="588213" cy="504985"/>
            </a:xfrm>
            <a:prstGeom prst="triangle">
              <a:avLst/>
            </a:prstGeom>
            <a:solidFill>
              <a:srgbClr val="CCCC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0" name="椭圆 49"/>
          <p:cNvSpPr/>
          <p:nvPr/>
        </p:nvSpPr>
        <p:spPr>
          <a:xfrm flipV="1">
            <a:off x="3752850" y="1417638"/>
            <a:ext cx="247650"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 name="椭圆 50"/>
          <p:cNvSpPr/>
          <p:nvPr/>
        </p:nvSpPr>
        <p:spPr>
          <a:xfrm flipV="1">
            <a:off x="5005388" y="3154363"/>
            <a:ext cx="246062"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2" name="椭圆 51"/>
          <p:cNvSpPr/>
          <p:nvPr/>
        </p:nvSpPr>
        <p:spPr>
          <a:xfrm flipV="1">
            <a:off x="4500563" y="4927600"/>
            <a:ext cx="246062" cy="246063"/>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633" name="文本框 31"/>
          <p:cNvSpPr txBox="1">
            <a:spLocks noChangeArrowheads="1"/>
          </p:cNvSpPr>
          <p:nvPr/>
        </p:nvSpPr>
        <p:spPr bwMode="auto">
          <a:xfrm>
            <a:off x="1525588" y="2895600"/>
            <a:ext cx="1701800" cy="762000"/>
          </a:xfrm>
          <a:prstGeom prst="rect">
            <a:avLst/>
          </a:prstGeom>
          <a:noFill/>
          <a:ln w="9525">
            <a:noFill/>
            <a:miter lim="800000"/>
          </a:ln>
        </p:spPr>
        <p:txBody>
          <a:bodyPr>
            <a:spAutoFit/>
          </a:bodyPr>
          <a:lstStyle/>
          <a:p>
            <a:r>
              <a:rPr lang="zh-CN" altLang="en-US" sz="4400">
                <a:solidFill>
                  <a:schemeClr val="bg1"/>
                </a:solidFill>
                <a:latin typeface="微软雅黑 Light" pitchFamily="34" charset="-122"/>
                <a:ea typeface="微软雅黑 Light" pitchFamily="34" charset="-122"/>
              </a:rPr>
              <a:t>困惑</a:t>
            </a:r>
            <a:endParaRPr lang="zh-CN" altLang="en-US" sz="4400">
              <a:solidFill>
                <a:schemeClr val="bg1"/>
              </a:solidFill>
              <a:latin typeface="微软雅黑 Light" pitchFamily="34" charset="-122"/>
              <a:ea typeface="微软雅黑 Light" pitchFamily="34" charset="-122"/>
            </a:endParaRPr>
          </a:p>
        </p:txBody>
      </p:sp>
      <p:sp>
        <p:nvSpPr>
          <p:cNvPr id="26634" name="文本框 1"/>
          <p:cNvSpPr txBox="1">
            <a:spLocks noChangeArrowheads="1"/>
          </p:cNvSpPr>
          <p:nvPr/>
        </p:nvSpPr>
        <p:spPr bwMode="auto">
          <a:xfrm>
            <a:off x="5461000" y="996950"/>
            <a:ext cx="6742113" cy="2311400"/>
          </a:xfrm>
          <a:prstGeom prst="rect">
            <a:avLst/>
          </a:prstGeom>
          <a:noFill/>
          <a:ln w="9525">
            <a:noFill/>
            <a:miter lim="800000"/>
          </a:ln>
        </p:spPr>
        <p:txBody>
          <a:bodyPr>
            <a:spAutoFit/>
          </a:bodyPr>
          <a:lstStyle/>
          <a:p>
            <a:r>
              <a:rPr lang="zh-CN" altLang="en-US" sz="2400">
                <a:solidFill>
                  <a:srgbClr val="92D050"/>
                </a:solidFill>
                <a:ea typeface="微软雅黑" panose="020B0503020204020204" pitchFamily="34" charset="-122"/>
              </a:rPr>
              <a:t>现状：</a:t>
            </a:r>
            <a:r>
              <a:rPr lang="zh-CN" altLang="en-US" sz="2400">
                <a:ea typeface="微软雅黑" panose="020B0503020204020204" pitchFamily="34" charset="-122"/>
              </a:rPr>
              <a:t>在药品批文转让的路上，难免遭遇拒绝、资金拖延和莫名的误解，中国药品市场鱼龙混杂、良莠不分，当时，整个国内药品研发市场布满仿制品生产，低研发成本带来的必然是简单重复的技术研发过程，并没能够给中国药品世界带来根本性的改变。</a:t>
            </a:r>
            <a:endParaRPr lang="zh-CN" altLang="en-US" sz="2400">
              <a:ea typeface="微软雅黑" panose="020B0503020204020204" pitchFamily="34" charset="-122"/>
            </a:endParaRPr>
          </a:p>
        </p:txBody>
      </p:sp>
      <p:sp>
        <p:nvSpPr>
          <p:cNvPr id="2050" name="男女小人"/>
          <p:cNvSpPr/>
          <p:nvPr/>
        </p:nvSpPr>
        <p:spPr bwMode="auto">
          <a:xfrm>
            <a:off x="4500563" y="5514975"/>
            <a:ext cx="1401762" cy="1022350"/>
          </a:xfrm>
          <a:custGeom>
            <a:avLst/>
            <a:gdLst>
              <a:gd name="T0" fmla="*/ 2147483646 w 108"/>
              <a:gd name="T1" fmla="*/ 2147483646 h 81"/>
              <a:gd name="T2" fmla="*/ 2147483646 w 108"/>
              <a:gd name="T3" fmla="*/ 2147483646 h 81"/>
              <a:gd name="T4" fmla="*/ 2147483646 w 108"/>
              <a:gd name="T5" fmla="*/ 2147483646 h 81"/>
              <a:gd name="T6" fmla="*/ 2147483646 w 108"/>
              <a:gd name="T7" fmla="*/ 2147483646 h 81"/>
              <a:gd name="T8" fmla="*/ 2147483646 w 108"/>
              <a:gd name="T9" fmla="*/ 2147483646 h 81"/>
              <a:gd name="T10" fmla="*/ 2147483646 w 108"/>
              <a:gd name="T11" fmla="*/ 2147483646 h 81"/>
              <a:gd name="T12" fmla="*/ 2147483646 w 108"/>
              <a:gd name="T13" fmla="*/ 2147483646 h 81"/>
              <a:gd name="T14" fmla="*/ 2147483646 w 108"/>
              <a:gd name="T15" fmla="*/ 2147483646 h 81"/>
              <a:gd name="T16" fmla="*/ 2147483646 w 108"/>
              <a:gd name="T17" fmla="*/ 2147483646 h 81"/>
              <a:gd name="T18" fmla="*/ 2147483646 w 108"/>
              <a:gd name="T19" fmla="*/ 2147483646 h 81"/>
              <a:gd name="T20" fmla="*/ 2147483646 w 108"/>
              <a:gd name="T21" fmla="*/ 2147483646 h 81"/>
              <a:gd name="T22" fmla="*/ 2147483646 w 108"/>
              <a:gd name="T23" fmla="*/ 2147483646 h 81"/>
              <a:gd name="T24" fmla="*/ 2147483646 w 108"/>
              <a:gd name="T25" fmla="*/ 2147483646 h 81"/>
              <a:gd name="T26" fmla="*/ 2147483646 w 108"/>
              <a:gd name="T27" fmla="*/ 2147483646 h 81"/>
              <a:gd name="T28" fmla="*/ 2147483646 w 108"/>
              <a:gd name="T29" fmla="*/ 2147483646 h 81"/>
              <a:gd name="T30" fmla="*/ 0 w 108"/>
              <a:gd name="T31" fmla="*/ 2147483646 h 81"/>
              <a:gd name="T32" fmla="*/ 2147483646 w 108"/>
              <a:gd name="T33" fmla="*/ 2147483646 h 81"/>
              <a:gd name="T34" fmla="*/ 2147483646 w 108"/>
              <a:gd name="T35" fmla="*/ 2147483646 h 81"/>
              <a:gd name="T36" fmla="*/ 2147483646 w 108"/>
              <a:gd name="T37" fmla="*/ 2147483646 h 81"/>
              <a:gd name="T38" fmla="*/ 2147483646 w 108"/>
              <a:gd name="T39" fmla="*/ 2147483646 h 81"/>
              <a:gd name="T40" fmla="*/ 2147483646 w 108"/>
              <a:gd name="T41" fmla="*/ 2147483646 h 81"/>
              <a:gd name="T42" fmla="*/ 2147483646 w 108"/>
              <a:gd name="T43" fmla="*/ 2147483646 h 81"/>
              <a:gd name="T44" fmla="*/ 2147483646 w 108"/>
              <a:gd name="T45" fmla="*/ 2147483646 h 81"/>
              <a:gd name="T46" fmla="*/ 2147483646 w 108"/>
              <a:gd name="T47" fmla="*/ 2147483646 h 81"/>
              <a:gd name="T48" fmla="*/ 2147483646 w 108"/>
              <a:gd name="T49" fmla="*/ 2147483646 h 81"/>
              <a:gd name="T50" fmla="*/ 2147483646 w 108"/>
              <a:gd name="T51" fmla="*/ 2147483646 h 81"/>
              <a:gd name="T52" fmla="*/ 2147483646 w 108"/>
              <a:gd name="T53" fmla="*/ 2147483646 h 81"/>
              <a:gd name="T54" fmla="*/ 2147483646 w 108"/>
              <a:gd name="T55" fmla="*/ 2147483646 h 81"/>
              <a:gd name="T56" fmla="*/ 2147483646 w 108"/>
              <a:gd name="T57" fmla="*/ 2147483646 h 81"/>
              <a:gd name="T58" fmla="*/ 2147483646 w 108"/>
              <a:gd name="T59" fmla="*/ 2147483646 h 81"/>
              <a:gd name="T60" fmla="*/ 2147483646 w 108"/>
              <a:gd name="T61" fmla="*/ 2147483646 h 81"/>
              <a:gd name="T62" fmla="*/ 2147483646 w 108"/>
              <a:gd name="T63" fmla="*/ 2147483646 h 81"/>
              <a:gd name="T64" fmla="*/ 2147483646 w 108"/>
              <a:gd name="T65" fmla="*/ 2147483646 h 81"/>
              <a:gd name="T66" fmla="*/ 2147483646 w 108"/>
              <a:gd name="T67" fmla="*/ 2147483646 h 81"/>
              <a:gd name="T68" fmla="*/ 2147483646 w 108"/>
              <a:gd name="T69" fmla="*/ 2147483646 h 81"/>
              <a:gd name="T70" fmla="*/ 2147483646 w 108"/>
              <a:gd name="T71" fmla="*/ 2147483646 h 81"/>
              <a:gd name="T72" fmla="*/ 2147483646 w 108"/>
              <a:gd name="T73" fmla="*/ 2147483646 h 81"/>
              <a:gd name="T74" fmla="*/ 2147483646 w 108"/>
              <a:gd name="T75" fmla="*/ 2147483646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8" h="81">
                <a:moveTo>
                  <a:pt x="3" y="54"/>
                </a:moveTo>
                <a:cubicBezTo>
                  <a:pt x="9" y="51"/>
                  <a:pt x="15" y="49"/>
                  <a:pt x="21" y="47"/>
                </a:cubicBezTo>
                <a:cubicBezTo>
                  <a:pt x="23" y="45"/>
                  <a:pt x="24" y="44"/>
                  <a:pt x="26" y="43"/>
                </a:cubicBezTo>
                <a:cubicBezTo>
                  <a:pt x="35" y="62"/>
                  <a:pt x="35" y="62"/>
                  <a:pt x="35" y="62"/>
                </a:cubicBezTo>
                <a:cubicBezTo>
                  <a:pt x="43" y="43"/>
                  <a:pt x="43" y="43"/>
                  <a:pt x="43" y="43"/>
                </a:cubicBezTo>
                <a:cubicBezTo>
                  <a:pt x="45" y="44"/>
                  <a:pt x="46" y="46"/>
                  <a:pt x="48" y="47"/>
                </a:cubicBezTo>
                <a:cubicBezTo>
                  <a:pt x="60" y="51"/>
                  <a:pt x="60" y="51"/>
                  <a:pt x="60" y="51"/>
                </a:cubicBezTo>
                <a:cubicBezTo>
                  <a:pt x="60" y="51"/>
                  <a:pt x="61" y="50"/>
                  <a:pt x="61" y="50"/>
                </a:cubicBezTo>
                <a:cubicBezTo>
                  <a:pt x="65" y="48"/>
                  <a:pt x="69" y="47"/>
                  <a:pt x="72" y="46"/>
                </a:cubicBezTo>
                <a:cubicBezTo>
                  <a:pt x="75" y="52"/>
                  <a:pt x="79" y="57"/>
                  <a:pt x="84" y="60"/>
                </a:cubicBezTo>
                <a:cubicBezTo>
                  <a:pt x="89" y="57"/>
                  <a:pt x="93" y="52"/>
                  <a:pt x="96" y="46"/>
                </a:cubicBezTo>
                <a:cubicBezTo>
                  <a:pt x="99" y="47"/>
                  <a:pt x="102" y="48"/>
                  <a:pt x="105" y="48"/>
                </a:cubicBezTo>
                <a:cubicBezTo>
                  <a:pt x="108" y="53"/>
                  <a:pt x="108" y="64"/>
                  <a:pt x="108" y="71"/>
                </a:cubicBezTo>
                <a:cubicBezTo>
                  <a:pt x="70" y="71"/>
                  <a:pt x="70" y="71"/>
                  <a:pt x="70" y="71"/>
                </a:cubicBezTo>
                <a:cubicBezTo>
                  <a:pt x="70" y="74"/>
                  <a:pt x="70" y="77"/>
                  <a:pt x="70" y="81"/>
                </a:cubicBezTo>
                <a:cubicBezTo>
                  <a:pt x="47" y="81"/>
                  <a:pt x="24" y="81"/>
                  <a:pt x="0" y="81"/>
                </a:cubicBezTo>
                <a:cubicBezTo>
                  <a:pt x="0" y="68"/>
                  <a:pt x="1" y="58"/>
                  <a:pt x="3" y="54"/>
                </a:cubicBezTo>
                <a:close/>
                <a:moveTo>
                  <a:pt x="74" y="26"/>
                </a:moveTo>
                <a:cubicBezTo>
                  <a:pt x="79" y="27"/>
                  <a:pt x="89" y="26"/>
                  <a:pt x="94" y="24"/>
                </a:cubicBezTo>
                <a:cubicBezTo>
                  <a:pt x="94" y="27"/>
                  <a:pt x="94" y="32"/>
                  <a:pt x="92" y="37"/>
                </a:cubicBezTo>
                <a:cubicBezTo>
                  <a:pt x="91" y="39"/>
                  <a:pt x="90" y="40"/>
                  <a:pt x="89" y="41"/>
                </a:cubicBezTo>
                <a:cubicBezTo>
                  <a:pt x="99" y="42"/>
                  <a:pt x="99" y="42"/>
                  <a:pt x="99" y="42"/>
                </a:cubicBezTo>
                <a:cubicBezTo>
                  <a:pt x="99" y="42"/>
                  <a:pt x="98" y="33"/>
                  <a:pt x="98" y="31"/>
                </a:cubicBezTo>
                <a:cubicBezTo>
                  <a:pt x="102" y="2"/>
                  <a:pt x="65" y="2"/>
                  <a:pt x="69" y="31"/>
                </a:cubicBezTo>
                <a:cubicBezTo>
                  <a:pt x="69" y="33"/>
                  <a:pt x="68" y="42"/>
                  <a:pt x="68" y="42"/>
                </a:cubicBezTo>
                <a:cubicBezTo>
                  <a:pt x="78" y="41"/>
                  <a:pt x="78" y="41"/>
                  <a:pt x="78" y="41"/>
                </a:cubicBezTo>
                <a:cubicBezTo>
                  <a:pt x="77" y="40"/>
                  <a:pt x="76" y="39"/>
                  <a:pt x="75" y="37"/>
                </a:cubicBezTo>
                <a:cubicBezTo>
                  <a:pt x="74" y="33"/>
                  <a:pt x="73" y="29"/>
                  <a:pt x="74" y="26"/>
                </a:cubicBezTo>
                <a:cubicBezTo>
                  <a:pt x="74" y="26"/>
                  <a:pt x="74" y="26"/>
                  <a:pt x="74" y="26"/>
                </a:cubicBezTo>
                <a:close/>
                <a:moveTo>
                  <a:pt x="22" y="30"/>
                </a:moveTo>
                <a:cubicBezTo>
                  <a:pt x="21" y="25"/>
                  <a:pt x="21" y="21"/>
                  <a:pt x="23" y="15"/>
                </a:cubicBezTo>
                <a:cubicBezTo>
                  <a:pt x="29" y="11"/>
                  <a:pt x="37" y="17"/>
                  <a:pt x="47" y="15"/>
                </a:cubicBezTo>
                <a:cubicBezTo>
                  <a:pt x="48" y="20"/>
                  <a:pt x="48" y="24"/>
                  <a:pt x="48" y="31"/>
                </a:cubicBezTo>
                <a:cubicBezTo>
                  <a:pt x="48" y="31"/>
                  <a:pt x="52" y="27"/>
                  <a:pt x="52" y="25"/>
                </a:cubicBezTo>
                <a:cubicBezTo>
                  <a:pt x="53" y="22"/>
                  <a:pt x="52" y="10"/>
                  <a:pt x="50" y="8"/>
                </a:cubicBezTo>
                <a:cubicBezTo>
                  <a:pt x="45" y="0"/>
                  <a:pt x="26" y="0"/>
                  <a:pt x="20" y="6"/>
                </a:cubicBezTo>
                <a:cubicBezTo>
                  <a:pt x="18" y="8"/>
                  <a:pt x="16" y="25"/>
                  <a:pt x="18" y="27"/>
                </a:cubicBezTo>
                <a:cubicBezTo>
                  <a:pt x="20" y="29"/>
                  <a:pt x="22" y="30"/>
                  <a:pt x="22" y="30"/>
                </a:cubicBezTo>
                <a:close/>
              </a:path>
            </a:pathLst>
          </a:custGeom>
          <a:solidFill>
            <a:schemeClr val="bg1">
              <a:lumMod val="50000"/>
            </a:schemeClr>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defRPr/>
            </a:pPr>
            <a:endParaRPr lang="zh-CN" altLang="en-US"/>
          </a:p>
        </p:txBody>
      </p:sp>
      <p:sp>
        <p:nvSpPr>
          <p:cNvPr id="227" name="椭圆形标注"/>
          <p:cNvSpPr/>
          <p:nvPr/>
        </p:nvSpPr>
        <p:spPr>
          <a:xfrm>
            <a:off x="6072188" y="2895600"/>
            <a:ext cx="5970587" cy="3640138"/>
          </a:xfrm>
          <a:prstGeom prst="wedgeEllipseCallout">
            <a:avLst>
              <a:gd name="adj1" fmla="val -50606"/>
              <a:gd name="adj2" fmla="val 3592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r>
              <a:rPr lang="zh-CN" altLang="en-US" sz="2400">
                <a:sym typeface="+mn-ea"/>
              </a:rPr>
              <a:t>弘益科技只能走技术转让的路子吗？弘益科技出路</a:t>
            </a:r>
            <a:r>
              <a:rPr lang="zh-CN" altLang="en-US" sz="2400">
                <a:solidFill>
                  <a:srgbClr val="C00000"/>
                </a:solidFill>
                <a:sym typeface="+mn-ea"/>
              </a:rPr>
              <a:t>在哪里</a:t>
            </a:r>
            <a:r>
              <a:rPr lang="zh-CN" altLang="en-US" sz="2400">
                <a:sym typeface="+mn-ea"/>
              </a:rPr>
              <a:t>？怎样才能实现弘益梦？走现有的仿制药品开发路</a:t>
            </a:r>
            <a:r>
              <a:rPr lang="zh-CN" altLang="en-US" sz="2400">
                <a:solidFill>
                  <a:srgbClr val="C00000"/>
                </a:solidFill>
                <a:sym typeface="+mn-ea"/>
              </a:rPr>
              <a:t>前途在何方</a:t>
            </a:r>
            <a:r>
              <a:rPr lang="zh-CN" altLang="en-US" sz="2400">
                <a:sym typeface="+mn-ea"/>
              </a:rPr>
              <a:t>？这样下去，中国药品出路</a:t>
            </a:r>
            <a:r>
              <a:rPr lang="zh-CN" altLang="en-US" sz="2400">
                <a:solidFill>
                  <a:srgbClr val="C00000"/>
                </a:solidFill>
                <a:sym typeface="+mn-ea"/>
              </a:rPr>
              <a:t>在哪里</a:t>
            </a:r>
            <a:r>
              <a:rPr lang="zh-CN" altLang="en-US" sz="2400">
                <a:sym typeface="+mn-ea"/>
              </a:rPr>
              <a:t>？良心药品</a:t>
            </a:r>
            <a:r>
              <a:rPr lang="zh-CN" altLang="en-US" sz="2400">
                <a:solidFill>
                  <a:srgbClr val="C00000"/>
                </a:solidFill>
                <a:sym typeface="+mn-ea"/>
              </a:rPr>
              <a:t>在哪里</a:t>
            </a:r>
            <a:r>
              <a:rPr lang="zh-CN" altLang="en-US" sz="2400">
                <a:sym typeface="+mn-ea"/>
              </a:rPr>
              <a:t>？国药精髓</a:t>
            </a:r>
            <a:r>
              <a:rPr lang="zh-CN" altLang="en-US" sz="2400">
                <a:solidFill>
                  <a:srgbClr val="C00000"/>
                </a:solidFill>
                <a:sym typeface="+mn-ea"/>
              </a:rPr>
              <a:t>在哪里</a:t>
            </a:r>
            <a:r>
              <a:rPr lang="zh-CN" altLang="en-US" sz="2400">
                <a:sym typeface="+mn-ea"/>
              </a:rPr>
              <a:t>？</a:t>
            </a:r>
            <a:endParaRPr lang="zh-CN" altLang="en-US" sz="2400">
              <a:sym typeface="+mn-ea"/>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diamond(in)">
                                      <p:cBhvr>
                                        <p:cTn id="7" dur="10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38"/>
          <p:cNvSpPr/>
          <p:nvPr/>
        </p:nvSpPr>
        <p:spPr>
          <a:xfrm flipH="1">
            <a:off x="2752725" y="-42863"/>
            <a:ext cx="9450388" cy="6905626"/>
          </a:xfrm>
          <a:custGeom>
            <a:avLst/>
            <a:gdLst>
              <a:gd name="connsiteX0" fmla="*/ 9450710 w 9450710"/>
              <a:gd name="connsiteY0" fmla="*/ 0 h 6907044"/>
              <a:gd name="connsiteX1" fmla="*/ 7020643 w 9450710"/>
              <a:gd name="connsiteY1" fmla="*/ 3483429 h 6907044"/>
              <a:gd name="connsiteX2" fmla="*/ 8945125 w 9450710"/>
              <a:gd name="connsiteY2" fmla="*/ 6894286 h 6907044"/>
              <a:gd name="connsiteX3" fmla="*/ 0 w 9450710"/>
              <a:gd name="connsiteY3" fmla="*/ 6907044 h 6907044"/>
              <a:gd name="connsiteX4" fmla="*/ 0 w 9450710"/>
              <a:gd name="connsiteY4" fmla="*/ 25682 h 6907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0710" h="6907044">
                <a:moveTo>
                  <a:pt x="9450710" y="0"/>
                </a:moveTo>
                <a:cubicBezTo>
                  <a:pt x="9274027" y="1064380"/>
                  <a:pt x="7104906" y="2334381"/>
                  <a:pt x="7020643" y="3483429"/>
                </a:cubicBezTo>
                <a:cubicBezTo>
                  <a:pt x="6936379" y="4632477"/>
                  <a:pt x="8262858" y="6028268"/>
                  <a:pt x="8945125" y="6894286"/>
                </a:cubicBezTo>
                <a:lnTo>
                  <a:pt x="0" y="6907044"/>
                </a:lnTo>
                <a:lnTo>
                  <a:pt x="0" y="25682"/>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flipV="1">
            <a:off x="2752725" y="269875"/>
            <a:ext cx="246063" cy="247650"/>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矩形 32"/>
          <p:cNvSpPr/>
          <p:nvPr/>
        </p:nvSpPr>
        <p:spPr>
          <a:xfrm flipH="1">
            <a:off x="10775950" y="269875"/>
            <a:ext cx="71438" cy="468313"/>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676" name="文本框 34"/>
          <p:cNvSpPr txBox="1">
            <a:spLocks noChangeArrowheads="1"/>
          </p:cNvSpPr>
          <p:nvPr/>
        </p:nvSpPr>
        <p:spPr bwMode="auto">
          <a:xfrm>
            <a:off x="9605963" y="277813"/>
            <a:ext cx="957262" cy="547687"/>
          </a:xfrm>
          <a:prstGeom prst="rect">
            <a:avLst/>
          </a:prstGeom>
          <a:noFill/>
          <a:ln w="9525">
            <a:noFill/>
            <a:miter lim="800000"/>
          </a:ln>
        </p:spPr>
        <p:txBody>
          <a:bodyPr>
            <a:spAutoFit/>
          </a:bodyPr>
          <a:lstStyle/>
          <a:p>
            <a:r>
              <a:rPr lang="zh-CN" altLang="en-US" sz="2800">
                <a:latin typeface="微软雅黑" panose="020B0503020204020204" pitchFamily="34" charset="-122"/>
                <a:ea typeface="微软雅黑" panose="020B0503020204020204" pitchFamily="34" charset="-122"/>
              </a:rPr>
              <a:t>起步</a:t>
            </a:r>
            <a:endParaRPr lang="zh-CN" altLang="en-US" sz="2800">
              <a:latin typeface="微软雅黑" panose="020B0503020204020204" pitchFamily="34" charset="-122"/>
              <a:ea typeface="微软雅黑" panose="020B0503020204020204" pitchFamily="34" charset="-122"/>
            </a:endParaRPr>
          </a:p>
        </p:txBody>
      </p:sp>
      <p:grpSp>
        <p:nvGrpSpPr>
          <p:cNvPr id="28677" name="组合 35"/>
          <p:cNvGrpSpPr/>
          <p:nvPr/>
        </p:nvGrpSpPr>
        <p:grpSpPr bwMode="auto">
          <a:xfrm rot="-3263397">
            <a:off x="11503818" y="300832"/>
            <a:ext cx="481013" cy="469900"/>
            <a:chOff x="1032060" y="5022216"/>
            <a:chExt cx="753746" cy="734645"/>
          </a:xfrm>
        </p:grpSpPr>
        <p:sp>
          <p:nvSpPr>
            <p:cNvPr id="37" name="等腰三角形 36"/>
            <p:cNvSpPr/>
            <p:nvPr/>
          </p:nvSpPr>
          <p:spPr>
            <a:xfrm rot="20627212" flipH="1" flipV="1">
              <a:off x="1032691" y="5103646"/>
              <a:ext cx="753744" cy="650260"/>
            </a:xfrm>
            <a:prstGeom prst="triangle">
              <a:avLst/>
            </a:prstGeom>
            <a:noFill/>
            <a:ln w="12700">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8" name="等腰三角形 37"/>
            <p:cNvSpPr/>
            <p:nvPr/>
          </p:nvSpPr>
          <p:spPr>
            <a:xfrm rot="6289781" flipH="1" flipV="1">
              <a:off x="1003256" y="5062606"/>
              <a:ext cx="588213" cy="504985"/>
            </a:xfrm>
            <a:prstGeom prst="triangle">
              <a:avLst/>
            </a:prstGeom>
            <a:solidFill>
              <a:srgbClr val="CCCC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0" name="椭圆 49"/>
          <p:cNvSpPr/>
          <p:nvPr/>
        </p:nvSpPr>
        <p:spPr>
          <a:xfrm flipV="1">
            <a:off x="3752850" y="1417638"/>
            <a:ext cx="247650"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 name="椭圆 50"/>
          <p:cNvSpPr/>
          <p:nvPr/>
        </p:nvSpPr>
        <p:spPr>
          <a:xfrm flipV="1">
            <a:off x="5005388" y="3154363"/>
            <a:ext cx="246062" cy="246062"/>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2" name="椭圆 51"/>
          <p:cNvSpPr/>
          <p:nvPr/>
        </p:nvSpPr>
        <p:spPr>
          <a:xfrm flipV="1">
            <a:off x="4500563" y="4927600"/>
            <a:ext cx="246062" cy="246063"/>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681" name="文本框 31"/>
          <p:cNvSpPr txBox="1">
            <a:spLocks noChangeArrowheads="1"/>
          </p:cNvSpPr>
          <p:nvPr/>
        </p:nvSpPr>
        <p:spPr bwMode="auto">
          <a:xfrm>
            <a:off x="1525588" y="2895600"/>
            <a:ext cx="1701800" cy="762000"/>
          </a:xfrm>
          <a:prstGeom prst="rect">
            <a:avLst/>
          </a:prstGeom>
          <a:noFill/>
          <a:ln w="9525">
            <a:noFill/>
            <a:miter lim="800000"/>
          </a:ln>
        </p:spPr>
        <p:txBody>
          <a:bodyPr>
            <a:spAutoFit/>
          </a:bodyPr>
          <a:lstStyle/>
          <a:p>
            <a:r>
              <a:rPr lang="zh-CN" altLang="en-US" sz="4400">
                <a:solidFill>
                  <a:schemeClr val="bg1"/>
                </a:solidFill>
                <a:latin typeface="微软雅黑 Light" pitchFamily="34" charset="-122"/>
                <a:ea typeface="微软雅黑 Light" pitchFamily="34" charset="-122"/>
              </a:rPr>
              <a:t>选择</a:t>
            </a:r>
            <a:endParaRPr lang="zh-CN" altLang="en-US" sz="4400">
              <a:solidFill>
                <a:schemeClr val="bg1"/>
              </a:solidFill>
              <a:latin typeface="微软雅黑 Light" pitchFamily="34" charset="-122"/>
              <a:ea typeface="微软雅黑 Light" pitchFamily="34" charset="-122"/>
            </a:endParaRPr>
          </a:p>
        </p:txBody>
      </p:sp>
      <p:sp>
        <p:nvSpPr>
          <p:cNvPr id="2" name="文本框 1"/>
          <p:cNvSpPr txBox="1">
            <a:spLocks noChangeArrowheads="1"/>
          </p:cNvSpPr>
          <p:nvPr/>
        </p:nvSpPr>
        <p:spPr bwMode="auto">
          <a:xfrm>
            <a:off x="5457825" y="2895600"/>
            <a:ext cx="6451600" cy="3503613"/>
          </a:xfrm>
          <a:prstGeom prst="rect">
            <a:avLst/>
          </a:prstGeom>
          <a:noFill/>
          <a:ln w="9525">
            <a:noFill/>
            <a:miter lim="800000"/>
          </a:ln>
        </p:spPr>
        <p:txBody>
          <a:bodyPr>
            <a:spAutoFit/>
          </a:bodyPr>
          <a:lstStyle/>
          <a:p>
            <a:r>
              <a:rPr lang="zh-CN" altLang="en-US" sz="3200">
                <a:ea typeface="微软雅黑" panose="020B0503020204020204" pitchFamily="34" charset="-122"/>
              </a:rPr>
              <a:t>仅仅提供二、三类药品技术转让不是长久之计！弘益公司必须</a:t>
            </a:r>
            <a:r>
              <a:rPr lang="zh-CN" altLang="en-US" sz="3200">
                <a:solidFill>
                  <a:srgbClr val="92D050"/>
                </a:solidFill>
                <a:ea typeface="微软雅黑" panose="020B0503020204020204" pitchFamily="34" charset="-122"/>
              </a:rPr>
              <a:t>转型</a:t>
            </a:r>
            <a:r>
              <a:rPr lang="zh-CN" altLang="en-US" sz="3200">
                <a:ea typeface="微软雅黑" panose="020B0503020204020204" pitchFamily="34" charset="-122"/>
              </a:rPr>
              <a:t>！</a:t>
            </a:r>
            <a:endParaRPr lang="zh-CN" altLang="en-US" sz="3200">
              <a:ea typeface="微软雅黑" panose="020B0503020204020204" pitchFamily="34" charset="-122"/>
            </a:endParaRPr>
          </a:p>
          <a:p>
            <a:r>
              <a:rPr lang="zh-CN" altLang="en-US" sz="3200">
                <a:ea typeface="微软雅黑" panose="020B0503020204020204" pitchFamily="34" charset="-122"/>
              </a:rPr>
              <a:t>敏感的市场嗅觉和强烈的责任感让朱总和刘总做出了一个大胆的决定：</a:t>
            </a:r>
            <a:r>
              <a:rPr lang="zh-CN" altLang="en-US" sz="3200">
                <a:solidFill>
                  <a:srgbClr val="92D050"/>
                </a:solidFill>
                <a:ea typeface="微软雅黑" panose="020B0503020204020204" pitchFamily="34" charset="-122"/>
              </a:rPr>
              <a:t>成立属于自己的药品生产企业，实施产品技术创新战略，为中国自己的药品知识产权努力！</a:t>
            </a:r>
            <a:endParaRPr lang="zh-CN" altLang="en-US" sz="3200">
              <a:solidFill>
                <a:srgbClr val="92D050"/>
              </a:solidFill>
              <a:ea typeface="微软雅黑" panose="020B0503020204020204" pitchFamily="34" charset="-122"/>
            </a:endParaRPr>
          </a:p>
        </p:txBody>
      </p:sp>
      <p:grpSp>
        <p:nvGrpSpPr>
          <p:cNvPr id="4" name="组合 3"/>
          <p:cNvGrpSpPr/>
          <p:nvPr/>
        </p:nvGrpSpPr>
        <p:grpSpPr bwMode="auto">
          <a:xfrm>
            <a:off x="5565775" y="847725"/>
            <a:ext cx="5924550" cy="1574800"/>
            <a:chOff x="8764" y="1335"/>
            <a:chExt cx="9332" cy="2480"/>
          </a:xfrm>
        </p:grpSpPr>
        <p:sp>
          <p:nvSpPr>
            <p:cNvPr id="3" name="女人"/>
            <p:cNvSpPr/>
            <p:nvPr/>
          </p:nvSpPr>
          <p:spPr bwMode="auto">
            <a:xfrm>
              <a:off x="17063" y="2470"/>
              <a:ext cx="1033" cy="1345"/>
            </a:xfrm>
            <a:custGeom>
              <a:avLst/>
              <a:gdLst>
                <a:gd name="T0" fmla="*/ 599519 w 5888"/>
                <a:gd name="T1" fmla="*/ 45720 h 6750"/>
                <a:gd name="T2" fmla="*/ 848072 w 5888"/>
                <a:gd name="T3" fmla="*/ 1411 h 6750"/>
                <a:gd name="T4" fmla="*/ 963179 w 5888"/>
                <a:gd name="T5" fmla="*/ 101600 h 6750"/>
                <a:gd name="T6" fmla="*/ 1093522 w 5888"/>
                <a:gd name="T7" fmla="*/ 164253 h 6750"/>
                <a:gd name="T8" fmla="*/ 1121170 w 5888"/>
                <a:gd name="T9" fmla="*/ 228036 h 6750"/>
                <a:gd name="T10" fmla="*/ 1263362 w 5888"/>
                <a:gd name="T11" fmla="*/ 182880 h 6750"/>
                <a:gd name="T12" fmla="*/ 1215682 w 5888"/>
                <a:gd name="T13" fmla="*/ 222956 h 6750"/>
                <a:gd name="T14" fmla="*/ 1328251 w 5888"/>
                <a:gd name="T15" fmla="*/ 197838 h 6750"/>
                <a:gd name="T16" fmla="*/ 1289600 w 5888"/>
                <a:gd name="T17" fmla="*/ 219851 h 6750"/>
                <a:gd name="T18" fmla="*/ 1372827 w 5888"/>
                <a:gd name="T19" fmla="*/ 228036 h 6750"/>
                <a:gd name="T20" fmla="*/ 1343204 w 5888"/>
                <a:gd name="T21" fmla="*/ 248920 h 6750"/>
                <a:gd name="T22" fmla="*/ 1431227 w 5888"/>
                <a:gd name="T23" fmla="*/ 293793 h 6750"/>
                <a:gd name="T24" fmla="*/ 1338972 w 5888"/>
                <a:gd name="T25" fmla="*/ 290124 h 6750"/>
                <a:gd name="T26" fmla="*/ 1332765 w 5888"/>
                <a:gd name="T27" fmla="*/ 320604 h 6750"/>
                <a:gd name="T28" fmla="*/ 1259130 w 5888"/>
                <a:gd name="T29" fmla="*/ 300567 h 6750"/>
                <a:gd name="T30" fmla="*/ 1198755 w 5888"/>
                <a:gd name="T31" fmla="*/ 296051 h 6750"/>
                <a:gd name="T32" fmla="*/ 1210604 w 5888"/>
                <a:gd name="T33" fmla="*/ 328507 h 6750"/>
                <a:gd name="T34" fmla="*/ 1132173 w 5888"/>
                <a:gd name="T35" fmla="*/ 329918 h 6750"/>
                <a:gd name="T36" fmla="*/ 1106782 w 5888"/>
                <a:gd name="T37" fmla="*/ 408658 h 6750"/>
                <a:gd name="T38" fmla="*/ 793057 w 5888"/>
                <a:gd name="T39" fmla="*/ 283069 h 6750"/>
                <a:gd name="T40" fmla="*/ 3668 w 5888"/>
                <a:gd name="T41" fmla="*/ 168487 h 6750"/>
                <a:gd name="T42" fmla="*/ 171251 w 5888"/>
                <a:gd name="T43" fmla="*/ 270087 h 6750"/>
                <a:gd name="T44" fmla="*/ 419522 w 5888"/>
                <a:gd name="T45" fmla="*/ 389749 h 6750"/>
                <a:gd name="T46" fmla="*/ 387359 w 5888"/>
                <a:gd name="T47" fmla="*/ 389467 h 6750"/>
                <a:gd name="T48" fmla="*/ 397798 w 5888"/>
                <a:gd name="T49" fmla="*/ 461151 h 6750"/>
                <a:gd name="T50" fmla="*/ 338270 w 5888"/>
                <a:gd name="T51" fmla="*/ 514773 h 6750"/>
                <a:gd name="T52" fmla="*/ 375228 w 5888"/>
                <a:gd name="T53" fmla="*/ 569807 h 6750"/>
                <a:gd name="T54" fmla="*/ 373253 w 5888"/>
                <a:gd name="T55" fmla="*/ 609036 h 6750"/>
                <a:gd name="T56" fmla="*/ 372125 w 5888"/>
                <a:gd name="T57" fmla="*/ 671971 h 6750"/>
                <a:gd name="T58" fmla="*/ 382845 w 5888"/>
                <a:gd name="T59" fmla="*/ 772724 h 6750"/>
                <a:gd name="T60" fmla="*/ 454506 w 5888"/>
                <a:gd name="T61" fmla="*/ 831709 h 6750"/>
                <a:gd name="T62" fmla="*/ 546479 w 5888"/>
                <a:gd name="T63" fmla="*/ 908473 h 6750"/>
                <a:gd name="T64" fmla="*/ 527858 w 5888"/>
                <a:gd name="T65" fmla="*/ 1024467 h 6750"/>
                <a:gd name="T66" fmla="*/ 401184 w 5888"/>
                <a:gd name="T67" fmla="*/ 972538 h 6750"/>
                <a:gd name="T68" fmla="*/ 293976 w 5888"/>
                <a:gd name="T69" fmla="*/ 1006122 h 6750"/>
                <a:gd name="T70" fmla="*/ 198335 w 5888"/>
                <a:gd name="T71" fmla="*/ 1177431 h 6750"/>
                <a:gd name="T72" fmla="*/ 199463 w 5888"/>
                <a:gd name="T73" fmla="*/ 1735102 h 6750"/>
                <a:gd name="T74" fmla="*/ 308646 w 5888"/>
                <a:gd name="T75" fmla="*/ 1784209 h 6750"/>
                <a:gd name="T76" fmla="*/ 736350 w 5888"/>
                <a:gd name="T77" fmla="*/ 1357489 h 6750"/>
                <a:gd name="T78" fmla="*/ 986878 w 5888"/>
                <a:gd name="T79" fmla="*/ 1166142 h 6750"/>
                <a:gd name="T80" fmla="*/ 1180417 w 5888"/>
                <a:gd name="T81" fmla="*/ 1091071 h 6750"/>
                <a:gd name="T82" fmla="*/ 971643 w 5888"/>
                <a:gd name="T83" fmla="*/ 950807 h 6750"/>
                <a:gd name="T84" fmla="*/ 946252 w 5888"/>
                <a:gd name="T85" fmla="*/ 802640 h 6750"/>
                <a:gd name="T86" fmla="*/ 1081955 w 5888"/>
                <a:gd name="T87" fmla="*/ 833684 h 6750"/>
                <a:gd name="T88" fmla="*/ 1192830 w 5888"/>
                <a:gd name="T89" fmla="*/ 777804 h 6750"/>
                <a:gd name="T90" fmla="*/ 1209194 w 5888"/>
                <a:gd name="T91" fmla="*/ 677051 h 6750"/>
                <a:gd name="T92" fmla="*/ 1435177 w 5888"/>
                <a:gd name="T93" fmla="*/ 708096 h 6750"/>
                <a:gd name="T94" fmla="*/ 1649875 w 5888"/>
                <a:gd name="T95" fmla="*/ 700476 h 6750"/>
                <a:gd name="T96" fmla="*/ 1631537 w 5888"/>
                <a:gd name="T97" fmla="*/ 642902 h 6750"/>
                <a:gd name="T98" fmla="*/ 1219632 w 5888"/>
                <a:gd name="T99" fmla="*/ 464820 h 6750"/>
                <a:gd name="T100" fmla="*/ 655380 w 5888"/>
                <a:gd name="T101" fmla="*/ 261620 h 6750"/>
                <a:gd name="T102" fmla="*/ 130060 w 5888"/>
                <a:gd name="T103" fmla="*/ 108373 h 6750"/>
                <a:gd name="T104" fmla="*/ 8464 w 5888"/>
                <a:gd name="T105" fmla="*/ 129258 h 6750"/>
                <a:gd name="T106" fmla="*/ 1280854 w 5888"/>
                <a:gd name="T107" fmla="*/ 1134816 h 6750"/>
                <a:gd name="T108" fmla="*/ 1410914 w 5888"/>
                <a:gd name="T109" fmla="*/ 1247140 h 6750"/>
                <a:gd name="T110" fmla="*/ 1548309 w 5888"/>
                <a:gd name="T111" fmla="*/ 1709420 h 6750"/>
                <a:gd name="T112" fmla="*/ 387359 w 5888"/>
                <a:gd name="T113" fmla="*/ 1855329 h 6750"/>
                <a:gd name="T114" fmla="*/ 793057 w 5888"/>
                <a:gd name="T115" fmla="*/ 1461347 h 6750"/>
                <a:gd name="T116" fmla="*/ 1106500 w 5888"/>
                <a:gd name="T117" fmla="*/ 1170940 h 6750"/>
                <a:gd name="T118" fmla="*/ 1254052 w 5888"/>
                <a:gd name="T119" fmla="*/ 1132276 h 6750"/>
                <a:gd name="T120" fmla="*/ 899419 w 5888"/>
                <a:gd name="T121" fmla="*/ 712893 h 6750"/>
                <a:gd name="T122" fmla="*/ 876002 w 5888"/>
                <a:gd name="T123" fmla="*/ 741962 h 6750"/>
                <a:gd name="T124" fmla="*/ 854843 w 5888"/>
                <a:gd name="T125" fmla="*/ 706684 h 67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888" h="6750">
                  <a:moveTo>
                    <a:pt x="1467" y="529"/>
                  </a:moveTo>
                  <a:lnTo>
                    <a:pt x="1467" y="529"/>
                  </a:lnTo>
                  <a:lnTo>
                    <a:pt x="1497" y="503"/>
                  </a:lnTo>
                  <a:lnTo>
                    <a:pt x="1530" y="478"/>
                  </a:lnTo>
                  <a:lnTo>
                    <a:pt x="1564" y="454"/>
                  </a:lnTo>
                  <a:lnTo>
                    <a:pt x="1599" y="429"/>
                  </a:lnTo>
                  <a:lnTo>
                    <a:pt x="1635" y="405"/>
                  </a:lnTo>
                  <a:lnTo>
                    <a:pt x="1672" y="382"/>
                  </a:lnTo>
                  <a:lnTo>
                    <a:pt x="1711" y="358"/>
                  </a:lnTo>
                  <a:lnTo>
                    <a:pt x="1752" y="335"/>
                  </a:lnTo>
                  <a:lnTo>
                    <a:pt x="1794" y="312"/>
                  </a:lnTo>
                  <a:lnTo>
                    <a:pt x="1837" y="290"/>
                  </a:lnTo>
                  <a:lnTo>
                    <a:pt x="1882" y="268"/>
                  </a:lnTo>
                  <a:lnTo>
                    <a:pt x="1927" y="246"/>
                  </a:lnTo>
                  <a:lnTo>
                    <a:pt x="1976" y="224"/>
                  </a:lnTo>
                  <a:lnTo>
                    <a:pt x="2024" y="204"/>
                  </a:lnTo>
                  <a:lnTo>
                    <a:pt x="2074" y="183"/>
                  </a:lnTo>
                  <a:lnTo>
                    <a:pt x="2125" y="162"/>
                  </a:lnTo>
                  <a:lnTo>
                    <a:pt x="2178" y="142"/>
                  </a:lnTo>
                  <a:lnTo>
                    <a:pt x="2230" y="124"/>
                  </a:lnTo>
                  <a:lnTo>
                    <a:pt x="2281" y="107"/>
                  </a:lnTo>
                  <a:lnTo>
                    <a:pt x="2333" y="91"/>
                  </a:lnTo>
                  <a:lnTo>
                    <a:pt x="2384" y="77"/>
                  </a:lnTo>
                  <a:lnTo>
                    <a:pt x="2435" y="64"/>
                  </a:lnTo>
                  <a:lnTo>
                    <a:pt x="2486" y="52"/>
                  </a:lnTo>
                  <a:lnTo>
                    <a:pt x="2536" y="41"/>
                  </a:lnTo>
                  <a:lnTo>
                    <a:pt x="2586" y="31"/>
                  </a:lnTo>
                  <a:lnTo>
                    <a:pt x="2636" y="23"/>
                  </a:lnTo>
                  <a:lnTo>
                    <a:pt x="2687" y="17"/>
                  </a:lnTo>
                  <a:lnTo>
                    <a:pt x="2736" y="11"/>
                  </a:lnTo>
                  <a:lnTo>
                    <a:pt x="2785" y="6"/>
                  </a:lnTo>
                  <a:lnTo>
                    <a:pt x="2834" y="4"/>
                  </a:lnTo>
                  <a:lnTo>
                    <a:pt x="2882" y="2"/>
                  </a:lnTo>
                  <a:lnTo>
                    <a:pt x="2930" y="0"/>
                  </a:lnTo>
                  <a:lnTo>
                    <a:pt x="2968" y="2"/>
                  </a:lnTo>
                  <a:lnTo>
                    <a:pt x="3006" y="5"/>
                  </a:lnTo>
                  <a:lnTo>
                    <a:pt x="3041" y="9"/>
                  </a:lnTo>
                  <a:lnTo>
                    <a:pt x="3073" y="16"/>
                  </a:lnTo>
                  <a:lnTo>
                    <a:pt x="3106" y="24"/>
                  </a:lnTo>
                  <a:lnTo>
                    <a:pt x="3136" y="35"/>
                  </a:lnTo>
                  <a:lnTo>
                    <a:pt x="3164" y="48"/>
                  </a:lnTo>
                  <a:lnTo>
                    <a:pt x="3191" y="63"/>
                  </a:lnTo>
                  <a:lnTo>
                    <a:pt x="3216" y="79"/>
                  </a:lnTo>
                  <a:lnTo>
                    <a:pt x="3239" y="98"/>
                  </a:lnTo>
                  <a:lnTo>
                    <a:pt x="3261" y="117"/>
                  </a:lnTo>
                  <a:lnTo>
                    <a:pt x="3282" y="139"/>
                  </a:lnTo>
                  <a:lnTo>
                    <a:pt x="3300" y="164"/>
                  </a:lnTo>
                  <a:lnTo>
                    <a:pt x="3317" y="189"/>
                  </a:lnTo>
                  <a:lnTo>
                    <a:pt x="3333" y="218"/>
                  </a:lnTo>
                  <a:lnTo>
                    <a:pt x="3346" y="248"/>
                  </a:lnTo>
                  <a:lnTo>
                    <a:pt x="3361" y="278"/>
                  </a:lnTo>
                  <a:lnTo>
                    <a:pt x="3377" y="307"/>
                  </a:lnTo>
                  <a:lnTo>
                    <a:pt x="3394" y="335"/>
                  </a:lnTo>
                  <a:lnTo>
                    <a:pt x="3414" y="360"/>
                  </a:lnTo>
                  <a:lnTo>
                    <a:pt x="3436" y="384"/>
                  </a:lnTo>
                  <a:lnTo>
                    <a:pt x="3459" y="407"/>
                  </a:lnTo>
                  <a:lnTo>
                    <a:pt x="3484" y="429"/>
                  </a:lnTo>
                  <a:lnTo>
                    <a:pt x="3511" y="448"/>
                  </a:lnTo>
                  <a:lnTo>
                    <a:pt x="3540" y="467"/>
                  </a:lnTo>
                  <a:lnTo>
                    <a:pt x="3571" y="483"/>
                  </a:lnTo>
                  <a:lnTo>
                    <a:pt x="3604" y="499"/>
                  </a:lnTo>
                  <a:lnTo>
                    <a:pt x="3639" y="513"/>
                  </a:lnTo>
                  <a:lnTo>
                    <a:pt x="3675" y="525"/>
                  </a:lnTo>
                  <a:lnTo>
                    <a:pt x="3713" y="536"/>
                  </a:lnTo>
                  <a:lnTo>
                    <a:pt x="3754" y="546"/>
                  </a:lnTo>
                  <a:lnTo>
                    <a:pt x="3796" y="553"/>
                  </a:lnTo>
                  <a:lnTo>
                    <a:pt x="3813" y="556"/>
                  </a:lnTo>
                  <a:lnTo>
                    <a:pt x="3827" y="561"/>
                  </a:lnTo>
                  <a:lnTo>
                    <a:pt x="3841" y="565"/>
                  </a:lnTo>
                  <a:lnTo>
                    <a:pt x="3854" y="570"/>
                  </a:lnTo>
                  <a:lnTo>
                    <a:pt x="3865" y="575"/>
                  </a:lnTo>
                  <a:lnTo>
                    <a:pt x="3876" y="582"/>
                  </a:lnTo>
                  <a:lnTo>
                    <a:pt x="3886" y="588"/>
                  </a:lnTo>
                  <a:lnTo>
                    <a:pt x="3896" y="596"/>
                  </a:lnTo>
                  <a:lnTo>
                    <a:pt x="3903" y="603"/>
                  </a:lnTo>
                  <a:lnTo>
                    <a:pt x="3910" y="612"/>
                  </a:lnTo>
                  <a:lnTo>
                    <a:pt x="3915" y="621"/>
                  </a:lnTo>
                  <a:lnTo>
                    <a:pt x="3921" y="631"/>
                  </a:lnTo>
                  <a:lnTo>
                    <a:pt x="3925" y="641"/>
                  </a:lnTo>
                  <a:lnTo>
                    <a:pt x="3927" y="651"/>
                  </a:lnTo>
                  <a:lnTo>
                    <a:pt x="3930" y="663"/>
                  </a:lnTo>
                  <a:lnTo>
                    <a:pt x="3931" y="676"/>
                  </a:lnTo>
                  <a:lnTo>
                    <a:pt x="3934" y="764"/>
                  </a:lnTo>
                  <a:lnTo>
                    <a:pt x="3934" y="827"/>
                  </a:lnTo>
                  <a:lnTo>
                    <a:pt x="3935" y="828"/>
                  </a:lnTo>
                  <a:lnTo>
                    <a:pt x="3937" y="828"/>
                  </a:lnTo>
                  <a:lnTo>
                    <a:pt x="3945" y="825"/>
                  </a:lnTo>
                  <a:lnTo>
                    <a:pt x="3957" y="819"/>
                  </a:lnTo>
                  <a:lnTo>
                    <a:pt x="3974" y="808"/>
                  </a:lnTo>
                  <a:lnTo>
                    <a:pt x="4024" y="776"/>
                  </a:lnTo>
                  <a:lnTo>
                    <a:pt x="4093" y="729"/>
                  </a:lnTo>
                  <a:lnTo>
                    <a:pt x="4113" y="716"/>
                  </a:lnTo>
                  <a:lnTo>
                    <a:pt x="4134" y="704"/>
                  </a:lnTo>
                  <a:lnTo>
                    <a:pt x="4155" y="693"/>
                  </a:lnTo>
                  <a:lnTo>
                    <a:pt x="4176" y="683"/>
                  </a:lnTo>
                  <a:lnTo>
                    <a:pt x="4199" y="674"/>
                  </a:lnTo>
                  <a:lnTo>
                    <a:pt x="4221" y="666"/>
                  </a:lnTo>
                  <a:lnTo>
                    <a:pt x="4245" y="659"/>
                  </a:lnTo>
                  <a:lnTo>
                    <a:pt x="4268" y="654"/>
                  </a:lnTo>
                  <a:lnTo>
                    <a:pt x="4293" y="649"/>
                  </a:lnTo>
                  <a:lnTo>
                    <a:pt x="4317" y="646"/>
                  </a:lnTo>
                  <a:lnTo>
                    <a:pt x="4343" y="644"/>
                  </a:lnTo>
                  <a:lnTo>
                    <a:pt x="4369" y="643"/>
                  </a:lnTo>
                  <a:lnTo>
                    <a:pt x="4395" y="643"/>
                  </a:lnTo>
                  <a:lnTo>
                    <a:pt x="4422" y="643"/>
                  </a:lnTo>
                  <a:lnTo>
                    <a:pt x="4450" y="645"/>
                  </a:lnTo>
                  <a:lnTo>
                    <a:pt x="4478" y="648"/>
                  </a:lnTo>
                  <a:lnTo>
                    <a:pt x="4436" y="671"/>
                  </a:lnTo>
                  <a:lnTo>
                    <a:pt x="4396" y="695"/>
                  </a:lnTo>
                  <a:lnTo>
                    <a:pt x="4358" y="720"/>
                  </a:lnTo>
                  <a:lnTo>
                    <a:pt x="4321" y="747"/>
                  </a:lnTo>
                  <a:lnTo>
                    <a:pt x="4304" y="760"/>
                  </a:lnTo>
                  <a:lnTo>
                    <a:pt x="4290" y="773"/>
                  </a:lnTo>
                  <a:lnTo>
                    <a:pt x="4278" y="785"/>
                  </a:lnTo>
                  <a:lnTo>
                    <a:pt x="4268" y="797"/>
                  </a:lnTo>
                  <a:lnTo>
                    <a:pt x="4263" y="808"/>
                  </a:lnTo>
                  <a:lnTo>
                    <a:pt x="4258" y="819"/>
                  </a:lnTo>
                  <a:lnTo>
                    <a:pt x="4257" y="828"/>
                  </a:lnTo>
                  <a:lnTo>
                    <a:pt x="4257" y="834"/>
                  </a:lnTo>
                  <a:lnTo>
                    <a:pt x="4258" y="838"/>
                  </a:lnTo>
                  <a:lnTo>
                    <a:pt x="4275" y="821"/>
                  </a:lnTo>
                  <a:lnTo>
                    <a:pt x="4292" y="804"/>
                  </a:lnTo>
                  <a:lnTo>
                    <a:pt x="4309" y="790"/>
                  </a:lnTo>
                  <a:lnTo>
                    <a:pt x="4326" y="776"/>
                  </a:lnTo>
                  <a:lnTo>
                    <a:pt x="4345" y="763"/>
                  </a:lnTo>
                  <a:lnTo>
                    <a:pt x="4362" y="751"/>
                  </a:lnTo>
                  <a:lnTo>
                    <a:pt x="4381" y="740"/>
                  </a:lnTo>
                  <a:lnTo>
                    <a:pt x="4399" y="730"/>
                  </a:lnTo>
                  <a:lnTo>
                    <a:pt x="4418" y="722"/>
                  </a:lnTo>
                  <a:lnTo>
                    <a:pt x="4438" y="715"/>
                  </a:lnTo>
                  <a:lnTo>
                    <a:pt x="4457" y="708"/>
                  </a:lnTo>
                  <a:lnTo>
                    <a:pt x="4477" y="703"/>
                  </a:lnTo>
                  <a:lnTo>
                    <a:pt x="4498" y="698"/>
                  </a:lnTo>
                  <a:lnTo>
                    <a:pt x="4518" y="695"/>
                  </a:lnTo>
                  <a:lnTo>
                    <a:pt x="4539" y="694"/>
                  </a:lnTo>
                  <a:lnTo>
                    <a:pt x="4561" y="693"/>
                  </a:lnTo>
                  <a:lnTo>
                    <a:pt x="4600" y="692"/>
                  </a:lnTo>
                  <a:lnTo>
                    <a:pt x="4635" y="693"/>
                  </a:lnTo>
                  <a:lnTo>
                    <a:pt x="4665" y="694"/>
                  </a:lnTo>
                  <a:lnTo>
                    <a:pt x="4689" y="697"/>
                  </a:lnTo>
                  <a:lnTo>
                    <a:pt x="4708" y="701"/>
                  </a:lnTo>
                  <a:lnTo>
                    <a:pt x="4715" y="703"/>
                  </a:lnTo>
                  <a:lnTo>
                    <a:pt x="4722" y="705"/>
                  </a:lnTo>
                  <a:lnTo>
                    <a:pt x="4726" y="708"/>
                  </a:lnTo>
                  <a:lnTo>
                    <a:pt x="4729" y="710"/>
                  </a:lnTo>
                  <a:lnTo>
                    <a:pt x="4731" y="714"/>
                  </a:lnTo>
                  <a:lnTo>
                    <a:pt x="4732" y="718"/>
                  </a:lnTo>
                  <a:lnTo>
                    <a:pt x="4730" y="720"/>
                  </a:lnTo>
                  <a:lnTo>
                    <a:pt x="4727" y="724"/>
                  </a:lnTo>
                  <a:lnTo>
                    <a:pt x="4720" y="727"/>
                  </a:lnTo>
                  <a:lnTo>
                    <a:pt x="4712" y="730"/>
                  </a:lnTo>
                  <a:lnTo>
                    <a:pt x="4687" y="737"/>
                  </a:lnTo>
                  <a:lnTo>
                    <a:pt x="4652" y="745"/>
                  </a:lnTo>
                  <a:lnTo>
                    <a:pt x="4632" y="750"/>
                  </a:lnTo>
                  <a:lnTo>
                    <a:pt x="4614" y="755"/>
                  </a:lnTo>
                  <a:lnTo>
                    <a:pt x="4598" y="762"/>
                  </a:lnTo>
                  <a:lnTo>
                    <a:pt x="4584" y="771"/>
                  </a:lnTo>
                  <a:lnTo>
                    <a:pt x="4571" y="779"/>
                  </a:lnTo>
                  <a:lnTo>
                    <a:pt x="4560" y="789"/>
                  </a:lnTo>
                  <a:lnTo>
                    <a:pt x="4550" y="800"/>
                  </a:lnTo>
                  <a:lnTo>
                    <a:pt x="4542" y="812"/>
                  </a:lnTo>
                  <a:lnTo>
                    <a:pt x="4552" y="807"/>
                  </a:lnTo>
                  <a:lnTo>
                    <a:pt x="4563" y="801"/>
                  </a:lnTo>
                  <a:lnTo>
                    <a:pt x="4574" y="796"/>
                  </a:lnTo>
                  <a:lnTo>
                    <a:pt x="4586" y="791"/>
                  </a:lnTo>
                  <a:lnTo>
                    <a:pt x="4598" y="788"/>
                  </a:lnTo>
                  <a:lnTo>
                    <a:pt x="4611" y="785"/>
                  </a:lnTo>
                  <a:lnTo>
                    <a:pt x="4639" y="780"/>
                  </a:lnTo>
                  <a:lnTo>
                    <a:pt x="4668" y="778"/>
                  </a:lnTo>
                  <a:lnTo>
                    <a:pt x="4700" y="778"/>
                  </a:lnTo>
                  <a:lnTo>
                    <a:pt x="4732" y="780"/>
                  </a:lnTo>
                  <a:lnTo>
                    <a:pt x="4769" y="785"/>
                  </a:lnTo>
                  <a:lnTo>
                    <a:pt x="4803" y="791"/>
                  </a:lnTo>
                  <a:lnTo>
                    <a:pt x="4835" y="799"/>
                  </a:lnTo>
                  <a:lnTo>
                    <a:pt x="4866" y="808"/>
                  </a:lnTo>
                  <a:lnTo>
                    <a:pt x="4893" y="818"/>
                  </a:lnTo>
                  <a:lnTo>
                    <a:pt x="4917" y="828"/>
                  </a:lnTo>
                  <a:lnTo>
                    <a:pt x="4940" y="840"/>
                  </a:lnTo>
                  <a:lnTo>
                    <a:pt x="4959" y="852"/>
                  </a:lnTo>
                  <a:lnTo>
                    <a:pt x="4976" y="867"/>
                  </a:lnTo>
                  <a:lnTo>
                    <a:pt x="4929" y="861"/>
                  </a:lnTo>
                  <a:lnTo>
                    <a:pt x="4888" y="857"/>
                  </a:lnTo>
                  <a:lnTo>
                    <a:pt x="4852" y="856"/>
                  </a:lnTo>
                  <a:lnTo>
                    <a:pt x="4822" y="856"/>
                  </a:lnTo>
                  <a:lnTo>
                    <a:pt x="4809" y="857"/>
                  </a:lnTo>
                  <a:lnTo>
                    <a:pt x="4798" y="859"/>
                  </a:lnTo>
                  <a:lnTo>
                    <a:pt x="4788" y="861"/>
                  </a:lnTo>
                  <a:lnTo>
                    <a:pt x="4779" y="864"/>
                  </a:lnTo>
                  <a:lnTo>
                    <a:pt x="4773" y="868"/>
                  </a:lnTo>
                  <a:lnTo>
                    <a:pt x="4767" y="872"/>
                  </a:lnTo>
                  <a:lnTo>
                    <a:pt x="4763" y="876"/>
                  </a:lnTo>
                  <a:lnTo>
                    <a:pt x="4761" y="882"/>
                  </a:lnTo>
                  <a:lnTo>
                    <a:pt x="4760" y="882"/>
                  </a:lnTo>
                  <a:lnTo>
                    <a:pt x="4764" y="883"/>
                  </a:lnTo>
                  <a:lnTo>
                    <a:pt x="4785" y="889"/>
                  </a:lnTo>
                  <a:lnTo>
                    <a:pt x="4879" y="909"/>
                  </a:lnTo>
                  <a:lnTo>
                    <a:pt x="4895" y="913"/>
                  </a:lnTo>
                  <a:lnTo>
                    <a:pt x="4911" y="918"/>
                  </a:lnTo>
                  <a:lnTo>
                    <a:pt x="4927" y="925"/>
                  </a:lnTo>
                  <a:lnTo>
                    <a:pt x="4942" y="931"/>
                  </a:lnTo>
                  <a:lnTo>
                    <a:pt x="4957" y="939"/>
                  </a:lnTo>
                  <a:lnTo>
                    <a:pt x="4973" y="949"/>
                  </a:lnTo>
                  <a:lnTo>
                    <a:pt x="4988" y="958"/>
                  </a:lnTo>
                  <a:lnTo>
                    <a:pt x="5002" y="969"/>
                  </a:lnTo>
                  <a:lnTo>
                    <a:pt x="5018" y="982"/>
                  </a:lnTo>
                  <a:lnTo>
                    <a:pt x="5032" y="996"/>
                  </a:lnTo>
                  <a:lnTo>
                    <a:pt x="5046" y="1010"/>
                  </a:lnTo>
                  <a:lnTo>
                    <a:pt x="5060" y="1025"/>
                  </a:lnTo>
                  <a:lnTo>
                    <a:pt x="5073" y="1041"/>
                  </a:lnTo>
                  <a:lnTo>
                    <a:pt x="5087" y="1059"/>
                  </a:lnTo>
                  <a:lnTo>
                    <a:pt x="5101" y="1077"/>
                  </a:lnTo>
                  <a:lnTo>
                    <a:pt x="5114" y="1097"/>
                  </a:lnTo>
                  <a:lnTo>
                    <a:pt x="5008" y="1065"/>
                  </a:lnTo>
                  <a:lnTo>
                    <a:pt x="4953" y="1049"/>
                  </a:lnTo>
                  <a:lnTo>
                    <a:pt x="4897" y="1031"/>
                  </a:lnTo>
                  <a:lnTo>
                    <a:pt x="4871" y="1023"/>
                  </a:lnTo>
                  <a:lnTo>
                    <a:pt x="4846" y="1016"/>
                  </a:lnTo>
                  <a:lnTo>
                    <a:pt x="4824" y="1012"/>
                  </a:lnTo>
                  <a:lnTo>
                    <a:pt x="4805" y="1009"/>
                  </a:lnTo>
                  <a:lnTo>
                    <a:pt x="4787" y="1008"/>
                  </a:lnTo>
                  <a:lnTo>
                    <a:pt x="4771" y="1009"/>
                  </a:lnTo>
                  <a:lnTo>
                    <a:pt x="4758" y="1012"/>
                  </a:lnTo>
                  <a:lnTo>
                    <a:pt x="4747" y="1016"/>
                  </a:lnTo>
                  <a:lnTo>
                    <a:pt x="4746" y="1022"/>
                  </a:lnTo>
                  <a:lnTo>
                    <a:pt x="4746" y="1028"/>
                  </a:lnTo>
                  <a:lnTo>
                    <a:pt x="4747" y="1034"/>
                  </a:lnTo>
                  <a:lnTo>
                    <a:pt x="4751" y="1041"/>
                  </a:lnTo>
                  <a:lnTo>
                    <a:pt x="4756" y="1048"/>
                  </a:lnTo>
                  <a:lnTo>
                    <a:pt x="4765" y="1056"/>
                  </a:lnTo>
                  <a:lnTo>
                    <a:pt x="4775" y="1064"/>
                  </a:lnTo>
                  <a:lnTo>
                    <a:pt x="4787" y="1073"/>
                  </a:lnTo>
                  <a:lnTo>
                    <a:pt x="4881" y="1136"/>
                  </a:lnTo>
                  <a:lnTo>
                    <a:pt x="4874" y="1141"/>
                  </a:lnTo>
                  <a:lnTo>
                    <a:pt x="4867" y="1144"/>
                  </a:lnTo>
                  <a:lnTo>
                    <a:pt x="4859" y="1146"/>
                  </a:lnTo>
                  <a:lnTo>
                    <a:pt x="4850" y="1149"/>
                  </a:lnTo>
                  <a:lnTo>
                    <a:pt x="4841" y="1150"/>
                  </a:lnTo>
                  <a:lnTo>
                    <a:pt x="4831" y="1151"/>
                  </a:lnTo>
                  <a:lnTo>
                    <a:pt x="4808" y="1151"/>
                  </a:lnTo>
                  <a:lnTo>
                    <a:pt x="4783" y="1149"/>
                  </a:lnTo>
                  <a:lnTo>
                    <a:pt x="4754" y="1144"/>
                  </a:lnTo>
                  <a:lnTo>
                    <a:pt x="4724" y="1136"/>
                  </a:lnTo>
                  <a:lnTo>
                    <a:pt x="4690" y="1128"/>
                  </a:lnTo>
                  <a:lnTo>
                    <a:pt x="4655" y="1117"/>
                  </a:lnTo>
                  <a:lnTo>
                    <a:pt x="4620" y="1104"/>
                  </a:lnTo>
                  <a:lnTo>
                    <a:pt x="4585" y="1090"/>
                  </a:lnTo>
                  <a:lnTo>
                    <a:pt x="4549" y="1074"/>
                  </a:lnTo>
                  <a:lnTo>
                    <a:pt x="4514" y="1058"/>
                  </a:lnTo>
                  <a:lnTo>
                    <a:pt x="4479" y="1040"/>
                  </a:lnTo>
                  <a:lnTo>
                    <a:pt x="4443" y="1022"/>
                  </a:lnTo>
                  <a:lnTo>
                    <a:pt x="4408" y="1002"/>
                  </a:lnTo>
                  <a:lnTo>
                    <a:pt x="4409" y="1010"/>
                  </a:lnTo>
                  <a:lnTo>
                    <a:pt x="4411" y="1019"/>
                  </a:lnTo>
                  <a:lnTo>
                    <a:pt x="4416" y="1026"/>
                  </a:lnTo>
                  <a:lnTo>
                    <a:pt x="4421" y="1034"/>
                  </a:lnTo>
                  <a:lnTo>
                    <a:pt x="4429" y="1041"/>
                  </a:lnTo>
                  <a:lnTo>
                    <a:pt x="4439" y="1050"/>
                  </a:lnTo>
                  <a:lnTo>
                    <a:pt x="4450" y="1058"/>
                  </a:lnTo>
                  <a:lnTo>
                    <a:pt x="4463" y="1065"/>
                  </a:lnTo>
                  <a:lnTo>
                    <a:pt x="4490" y="1081"/>
                  </a:lnTo>
                  <a:lnTo>
                    <a:pt x="4517" y="1098"/>
                  </a:lnTo>
                  <a:lnTo>
                    <a:pt x="4545" y="1117"/>
                  </a:lnTo>
                  <a:lnTo>
                    <a:pt x="4572" y="1136"/>
                  </a:lnTo>
                  <a:lnTo>
                    <a:pt x="4545" y="1141"/>
                  </a:lnTo>
                  <a:lnTo>
                    <a:pt x="4518" y="1143"/>
                  </a:lnTo>
                  <a:lnTo>
                    <a:pt x="4491" y="1142"/>
                  </a:lnTo>
                  <a:lnTo>
                    <a:pt x="4463" y="1140"/>
                  </a:lnTo>
                  <a:lnTo>
                    <a:pt x="4434" y="1134"/>
                  </a:lnTo>
                  <a:lnTo>
                    <a:pt x="4406" y="1127"/>
                  </a:lnTo>
                  <a:lnTo>
                    <a:pt x="4377" y="1117"/>
                  </a:lnTo>
                  <a:lnTo>
                    <a:pt x="4348" y="1105"/>
                  </a:lnTo>
                  <a:lnTo>
                    <a:pt x="4320" y="1092"/>
                  </a:lnTo>
                  <a:lnTo>
                    <a:pt x="4293" y="1079"/>
                  </a:lnTo>
                  <a:lnTo>
                    <a:pt x="4270" y="1064"/>
                  </a:lnTo>
                  <a:lnTo>
                    <a:pt x="4249" y="1049"/>
                  </a:lnTo>
                  <a:lnTo>
                    <a:pt x="4230" y="1035"/>
                  </a:lnTo>
                  <a:lnTo>
                    <a:pt x="4215" y="1020"/>
                  </a:lnTo>
                  <a:lnTo>
                    <a:pt x="4201" y="1003"/>
                  </a:lnTo>
                  <a:lnTo>
                    <a:pt x="4190" y="987"/>
                  </a:lnTo>
                  <a:lnTo>
                    <a:pt x="4186" y="991"/>
                  </a:lnTo>
                  <a:lnTo>
                    <a:pt x="4185" y="997"/>
                  </a:lnTo>
                  <a:lnTo>
                    <a:pt x="4185" y="1003"/>
                  </a:lnTo>
                  <a:lnTo>
                    <a:pt x="4186" y="1012"/>
                  </a:lnTo>
                  <a:lnTo>
                    <a:pt x="4191" y="1034"/>
                  </a:lnTo>
                  <a:lnTo>
                    <a:pt x="4199" y="1063"/>
                  </a:lnTo>
                  <a:lnTo>
                    <a:pt x="4205" y="1080"/>
                  </a:lnTo>
                  <a:lnTo>
                    <a:pt x="4214" y="1095"/>
                  </a:lnTo>
                  <a:lnTo>
                    <a:pt x="4223" y="1110"/>
                  </a:lnTo>
                  <a:lnTo>
                    <a:pt x="4238" y="1124"/>
                  </a:lnTo>
                  <a:lnTo>
                    <a:pt x="4253" y="1139"/>
                  </a:lnTo>
                  <a:lnTo>
                    <a:pt x="4270" y="1152"/>
                  </a:lnTo>
                  <a:lnTo>
                    <a:pt x="4291" y="1164"/>
                  </a:lnTo>
                  <a:lnTo>
                    <a:pt x="4313" y="1176"/>
                  </a:lnTo>
                  <a:lnTo>
                    <a:pt x="4300" y="1177"/>
                  </a:lnTo>
                  <a:lnTo>
                    <a:pt x="4286" y="1177"/>
                  </a:lnTo>
                  <a:lnTo>
                    <a:pt x="4270" y="1176"/>
                  </a:lnTo>
                  <a:lnTo>
                    <a:pt x="4254" y="1173"/>
                  </a:lnTo>
                  <a:lnTo>
                    <a:pt x="4238" y="1169"/>
                  </a:lnTo>
                  <a:lnTo>
                    <a:pt x="4219" y="1165"/>
                  </a:lnTo>
                  <a:lnTo>
                    <a:pt x="4201" y="1158"/>
                  </a:lnTo>
                  <a:lnTo>
                    <a:pt x="4180" y="1152"/>
                  </a:lnTo>
                  <a:lnTo>
                    <a:pt x="4159" y="1144"/>
                  </a:lnTo>
                  <a:lnTo>
                    <a:pt x="4137" y="1134"/>
                  </a:lnTo>
                  <a:lnTo>
                    <a:pt x="4090" y="1112"/>
                  </a:lnTo>
                  <a:lnTo>
                    <a:pt x="4040" y="1086"/>
                  </a:lnTo>
                  <a:lnTo>
                    <a:pt x="3985" y="1056"/>
                  </a:lnTo>
                  <a:lnTo>
                    <a:pt x="3997" y="1094"/>
                  </a:lnTo>
                  <a:lnTo>
                    <a:pt x="4006" y="1132"/>
                  </a:lnTo>
                  <a:lnTo>
                    <a:pt x="4013" y="1169"/>
                  </a:lnTo>
                  <a:lnTo>
                    <a:pt x="4017" y="1206"/>
                  </a:lnTo>
                  <a:lnTo>
                    <a:pt x="4019" y="1242"/>
                  </a:lnTo>
                  <a:lnTo>
                    <a:pt x="4018" y="1278"/>
                  </a:lnTo>
                  <a:lnTo>
                    <a:pt x="4015" y="1313"/>
                  </a:lnTo>
                  <a:lnTo>
                    <a:pt x="4009" y="1348"/>
                  </a:lnTo>
                  <a:lnTo>
                    <a:pt x="4005" y="1366"/>
                  </a:lnTo>
                  <a:lnTo>
                    <a:pt x="4002" y="1381"/>
                  </a:lnTo>
                  <a:lnTo>
                    <a:pt x="3996" y="1395"/>
                  </a:lnTo>
                  <a:lnTo>
                    <a:pt x="3992" y="1407"/>
                  </a:lnTo>
                  <a:lnTo>
                    <a:pt x="3986" y="1418"/>
                  </a:lnTo>
                  <a:lnTo>
                    <a:pt x="3980" y="1427"/>
                  </a:lnTo>
                  <a:lnTo>
                    <a:pt x="3973" y="1435"/>
                  </a:lnTo>
                  <a:lnTo>
                    <a:pt x="3966" y="1440"/>
                  </a:lnTo>
                  <a:lnTo>
                    <a:pt x="3958" y="1446"/>
                  </a:lnTo>
                  <a:lnTo>
                    <a:pt x="3950" y="1448"/>
                  </a:lnTo>
                  <a:lnTo>
                    <a:pt x="3942" y="1450"/>
                  </a:lnTo>
                  <a:lnTo>
                    <a:pt x="3933" y="1450"/>
                  </a:lnTo>
                  <a:lnTo>
                    <a:pt x="3923" y="1448"/>
                  </a:lnTo>
                  <a:lnTo>
                    <a:pt x="3913" y="1446"/>
                  </a:lnTo>
                  <a:lnTo>
                    <a:pt x="3902" y="1440"/>
                  </a:lnTo>
                  <a:lnTo>
                    <a:pt x="3891" y="1435"/>
                  </a:lnTo>
                  <a:lnTo>
                    <a:pt x="3828" y="1402"/>
                  </a:lnTo>
                  <a:lnTo>
                    <a:pt x="3764" y="1370"/>
                  </a:lnTo>
                  <a:lnTo>
                    <a:pt x="3698" y="1339"/>
                  </a:lnTo>
                  <a:lnTo>
                    <a:pt x="3631" y="1308"/>
                  </a:lnTo>
                  <a:lnTo>
                    <a:pt x="3563" y="1277"/>
                  </a:lnTo>
                  <a:lnTo>
                    <a:pt x="3494" y="1248"/>
                  </a:lnTo>
                  <a:lnTo>
                    <a:pt x="3423" y="1218"/>
                  </a:lnTo>
                  <a:lnTo>
                    <a:pt x="3351" y="1190"/>
                  </a:lnTo>
                  <a:lnTo>
                    <a:pt x="3278" y="1162"/>
                  </a:lnTo>
                  <a:lnTo>
                    <a:pt x="3203" y="1134"/>
                  </a:lnTo>
                  <a:lnTo>
                    <a:pt x="3128" y="1107"/>
                  </a:lnTo>
                  <a:lnTo>
                    <a:pt x="3050" y="1080"/>
                  </a:lnTo>
                  <a:lnTo>
                    <a:pt x="2972" y="1053"/>
                  </a:lnTo>
                  <a:lnTo>
                    <a:pt x="2892" y="1028"/>
                  </a:lnTo>
                  <a:lnTo>
                    <a:pt x="2811" y="1003"/>
                  </a:lnTo>
                  <a:lnTo>
                    <a:pt x="2729" y="979"/>
                  </a:lnTo>
                  <a:lnTo>
                    <a:pt x="2564" y="929"/>
                  </a:lnTo>
                  <a:lnTo>
                    <a:pt x="2403" y="878"/>
                  </a:lnTo>
                  <a:lnTo>
                    <a:pt x="2242" y="824"/>
                  </a:lnTo>
                  <a:lnTo>
                    <a:pt x="2083" y="768"/>
                  </a:lnTo>
                  <a:lnTo>
                    <a:pt x="1926" y="712"/>
                  </a:lnTo>
                  <a:lnTo>
                    <a:pt x="1771" y="653"/>
                  </a:lnTo>
                  <a:lnTo>
                    <a:pt x="1618" y="591"/>
                  </a:lnTo>
                  <a:lnTo>
                    <a:pt x="1467" y="529"/>
                  </a:lnTo>
                  <a:close/>
                  <a:moveTo>
                    <a:pt x="4" y="514"/>
                  </a:moveTo>
                  <a:lnTo>
                    <a:pt x="4" y="514"/>
                  </a:lnTo>
                  <a:lnTo>
                    <a:pt x="1" y="528"/>
                  </a:lnTo>
                  <a:lnTo>
                    <a:pt x="0" y="541"/>
                  </a:lnTo>
                  <a:lnTo>
                    <a:pt x="1" y="555"/>
                  </a:lnTo>
                  <a:lnTo>
                    <a:pt x="3" y="568"/>
                  </a:lnTo>
                  <a:lnTo>
                    <a:pt x="7" y="583"/>
                  </a:lnTo>
                  <a:lnTo>
                    <a:pt x="13" y="597"/>
                  </a:lnTo>
                  <a:lnTo>
                    <a:pt x="19" y="610"/>
                  </a:lnTo>
                  <a:lnTo>
                    <a:pt x="29" y="624"/>
                  </a:lnTo>
                  <a:lnTo>
                    <a:pt x="40" y="638"/>
                  </a:lnTo>
                  <a:lnTo>
                    <a:pt x="52" y="651"/>
                  </a:lnTo>
                  <a:lnTo>
                    <a:pt x="66" y="666"/>
                  </a:lnTo>
                  <a:lnTo>
                    <a:pt x="81" y="680"/>
                  </a:lnTo>
                  <a:lnTo>
                    <a:pt x="99" y="694"/>
                  </a:lnTo>
                  <a:lnTo>
                    <a:pt x="119" y="708"/>
                  </a:lnTo>
                  <a:lnTo>
                    <a:pt x="139" y="722"/>
                  </a:lnTo>
                  <a:lnTo>
                    <a:pt x="162" y="737"/>
                  </a:lnTo>
                  <a:lnTo>
                    <a:pt x="210" y="764"/>
                  </a:lnTo>
                  <a:lnTo>
                    <a:pt x="260" y="792"/>
                  </a:lnTo>
                  <a:lnTo>
                    <a:pt x="312" y="820"/>
                  </a:lnTo>
                  <a:lnTo>
                    <a:pt x="367" y="848"/>
                  </a:lnTo>
                  <a:lnTo>
                    <a:pt x="423" y="875"/>
                  </a:lnTo>
                  <a:lnTo>
                    <a:pt x="482" y="903"/>
                  </a:lnTo>
                  <a:lnTo>
                    <a:pt x="544" y="930"/>
                  </a:lnTo>
                  <a:lnTo>
                    <a:pt x="607" y="957"/>
                  </a:lnTo>
                  <a:lnTo>
                    <a:pt x="737" y="1012"/>
                  </a:lnTo>
                  <a:lnTo>
                    <a:pt x="867" y="1064"/>
                  </a:lnTo>
                  <a:lnTo>
                    <a:pt x="998" y="1116"/>
                  </a:lnTo>
                  <a:lnTo>
                    <a:pt x="1130" y="1165"/>
                  </a:lnTo>
                  <a:lnTo>
                    <a:pt x="1193" y="1189"/>
                  </a:lnTo>
                  <a:lnTo>
                    <a:pt x="1254" y="1213"/>
                  </a:lnTo>
                  <a:lnTo>
                    <a:pt x="1308" y="1236"/>
                  </a:lnTo>
                  <a:lnTo>
                    <a:pt x="1359" y="1258"/>
                  </a:lnTo>
                  <a:lnTo>
                    <a:pt x="1406" y="1280"/>
                  </a:lnTo>
                  <a:lnTo>
                    <a:pt x="1449" y="1300"/>
                  </a:lnTo>
                  <a:lnTo>
                    <a:pt x="1487" y="1321"/>
                  </a:lnTo>
                  <a:lnTo>
                    <a:pt x="1521" y="1341"/>
                  </a:lnTo>
                  <a:lnTo>
                    <a:pt x="1509" y="1353"/>
                  </a:lnTo>
                  <a:lnTo>
                    <a:pt x="1499" y="1364"/>
                  </a:lnTo>
                  <a:lnTo>
                    <a:pt x="1492" y="1374"/>
                  </a:lnTo>
                  <a:lnTo>
                    <a:pt x="1487" y="1381"/>
                  </a:lnTo>
                  <a:lnTo>
                    <a:pt x="1485" y="1387"/>
                  </a:lnTo>
                  <a:lnTo>
                    <a:pt x="1484" y="1391"/>
                  </a:lnTo>
                  <a:lnTo>
                    <a:pt x="1485" y="1393"/>
                  </a:lnTo>
                  <a:lnTo>
                    <a:pt x="1487" y="1394"/>
                  </a:lnTo>
                  <a:lnTo>
                    <a:pt x="1492" y="1395"/>
                  </a:lnTo>
                  <a:lnTo>
                    <a:pt x="1480" y="1400"/>
                  </a:lnTo>
                  <a:lnTo>
                    <a:pt x="1468" y="1403"/>
                  </a:lnTo>
                  <a:lnTo>
                    <a:pt x="1457" y="1406"/>
                  </a:lnTo>
                  <a:lnTo>
                    <a:pt x="1447" y="1407"/>
                  </a:lnTo>
                  <a:lnTo>
                    <a:pt x="1437" y="1407"/>
                  </a:lnTo>
                  <a:lnTo>
                    <a:pt x="1428" y="1405"/>
                  </a:lnTo>
                  <a:lnTo>
                    <a:pt x="1420" y="1403"/>
                  </a:lnTo>
                  <a:lnTo>
                    <a:pt x="1412" y="1399"/>
                  </a:lnTo>
                  <a:lnTo>
                    <a:pt x="1399" y="1390"/>
                  </a:lnTo>
                  <a:lnTo>
                    <a:pt x="1388" y="1384"/>
                  </a:lnTo>
                  <a:lnTo>
                    <a:pt x="1379" y="1381"/>
                  </a:lnTo>
                  <a:lnTo>
                    <a:pt x="1373" y="1380"/>
                  </a:lnTo>
                  <a:lnTo>
                    <a:pt x="1413" y="1406"/>
                  </a:lnTo>
                  <a:lnTo>
                    <a:pt x="1442" y="1426"/>
                  </a:lnTo>
                  <a:lnTo>
                    <a:pt x="1453" y="1435"/>
                  </a:lnTo>
                  <a:lnTo>
                    <a:pt x="1461" y="1441"/>
                  </a:lnTo>
                  <a:lnTo>
                    <a:pt x="1465" y="1446"/>
                  </a:lnTo>
                  <a:lnTo>
                    <a:pt x="1467" y="1450"/>
                  </a:lnTo>
                  <a:lnTo>
                    <a:pt x="1468" y="1470"/>
                  </a:lnTo>
                  <a:lnTo>
                    <a:pt x="1468" y="1489"/>
                  </a:lnTo>
                  <a:lnTo>
                    <a:pt x="1465" y="1508"/>
                  </a:lnTo>
                  <a:lnTo>
                    <a:pt x="1463" y="1526"/>
                  </a:lnTo>
                  <a:lnTo>
                    <a:pt x="1459" y="1543"/>
                  </a:lnTo>
                  <a:lnTo>
                    <a:pt x="1453" y="1560"/>
                  </a:lnTo>
                  <a:lnTo>
                    <a:pt x="1447" y="1576"/>
                  </a:lnTo>
                  <a:lnTo>
                    <a:pt x="1439" y="1591"/>
                  </a:lnTo>
                  <a:lnTo>
                    <a:pt x="1430" y="1606"/>
                  </a:lnTo>
                  <a:lnTo>
                    <a:pt x="1421" y="1620"/>
                  </a:lnTo>
                  <a:lnTo>
                    <a:pt x="1410" y="1634"/>
                  </a:lnTo>
                  <a:lnTo>
                    <a:pt x="1398" y="1646"/>
                  </a:lnTo>
                  <a:lnTo>
                    <a:pt x="1383" y="1658"/>
                  </a:lnTo>
                  <a:lnTo>
                    <a:pt x="1368" y="1668"/>
                  </a:lnTo>
                  <a:lnTo>
                    <a:pt x="1353" y="1679"/>
                  </a:lnTo>
                  <a:lnTo>
                    <a:pt x="1335" y="1689"/>
                  </a:lnTo>
                  <a:lnTo>
                    <a:pt x="1318" y="1699"/>
                  </a:lnTo>
                  <a:lnTo>
                    <a:pt x="1302" y="1709"/>
                  </a:lnTo>
                  <a:lnTo>
                    <a:pt x="1287" y="1719"/>
                  </a:lnTo>
                  <a:lnTo>
                    <a:pt x="1273" y="1729"/>
                  </a:lnTo>
                  <a:lnTo>
                    <a:pt x="1260" y="1738"/>
                  </a:lnTo>
                  <a:lnTo>
                    <a:pt x="1249" y="1749"/>
                  </a:lnTo>
                  <a:lnTo>
                    <a:pt x="1238" y="1759"/>
                  </a:lnTo>
                  <a:lnTo>
                    <a:pt x="1229" y="1770"/>
                  </a:lnTo>
                  <a:lnTo>
                    <a:pt x="1221" y="1780"/>
                  </a:lnTo>
                  <a:lnTo>
                    <a:pt x="1213" y="1791"/>
                  </a:lnTo>
                  <a:lnTo>
                    <a:pt x="1208" y="1802"/>
                  </a:lnTo>
                  <a:lnTo>
                    <a:pt x="1202" y="1813"/>
                  </a:lnTo>
                  <a:lnTo>
                    <a:pt x="1199" y="1824"/>
                  </a:lnTo>
                  <a:lnTo>
                    <a:pt x="1196" y="1835"/>
                  </a:lnTo>
                  <a:lnTo>
                    <a:pt x="1195" y="1845"/>
                  </a:lnTo>
                  <a:lnTo>
                    <a:pt x="1193" y="1857"/>
                  </a:lnTo>
                  <a:lnTo>
                    <a:pt x="1195" y="1872"/>
                  </a:lnTo>
                  <a:lnTo>
                    <a:pt x="1197" y="1886"/>
                  </a:lnTo>
                  <a:lnTo>
                    <a:pt x="1201" y="1898"/>
                  </a:lnTo>
                  <a:lnTo>
                    <a:pt x="1208" y="1910"/>
                  </a:lnTo>
                  <a:lnTo>
                    <a:pt x="1215" y="1920"/>
                  </a:lnTo>
                  <a:lnTo>
                    <a:pt x="1224" y="1930"/>
                  </a:lnTo>
                  <a:lnTo>
                    <a:pt x="1236" y="1937"/>
                  </a:lnTo>
                  <a:lnTo>
                    <a:pt x="1248" y="1944"/>
                  </a:lnTo>
                  <a:lnTo>
                    <a:pt x="1262" y="1951"/>
                  </a:lnTo>
                  <a:lnTo>
                    <a:pt x="1275" y="1961"/>
                  </a:lnTo>
                  <a:lnTo>
                    <a:pt x="1290" y="1972"/>
                  </a:lnTo>
                  <a:lnTo>
                    <a:pt x="1303" y="1986"/>
                  </a:lnTo>
                  <a:lnTo>
                    <a:pt x="1317" y="2002"/>
                  </a:lnTo>
                  <a:lnTo>
                    <a:pt x="1330" y="2019"/>
                  </a:lnTo>
                  <a:lnTo>
                    <a:pt x="1344" y="2039"/>
                  </a:lnTo>
                  <a:lnTo>
                    <a:pt x="1357" y="2061"/>
                  </a:lnTo>
                  <a:lnTo>
                    <a:pt x="1366" y="2078"/>
                  </a:lnTo>
                  <a:lnTo>
                    <a:pt x="1370" y="2095"/>
                  </a:lnTo>
                  <a:lnTo>
                    <a:pt x="1373" y="2101"/>
                  </a:lnTo>
                  <a:lnTo>
                    <a:pt x="1373" y="2109"/>
                  </a:lnTo>
                  <a:lnTo>
                    <a:pt x="1373" y="2115"/>
                  </a:lnTo>
                  <a:lnTo>
                    <a:pt x="1371" y="2121"/>
                  </a:lnTo>
                  <a:lnTo>
                    <a:pt x="1369" y="2127"/>
                  </a:lnTo>
                  <a:lnTo>
                    <a:pt x="1366" y="2133"/>
                  </a:lnTo>
                  <a:lnTo>
                    <a:pt x="1363" y="2137"/>
                  </a:lnTo>
                  <a:lnTo>
                    <a:pt x="1358" y="2141"/>
                  </a:lnTo>
                  <a:lnTo>
                    <a:pt x="1353" y="2146"/>
                  </a:lnTo>
                  <a:lnTo>
                    <a:pt x="1346" y="2149"/>
                  </a:lnTo>
                  <a:lnTo>
                    <a:pt x="1340" y="2152"/>
                  </a:lnTo>
                  <a:lnTo>
                    <a:pt x="1331" y="2156"/>
                  </a:lnTo>
                  <a:lnTo>
                    <a:pt x="1323" y="2158"/>
                  </a:lnTo>
                  <a:lnTo>
                    <a:pt x="1318" y="2162"/>
                  </a:lnTo>
                  <a:lnTo>
                    <a:pt x="1312" y="2167"/>
                  </a:lnTo>
                  <a:lnTo>
                    <a:pt x="1308" y="2171"/>
                  </a:lnTo>
                  <a:lnTo>
                    <a:pt x="1306" y="2176"/>
                  </a:lnTo>
                  <a:lnTo>
                    <a:pt x="1305" y="2183"/>
                  </a:lnTo>
                  <a:lnTo>
                    <a:pt x="1305" y="2190"/>
                  </a:lnTo>
                  <a:lnTo>
                    <a:pt x="1305" y="2196"/>
                  </a:lnTo>
                  <a:lnTo>
                    <a:pt x="1307" y="2204"/>
                  </a:lnTo>
                  <a:lnTo>
                    <a:pt x="1311" y="2212"/>
                  </a:lnTo>
                  <a:lnTo>
                    <a:pt x="1316" y="2221"/>
                  </a:lnTo>
                  <a:lnTo>
                    <a:pt x="1321" y="2231"/>
                  </a:lnTo>
                  <a:lnTo>
                    <a:pt x="1338" y="2253"/>
                  </a:lnTo>
                  <a:lnTo>
                    <a:pt x="1357" y="2276"/>
                  </a:lnTo>
                  <a:lnTo>
                    <a:pt x="1338" y="2327"/>
                  </a:lnTo>
                  <a:lnTo>
                    <a:pt x="1321" y="2371"/>
                  </a:lnTo>
                  <a:lnTo>
                    <a:pt x="1320" y="2375"/>
                  </a:lnTo>
                  <a:lnTo>
                    <a:pt x="1319" y="2381"/>
                  </a:lnTo>
                  <a:lnTo>
                    <a:pt x="1319" y="2393"/>
                  </a:lnTo>
                  <a:lnTo>
                    <a:pt x="1322" y="2405"/>
                  </a:lnTo>
                  <a:lnTo>
                    <a:pt x="1327" y="2418"/>
                  </a:lnTo>
                  <a:lnTo>
                    <a:pt x="1334" y="2432"/>
                  </a:lnTo>
                  <a:lnTo>
                    <a:pt x="1344" y="2447"/>
                  </a:lnTo>
                  <a:lnTo>
                    <a:pt x="1357" y="2463"/>
                  </a:lnTo>
                  <a:lnTo>
                    <a:pt x="1373" y="2480"/>
                  </a:lnTo>
                  <a:lnTo>
                    <a:pt x="1390" y="2494"/>
                  </a:lnTo>
                  <a:lnTo>
                    <a:pt x="1402" y="2507"/>
                  </a:lnTo>
                  <a:lnTo>
                    <a:pt x="1410" y="2516"/>
                  </a:lnTo>
                  <a:lnTo>
                    <a:pt x="1412" y="2521"/>
                  </a:lnTo>
                  <a:lnTo>
                    <a:pt x="1413" y="2523"/>
                  </a:lnTo>
                  <a:lnTo>
                    <a:pt x="1413" y="2529"/>
                  </a:lnTo>
                  <a:lnTo>
                    <a:pt x="1411" y="2540"/>
                  </a:lnTo>
                  <a:lnTo>
                    <a:pt x="1400" y="2583"/>
                  </a:lnTo>
                  <a:lnTo>
                    <a:pt x="1382" y="2648"/>
                  </a:lnTo>
                  <a:lnTo>
                    <a:pt x="1357" y="2738"/>
                  </a:lnTo>
                  <a:lnTo>
                    <a:pt x="1353" y="2759"/>
                  </a:lnTo>
                  <a:lnTo>
                    <a:pt x="1351" y="2777"/>
                  </a:lnTo>
                  <a:lnTo>
                    <a:pt x="1352" y="2795"/>
                  </a:lnTo>
                  <a:lnTo>
                    <a:pt x="1354" y="2812"/>
                  </a:lnTo>
                  <a:lnTo>
                    <a:pt x="1358" y="2829"/>
                  </a:lnTo>
                  <a:lnTo>
                    <a:pt x="1365" y="2843"/>
                  </a:lnTo>
                  <a:lnTo>
                    <a:pt x="1374" y="2857"/>
                  </a:lnTo>
                  <a:lnTo>
                    <a:pt x="1385" y="2870"/>
                  </a:lnTo>
                  <a:lnTo>
                    <a:pt x="1398" y="2882"/>
                  </a:lnTo>
                  <a:lnTo>
                    <a:pt x="1413" y="2893"/>
                  </a:lnTo>
                  <a:lnTo>
                    <a:pt x="1432" y="2903"/>
                  </a:lnTo>
                  <a:lnTo>
                    <a:pt x="1451" y="2913"/>
                  </a:lnTo>
                  <a:lnTo>
                    <a:pt x="1473" y="2920"/>
                  </a:lnTo>
                  <a:lnTo>
                    <a:pt x="1497" y="2927"/>
                  </a:lnTo>
                  <a:lnTo>
                    <a:pt x="1524" y="2933"/>
                  </a:lnTo>
                  <a:lnTo>
                    <a:pt x="1553" y="2938"/>
                  </a:lnTo>
                  <a:lnTo>
                    <a:pt x="1611" y="2947"/>
                  </a:lnTo>
                  <a:lnTo>
                    <a:pt x="1664" y="2952"/>
                  </a:lnTo>
                  <a:lnTo>
                    <a:pt x="1716" y="2956"/>
                  </a:lnTo>
                  <a:lnTo>
                    <a:pt x="1763" y="2957"/>
                  </a:lnTo>
                  <a:lnTo>
                    <a:pt x="1805" y="2957"/>
                  </a:lnTo>
                  <a:lnTo>
                    <a:pt x="1846" y="2954"/>
                  </a:lnTo>
                  <a:lnTo>
                    <a:pt x="1864" y="2952"/>
                  </a:lnTo>
                  <a:lnTo>
                    <a:pt x="1882" y="2949"/>
                  </a:lnTo>
                  <a:lnTo>
                    <a:pt x="1898" y="2945"/>
                  </a:lnTo>
                  <a:lnTo>
                    <a:pt x="1914" y="2942"/>
                  </a:lnTo>
                  <a:lnTo>
                    <a:pt x="1914" y="2979"/>
                  </a:lnTo>
                  <a:lnTo>
                    <a:pt x="1915" y="3016"/>
                  </a:lnTo>
                  <a:lnTo>
                    <a:pt x="1918" y="3053"/>
                  </a:lnTo>
                  <a:lnTo>
                    <a:pt x="1921" y="3087"/>
                  </a:lnTo>
                  <a:lnTo>
                    <a:pt x="1924" y="3121"/>
                  </a:lnTo>
                  <a:lnTo>
                    <a:pt x="1927" y="3155"/>
                  </a:lnTo>
                  <a:lnTo>
                    <a:pt x="1933" y="3187"/>
                  </a:lnTo>
                  <a:lnTo>
                    <a:pt x="1937" y="3219"/>
                  </a:lnTo>
                  <a:lnTo>
                    <a:pt x="1941" y="3235"/>
                  </a:lnTo>
                  <a:lnTo>
                    <a:pt x="1943" y="3251"/>
                  </a:lnTo>
                  <a:lnTo>
                    <a:pt x="1945" y="3290"/>
                  </a:lnTo>
                  <a:lnTo>
                    <a:pt x="1946" y="3331"/>
                  </a:lnTo>
                  <a:lnTo>
                    <a:pt x="1944" y="3377"/>
                  </a:lnTo>
                  <a:lnTo>
                    <a:pt x="1941" y="3427"/>
                  </a:lnTo>
                  <a:lnTo>
                    <a:pt x="1934" y="3482"/>
                  </a:lnTo>
                  <a:lnTo>
                    <a:pt x="1925" y="3541"/>
                  </a:lnTo>
                  <a:lnTo>
                    <a:pt x="1914" y="3604"/>
                  </a:lnTo>
                  <a:lnTo>
                    <a:pt x="1912" y="3610"/>
                  </a:lnTo>
                  <a:lnTo>
                    <a:pt x="1910" y="3614"/>
                  </a:lnTo>
                  <a:lnTo>
                    <a:pt x="1908" y="3617"/>
                  </a:lnTo>
                  <a:lnTo>
                    <a:pt x="1905" y="3621"/>
                  </a:lnTo>
                  <a:lnTo>
                    <a:pt x="1900" y="3624"/>
                  </a:lnTo>
                  <a:lnTo>
                    <a:pt x="1896" y="3626"/>
                  </a:lnTo>
                  <a:lnTo>
                    <a:pt x="1890" y="3628"/>
                  </a:lnTo>
                  <a:lnTo>
                    <a:pt x="1885" y="3629"/>
                  </a:lnTo>
                  <a:lnTo>
                    <a:pt x="1871" y="3630"/>
                  </a:lnTo>
                  <a:lnTo>
                    <a:pt x="1855" y="3629"/>
                  </a:lnTo>
                  <a:lnTo>
                    <a:pt x="1837" y="3626"/>
                  </a:lnTo>
                  <a:lnTo>
                    <a:pt x="1816" y="3621"/>
                  </a:lnTo>
                  <a:lnTo>
                    <a:pt x="1793" y="3613"/>
                  </a:lnTo>
                  <a:lnTo>
                    <a:pt x="1768" y="3603"/>
                  </a:lnTo>
                  <a:lnTo>
                    <a:pt x="1740" y="3591"/>
                  </a:lnTo>
                  <a:lnTo>
                    <a:pt x="1710" y="3577"/>
                  </a:lnTo>
                  <a:lnTo>
                    <a:pt x="1677" y="3562"/>
                  </a:lnTo>
                  <a:lnTo>
                    <a:pt x="1642" y="3543"/>
                  </a:lnTo>
                  <a:lnTo>
                    <a:pt x="1605" y="3523"/>
                  </a:lnTo>
                  <a:lnTo>
                    <a:pt x="1565" y="3501"/>
                  </a:lnTo>
                  <a:lnTo>
                    <a:pt x="1544" y="3489"/>
                  </a:lnTo>
                  <a:lnTo>
                    <a:pt x="1524" y="3480"/>
                  </a:lnTo>
                  <a:lnTo>
                    <a:pt x="1504" y="3471"/>
                  </a:lnTo>
                  <a:lnTo>
                    <a:pt x="1483" y="3463"/>
                  </a:lnTo>
                  <a:lnTo>
                    <a:pt x="1463" y="3456"/>
                  </a:lnTo>
                  <a:lnTo>
                    <a:pt x="1442" y="3450"/>
                  </a:lnTo>
                  <a:lnTo>
                    <a:pt x="1422" y="3446"/>
                  </a:lnTo>
                  <a:lnTo>
                    <a:pt x="1402" y="3442"/>
                  </a:lnTo>
                  <a:lnTo>
                    <a:pt x="1381" y="3439"/>
                  </a:lnTo>
                  <a:lnTo>
                    <a:pt x="1362" y="3438"/>
                  </a:lnTo>
                  <a:lnTo>
                    <a:pt x="1341" y="3438"/>
                  </a:lnTo>
                  <a:lnTo>
                    <a:pt x="1321" y="3439"/>
                  </a:lnTo>
                  <a:lnTo>
                    <a:pt x="1300" y="3440"/>
                  </a:lnTo>
                  <a:lnTo>
                    <a:pt x="1281" y="3444"/>
                  </a:lnTo>
                  <a:lnTo>
                    <a:pt x="1261" y="3448"/>
                  </a:lnTo>
                  <a:lnTo>
                    <a:pt x="1240" y="3453"/>
                  </a:lnTo>
                  <a:lnTo>
                    <a:pt x="1221" y="3460"/>
                  </a:lnTo>
                  <a:lnTo>
                    <a:pt x="1201" y="3467"/>
                  </a:lnTo>
                  <a:lnTo>
                    <a:pt x="1180" y="3475"/>
                  </a:lnTo>
                  <a:lnTo>
                    <a:pt x="1161" y="3485"/>
                  </a:lnTo>
                  <a:lnTo>
                    <a:pt x="1141" y="3496"/>
                  </a:lnTo>
                  <a:lnTo>
                    <a:pt x="1121" y="3507"/>
                  </a:lnTo>
                  <a:lnTo>
                    <a:pt x="1102" y="3520"/>
                  </a:lnTo>
                  <a:lnTo>
                    <a:pt x="1081" y="3534"/>
                  </a:lnTo>
                  <a:lnTo>
                    <a:pt x="1061" y="3550"/>
                  </a:lnTo>
                  <a:lnTo>
                    <a:pt x="1042" y="3565"/>
                  </a:lnTo>
                  <a:lnTo>
                    <a:pt x="1022" y="3582"/>
                  </a:lnTo>
                  <a:lnTo>
                    <a:pt x="1002" y="3601"/>
                  </a:lnTo>
                  <a:lnTo>
                    <a:pt x="983" y="3621"/>
                  </a:lnTo>
                  <a:lnTo>
                    <a:pt x="963" y="3640"/>
                  </a:lnTo>
                  <a:lnTo>
                    <a:pt x="943" y="3662"/>
                  </a:lnTo>
                  <a:lnTo>
                    <a:pt x="924" y="3685"/>
                  </a:lnTo>
                  <a:lnTo>
                    <a:pt x="899" y="3717"/>
                  </a:lnTo>
                  <a:lnTo>
                    <a:pt x="874" y="3751"/>
                  </a:lnTo>
                  <a:lnTo>
                    <a:pt x="850" y="3787"/>
                  </a:lnTo>
                  <a:lnTo>
                    <a:pt x="830" y="3823"/>
                  </a:lnTo>
                  <a:lnTo>
                    <a:pt x="809" y="3861"/>
                  </a:lnTo>
                  <a:lnTo>
                    <a:pt x="789" y="3901"/>
                  </a:lnTo>
                  <a:lnTo>
                    <a:pt x="772" y="3943"/>
                  </a:lnTo>
                  <a:lnTo>
                    <a:pt x="755" y="3985"/>
                  </a:lnTo>
                  <a:lnTo>
                    <a:pt x="740" y="4029"/>
                  </a:lnTo>
                  <a:lnTo>
                    <a:pt x="727" y="4075"/>
                  </a:lnTo>
                  <a:lnTo>
                    <a:pt x="714" y="4123"/>
                  </a:lnTo>
                  <a:lnTo>
                    <a:pt x="703" y="4172"/>
                  </a:lnTo>
                  <a:lnTo>
                    <a:pt x="693" y="4222"/>
                  </a:lnTo>
                  <a:lnTo>
                    <a:pt x="684" y="4275"/>
                  </a:lnTo>
                  <a:lnTo>
                    <a:pt x="678" y="4328"/>
                  </a:lnTo>
                  <a:lnTo>
                    <a:pt x="671" y="4383"/>
                  </a:lnTo>
                  <a:lnTo>
                    <a:pt x="663" y="4496"/>
                  </a:lnTo>
                  <a:lnTo>
                    <a:pt x="655" y="4608"/>
                  </a:lnTo>
                  <a:lnTo>
                    <a:pt x="648" y="4722"/>
                  </a:lnTo>
                  <a:lnTo>
                    <a:pt x="645" y="4835"/>
                  </a:lnTo>
                  <a:lnTo>
                    <a:pt x="644" y="4949"/>
                  </a:lnTo>
                  <a:lnTo>
                    <a:pt x="645" y="5065"/>
                  </a:lnTo>
                  <a:lnTo>
                    <a:pt x="647" y="5179"/>
                  </a:lnTo>
                  <a:lnTo>
                    <a:pt x="652" y="5295"/>
                  </a:lnTo>
                  <a:lnTo>
                    <a:pt x="663" y="5522"/>
                  </a:lnTo>
                  <a:lnTo>
                    <a:pt x="676" y="5741"/>
                  </a:lnTo>
                  <a:lnTo>
                    <a:pt x="691" y="5950"/>
                  </a:lnTo>
                  <a:lnTo>
                    <a:pt x="700" y="6050"/>
                  </a:lnTo>
                  <a:lnTo>
                    <a:pt x="707" y="6148"/>
                  </a:lnTo>
                  <a:lnTo>
                    <a:pt x="715" y="6242"/>
                  </a:lnTo>
                  <a:lnTo>
                    <a:pt x="720" y="6327"/>
                  </a:lnTo>
                  <a:lnTo>
                    <a:pt x="723" y="6405"/>
                  </a:lnTo>
                  <a:lnTo>
                    <a:pt x="723" y="6440"/>
                  </a:lnTo>
                  <a:lnTo>
                    <a:pt x="722" y="6474"/>
                  </a:lnTo>
                  <a:lnTo>
                    <a:pt x="720" y="6506"/>
                  </a:lnTo>
                  <a:lnTo>
                    <a:pt x="719" y="6535"/>
                  </a:lnTo>
                  <a:lnTo>
                    <a:pt x="717" y="6562"/>
                  </a:lnTo>
                  <a:lnTo>
                    <a:pt x="714" y="6589"/>
                  </a:lnTo>
                  <a:lnTo>
                    <a:pt x="710" y="6611"/>
                  </a:lnTo>
                  <a:lnTo>
                    <a:pt x="706" y="6633"/>
                  </a:lnTo>
                  <a:lnTo>
                    <a:pt x="701" y="6652"/>
                  </a:lnTo>
                  <a:lnTo>
                    <a:pt x="695" y="6669"/>
                  </a:lnTo>
                  <a:lnTo>
                    <a:pt x="859" y="6530"/>
                  </a:lnTo>
                  <a:lnTo>
                    <a:pt x="939" y="6460"/>
                  </a:lnTo>
                  <a:lnTo>
                    <a:pt x="1018" y="6391"/>
                  </a:lnTo>
                  <a:lnTo>
                    <a:pt x="1094" y="6322"/>
                  </a:lnTo>
                  <a:lnTo>
                    <a:pt x="1169" y="6254"/>
                  </a:lnTo>
                  <a:lnTo>
                    <a:pt x="1244" y="6187"/>
                  </a:lnTo>
                  <a:lnTo>
                    <a:pt x="1316" y="6120"/>
                  </a:lnTo>
                  <a:lnTo>
                    <a:pt x="1387" y="6052"/>
                  </a:lnTo>
                  <a:lnTo>
                    <a:pt x="1456" y="5987"/>
                  </a:lnTo>
                  <a:lnTo>
                    <a:pt x="1523" y="5920"/>
                  </a:lnTo>
                  <a:lnTo>
                    <a:pt x="1589" y="5854"/>
                  </a:lnTo>
                  <a:lnTo>
                    <a:pt x="1654" y="5790"/>
                  </a:lnTo>
                  <a:lnTo>
                    <a:pt x="1717" y="5726"/>
                  </a:lnTo>
                  <a:lnTo>
                    <a:pt x="1779" y="5661"/>
                  </a:lnTo>
                  <a:lnTo>
                    <a:pt x="1838" y="5597"/>
                  </a:lnTo>
                  <a:lnTo>
                    <a:pt x="1956" y="5472"/>
                  </a:lnTo>
                  <a:lnTo>
                    <a:pt x="2071" y="5352"/>
                  </a:lnTo>
                  <a:lnTo>
                    <a:pt x="2183" y="5235"/>
                  </a:lnTo>
                  <a:lnTo>
                    <a:pt x="2293" y="5123"/>
                  </a:lnTo>
                  <a:lnTo>
                    <a:pt x="2402" y="5014"/>
                  </a:lnTo>
                  <a:lnTo>
                    <a:pt x="2507" y="4911"/>
                  </a:lnTo>
                  <a:lnTo>
                    <a:pt x="2610" y="4810"/>
                  </a:lnTo>
                  <a:lnTo>
                    <a:pt x="2712" y="4715"/>
                  </a:lnTo>
                  <a:lnTo>
                    <a:pt x="2762" y="4669"/>
                  </a:lnTo>
                  <a:lnTo>
                    <a:pt x="2812" y="4623"/>
                  </a:lnTo>
                  <a:lnTo>
                    <a:pt x="2861" y="4581"/>
                  </a:lnTo>
                  <a:lnTo>
                    <a:pt x="2912" y="4538"/>
                  </a:lnTo>
                  <a:lnTo>
                    <a:pt x="2961" y="4497"/>
                  </a:lnTo>
                  <a:lnTo>
                    <a:pt x="3010" y="4457"/>
                  </a:lnTo>
                  <a:lnTo>
                    <a:pt x="3059" y="4419"/>
                  </a:lnTo>
                  <a:lnTo>
                    <a:pt x="3109" y="4382"/>
                  </a:lnTo>
                  <a:lnTo>
                    <a:pt x="3157" y="4346"/>
                  </a:lnTo>
                  <a:lnTo>
                    <a:pt x="3207" y="4311"/>
                  </a:lnTo>
                  <a:lnTo>
                    <a:pt x="3256" y="4278"/>
                  </a:lnTo>
                  <a:lnTo>
                    <a:pt x="3305" y="4246"/>
                  </a:lnTo>
                  <a:lnTo>
                    <a:pt x="3353" y="4216"/>
                  </a:lnTo>
                  <a:lnTo>
                    <a:pt x="3402" y="4186"/>
                  </a:lnTo>
                  <a:lnTo>
                    <a:pt x="3450" y="4159"/>
                  </a:lnTo>
                  <a:lnTo>
                    <a:pt x="3498" y="4132"/>
                  </a:lnTo>
                  <a:lnTo>
                    <a:pt x="3547" y="4108"/>
                  </a:lnTo>
                  <a:lnTo>
                    <a:pt x="3596" y="4085"/>
                  </a:lnTo>
                  <a:lnTo>
                    <a:pt x="3647" y="4063"/>
                  </a:lnTo>
                  <a:lnTo>
                    <a:pt x="3698" y="4043"/>
                  </a:lnTo>
                  <a:lnTo>
                    <a:pt x="3750" y="4026"/>
                  </a:lnTo>
                  <a:lnTo>
                    <a:pt x="3803" y="4011"/>
                  </a:lnTo>
                  <a:lnTo>
                    <a:pt x="3856" y="3997"/>
                  </a:lnTo>
                  <a:lnTo>
                    <a:pt x="3911" y="3985"/>
                  </a:lnTo>
                  <a:lnTo>
                    <a:pt x="3967" y="3974"/>
                  </a:lnTo>
                  <a:lnTo>
                    <a:pt x="4024" y="3967"/>
                  </a:lnTo>
                  <a:lnTo>
                    <a:pt x="4080" y="3960"/>
                  </a:lnTo>
                  <a:lnTo>
                    <a:pt x="4138" y="3956"/>
                  </a:lnTo>
                  <a:lnTo>
                    <a:pt x="4197" y="3954"/>
                  </a:lnTo>
                  <a:lnTo>
                    <a:pt x="4257" y="3953"/>
                  </a:lnTo>
                  <a:lnTo>
                    <a:pt x="4317" y="3954"/>
                  </a:lnTo>
                  <a:lnTo>
                    <a:pt x="4380" y="3957"/>
                  </a:lnTo>
                  <a:lnTo>
                    <a:pt x="4305" y="3922"/>
                  </a:lnTo>
                  <a:lnTo>
                    <a:pt x="4184" y="3866"/>
                  </a:lnTo>
                  <a:lnTo>
                    <a:pt x="4017" y="3792"/>
                  </a:lnTo>
                  <a:lnTo>
                    <a:pt x="3804" y="3697"/>
                  </a:lnTo>
                  <a:lnTo>
                    <a:pt x="3775" y="3684"/>
                  </a:lnTo>
                  <a:lnTo>
                    <a:pt x="3747" y="3670"/>
                  </a:lnTo>
                  <a:lnTo>
                    <a:pt x="3719" y="3654"/>
                  </a:lnTo>
                  <a:lnTo>
                    <a:pt x="3693" y="3638"/>
                  </a:lnTo>
                  <a:lnTo>
                    <a:pt x="3667" y="3621"/>
                  </a:lnTo>
                  <a:lnTo>
                    <a:pt x="3642" y="3602"/>
                  </a:lnTo>
                  <a:lnTo>
                    <a:pt x="3618" y="3583"/>
                  </a:lnTo>
                  <a:lnTo>
                    <a:pt x="3595" y="3563"/>
                  </a:lnTo>
                  <a:lnTo>
                    <a:pt x="3574" y="3542"/>
                  </a:lnTo>
                  <a:lnTo>
                    <a:pt x="3553" y="3520"/>
                  </a:lnTo>
                  <a:lnTo>
                    <a:pt x="3532" y="3497"/>
                  </a:lnTo>
                  <a:lnTo>
                    <a:pt x="3512" y="3474"/>
                  </a:lnTo>
                  <a:lnTo>
                    <a:pt x="3494" y="3449"/>
                  </a:lnTo>
                  <a:lnTo>
                    <a:pt x="3476" y="3424"/>
                  </a:lnTo>
                  <a:lnTo>
                    <a:pt x="3459" y="3397"/>
                  </a:lnTo>
                  <a:lnTo>
                    <a:pt x="3444" y="3369"/>
                  </a:lnTo>
                  <a:lnTo>
                    <a:pt x="3428" y="3341"/>
                  </a:lnTo>
                  <a:lnTo>
                    <a:pt x="3414" y="3311"/>
                  </a:lnTo>
                  <a:lnTo>
                    <a:pt x="3401" y="3282"/>
                  </a:lnTo>
                  <a:lnTo>
                    <a:pt x="3389" y="3250"/>
                  </a:lnTo>
                  <a:lnTo>
                    <a:pt x="3377" y="3219"/>
                  </a:lnTo>
                  <a:lnTo>
                    <a:pt x="3366" y="3185"/>
                  </a:lnTo>
                  <a:lnTo>
                    <a:pt x="3356" y="3151"/>
                  </a:lnTo>
                  <a:lnTo>
                    <a:pt x="3347" y="3116"/>
                  </a:lnTo>
                  <a:lnTo>
                    <a:pt x="3340" y="3081"/>
                  </a:lnTo>
                  <a:lnTo>
                    <a:pt x="3332" y="3044"/>
                  </a:lnTo>
                  <a:lnTo>
                    <a:pt x="3327" y="3007"/>
                  </a:lnTo>
                  <a:lnTo>
                    <a:pt x="3321" y="2967"/>
                  </a:lnTo>
                  <a:lnTo>
                    <a:pt x="3317" y="2928"/>
                  </a:lnTo>
                  <a:lnTo>
                    <a:pt x="3312" y="2888"/>
                  </a:lnTo>
                  <a:lnTo>
                    <a:pt x="3310" y="2846"/>
                  </a:lnTo>
                  <a:lnTo>
                    <a:pt x="3308" y="2803"/>
                  </a:lnTo>
                  <a:lnTo>
                    <a:pt x="3331" y="2824"/>
                  </a:lnTo>
                  <a:lnTo>
                    <a:pt x="3354" y="2844"/>
                  </a:lnTo>
                  <a:lnTo>
                    <a:pt x="3377" y="2861"/>
                  </a:lnTo>
                  <a:lnTo>
                    <a:pt x="3401" y="2879"/>
                  </a:lnTo>
                  <a:lnTo>
                    <a:pt x="3425" y="2893"/>
                  </a:lnTo>
                  <a:lnTo>
                    <a:pt x="3450" y="2907"/>
                  </a:lnTo>
                  <a:lnTo>
                    <a:pt x="3475" y="2919"/>
                  </a:lnTo>
                  <a:lnTo>
                    <a:pt x="3501" y="2930"/>
                  </a:lnTo>
                  <a:lnTo>
                    <a:pt x="3528" y="2939"/>
                  </a:lnTo>
                  <a:lnTo>
                    <a:pt x="3554" y="2948"/>
                  </a:lnTo>
                  <a:lnTo>
                    <a:pt x="3581" y="2954"/>
                  </a:lnTo>
                  <a:lnTo>
                    <a:pt x="3608" y="2959"/>
                  </a:lnTo>
                  <a:lnTo>
                    <a:pt x="3636" y="2963"/>
                  </a:lnTo>
                  <a:lnTo>
                    <a:pt x="3664" y="2965"/>
                  </a:lnTo>
                  <a:lnTo>
                    <a:pt x="3693" y="2966"/>
                  </a:lnTo>
                  <a:lnTo>
                    <a:pt x="3722" y="2965"/>
                  </a:lnTo>
                  <a:lnTo>
                    <a:pt x="3752" y="2964"/>
                  </a:lnTo>
                  <a:lnTo>
                    <a:pt x="3780" y="2962"/>
                  </a:lnTo>
                  <a:lnTo>
                    <a:pt x="3807" y="2959"/>
                  </a:lnTo>
                  <a:lnTo>
                    <a:pt x="3835" y="2954"/>
                  </a:lnTo>
                  <a:lnTo>
                    <a:pt x="3862" y="2950"/>
                  </a:lnTo>
                  <a:lnTo>
                    <a:pt x="3888" y="2944"/>
                  </a:lnTo>
                  <a:lnTo>
                    <a:pt x="3914" y="2938"/>
                  </a:lnTo>
                  <a:lnTo>
                    <a:pt x="3939" y="2931"/>
                  </a:lnTo>
                  <a:lnTo>
                    <a:pt x="3963" y="2924"/>
                  </a:lnTo>
                  <a:lnTo>
                    <a:pt x="3989" y="2915"/>
                  </a:lnTo>
                  <a:lnTo>
                    <a:pt x="4012" y="2905"/>
                  </a:lnTo>
                  <a:lnTo>
                    <a:pt x="4034" y="2895"/>
                  </a:lnTo>
                  <a:lnTo>
                    <a:pt x="4057" y="2884"/>
                  </a:lnTo>
                  <a:lnTo>
                    <a:pt x="4079" y="2873"/>
                  </a:lnTo>
                  <a:lnTo>
                    <a:pt x="4101" y="2860"/>
                  </a:lnTo>
                  <a:lnTo>
                    <a:pt x="4122" y="2847"/>
                  </a:lnTo>
                  <a:lnTo>
                    <a:pt x="4143" y="2833"/>
                  </a:lnTo>
                  <a:lnTo>
                    <a:pt x="4161" y="2819"/>
                  </a:lnTo>
                  <a:lnTo>
                    <a:pt x="4180" y="2803"/>
                  </a:lnTo>
                  <a:lnTo>
                    <a:pt x="4196" y="2788"/>
                  </a:lnTo>
                  <a:lnTo>
                    <a:pt x="4213" y="2773"/>
                  </a:lnTo>
                  <a:lnTo>
                    <a:pt x="4228" y="2756"/>
                  </a:lnTo>
                  <a:lnTo>
                    <a:pt x="4241" y="2740"/>
                  </a:lnTo>
                  <a:lnTo>
                    <a:pt x="4254" y="2723"/>
                  </a:lnTo>
                  <a:lnTo>
                    <a:pt x="4266" y="2704"/>
                  </a:lnTo>
                  <a:lnTo>
                    <a:pt x="4277" y="2687"/>
                  </a:lnTo>
                  <a:lnTo>
                    <a:pt x="4287" y="2668"/>
                  </a:lnTo>
                  <a:lnTo>
                    <a:pt x="4294" y="2648"/>
                  </a:lnTo>
                  <a:lnTo>
                    <a:pt x="4302" y="2629"/>
                  </a:lnTo>
                  <a:lnTo>
                    <a:pt x="4309" y="2608"/>
                  </a:lnTo>
                  <a:lnTo>
                    <a:pt x="4314" y="2588"/>
                  </a:lnTo>
                  <a:lnTo>
                    <a:pt x="4318" y="2566"/>
                  </a:lnTo>
                  <a:lnTo>
                    <a:pt x="4322" y="2546"/>
                  </a:lnTo>
                  <a:lnTo>
                    <a:pt x="4322" y="2524"/>
                  </a:lnTo>
                  <a:lnTo>
                    <a:pt x="4321" y="2503"/>
                  </a:lnTo>
                  <a:lnTo>
                    <a:pt x="4318" y="2482"/>
                  </a:lnTo>
                  <a:lnTo>
                    <a:pt x="4313" y="2462"/>
                  </a:lnTo>
                  <a:lnTo>
                    <a:pt x="4305" y="2441"/>
                  </a:lnTo>
                  <a:lnTo>
                    <a:pt x="4297" y="2420"/>
                  </a:lnTo>
                  <a:lnTo>
                    <a:pt x="4286" y="2399"/>
                  </a:lnTo>
                  <a:lnTo>
                    <a:pt x="4273" y="2379"/>
                  </a:lnTo>
                  <a:lnTo>
                    <a:pt x="4257" y="2358"/>
                  </a:lnTo>
                  <a:lnTo>
                    <a:pt x="4240" y="2337"/>
                  </a:lnTo>
                  <a:lnTo>
                    <a:pt x="4221" y="2317"/>
                  </a:lnTo>
                  <a:lnTo>
                    <a:pt x="4199" y="2297"/>
                  </a:lnTo>
                  <a:lnTo>
                    <a:pt x="4176" y="2276"/>
                  </a:lnTo>
                  <a:lnTo>
                    <a:pt x="4151" y="2256"/>
                  </a:lnTo>
                  <a:lnTo>
                    <a:pt x="4124" y="2237"/>
                  </a:lnTo>
                  <a:lnTo>
                    <a:pt x="4240" y="2275"/>
                  </a:lnTo>
                  <a:lnTo>
                    <a:pt x="4351" y="2311"/>
                  </a:lnTo>
                  <a:lnTo>
                    <a:pt x="4458" y="2344"/>
                  </a:lnTo>
                  <a:lnTo>
                    <a:pt x="4561" y="2375"/>
                  </a:lnTo>
                  <a:lnTo>
                    <a:pt x="4659" y="2404"/>
                  </a:lnTo>
                  <a:lnTo>
                    <a:pt x="4753" y="2429"/>
                  </a:lnTo>
                  <a:lnTo>
                    <a:pt x="4844" y="2453"/>
                  </a:lnTo>
                  <a:lnTo>
                    <a:pt x="4929" y="2474"/>
                  </a:lnTo>
                  <a:lnTo>
                    <a:pt x="5011" y="2492"/>
                  </a:lnTo>
                  <a:lnTo>
                    <a:pt x="5087" y="2509"/>
                  </a:lnTo>
                  <a:lnTo>
                    <a:pt x="5161" y="2523"/>
                  </a:lnTo>
                  <a:lnTo>
                    <a:pt x="5229" y="2534"/>
                  </a:lnTo>
                  <a:lnTo>
                    <a:pt x="5293" y="2542"/>
                  </a:lnTo>
                  <a:lnTo>
                    <a:pt x="5353" y="2549"/>
                  </a:lnTo>
                  <a:lnTo>
                    <a:pt x="5409" y="2553"/>
                  </a:lnTo>
                  <a:lnTo>
                    <a:pt x="5460" y="2554"/>
                  </a:lnTo>
                  <a:lnTo>
                    <a:pt x="5508" y="2554"/>
                  </a:lnTo>
                  <a:lnTo>
                    <a:pt x="5553" y="2552"/>
                  </a:lnTo>
                  <a:lnTo>
                    <a:pt x="5595" y="2550"/>
                  </a:lnTo>
                  <a:lnTo>
                    <a:pt x="5635" y="2547"/>
                  </a:lnTo>
                  <a:lnTo>
                    <a:pt x="5671" y="2542"/>
                  </a:lnTo>
                  <a:lnTo>
                    <a:pt x="5705" y="2537"/>
                  </a:lnTo>
                  <a:lnTo>
                    <a:pt x="5735" y="2530"/>
                  </a:lnTo>
                  <a:lnTo>
                    <a:pt x="5764" y="2523"/>
                  </a:lnTo>
                  <a:lnTo>
                    <a:pt x="5789" y="2514"/>
                  </a:lnTo>
                  <a:lnTo>
                    <a:pt x="5811" y="2504"/>
                  </a:lnTo>
                  <a:lnTo>
                    <a:pt x="5830" y="2493"/>
                  </a:lnTo>
                  <a:lnTo>
                    <a:pt x="5848" y="2482"/>
                  </a:lnTo>
                  <a:lnTo>
                    <a:pt x="5854" y="2476"/>
                  </a:lnTo>
                  <a:lnTo>
                    <a:pt x="5861" y="2469"/>
                  </a:lnTo>
                  <a:lnTo>
                    <a:pt x="5867" y="2463"/>
                  </a:lnTo>
                  <a:lnTo>
                    <a:pt x="5873" y="2455"/>
                  </a:lnTo>
                  <a:lnTo>
                    <a:pt x="5877" y="2448"/>
                  </a:lnTo>
                  <a:lnTo>
                    <a:pt x="5880" y="2441"/>
                  </a:lnTo>
                  <a:lnTo>
                    <a:pt x="5884" y="2433"/>
                  </a:lnTo>
                  <a:lnTo>
                    <a:pt x="5886" y="2424"/>
                  </a:lnTo>
                  <a:lnTo>
                    <a:pt x="5888" y="2412"/>
                  </a:lnTo>
                  <a:lnTo>
                    <a:pt x="5886" y="2399"/>
                  </a:lnTo>
                  <a:lnTo>
                    <a:pt x="5883" y="2386"/>
                  </a:lnTo>
                  <a:lnTo>
                    <a:pt x="5876" y="2372"/>
                  </a:lnTo>
                  <a:lnTo>
                    <a:pt x="5867" y="2358"/>
                  </a:lnTo>
                  <a:lnTo>
                    <a:pt x="5855" y="2342"/>
                  </a:lnTo>
                  <a:lnTo>
                    <a:pt x="5841" y="2327"/>
                  </a:lnTo>
                  <a:lnTo>
                    <a:pt x="5825" y="2312"/>
                  </a:lnTo>
                  <a:lnTo>
                    <a:pt x="5805" y="2296"/>
                  </a:lnTo>
                  <a:lnTo>
                    <a:pt x="5783" y="2278"/>
                  </a:lnTo>
                  <a:lnTo>
                    <a:pt x="5759" y="2262"/>
                  </a:lnTo>
                  <a:lnTo>
                    <a:pt x="5732" y="2244"/>
                  </a:lnTo>
                  <a:lnTo>
                    <a:pt x="5702" y="2226"/>
                  </a:lnTo>
                  <a:lnTo>
                    <a:pt x="5670" y="2207"/>
                  </a:lnTo>
                  <a:lnTo>
                    <a:pt x="5636" y="2188"/>
                  </a:lnTo>
                  <a:lnTo>
                    <a:pt x="5598" y="2169"/>
                  </a:lnTo>
                  <a:lnTo>
                    <a:pt x="5519" y="2129"/>
                  </a:lnTo>
                  <a:lnTo>
                    <a:pt x="5438" y="2090"/>
                  </a:lnTo>
                  <a:lnTo>
                    <a:pt x="5354" y="2051"/>
                  </a:lnTo>
                  <a:lnTo>
                    <a:pt x="5268" y="2011"/>
                  </a:lnTo>
                  <a:lnTo>
                    <a:pt x="5178" y="1973"/>
                  </a:lnTo>
                  <a:lnTo>
                    <a:pt x="5085" y="1934"/>
                  </a:lnTo>
                  <a:lnTo>
                    <a:pt x="4991" y="1896"/>
                  </a:lnTo>
                  <a:lnTo>
                    <a:pt x="4894" y="1857"/>
                  </a:lnTo>
                  <a:lnTo>
                    <a:pt x="4699" y="1783"/>
                  </a:lnTo>
                  <a:lnTo>
                    <a:pt x="4509" y="1712"/>
                  </a:lnTo>
                  <a:lnTo>
                    <a:pt x="4323" y="1647"/>
                  </a:lnTo>
                  <a:lnTo>
                    <a:pt x="4142" y="1583"/>
                  </a:lnTo>
                  <a:lnTo>
                    <a:pt x="3982" y="1530"/>
                  </a:lnTo>
                  <a:lnTo>
                    <a:pt x="3858" y="1487"/>
                  </a:lnTo>
                  <a:lnTo>
                    <a:pt x="3769" y="1455"/>
                  </a:lnTo>
                  <a:lnTo>
                    <a:pt x="3716" y="1435"/>
                  </a:lnTo>
                  <a:lnTo>
                    <a:pt x="3626" y="1406"/>
                  </a:lnTo>
                  <a:lnTo>
                    <a:pt x="3529" y="1375"/>
                  </a:lnTo>
                  <a:lnTo>
                    <a:pt x="3424" y="1339"/>
                  </a:lnTo>
                  <a:lnTo>
                    <a:pt x="3309" y="1298"/>
                  </a:lnTo>
                  <a:lnTo>
                    <a:pt x="3188" y="1253"/>
                  </a:lnTo>
                  <a:lnTo>
                    <a:pt x="3058" y="1205"/>
                  </a:lnTo>
                  <a:lnTo>
                    <a:pt x="2920" y="1153"/>
                  </a:lnTo>
                  <a:lnTo>
                    <a:pt x="2774" y="1097"/>
                  </a:lnTo>
                  <a:lnTo>
                    <a:pt x="2623" y="1039"/>
                  </a:lnTo>
                  <a:lnTo>
                    <a:pt x="2474" y="982"/>
                  </a:lnTo>
                  <a:lnTo>
                    <a:pt x="2323" y="927"/>
                  </a:lnTo>
                  <a:lnTo>
                    <a:pt x="2173" y="872"/>
                  </a:lnTo>
                  <a:lnTo>
                    <a:pt x="2024" y="820"/>
                  </a:lnTo>
                  <a:lnTo>
                    <a:pt x="1874" y="767"/>
                  </a:lnTo>
                  <a:lnTo>
                    <a:pt x="1723" y="716"/>
                  </a:lnTo>
                  <a:lnTo>
                    <a:pt x="1574" y="667"/>
                  </a:lnTo>
                  <a:lnTo>
                    <a:pt x="1426" y="620"/>
                  </a:lnTo>
                  <a:lnTo>
                    <a:pt x="1283" y="576"/>
                  </a:lnTo>
                  <a:lnTo>
                    <a:pt x="1144" y="537"/>
                  </a:lnTo>
                  <a:lnTo>
                    <a:pt x="1010" y="500"/>
                  </a:lnTo>
                  <a:lnTo>
                    <a:pt x="880" y="468"/>
                  </a:lnTo>
                  <a:lnTo>
                    <a:pt x="817" y="453"/>
                  </a:lnTo>
                  <a:lnTo>
                    <a:pt x="754" y="438"/>
                  </a:lnTo>
                  <a:lnTo>
                    <a:pt x="693" y="425"/>
                  </a:lnTo>
                  <a:lnTo>
                    <a:pt x="633" y="413"/>
                  </a:lnTo>
                  <a:lnTo>
                    <a:pt x="574" y="402"/>
                  </a:lnTo>
                  <a:lnTo>
                    <a:pt x="516" y="393"/>
                  </a:lnTo>
                  <a:lnTo>
                    <a:pt x="461" y="384"/>
                  </a:lnTo>
                  <a:lnTo>
                    <a:pt x="408" y="377"/>
                  </a:lnTo>
                  <a:lnTo>
                    <a:pt x="359" y="373"/>
                  </a:lnTo>
                  <a:lnTo>
                    <a:pt x="312" y="371"/>
                  </a:lnTo>
                  <a:lnTo>
                    <a:pt x="269" y="371"/>
                  </a:lnTo>
                  <a:lnTo>
                    <a:pt x="229" y="373"/>
                  </a:lnTo>
                  <a:lnTo>
                    <a:pt x="193" y="377"/>
                  </a:lnTo>
                  <a:lnTo>
                    <a:pt x="175" y="381"/>
                  </a:lnTo>
                  <a:lnTo>
                    <a:pt x="159" y="384"/>
                  </a:lnTo>
                  <a:lnTo>
                    <a:pt x="143" y="388"/>
                  </a:lnTo>
                  <a:lnTo>
                    <a:pt x="128" y="393"/>
                  </a:lnTo>
                  <a:lnTo>
                    <a:pt x="114" y="397"/>
                  </a:lnTo>
                  <a:lnTo>
                    <a:pt x="101" y="403"/>
                  </a:lnTo>
                  <a:lnTo>
                    <a:pt x="88" y="409"/>
                  </a:lnTo>
                  <a:lnTo>
                    <a:pt x="77" y="417"/>
                  </a:lnTo>
                  <a:lnTo>
                    <a:pt x="66" y="423"/>
                  </a:lnTo>
                  <a:lnTo>
                    <a:pt x="55" y="432"/>
                  </a:lnTo>
                  <a:lnTo>
                    <a:pt x="47" y="440"/>
                  </a:lnTo>
                  <a:lnTo>
                    <a:pt x="38" y="448"/>
                  </a:lnTo>
                  <a:lnTo>
                    <a:pt x="30" y="458"/>
                  </a:lnTo>
                  <a:lnTo>
                    <a:pt x="24" y="468"/>
                  </a:lnTo>
                  <a:lnTo>
                    <a:pt x="17" y="479"/>
                  </a:lnTo>
                  <a:lnTo>
                    <a:pt x="12" y="490"/>
                  </a:lnTo>
                  <a:lnTo>
                    <a:pt x="7" y="502"/>
                  </a:lnTo>
                  <a:lnTo>
                    <a:pt x="4" y="514"/>
                  </a:lnTo>
                  <a:close/>
                  <a:moveTo>
                    <a:pt x="3093" y="2644"/>
                  </a:moveTo>
                  <a:lnTo>
                    <a:pt x="3308" y="3008"/>
                  </a:lnTo>
                  <a:lnTo>
                    <a:pt x="2890" y="3023"/>
                  </a:lnTo>
                  <a:lnTo>
                    <a:pt x="3093" y="2644"/>
                  </a:lnTo>
                  <a:close/>
                  <a:moveTo>
                    <a:pt x="3093" y="2738"/>
                  </a:moveTo>
                  <a:lnTo>
                    <a:pt x="3214" y="2967"/>
                  </a:lnTo>
                  <a:lnTo>
                    <a:pt x="2985" y="2967"/>
                  </a:lnTo>
                  <a:lnTo>
                    <a:pt x="3093" y="2738"/>
                  </a:lnTo>
                  <a:close/>
                  <a:moveTo>
                    <a:pt x="4502" y="4012"/>
                  </a:moveTo>
                  <a:lnTo>
                    <a:pt x="4502" y="4012"/>
                  </a:lnTo>
                  <a:lnTo>
                    <a:pt x="4540" y="4021"/>
                  </a:lnTo>
                  <a:lnTo>
                    <a:pt x="4577" y="4032"/>
                  </a:lnTo>
                  <a:lnTo>
                    <a:pt x="4613" y="4044"/>
                  </a:lnTo>
                  <a:lnTo>
                    <a:pt x="4647" y="4059"/>
                  </a:lnTo>
                  <a:lnTo>
                    <a:pt x="4681" y="4074"/>
                  </a:lnTo>
                  <a:lnTo>
                    <a:pt x="4713" y="4090"/>
                  </a:lnTo>
                  <a:lnTo>
                    <a:pt x="4742" y="4108"/>
                  </a:lnTo>
                  <a:lnTo>
                    <a:pt x="4772" y="4126"/>
                  </a:lnTo>
                  <a:lnTo>
                    <a:pt x="4799" y="4147"/>
                  </a:lnTo>
                  <a:lnTo>
                    <a:pt x="4825" y="4168"/>
                  </a:lnTo>
                  <a:lnTo>
                    <a:pt x="4849" y="4191"/>
                  </a:lnTo>
                  <a:lnTo>
                    <a:pt x="4872" y="4215"/>
                  </a:lnTo>
                  <a:lnTo>
                    <a:pt x="4895" y="4241"/>
                  </a:lnTo>
                  <a:lnTo>
                    <a:pt x="4915" y="4267"/>
                  </a:lnTo>
                  <a:lnTo>
                    <a:pt x="4935" y="4296"/>
                  </a:lnTo>
                  <a:lnTo>
                    <a:pt x="4952" y="4325"/>
                  </a:lnTo>
                  <a:lnTo>
                    <a:pt x="4968" y="4356"/>
                  </a:lnTo>
                  <a:lnTo>
                    <a:pt x="4986" y="4387"/>
                  </a:lnTo>
                  <a:lnTo>
                    <a:pt x="5001" y="4419"/>
                  </a:lnTo>
                  <a:lnTo>
                    <a:pt x="5018" y="4453"/>
                  </a:lnTo>
                  <a:lnTo>
                    <a:pt x="5033" y="4487"/>
                  </a:lnTo>
                  <a:lnTo>
                    <a:pt x="5048" y="4523"/>
                  </a:lnTo>
                  <a:lnTo>
                    <a:pt x="5063" y="4559"/>
                  </a:lnTo>
                  <a:lnTo>
                    <a:pt x="5078" y="4596"/>
                  </a:lnTo>
                  <a:lnTo>
                    <a:pt x="5106" y="4674"/>
                  </a:lnTo>
                  <a:lnTo>
                    <a:pt x="5132" y="4756"/>
                  </a:lnTo>
                  <a:lnTo>
                    <a:pt x="5157" y="4841"/>
                  </a:lnTo>
                  <a:lnTo>
                    <a:pt x="5181" y="4930"/>
                  </a:lnTo>
                  <a:lnTo>
                    <a:pt x="5229" y="5118"/>
                  </a:lnTo>
                  <a:lnTo>
                    <a:pt x="5281" y="5319"/>
                  </a:lnTo>
                  <a:lnTo>
                    <a:pt x="5395" y="5761"/>
                  </a:lnTo>
                  <a:lnTo>
                    <a:pt x="5412" y="5818"/>
                  </a:lnTo>
                  <a:lnTo>
                    <a:pt x="5429" y="5877"/>
                  </a:lnTo>
                  <a:lnTo>
                    <a:pt x="5447" y="5936"/>
                  </a:lnTo>
                  <a:lnTo>
                    <a:pt x="5468" y="5996"/>
                  </a:lnTo>
                  <a:lnTo>
                    <a:pt x="5488" y="6057"/>
                  </a:lnTo>
                  <a:lnTo>
                    <a:pt x="5510" y="6118"/>
                  </a:lnTo>
                  <a:lnTo>
                    <a:pt x="5534" y="6179"/>
                  </a:lnTo>
                  <a:lnTo>
                    <a:pt x="5558" y="6240"/>
                  </a:lnTo>
                  <a:lnTo>
                    <a:pt x="5584" y="6302"/>
                  </a:lnTo>
                  <a:lnTo>
                    <a:pt x="5612" y="6365"/>
                  </a:lnTo>
                  <a:lnTo>
                    <a:pt x="5640" y="6428"/>
                  </a:lnTo>
                  <a:lnTo>
                    <a:pt x="5671" y="6491"/>
                  </a:lnTo>
                  <a:lnTo>
                    <a:pt x="5701" y="6556"/>
                  </a:lnTo>
                  <a:lnTo>
                    <a:pt x="5734" y="6620"/>
                  </a:lnTo>
                  <a:lnTo>
                    <a:pt x="5767" y="6685"/>
                  </a:lnTo>
                  <a:lnTo>
                    <a:pt x="5802" y="6750"/>
                  </a:lnTo>
                  <a:lnTo>
                    <a:pt x="994" y="6750"/>
                  </a:lnTo>
                  <a:lnTo>
                    <a:pt x="1058" y="6726"/>
                  </a:lnTo>
                  <a:lnTo>
                    <a:pt x="1122" y="6700"/>
                  </a:lnTo>
                  <a:lnTo>
                    <a:pt x="1186" y="6672"/>
                  </a:lnTo>
                  <a:lnTo>
                    <a:pt x="1249" y="6642"/>
                  </a:lnTo>
                  <a:lnTo>
                    <a:pt x="1311" y="6609"/>
                  </a:lnTo>
                  <a:lnTo>
                    <a:pt x="1373" y="6574"/>
                  </a:lnTo>
                  <a:lnTo>
                    <a:pt x="1434" y="6537"/>
                  </a:lnTo>
                  <a:lnTo>
                    <a:pt x="1495" y="6499"/>
                  </a:lnTo>
                  <a:lnTo>
                    <a:pt x="1555" y="6457"/>
                  </a:lnTo>
                  <a:lnTo>
                    <a:pt x="1614" y="6414"/>
                  </a:lnTo>
                  <a:lnTo>
                    <a:pt x="1673" y="6369"/>
                  </a:lnTo>
                  <a:lnTo>
                    <a:pt x="1731" y="6321"/>
                  </a:lnTo>
                  <a:lnTo>
                    <a:pt x="1788" y="6272"/>
                  </a:lnTo>
                  <a:lnTo>
                    <a:pt x="1844" y="6219"/>
                  </a:lnTo>
                  <a:lnTo>
                    <a:pt x="1901" y="6166"/>
                  </a:lnTo>
                  <a:lnTo>
                    <a:pt x="1956" y="6109"/>
                  </a:lnTo>
                  <a:lnTo>
                    <a:pt x="2066" y="5994"/>
                  </a:lnTo>
                  <a:lnTo>
                    <a:pt x="2175" y="5879"/>
                  </a:lnTo>
                  <a:lnTo>
                    <a:pt x="2284" y="5764"/>
                  </a:lnTo>
                  <a:lnTo>
                    <a:pt x="2392" y="5647"/>
                  </a:lnTo>
                  <a:lnTo>
                    <a:pt x="2498" y="5530"/>
                  </a:lnTo>
                  <a:lnTo>
                    <a:pt x="2604" y="5413"/>
                  </a:lnTo>
                  <a:lnTo>
                    <a:pt x="2707" y="5296"/>
                  </a:lnTo>
                  <a:lnTo>
                    <a:pt x="2811" y="5178"/>
                  </a:lnTo>
                  <a:lnTo>
                    <a:pt x="2915" y="5062"/>
                  </a:lnTo>
                  <a:lnTo>
                    <a:pt x="3018" y="4950"/>
                  </a:lnTo>
                  <a:lnTo>
                    <a:pt x="3121" y="4841"/>
                  </a:lnTo>
                  <a:lnTo>
                    <a:pt x="3224" y="4736"/>
                  </a:lnTo>
                  <a:lnTo>
                    <a:pt x="3327" y="4634"/>
                  </a:lnTo>
                  <a:lnTo>
                    <a:pt x="3429" y="4536"/>
                  </a:lnTo>
                  <a:lnTo>
                    <a:pt x="3532" y="4442"/>
                  </a:lnTo>
                  <a:lnTo>
                    <a:pt x="3634" y="4351"/>
                  </a:lnTo>
                  <a:lnTo>
                    <a:pt x="3685" y="4308"/>
                  </a:lnTo>
                  <a:lnTo>
                    <a:pt x="3737" y="4267"/>
                  </a:lnTo>
                  <a:lnTo>
                    <a:pt x="3764" y="4249"/>
                  </a:lnTo>
                  <a:lnTo>
                    <a:pt x="3790" y="4230"/>
                  </a:lnTo>
                  <a:lnTo>
                    <a:pt x="3816" y="4213"/>
                  </a:lnTo>
                  <a:lnTo>
                    <a:pt x="3842" y="4195"/>
                  </a:lnTo>
                  <a:lnTo>
                    <a:pt x="3868" y="4180"/>
                  </a:lnTo>
                  <a:lnTo>
                    <a:pt x="3895" y="4165"/>
                  </a:lnTo>
                  <a:lnTo>
                    <a:pt x="3922" y="4149"/>
                  </a:lnTo>
                  <a:lnTo>
                    <a:pt x="3948" y="4136"/>
                  </a:lnTo>
                  <a:lnTo>
                    <a:pt x="3976" y="4123"/>
                  </a:lnTo>
                  <a:lnTo>
                    <a:pt x="4002" y="4110"/>
                  </a:lnTo>
                  <a:lnTo>
                    <a:pt x="4029" y="4099"/>
                  </a:lnTo>
                  <a:lnTo>
                    <a:pt x="4056" y="4088"/>
                  </a:lnTo>
                  <a:lnTo>
                    <a:pt x="4084" y="4077"/>
                  </a:lnTo>
                  <a:lnTo>
                    <a:pt x="4111" y="4068"/>
                  </a:lnTo>
                  <a:lnTo>
                    <a:pt x="4138" y="4060"/>
                  </a:lnTo>
                  <a:lnTo>
                    <a:pt x="4166" y="4051"/>
                  </a:lnTo>
                  <a:lnTo>
                    <a:pt x="4193" y="4044"/>
                  </a:lnTo>
                  <a:lnTo>
                    <a:pt x="4220" y="4038"/>
                  </a:lnTo>
                  <a:lnTo>
                    <a:pt x="4249" y="4031"/>
                  </a:lnTo>
                  <a:lnTo>
                    <a:pt x="4276" y="4027"/>
                  </a:lnTo>
                  <a:lnTo>
                    <a:pt x="4304" y="4023"/>
                  </a:lnTo>
                  <a:lnTo>
                    <a:pt x="4332" y="4018"/>
                  </a:lnTo>
                  <a:lnTo>
                    <a:pt x="4360" y="4016"/>
                  </a:lnTo>
                  <a:lnTo>
                    <a:pt x="4388" y="4014"/>
                  </a:lnTo>
                  <a:lnTo>
                    <a:pt x="4417" y="4012"/>
                  </a:lnTo>
                  <a:lnTo>
                    <a:pt x="4445" y="4012"/>
                  </a:lnTo>
                  <a:lnTo>
                    <a:pt x="4474" y="4011"/>
                  </a:lnTo>
                  <a:lnTo>
                    <a:pt x="4502" y="4012"/>
                  </a:lnTo>
                  <a:close/>
                  <a:moveTo>
                    <a:pt x="3105" y="2465"/>
                  </a:moveTo>
                  <a:lnTo>
                    <a:pt x="3105" y="2465"/>
                  </a:lnTo>
                  <a:lnTo>
                    <a:pt x="3125" y="2466"/>
                  </a:lnTo>
                  <a:lnTo>
                    <a:pt x="3133" y="2467"/>
                  </a:lnTo>
                  <a:lnTo>
                    <a:pt x="3141" y="2469"/>
                  </a:lnTo>
                  <a:lnTo>
                    <a:pt x="3149" y="2471"/>
                  </a:lnTo>
                  <a:lnTo>
                    <a:pt x="3155" y="2475"/>
                  </a:lnTo>
                  <a:lnTo>
                    <a:pt x="3162" y="2478"/>
                  </a:lnTo>
                  <a:lnTo>
                    <a:pt x="3167" y="2482"/>
                  </a:lnTo>
                  <a:lnTo>
                    <a:pt x="3173" y="2487"/>
                  </a:lnTo>
                  <a:lnTo>
                    <a:pt x="3177" y="2492"/>
                  </a:lnTo>
                  <a:lnTo>
                    <a:pt x="3180" y="2498"/>
                  </a:lnTo>
                  <a:lnTo>
                    <a:pt x="3184" y="2504"/>
                  </a:lnTo>
                  <a:lnTo>
                    <a:pt x="3186" y="2511"/>
                  </a:lnTo>
                  <a:lnTo>
                    <a:pt x="3188" y="2518"/>
                  </a:lnTo>
                  <a:lnTo>
                    <a:pt x="3188" y="2526"/>
                  </a:lnTo>
                  <a:lnTo>
                    <a:pt x="3189" y="2535"/>
                  </a:lnTo>
                  <a:lnTo>
                    <a:pt x="3188" y="2546"/>
                  </a:lnTo>
                  <a:lnTo>
                    <a:pt x="3188" y="2557"/>
                  </a:lnTo>
                  <a:lnTo>
                    <a:pt x="3186" y="2566"/>
                  </a:lnTo>
                  <a:lnTo>
                    <a:pt x="3184" y="2576"/>
                  </a:lnTo>
                  <a:lnTo>
                    <a:pt x="3180" y="2584"/>
                  </a:lnTo>
                  <a:lnTo>
                    <a:pt x="3177" y="2592"/>
                  </a:lnTo>
                  <a:lnTo>
                    <a:pt x="3173" y="2599"/>
                  </a:lnTo>
                  <a:lnTo>
                    <a:pt x="3167" y="2606"/>
                  </a:lnTo>
                  <a:lnTo>
                    <a:pt x="3162" y="2611"/>
                  </a:lnTo>
                  <a:lnTo>
                    <a:pt x="3155" y="2616"/>
                  </a:lnTo>
                  <a:lnTo>
                    <a:pt x="3149" y="2620"/>
                  </a:lnTo>
                  <a:lnTo>
                    <a:pt x="3141" y="2623"/>
                  </a:lnTo>
                  <a:lnTo>
                    <a:pt x="3133" y="2625"/>
                  </a:lnTo>
                  <a:lnTo>
                    <a:pt x="3125" y="2628"/>
                  </a:lnTo>
                  <a:lnTo>
                    <a:pt x="3115" y="2629"/>
                  </a:lnTo>
                  <a:lnTo>
                    <a:pt x="3105" y="2629"/>
                  </a:lnTo>
                  <a:lnTo>
                    <a:pt x="3095" y="2629"/>
                  </a:lnTo>
                  <a:lnTo>
                    <a:pt x="3085" y="2628"/>
                  </a:lnTo>
                  <a:lnTo>
                    <a:pt x="3078" y="2625"/>
                  </a:lnTo>
                  <a:lnTo>
                    <a:pt x="3070" y="2623"/>
                  </a:lnTo>
                  <a:lnTo>
                    <a:pt x="3062" y="2620"/>
                  </a:lnTo>
                  <a:lnTo>
                    <a:pt x="3056" y="2616"/>
                  </a:lnTo>
                  <a:lnTo>
                    <a:pt x="3050" y="2611"/>
                  </a:lnTo>
                  <a:lnTo>
                    <a:pt x="3045" y="2606"/>
                  </a:lnTo>
                  <a:lnTo>
                    <a:pt x="3041" y="2599"/>
                  </a:lnTo>
                  <a:lnTo>
                    <a:pt x="3036" y="2592"/>
                  </a:lnTo>
                  <a:lnTo>
                    <a:pt x="3033" y="2584"/>
                  </a:lnTo>
                  <a:lnTo>
                    <a:pt x="3030" y="2576"/>
                  </a:lnTo>
                  <a:lnTo>
                    <a:pt x="3027" y="2566"/>
                  </a:lnTo>
                  <a:lnTo>
                    <a:pt x="3026" y="2557"/>
                  </a:lnTo>
                  <a:lnTo>
                    <a:pt x="3025" y="2535"/>
                  </a:lnTo>
                  <a:lnTo>
                    <a:pt x="3026" y="2518"/>
                  </a:lnTo>
                  <a:lnTo>
                    <a:pt x="3027" y="2511"/>
                  </a:lnTo>
                  <a:lnTo>
                    <a:pt x="3030" y="2504"/>
                  </a:lnTo>
                  <a:lnTo>
                    <a:pt x="3033" y="2498"/>
                  </a:lnTo>
                  <a:lnTo>
                    <a:pt x="3036" y="2492"/>
                  </a:lnTo>
                  <a:lnTo>
                    <a:pt x="3041" y="2487"/>
                  </a:lnTo>
                  <a:lnTo>
                    <a:pt x="3045" y="2482"/>
                  </a:lnTo>
                  <a:lnTo>
                    <a:pt x="3050" y="2478"/>
                  </a:lnTo>
                  <a:lnTo>
                    <a:pt x="3056" y="2475"/>
                  </a:lnTo>
                  <a:lnTo>
                    <a:pt x="3062" y="2471"/>
                  </a:lnTo>
                  <a:lnTo>
                    <a:pt x="3070" y="2469"/>
                  </a:lnTo>
                  <a:lnTo>
                    <a:pt x="3078" y="2467"/>
                  </a:lnTo>
                  <a:lnTo>
                    <a:pt x="3085" y="2466"/>
                  </a:lnTo>
                  <a:lnTo>
                    <a:pt x="3105" y="2465"/>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28" name="矩形标注"/>
            <p:cNvSpPr/>
            <p:nvPr/>
          </p:nvSpPr>
          <p:spPr>
            <a:xfrm>
              <a:off x="8764" y="1335"/>
              <a:ext cx="6869" cy="1728"/>
            </a:xfrm>
            <a:prstGeom prst="wedgeRectCallout">
              <a:avLst>
                <a:gd name="adj1" fmla="val 69186"/>
                <a:gd name="adj2" fmla="val 4782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400">
                  <a:solidFill>
                    <a:srgbClr val="92D050"/>
                  </a:solidFill>
                </a:rPr>
                <a:t>对于中国药品发展来说，一直走仿制路线简直是一种灾难！</a:t>
              </a:r>
              <a:endParaRPr lang="zh-CN" altLang="en-US" sz="2400">
                <a:solidFill>
                  <a:srgbClr val="92D050"/>
                </a:solidFill>
              </a:endParaRPr>
            </a:p>
          </p:txBody>
        </p:sp>
      </p:gr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flipH="1">
            <a:off x="1260475" y="269875"/>
            <a:ext cx="73025" cy="468313"/>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722" name="文本框 37"/>
          <p:cNvSpPr txBox="1">
            <a:spLocks noChangeArrowheads="1"/>
          </p:cNvSpPr>
          <p:nvPr/>
        </p:nvSpPr>
        <p:spPr bwMode="auto">
          <a:xfrm>
            <a:off x="1401763" y="241300"/>
            <a:ext cx="5137150" cy="549275"/>
          </a:xfrm>
          <a:prstGeom prst="rect">
            <a:avLst/>
          </a:prstGeom>
          <a:noFill/>
          <a:ln w="9525">
            <a:noFill/>
            <a:miter lim="800000"/>
          </a:ln>
        </p:spPr>
        <p:txBody>
          <a:bodyPr>
            <a:spAutoFit/>
          </a:bodyPr>
          <a:lstStyle/>
          <a:p>
            <a:r>
              <a:rPr lang="zh-CN" altLang="en-US" sz="2800">
                <a:latin typeface="微软雅黑" panose="020B0503020204020204" pitchFamily="34" charset="-122"/>
                <a:ea typeface="微软雅黑" panose="020B0503020204020204" pitchFamily="34" charset="-122"/>
              </a:rPr>
              <a:t>产品创新</a:t>
            </a:r>
            <a:endParaRPr lang="zh-CN" altLang="en-US" sz="2800">
              <a:latin typeface="微软雅黑" panose="020B0503020204020204" pitchFamily="34" charset="-122"/>
              <a:ea typeface="微软雅黑" panose="020B0503020204020204" pitchFamily="34" charset="-122"/>
            </a:endParaRPr>
          </a:p>
        </p:txBody>
      </p:sp>
      <p:grpSp>
        <p:nvGrpSpPr>
          <p:cNvPr id="30723" name="组合 38"/>
          <p:cNvGrpSpPr/>
          <p:nvPr/>
        </p:nvGrpSpPr>
        <p:grpSpPr bwMode="auto">
          <a:xfrm rot="-4500000">
            <a:off x="177007" y="261144"/>
            <a:ext cx="481012" cy="469900"/>
            <a:chOff x="1032060" y="5022216"/>
            <a:chExt cx="753746" cy="734645"/>
          </a:xfrm>
        </p:grpSpPr>
        <p:sp>
          <p:nvSpPr>
            <p:cNvPr id="40" name="等腰三角形 39"/>
            <p:cNvSpPr/>
            <p:nvPr/>
          </p:nvSpPr>
          <p:spPr>
            <a:xfrm rot="20627212" flipH="1" flipV="1">
              <a:off x="1032751" y="5105335"/>
              <a:ext cx="753746" cy="650260"/>
            </a:xfrm>
            <a:prstGeom prst="triangle">
              <a:avLst/>
            </a:prstGeom>
            <a:noFill/>
            <a:ln w="12700">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1" name="等腰三角形 40"/>
            <p:cNvSpPr/>
            <p:nvPr/>
          </p:nvSpPr>
          <p:spPr>
            <a:xfrm rot="6289781" flipH="1" flipV="1">
              <a:off x="1004651" y="5062436"/>
              <a:ext cx="588213" cy="504986"/>
            </a:xfrm>
            <a:prstGeom prst="triangle">
              <a:avLst/>
            </a:prstGeom>
            <a:solidFill>
              <a:srgbClr val="CCCC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矩形 1"/>
          <p:cNvSpPr/>
          <p:nvPr/>
        </p:nvSpPr>
        <p:spPr>
          <a:xfrm>
            <a:off x="6096000" y="0"/>
            <a:ext cx="6096000" cy="6858000"/>
          </a:xfrm>
          <a:prstGeom prst="rect">
            <a:avLst/>
          </a:prstGeom>
          <a:solidFill>
            <a:srgbClr val="ACA9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725" name="文本框 68"/>
          <p:cNvSpPr txBox="1">
            <a:spLocks noChangeArrowheads="1"/>
          </p:cNvSpPr>
          <p:nvPr/>
        </p:nvSpPr>
        <p:spPr bwMode="auto">
          <a:xfrm>
            <a:off x="8994775" y="1803400"/>
            <a:ext cx="2330450" cy="614363"/>
          </a:xfrm>
          <a:prstGeom prst="rect">
            <a:avLst/>
          </a:prstGeom>
          <a:noFill/>
          <a:ln w="9525">
            <a:noFill/>
            <a:miter lim="800000"/>
          </a:ln>
        </p:spPr>
        <p:txBody>
          <a:bodyPr>
            <a:spAutoFit/>
          </a:bodyPr>
          <a:lstStyle/>
          <a:p>
            <a:r>
              <a:rPr lang="zh-CN" altLang="en-US" sz="3200">
                <a:solidFill>
                  <a:schemeClr val="bg1"/>
                </a:solidFill>
                <a:ea typeface="微软雅黑" panose="020B0503020204020204" pitchFamily="34" charset="-122"/>
              </a:rPr>
              <a:t>达立通颗粒</a:t>
            </a:r>
            <a:endParaRPr lang="zh-CN" altLang="en-US" sz="3200">
              <a:solidFill>
                <a:schemeClr val="bg1"/>
              </a:solidFill>
              <a:ea typeface="微软雅黑" panose="020B0503020204020204" pitchFamily="34" charset="-122"/>
            </a:endParaRPr>
          </a:p>
        </p:txBody>
      </p:sp>
      <p:sp>
        <p:nvSpPr>
          <p:cNvPr id="30726" name="文本框 69"/>
          <p:cNvSpPr txBox="1">
            <a:spLocks noChangeArrowheads="1"/>
          </p:cNvSpPr>
          <p:nvPr/>
        </p:nvSpPr>
        <p:spPr bwMode="auto">
          <a:xfrm>
            <a:off x="336550" y="3082925"/>
            <a:ext cx="4921250" cy="3409950"/>
          </a:xfrm>
          <a:prstGeom prst="rect">
            <a:avLst/>
          </a:prstGeom>
          <a:noFill/>
          <a:ln w="9525">
            <a:noFill/>
            <a:miter lim="800000"/>
          </a:ln>
        </p:spPr>
        <p:txBody>
          <a:bodyPr>
            <a:spAutoFit/>
          </a:bodyPr>
          <a:lstStyle/>
          <a:p>
            <a:pPr algn="just"/>
            <a:r>
              <a:rPr lang="en-US" altLang="zh-CN" sz="2400">
                <a:solidFill>
                  <a:schemeClr val="bg1"/>
                </a:solidFill>
                <a:ea typeface="微软雅黑" panose="020B0503020204020204" pitchFamily="34" charset="-122"/>
              </a:rPr>
              <a:t>杨森公司的吗丁啉是一款主要用于治疗消化不良、腹胀、嗳气、恶心、呕吐、腹部胀痛的通用药品</a:t>
            </a:r>
            <a:r>
              <a:rPr lang="zh-CN" altLang="en-US" sz="2400">
                <a:solidFill>
                  <a:schemeClr val="bg1"/>
                </a:solidFill>
                <a:ea typeface="微软雅黑" panose="020B0503020204020204" pitchFamily="34" charset="-122"/>
              </a:rPr>
              <a:t>。</a:t>
            </a:r>
            <a:r>
              <a:rPr lang="en-US" altLang="zh-CN" sz="2400">
                <a:solidFill>
                  <a:schemeClr val="bg1"/>
                </a:solidFill>
                <a:ea typeface="微软雅黑" panose="020B0503020204020204" pitchFamily="34" charset="-122"/>
              </a:rPr>
              <a:t>但是，这款药品长期使用会降低病体自身的调节能力和免疫力、对肝脏具有明显的损害，并可能引发黄疸、肝功能减退，严重时甚至引发急性肝坏死，同时伴有肾脏损害</a:t>
            </a:r>
            <a:r>
              <a:rPr lang="zh-CN" altLang="en-US" sz="2400">
                <a:solidFill>
                  <a:schemeClr val="bg1"/>
                </a:solidFill>
                <a:ea typeface="微软雅黑" panose="020B0503020204020204" pitchFamily="34" charset="-122"/>
              </a:rPr>
              <a:t>，</a:t>
            </a:r>
            <a:r>
              <a:rPr lang="en-US" altLang="zh-CN" sz="2400">
                <a:solidFill>
                  <a:schemeClr val="bg1"/>
                </a:solidFill>
                <a:ea typeface="微软雅黑" panose="020B0503020204020204" pitchFamily="34" charset="-122"/>
              </a:rPr>
              <a:t>同类产品的可替代品市场上缺乏</a:t>
            </a:r>
            <a:r>
              <a:rPr lang="zh-CN" altLang="en-US" sz="2400">
                <a:solidFill>
                  <a:schemeClr val="bg1"/>
                </a:solidFill>
                <a:ea typeface="微软雅黑" panose="020B0503020204020204" pitchFamily="34" charset="-122"/>
              </a:rPr>
              <a:t>。</a:t>
            </a:r>
            <a:endParaRPr lang="en-US" altLang="zh-CN" sz="2400">
              <a:solidFill>
                <a:schemeClr val="bg1"/>
              </a:solidFill>
              <a:ea typeface="微软雅黑" panose="020B0503020204020204" pitchFamily="34" charset="-122"/>
            </a:endParaRPr>
          </a:p>
        </p:txBody>
      </p:sp>
      <p:grpSp>
        <p:nvGrpSpPr>
          <p:cNvPr id="30727" name="组合 2"/>
          <p:cNvGrpSpPr/>
          <p:nvPr/>
        </p:nvGrpSpPr>
        <p:grpSpPr bwMode="auto">
          <a:xfrm>
            <a:off x="7065963" y="1444625"/>
            <a:ext cx="1331912" cy="1333500"/>
            <a:chOff x="1622" y="2875"/>
            <a:chExt cx="2098" cy="2099"/>
          </a:xfrm>
        </p:grpSpPr>
        <p:sp>
          <p:nvSpPr>
            <p:cNvPr id="8" name="椭圆 7"/>
            <p:cNvSpPr/>
            <p:nvPr/>
          </p:nvSpPr>
          <p:spPr>
            <a:xfrm rot="5400000">
              <a:off x="1622" y="2876"/>
              <a:ext cx="2099" cy="209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zh-CN" altLang="en-US"/>
            </a:p>
          </p:txBody>
        </p:sp>
        <p:pic>
          <p:nvPicPr>
            <p:cNvPr id="4" name="图片 -2147482622" descr="7MM]2@3H89_H8O@{S5B5RNC"/>
            <p:cNvPicPr>
              <a:picLocks noChangeAspect="1"/>
            </p:cNvPicPr>
            <p:nvPr/>
          </p:nvPicPr>
          <p:blipFill>
            <a:blip r:embed="rId1"/>
            <a:srcRect r="-1876" b="-4905"/>
            <a:stretch>
              <a:fillRect/>
            </a:stretch>
          </p:blipFill>
          <p:spPr>
            <a:xfrm>
              <a:off x="1622" y="2875"/>
              <a:ext cx="2097" cy="2099"/>
            </a:xfrm>
            <a:prstGeom prst="ellipse">
              <a:avLst/>
            </a:prstGeom>
            <a:noFill/>
            <a:ln w="9525">
              <a:noFill/>
            </a:ln>
          </p:spPr>
        </p:pic>
      </p:grpSp>
      <p:sp>
        <p:nvSpPr>
          <p:cNvPr id="5" name="椭圆 4"/>
          <p:cNvSpPr/>
          <p:nvPr/>
        </p:nvSpPr>
        <p:spPr>
          <a:xfrm rot="5400000">
            <a:off x="808038" y="1541463"/>
            <a:ext cx="1331912" cy="1331912"/>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zh-CN" altLang="en-US"/>
          </a:p>
        </p:txBody>
      </p:sp>
      <p:sp>
        <p:nvSpPr>
          <p:cNvPr id="30729" name="文本框 6"/>
          <p:cNvSpPr txBox="1">
            <a:spLocks noChangeArrowheads="1"/>
          </p:cNvSpPr>
          <p:nvPr/>
        </p:nvSpPr>
        <p:spPr bwMode="auto">
          <a:xfrm>
            <a:off x="2781300" y="1804988"/>
            <a:ext cx="1508125" cy="612775"/>
          </a:xfrm>
          <a:prstGeom prst="rect">
            <a:avLst/>
          </a:prstGeom>
          <a:noFill/>
          <a:ln w="9525">
            <a:noFill/>
            <a:miter lim="800000"/>
          </a:ln>
        </p:spPr>
        <p:txBody>
          <a:bodyPr>
            <a:spAutoFit/>
          </a:bodyPr>
          <a:lstStyle/>
          <a:p>
            <a:r>
              <a:rPr lang="zh-CN" altLang="en-US" sz="3200">
                <a:solidFill>
                  <a:schemeClr val="bg1"/>
                </a:solidFill>
                <a:ea typeface="微软雅黑" panose="020B0503020204020204" pitchFamily="34" charset="-122"/>
              </a:rPr>
              <a:t>吗丁啉</a:t>
            </a:r>
            <a:endParaRPr lang="zh-CN" altLang="en-US" sz="3200">
              <a:solidFill>
                <a:schemeClr val="bg1"/>
              </a:solidFill>
              <a:ea typeface="微软雅黑" panose="020B0503020204020204" pitchFamily="34" charset="-122"/>
            </a:endParaRPr>
          </a:p>
        </p:txBody>
      </p:sp>
      <p:pic>
        <p:nvPicPr>
          <p:cNvPr id="9" name="图片 8" descr="T1VpxTXAlbXXXXXXXX_!!0-item_pic"/>
          <p:cNvPicPr>
            <a:picLocks noChangeAspect="1"/>
          </p:cNvPicPr>
          <p:nvPr/>
        </p:nvPicPr>
        <p:blipFill>
          <a:blip r:embed="rId2"/>
          <a:srcRect l="5489" t="5556" r="6349" b="7738"/>
          <a:stretch>
            <a:fillRect/>
          </a:stretch>
        </p:blipFill>
        <p:spPr>
          <a:xfrm>
            <a:off x="807720" y="1548130"/>
            <a:ext cx="1348740" cy="1326515"/>
          </a:xfrm>
          <a:prstGeom prst="ellipse">
            <a:avLst/>
          </a:prstGeom>
        </p:spPr>
      </p:pic>
      <p:sp>
        <p:nvSpPr>
          <p:cNvPr id="30731" name="文本框 9"/>
          <p:cNvSpPr txBox="1">
            <a:spLocks noChangeArrowheads="1"/>
          </p:cNvSpPr>
          <p:nvPr/>
        </p:nvSpPr>
        <p:spPr bwMode="auto">
          <a:xfrm>
            <a:off x="6538913" y="3082925"/>
            <a:ext cx="4921250" cy="3775075"/>
          </a:xfrm>
          <a:prstGeom prst="rect">
            <a:avLst/>
          </a:prstGeom>
          <a:noFill/>
          <a:ln w="9525">
            <a:noFill/>
            <a:miter lim="800000"/>
          </a:ln>
        </p:spPr>
        <p:txBody>
          <a:bodyPr>
            <a:spAutoFit/>
          </a:bodyPr>
          <a:lstStyle/>
          <a:p>
            <a:pPr algn="just"/>
            <a:r>
              <a:rPr lang="zh-CN" altLang="en-US" sz="2400">
                <a:solidFill>
                  <a:schemeClr val="bg1"/>
                </a:solidFill>
                <a:ea typeface="微软雅黑" panose="020B0503020204020204" pitchFamily="34" charset="-122"/>
              </a:rPr>
              <a:t>达立通颗粒</a:t>
            </a:r>
            <a:r>
              <a:rPr lang="zh-CN" altLang="zh-CN" sz="2400">
                <a:solidFill>
                  <a:schemeClr val="bg1"/>
                </a:solidFill>
                <a:ea typeface="微软雅黑" panose="020B0503020204020204" pitchFamily="34" charset="-122"/>
              </a:rPr>
              <a:t>【</a:t>
            </a:r>
            <a:r>
              <a:rPr lang="zh-CN" altLang="en-US" sz="2400">
                <a:solidFill>
                  <a:schemeClr val="bg1"/>
                </a:solidFill>
                <a:ea typeface="微软雅黑" panose="020B0503020204020204" pitchFamily="34" charset="-122"/>
              </a:rPr>
              <a:t>达立通颗粒生产标准被收录在</a:t>
            </a:r>
            <a:r>
              <a:rPr lang="en-US" altLang="zh-CN" sz="2400">
                <a:solidFill>
                  <a:schemeClr val="bg1"/>
                </a:solidFill>
                <a:ea typeface="微软雅黑" panose="020B0503020204020204" pitchFamily="34" charset="-122"/>
              </a:rPr>
              <a:t>2015</a:t>
            </a:r>
            <a:r>
              <a:rPr lang="zh-CN" altLang="en-US" sz="2400">
                <a:solidFill>
                  <a:schemeClr val="bg1"/>
                </a:solidFill>
                <a:ea typeface="微软雅黑" panose="020B0503020204020204" pitchFamily="34" charset="-122"/>
              </a:rPr>
              <a:t>年</a:t>
            </a:r>
            <a:r>
              <a:rPr lang="en-US" altLang="zh-CN" sz="2400">
                <a:solidFill>
                  <a:schemeClr val="bg1"/>
                </a:solidFill>
                <a:ea typeface="微软雅黑" panose="020B0503020204020204" pitchFamily="34" charset="-122"/>
              </a:rPr>
              <a:t>《</a:t>
            </a:r>
            <a:r>
              <a:rPr lang="zh-CN" altLang="en-US" sz="2400">
                <a:solidFill>
                  <a:schemeClr val="bg1"/>
                </a:solidFill>
                <a:ea typeface="微软雅黑" panose="020B0503020204020204" pitchFamily="34" charset="-122"/>
              </a:rPr>
              <a:t>中国药典</a:t>
            </a:r>
            <a:r>
              <a:rPr lang="en-US" altLang="zh-CN" sz="2400">
                <a:solidFill>
                  <a:schemeClr val="bg1"/>
                </a:solidFill>
                <a:ea typeface="微软雅黑" panose="020B0503020204020204" pitchFamily="34" charset="-122"/>
              </a:rPr>
              <a:t>》</a:t>
            </a:r>
            <a:r>
              <a:rPr lang="zh-CN" altLang="en-US" sz="2400">
                <a:solidFill>
                  <a:schemeClr val="bg1"/>
                </a:solidFill>
                <a:ea typeface="微软雅黑" panose="020B0503020204020204" pitchFamily="34" charset="-122"/>
              </a:rPr>
              <a:t>中，同时，该产品</a:t>
            </a:r>
            <a:r>
              <a:rPr lang="en-US" altLang="zh-CN" sz="2400">
                <a:solidFill>
                  <a:schemeClr val="bg1"/>
                </a:solidFill>
                <a:ea typeface="微软雅黑" panose="020B0503020204020204" pitchFamily="34" charset="-122"/>
              </a:rPr>
              <a:t>2017</a:t>
            </a:r>
            <a:r>
              <a:rPr lang="zh-CN" altLang="en-US" sz="2400">
                <a:solidFill>
                  <a:schemeClr val="bg1"/>
                </a:solidFill>
                <a:ea typeface="微软雅黑" panose="020B0503020204020204" pitchFamily="34" charset="-122"/>
              </a:rPr>
              <a:t>年进入中国人力资源社会保障部医药保障药品目录中</a:t>
            </a:r>
            <a:r>
              <a:rPr lang="zh-CN" altLang="zh-CN" sz="2400">
                <a:solidFill>
                  <a:schemeClr val="bg1"/>
                </a:solidFill>
                <a:ea typeface="微软雅黑" panose="020B0503020204020204" pitchFamily="34" charset="-122"/>
              </a:rPr>
              <a:t>】</a:t>
            </a:r>
            <a:r>
              <a:rPr lang="zh-CN" altLang="en-US" sz="2400">
                <a:solidFill>
                  <a:schemeClr val="bg1"/>
                </a:solidFill>
                <a:ea typeface="微软雅黑" panose="020B0503020204020204" pitchFamily="34" charset="-122"/>
              </a:rPr>
              <a:t>是弘益药业自主研发的第一款具有自主知识产权的促胃肠动力中药新药。该新药凭借安全、有效的竞争优势，在短短几个月的时间内在国内部分地区替代了吗丁啉，迅速抢占吗丁啉市场。</a:t>
            </a:r>
            <a:endParaRPr lang="zh-CN" altLang="en-US" sz="2400">
              <a:solidFill>
                <a:schemeClr val="bg1"/>
              </a:solidFill>
              <a:ea typeface="微软雅黑" panose="020B0503020204020204" pitchFamily="34" charset="-122"/>
            </a:endParaRPr>
          </a:p>
        </p:txBody>
      </p:sp>
    </p:spTree>
  </p:cSld>
  <p:clrMapOvr>
    <a:masterClrMapping/>
  </p:clrMapOvr>
  <p:transition>
    <p:wheel spokes="8"/>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gency FB"/>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6782</Words>
  <Application>WPS 演示</Application>
  <PresentationFormat>自定义</PresentationFormat>
  <Paragraphs>304</Paragraphs>
  <Slides>28</Slides>
  <Notes>28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28</vt:i4>
      </vt:variant>
    </vt:vector>
  </HeadingPairs>
  <TitlesOfParts>
    <vt:vector size="39" baseType="lpstr">
      <vt:lpstr>Arial</vt:lpstr>
      <vt:lpstr>宋体</vt:lpstr>
      <vt:lpstr>Wingdings</vt:lpstr>
      <vt:lpstr>Agency FB</vt:lpstr>
      <vt:lpstr>微软雅黑</vt:lpstr>
      <vt:lpstr>微软雅黑 Light</vt:lpstr>
      <vt:lpstr>Calibri</vt:lpstr>
      <vt:lpstr>Agency FB</vt:lpstr>
      <vt:lpstr>Segoe Print</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金皓宁</dc:creator>
  <cp:lastModifiedBy>李静依</cp:lastModifiedBy>
  <cp:revision>209</cp:revision>
  <dcterms:created xsi:type="dcterms:W3CDTF">2015-12-31T14:36:00Z</dcterms:created>
  <dcterms:modified xsi:type="dcterms:W3CDTF">2017-02-26T09:07:15Z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