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0" r:id="rId3"/>
  </p:sldMasterIdLst>
  <p:notesMasterIdLst>
    <p:notesMasterId r:id="rId35"/>
  </p:notesMasterIdLst>
  <p:sldIdLst>
    <p:sldId id="491" r:id="rId4"/>
    <p:sldId id="530" r:id="rId5"/>
    <p:sldId id="1042" r:id="rId6"/>
    <p:sldId id="1044" r:id="rId7"/>
    <p:sldId id="1085" r:id="rId8"/>
    <p:sldId id="1086" r:id="rId9"/>
    <p:sldId id="1087" r:id="rId10"/>
    <p:sldId id="1016" r:id="rId11"/>
    <p:sldId id="1088" r:id="rId12"/>
    <p:sldId id="1089" r:id="rId13"/>
    <p:sldId id="1090" r:id="rId14"/>
    <p:sldId id="1091" r:id="rId15"/>
    <p:sldId id="1092" r:id="rId16"/>
    <p:sldId id="1093" r:id="rId17"/>
    <p:sldId id="1094" r:id="rId18"/>
    <p:sldId id="1097" r:id="rId19"/>
    <p:sldId id="1098" r:id="rId20"/>
    <p:sldId id="1099" r:id="rId21"/>
    <p:sldId id="1100" r:id="rId22"/>
    <p:sldId id="1101" r:id="rId23"/>
    <p:sldId id="1102" r:id="rId24"/>
    <p:sldId id="1104" r:id="rId25"/>
    <p:sldId id="1103" r:id="rId26"/>
    <p:sldId id="1108" r:id="rId27"/>
    <p:sldId id="1107" r:id="rId28"/>
    <p:sldId id="1106" r:id="rId29"/>
    <p:sldId id="1105" r:id="rId30"/>
    <p:sldId id="1109" r:id="rId31"/>
    <p:sldId id="1112" r:id="rId32"/>
    <p:sldId id="1113" r:id="rId33"/>
    <p:sldId id="1111" r:id="rId34"/>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Tahoma" panose="020B060403050404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Tahoma" panose="020B060403050404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Tahoma" panose="020B060403050404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Tahoma" panose="020B060403050404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Tahoma" panose="020B060403050404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Tahoma" panose="020B060403050404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Tahoma" panose="020B060403050404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Tahoma" panose="020B060403050404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Tahoma" panose="020B060403050404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1607"/>
    <a:srgbClr val="0000FF"/>
    <a:srgbClr val="099F4D"/>
    <a:srgbClr val="DDB407"/>
    <a:srgbClr val="DBDB09"/>
    <a:srgbClr val="C36A21"/>
    <a:srgbClr val="FFFFC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63" autoAdjust="0"/>
  </p:normalViewPr>
  <p:slideViewPr>
    <p:cSldViewPr>
      <p:cViewPr varScale="1">
        <p:scale>
          <a:sx n="63" d="100"/>
          <a:sy n="63" d="100"/>
        </p:scale>
        <p:origin x="-1596" y="-108"/>
      </p:cViewPr>
      <p:guideLst>
        <p:guide orient="horz" pos="2073"/>
        <p:guide pos="2936"/>
      </p:guideLst>
    </p:cSldViewPr>
  </p:slideViewPr>
  <p:outlineViewPr>
    <p:cViewPr>
      <p:scale>
        <a:sx n="33" d="100"/>
        <a:sy n="33" d="100"/>
      </p:scale>
      <p:origin x="0" y="1137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notesMaster" Target="notesMasters/notesMaster1.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p:cNvSpPr>
          <p:nvPr>
            <p:ph type="hdr" sz="quarter"/>
          </p:nvPr>
        </p:nvSpPr>
        <p:spPr>
          <a:xfrm>
            <a:off x="0" y="0"/>
            <a:ext cx="2971800" cy="457200"/>
          </a:xfrm>
          <a:prstGeom prst="rect">
            <a:avLst/>
          </a:prstGeom>
          <a:noFill/>
          <a:ln w="9525">
            <a:noFill/>
          </a:ln>
        </p:spPr>
        <p:txBody>
          <a:bodyPr/>
          <a:lstStyle>
            <a:lvl1pPr>
              <a:defRPr sz="1200" noProof="1">
                <a:latin typeface="Arial" panose="020B0604020202020204" pitchFamily="34" charset="0"/>
              </a:defRPr>
            </a:lvl1pPr>
          </a:lstStyle>
          <a:p>
            <a:pPr>
              <a:defRPr/>
            </a:pPr>
            <a:endParaRPr lang="en-US" altLang="x-none"/>
          </a:p>
        </p:txBody>
      </p:sp>
      <p:sp>
        <p:nvSpPr>
          <p:cNvPr id="3075" name="Rectangle 3"/>
          <p:cNvSpPr>
            <a:spLocks noGrp="1"/>
          </p:cNvSpPr>
          <p:nvPr>
            <p:ph type="dt" idx="1"/>
          </p:nvPr>
        </p:nvSpPr>
        <p:spPr>
          <a:xfrm>
            <a:off x="3884613" y="0"/>
            <a:ext cx="2971800" cy="457200"/>
          </a:xfrm>
          <a:prstGeom prst="rect">
            <a:avLst/>
          </a:prstGeom>
          <a:noFill/>
          <a:ln w="9525">
            <a:noFill/>
          </a:ln>
        </p:spPr>
        <p:txBody>
          <a:bodyPr/>
          <a:lstStyle>
            <a:lvl1pPr algn="r">
              <a:defRPr sz="1200" noProof="1">
                <a:latin typeface="Arial" panose="020B0604020202020204" pitchFamily="34" charset="0"/>
              </a:defRPr>
            </a:lvl1pPr>
          </a:lstStyle>
          <a:p>
            <a:pPr>
              <a:defRPr/>
            </a:pPr>
            <a:endParaRPr lang="zh-CN" altLang="en-US"/>
          </a:p>
        </p:txBody>
      </p:sp>
      <p:sp>
        <p:nvSpPr>
          <p:cNvPr id="36868" name="Rectangle 4"/>
          <p:cNvSpPr>
            <a:spLocks noGrp="1" noChangeArrowheads="1"/>
          </p:cNvSpPr>
          <p:nvPr>
            <p:ph type="sldImg" idx="4294967295"/>
          </p:nvPr>
        </p:nvSpPr>
        <p:spPr bwMode="auto">
          <a:xfrm>
            <a:off x="1143000" y="685800"/>
            <a:ext cx="4572000" cy="3429000"/>
          </a:xfrm>
          <a:prstGeom prst="rect">
            <a:avLst/>
          </a:prstGeom>
          <a:noFill/>
          <a:ln w="9525">
            <a:noFill/>
            <a:miter lim="800000"/>
          </a:ln>
        </p:spPr>
      </p:sp>
      <p:sp>
        <p:nvSpPr>
          <p:cNvPr id="3077" name="Rectangle 5"/>
          <p:cNvSpPr>
            <a:spLocks noGrp="1" noChangeArrowheads="1"/>
          </p:cNvSpPr>
          <p:nvPr>
            <p:ph type="body" sz="quarter" idx="9"/>
          </p:nvPr>
        </p:nvSpPr>
        <p:spPr bwMode="auto">
          <a:xfrm>
            <a:off x="685800" y="4343400"/>
            <a:ext cx="5486400" cy="4114800"/>
          </a:xfrm>
          <a:prstGeom prst="rect">
            <a:avLst/>
          </a:prstGeom>
          <a:noFill/>
          <a:ln w="9525">
            <a:noFill/>
            <a:miter lim="800000"/>
          </a:ln>
        </p:spPr>
        <p:txBody>
          <a:bodyPr vert="horz" wrap="square" lIns="91440" tIns="45720" rIns="91440" bIns="45720" numCol="1" anchor="ctr" anchorCtr="0" compatLnSpc="1"/>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3078" name="Rectangle 6"/>
          <p:cNvSpPr>
            <a:spLocks noGrp="1"/>
          </p:cNvSpPr>
          <p:nvPr>
            <p:ph type="ftr" sz="quarter" idx="4"/>
          </p:nvPr>
        </p:nvSpPr>
        <p:spPr>
          <a:xfrm>
            <a:off x="0" y="8685213"/>
            <a:ext cx="2971800" cy="457200"/>
          </a:xfrm>
          <a:prstGeom prst="rect">
            <a:avLst/>
          </a:prstGeom>
          <a:noFill/>
          <a:ln w="9525">
            <a:noFill/>
          </a:ln>
        </p:spPr>
        <p:txBody>
          <a:bodyPr anchor="b"/>
          <a:lstStyle>
            <a:lvl1pPr>
              <a:defRPr sz="1200" noProof="1">
                <a:latin typeface="Arial" panose="020B0604020202020204" pitchFamily="34" charset="0"/>
              </a:defRPr>
            </a:lvl1pPr>
          </a:lstStyle>
          <a:p>
            <a:pPr>
              <a:defRPr/>
            </a:pPr>
            <a:endParaRPr lang="en-US" altLang="x-none"/>
          </a:p>
        </p:txBody>
      </p:sp>
      <p:sp>
        <p:nvSpPr>
          <p:cNvPr id="3079" name="Rectangle 7"/>
          <p:cNvSpPr>
            <a:spLocks noGrp="1"/>
          </p:cNvSpPr>
          <p:nvPr>
            <p:ph type="sldNum" sz="quarter" idx="5"/>
          </p:nvPr>
        </p:nvSpPr>
        <p:spPr>
          <a:xfrm>
            <a:off x="3884613" y="8685213"/>
            <a:ext cx="2971800" cy="457200"/>
          </a:xfrm>
          <a:prstGeom prst="rect">
            <a:avLst/>
          </a:prstGeom>
          <a:noFill/>
          <a:ln w="9525">
            <a:noFill/>
          </a:ln>
        </p:spPr>
        <p:txBody>
          <a:bodyPr vert="horz" wrap="square" lIns="91440" tIns="45720" rIns="91440" bIns="45720" numCol="1" anchor="b" anchorCtr="0" compatLnSpc="1"/>
          <a:lstStyle>
            <a:lvl1pPr algn="r">
              <a:defRPr sz="1200" smtClean="0">
                <a:latin typeface="Arial" panose="020B0604020202020204" pitchFamily="34" charset="0"/>
              </a:defRPr>
            </a:lvl1pPr>
          </a:lstStyle>
          <a:p>
            <a:pPr>
              <a:defRPr/>
            </a:pPr>
            <a:fld id="{32CABE93-2557-4426-B035-85679E803340}" type="slidenum">
              <a:rPr lang="en-US" altLang="zh-CN"/>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ahoma" panose="020B0604030504040204" pitchFamily="34" charset="0"/>
        <a:ea typeface="+mn-ea"/>
        <a:cs typeface="+mn-cs"/>
      </a:defRPr>
    </a:lvl1pPr>
    <a:lvl2pPr marL="457200" lvl="1" algn="l" rtl="0" eaLnBrk="0" fontAlgn="base" hangingPunct="0">
      <a:spcBef>
        <a:spcPct val="30000"/>
      </a:spcBef>
      <a:spcAft>
        <a:spcPct val="0"/>
      </a:spcAft>
      <a:defRPr sz="1200" kern="1200">
        <a:solidFill>
          <a:schemeClr val="tx1"/>
        </a:solidFill>
        <a:latin typeface="Tahoma" panose="020B0604030504040204" pitchFamily="34" charset="0"/>
        <a:ea typeface="+mn-ea"/>
        <a:cs typeface="+mn-cs"/>
      </a:defRPr>
    </a:lvl2pPr>
    <a:lvl3pPr marL="914400" lvl="2" algn="l" rtl="0" eaLnBrk="0" fontAlgn="base" hangingPunct="0">
      <a:spcBef>
        <a:spcPct val="30000"/>
      </a:spcBef>
      <a:spcAft>
        <a:spcPct val="0"/>
      </a:spcAft>
      <a:defRPr sz="1200" kern="1200">
        <a:solidFill>
          <a:schemeClr val="tx1"/>
        </a:solidFill>
        <a:latin typeface="Tahoma" panose="020B0604030504040204" pitchFamily="34" charset="0"/>
        <a:ea typeface="+mn-ea"/>
        <a:cs typeface="+mn-cs"/>
      </a:defRPr>
    </a:lvl3pPr>
    <a:lvl4pPr marL="1371600" lvl="3" algn="l" rtl="0" eaLnBrk="0" fontAlgn="base" hangingPunct="0">
      <a:spcBef>
        <a:spcPct val="30000"/>
      </a:spcBef>
      <a:spcAft>
        <a:spcPct val="0"/>
      </a:spcAft>
      <a:defRPr sz="1200" kern="1200">
        <a:solidFill>
          <a:schemeClr val="tx1"/>
        </a:solidFill>
        <a:latin typeface="Tahoma" panose="020B0604030504040204" pitchFamily="34" charset="0"/>
        <a:ea typeface="+mn-ea"/>
        <a:cs typeface="+mn-cs"/>
      </a:defRPr>
    </a:lvl4pPr>
    <a:lvl5pPr marL="1828800" lvl="4" algn="l" rtl="0" eaLnBrk="0" fontAlgn="base" hangingPunct="0">
      <a:spcBef>
        <a:spcPct val="30000"/>
      </a:spcBef>
      <a:spcAft>
        <a:spcPct val="0"/>
      </a:spcAft>
      <a:defRPr sz="1200" kern="1200">
        <a:solidFill>
          <a:schemeClr val="tx1"/>
        </a:solidFill>
        <a:latin typeface="Tahoma" panose="020B0604030504040204" pitchFamily="34" charset="0"/>
        <a:ea typeface="+mn-ea"/>
        <a:cs typeface="+mn-cs"/>
      </a:defRPr>
    </a:lvl5pPr>
    <a:lvl6pPr marL="2286000" lvl="5"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30000"/>
      </a:spcBef>
      <a:spcAft>
        <a:spcPct val="0"/>
      </a:spcAft>
      <a:buNone/>
      <a:defRPr sz="1200" b="0" i="0" u="none" kern="1200" baseline="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Rectangle 11"/>
          <p:cNvSpPr>
            <a:spLocks noGrp="1"/>
          </p:cNvSpPr>
          <p:nvPr>
            <p:ph type="dt" sz="half" idx="10"/>
          </p:nvPr>
        </p:nvSpPr>
        <p:spPr/>
        <p:txBody>
          <a:bodyPr/>
          <a:lstStyle>
            <a:lvl1pPr>
              <a:defRPr/>
            </a:lvl1pPr>
          </a:lstStyle>
          <a:p>
            <a:pPr>
              <a:defRPr/>
            </a:pPr>
            <a:endParaRPr lang="zh-CN" altLang="en-US"/>
          </a:p>
        </p:txBody>
      </p:sp>
      <p:sp>
        <p:nvSpPr>
          <p:cNvPr id="5" name="Rectangle 12"/>
          <p:cNvSpPr>
            <a:spLocks noGrp="1"/>
          </p:cNvSpPr>
          <p:nvPr>
            <p:ph type="ftr" sz="quarter" idx="11"/>
          </p:nvPr>
        </p:nvSpPr>
        <p:spPr/>
        <p:txBody>
          <a:bodyPr/>
          <a:lstStyle>
            <a:lvl1pPr>
              <a:defRPr/>
            </a:lvl1pPr>
          </a:lstStyle>
          <a:p>
            <a:pPr>
              <a:defRPr/>
            </a:pPr>
            <a:endParaRPr lang="en-US" altLang="x-none"/>
          </a:p>
        </p:txBody>
      </p:sp>
      <p:sp>
        <p:nvSpPr>
          <p:cNvPr id="6" name="Rectangle 13"/>
          <p:cNvSpPr>
            <a:spLocks noGrp="1"/>
          </p:cNvSpPr>
          <p:nvPr>
            <p:ph type="sldNum" sz="quarter" idx="12"/>
          </p:nvPr>
        </p:nvSpPr>
        <p:spPr/>
        <p:txBody>
          <a:bodyPr/>
          <a:lstStyle>
            <a:lvl1pPr>
              <a:defRPr/>
            </a:lvl1pPr>
          </a:lstStyle>
          <a:p>
            <a:pPr>
              <a:defRPr/>
            </a:pPr>
            <a:fld id="{94778C09-B157-4A27-BBC8-98320BDF80F0}" type="slidenum">
              <a:rPr lang="en-US" altLang="zh-CN"/>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Rectangle 11"/>
          <p:cNvSpPr>
            <a:spLocks noGrp="1"/>
          </p:cNvSpPr>
          <p:nvPr>
            <p:ph type="dt" sz="half" idx="10"/>
          </p:nvPr>
        </p:nvSpPr>
        <p:spPr/>
        <p:txBody>
          <a:bodyPr/>
          <a:lstStyle>
            <a:lvl1pPr>
              <a:defRPr/>
            </a:lvl1pPr>
          </a:lstStyle>
          <a:p>
            <a:pPr>
              <a:defRPr/>
            </a:pPr>
            <a:endParaRPr lang="zh-CN" altLang="en-US"/>
          </a:p>
        </p:txBody>
      </p:sp>
      <p:sp>
        <p:nvSpPr>
          <p:cNvPr id="5" name="Rectangle 12"/>
          <p:cNvSpPr>
            <a:spLocks noGrp="1"/>
          </p:cNvSpPr>
          <p:nvPr>
            <p:ph type="ftr" sz="quarter" idx="11"/>
          </p:nvPr>
        </p:nvSpPr>
        <p:spPr/>
        <p:txBody>
          <a:bodyPr/>
          <a:lstStyle>
            <a:lvl1pPr>
              <a:defRPr/>
            </a:lvl1pPr>
          </a:lstStyle>
          <a:p>
            <a:pPr>
              <a:defRPr/>
            </a:pPr>
            <a:endParaRPr lang="en-US" altLang="x-none"/>
          </a:p>
        </p:txBody>
      </p:sp>
      <p:sp>
        <p:nvSpPr>
          <p:cNvPr id="6" name="Rectangle 13"/>
          <p:cNvSpPr>
            <a:spLocks noGrp="1"/>
          </p:cNvSpPr>
          <p:nvPr>
            <p:ph type="sldNum" sz="quarter" idx="12"/>
          </p:nvPr>
        </p:nvSpPr>
        <p:spPr/>
        <p:txBody>
          <a:bodyPr/>
          <a:lstStyle>
            <a:lvl1pPr>
              <a:defRPr/>
            </a:lvl1pPr>
          </a:lstStyle>
          <a:p>
            <a:pPr>
              <a:defRPr/>
            </a:pPr>
            <a:fld id="{A40023C2-E3B5-45DE-94A0-71CBD19D5FC3}" type="slidenum">
              <a:rPr lang="en-US" altLang="zh-CN"/>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1" y="214313"/>
            <a:ext cx="1951038" cy="591820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1150938" y="214313"/>
            <a:ext cx="5740009" cy="5918200"/>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Rectangle 11"/>
          <p:cNvSpPr>
            <a:spLocks noGrp="1"/>
          </p:cNvSpPr>
          <p:nvPr>
            <p:ph type="dt" sz="half" idx="10"/>
          </p:nvPr>
        </p:nvSpPr>
        <p:spPr/>
        <p:txBody>
          <a:bodyPr/>
          <a:lstStyle>
            <a:lvl1pPr>
              <a:defRPr/>
            </a:lvl1pPr>
          </a:lstStyle>
          <a:p>
            <a:pPr>
              <a:defRPr/>
            </a:pPr>
            <a:endParaRPr lang="zh-CN" altLang="en-US"/>
          </a:p>
        </p:txBody>
      </p:sp>
      <p:sp>
        <p:nvSpPr>
          <p:cNvPr id="5" name="Rectangle 12"/>
          <p:cNvSpPr>
            <a:spLocks noGrp="1"/>
          </p:cNvSpPr>
          <p:nvPr>
            <p:ph type="ftr" sz="quarter" idx="11"/>
          </p:nvPr>
        </p:nvSpPr>
        <p:spPr/>
        <p:txBody>
          <a:bodyPr/>
          <a:lstStyle>
            <a:lvl1pPr>
              <a:defRPr/>
            </a:lvl1pPr>
          </a:lstStyle>
          <a:p>
            <a:pPr>
              <a:defRPr/>
            </a:pPr>
            <a:endParaRPr lang="en-US" altLang="x-none"/>
          </a:p>
        </p:txBody>
      </p:sp>
      <p:sp>
        <p:nvSpPr>
          <p:cNvPr id="6" name="Rectangle 13"/>
          <p:cNvSpPr>
            <a:spLocks noGrp="1"/>
          </p:cNvSpPr>
          <p:nvPr>
            <p:ph type="sldNum" sz="quarter" idx="12"/>
          </p:nvPr>
        </p:nvSpPr>
        <p:spPr/>
        <p:txBody>
          <a:bodyPr/>
          <a:lstStyle>
            <a:lvl1pPr>
              <a:defRPr/>
            </a:lvl1pPr>
          </a:lstStyle>
          <a:p>
            <a:pPr>
              <a:defRPr/>
            </a:pPr>
            <a:fld id="{8B0855C7-8E19-4970-ADBC-F5847A286DB5}" type="slidenum">
              <a:rPr lang="en-US" altLang="zh-CN"/>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Rectangle 14"/>
          <p:cNvSpPr>
            <a:spLocks noGrp="1"/>
          </p:cNvSpPr>
          <p:nvPr>
            <p:ph type="dt" sz="half" idx="10"/>
          </p:nvPr>
        </p:nvSpPr>
        <p:spPr/>
        <p:txBody>
          <a:bodyPr/>
          <a:lstStyle>
            <a:lvl1pPr>
              <a:defRPr/>
            </a:lvl1pPr>
          </a:lstStyle>
          <a:p>
            <a:pPr>
              <a:defRPr/>
            </a:pPr>
            <a:endParaRPr lang="zh-CN" altLang="en-US"/>
          </a:p>
        </p:txBody>
      </p:sp>
      <p:sp>
        <p:nvSpPr>
          <p:cNvPr id="5" name="Rectangle 15"/>
          <p:cNvSpPr>
            <a:spLocks noGrp="1"/>
          </p:cNvSpPr>
          <p:nvPr>
            <p:ph type="ftr" sz="quarter" idx="11"/>
          </p:nvPr>
        </p:nvSpPr>
        <p:spPr/>
        <p:txBody>
          <a:bodyPr/>
          <a:lstStyle>
            <a:lvl1pPr>
              <a:defRPr/>
            </a:lvl1pPr>
          </a:lstStyle>
          <a:p>
            <a:pPr>
              <a:defRPr/>
            </a:pPr>
            <a:endParaRPr lang="en-US" altLang="x-none"/>
          </a:p>
        </p:txBody>
      </p:sp>
      <p:sp>
        <p:nvSpPr>
          <p:cNvPr id="6" name="Rectangle 16"/>
          <p:cNvSpPr>
            <a:spLocks noGrp="1"/>
          </p:cNvSpPr>
          <p:nvPr>
            <p:ph type="sldNum" sz="quarter" idx="12"/>
          </p:nvPr>
        </p:nvSpPr>
        <p:spPr/>
        <p:txBody>
          <a:bodyPr/>
          <a:lstStyle>
            <a:lvl1pPr>
              <a:defRPr/>
            </a:lvl1pPr>
          </a:lstStyle>
          <a:p>
            <a:pPr>
              <a:defRPr/>
            </a:pPr>
            <a:fld id="{D26AD845-5E7F-4181-B381-068C2A897611}" type="slidenum">
              <a:rPr lang="en-US" altLang="zh-CN"/>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Rectangle 14"/>
          <p:cNvSpPr>
            <a:spLocks noGrp="1"/>
          </p:cNvSpPr>
          <p:nvPr>
            <p:ph type="dt" sz="half" idx="10"/>
          </p:nvPr>
        </p:nvSpPr>
        <p:spPr/>
        <p:txBody>
          <a:bodyPr/>
          <a:lstStyle>
            <a:lvl1pPr>
              <a:defRPr/>
            </a:lvl1pPr>
          </a:lstStyle>
          <a:p>
            <a:pPr>
              <a:defRPr/>
            </a:pPr>
            <a:endParaRPr lang="zh-CN" altLang="en-US"/>
          </a:p>
        </p:txBody>
      </p:sp>
      <p:sp>
        <p:nvSpPr>
          <p:cNvPr id="5" name="Rectangle 15"/>
          <p:cNvSpPr>
            <a:spLocks noGrp="1"/>
          </p:cNvSpPr>
          <p:nvPr>
            <p:ph type="ftr" sz="quarter" idx="11"/>
          </p:nvPr>
        </p:nvSpPr>
        <p:spPr/>
        <p:txBody>
          <a:bodyPr/>
          <a:lstStyle>
            <a:lvl1pPr>
              <a:defRPr/>
            </a:lvl1pPr>
          </a:lstStyle>
          <a:p>
            <a:pPr>
              <a:defRPr/>
            </a:pPr>
            <a:endParaRPr lang="en-US" altLang="x-none"/>
          </a:p>
        </p:txBody>
      </p:sp>
      <p:sp>
        <p:nvSpPr>
          <p:cNvPr id="6" name="Rectangle 16"/>
          <p:cNvSpPr>
            <a:spLocks noGrp="1"/>
          </p:cNvSpPr>
          <p:nvPr>
            <p:ph type="sldNum" sz="quarter" idx="12"/>
          </p:nvPr>
        </p:nvSpPr>
        <p:spPr/>
        <p:txBody>
          <a:bodyPr/>
          <a:lstStyle>
            <a:lvl1pPr>
              <a:defRPr/>
            </a:lvl1pPr>
          </a:lstStyle>
          <a:p>
            <a:pPr>
              <a:defRPr/>
            </a:pPr>
            <a:fld id="{FA829F05-FC80-48CE-9D77-75C005825FF3}" type="slidenum">
              <a:rPr lang="en-US" altLang="zh-CN"/>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endParaRPr lang="zh-CN" altLang="en-US" noProof="1" smtClean="0"/>
          </a:p>
        </p:txBody>
      </p:sp>
      <p:sp>
        <p:nvSpPr>
          <p:cNvPr id="4" name="Rectangle 14"/>
          <p:cNvSpPr>
            <a:spLocks noGrp="1"/>
          </p:cNvSpPr>
          <p:nvPr>
            <p:ph type="dt" sz="half" idx="10"/>
          </p:nvPr>
        </p:nvSpPr>
        <p:spPr/>
        <p:txBody>
          <a:bodyPr/>
          <a:lstStyle>
            <a:lvl1pPr>
              <a:defRPr/>
            </a:lvl1pPr>
          </a:lstStyle>
          <a:p>
            <a:pPr>
              <a:defRPr/>
            </a:pPr>
            <a:endParaRPr lang="zh-CN" altLang="en-US"/>
          </a:p>
        </p:txBody>
      </p:sp>
      <p:sp>
        <p:nvSpPr>
          <p:cNvPr id="5" name="Rectangle 15"/>
          <p:cNvSpPr>
            <a:spLocks noGrp="1"/>
          </p:cNvSpPr>
          <p:nvPr>
            <p:ph type="ftr" sz="quarter" idx="11"/>
          </p:nvPr>
        </p:nvSpPr>
        <p:spPr/>
        <p:txBody>
          <a:bodyPr/>
          <a:lstStyle>
            <a:lvl1pPr>
              <a:defRPr/>
            </a:lvl1pPr>
          </a:lstStyle>
          <a:p>
            <a:pPr>
              <a:defRPr/>
            </a:pPr>
            <a:endParaRPr lang="en-US" altLang="x-none"/>
          </a:p>
        </p:txBody>
      </p:sp>
      <p:sp>
        <p:nvSpPr>
          <p:cNvPr id="6" name="Rectangle 16"/>
          <p:cNvSpPr>
            <a:spLocks noGrp="1"/>
          </p:cNvSpPr>
          <p:nvPr>
            <p:ph type="sldNum" sz="quarter" idx="12"/>
          </p:nvPr>
        </p:nvSpPr>
        <p:spPr/>
        <p:txBody>
          <a:bodyPr/>
          <a:lstStyle>
            <a:lvl1pPr>
              <a:defRPr/>
            </a:lvl1pPr>
          </a:lstStyle>
          <a:p>
            <a:pPr>
              <a:defRPr/>
            </a:pPr>
            <a:fld id="{95422B04-95F3-40BF-86BB-00C9E2CACD31}" type="slidenum">
              <a:rPr lang="en-US" altLang="zh-CN"/>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1182688" y="2017713"/>
            <a:ext cx="3808476" cy="4114800"/>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5146612" y="2017713"/>
            <a:ext cx="3808476" cy="4114800"/>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Rectangle 14"/>
          <p:cNvSpPr>
            <a:spLocks noGrp="1"/>
          </p:cNvSpPr>
          <p:nvPr>
            <p:ph type="dt" sz="half" idx="10"/>
          </p:nvPr>
        </p:nvSpPr>
        <p:spPr/>
        <p:txBody>
          <a:bodyPr/>
          <a:lstStyle>
            <a:lvl1pPr>
              <a:defRPr/>
            </a:lvl1pPr>
          </a:lstStyle>
          <a:p>
            <a:pPr>
              <a:defRPr/>
            </a:pPr>
            <a:endParaRPr lang="zh-CN" altLang="en-US"/>
          </a:p>
        </p:txBody>
      </p:sp>
      <p:sp>
        <p:nvSpPr>
          <p:cNvPr id="6" name="Rectangle 15"/>
          <p:cNvSpPr>
            <a:spLocks noGrp="1"/>
          </p:cNvSpPr>
          <p:nvPr>
            <p:ph type="ftr" sz="quarter" idx="11"/>
          </p:nvPr>
        </p:nvSpPr>
        <p:spPr/>
        <p:txBody>
          <a:bodyPr/>
          <a:lstStyle>
            <a:lvl1pPr>
              <a:defRPr/>
            </a:lvl1pPr>
          </a:lstStyle>
          <a:p>
            <a:pPr>
              <a:defRPr/>
            </a:pPr>
            <a:endParaRPr lang="en-US" altLang="x-none"/>
          </a:p>
        </p:txBody>
      </p:sp>
      <p:sp>
        <p:nvSpPr>
          <p:cNvPr id="7" name="Rectangle 16"/>
          <p:cNvSpPr>
            <a:spLocks noGrp="1"/>
          </p:cNvSpPr>
          <p:nvPr>
            <p:ph type="sldNum" sz="quarter" idx="12"/>
          </p:nvPr>
        </p:nvSpPr>
        <p:spPr/>
        <p:txBody>
          <a:bodyPr/>
          <a:lstStyle>
            <a:lvl1pPr>
              <a:defRPr/>
            </a:lvl1pPr>
          </a:lstStyle>
          <a:p>
            <a:pPr>
              <a:defRPr/>
            </a:pPr>
            <a:fld id="{4362B458-2783-4504-881E-CFEC8C4D30FA}" type="slidenum">
              <a:rPr lang="en-US" altLang="zh-CN"/>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Rectangle 14"/>
          <p:cNvSpPr>
            <a:spLocks noGrp="1"/>
          </p:cNvSpPr>
          <p:nvPr>
            <p:ph type="dt" sz="half" idx="10"/>
          </p:nvPr>
        </p:nvSpPr>
        <p:spPr/>
        <p:txBody>
          <a:bodyPr/>
          <a:lstStyle>
            <a:lvl1pPr>
              <a:defRPr/>
            </a:lvl1pPr>
          </a:lstStyle>
          <a:p>
            <a:pPr>
              <a:defRPr/>
            </a:pPr>
            <a:endParaRPr lang="zh-CN" altLang="en-US"/>
          </a:p>
        </p:txBody>
      </p:sp>
      <p:sp>
        <p:nvSpPr>
          <p:cNvPr id="8" name="Rectangle 15"/>
          <p:cNvSpPr>
            <a:spLocks noGrp="1"/>
          </p:cNvSpPr>
          <p:nvPr>
            <p:ph type="ftr" sz="quarter" idx="11"/>
          </p:nvPr>
        </p:nvSpPr>
        <p:spPr/>
        <p:txBody>
          <a:bodyPr/>
          <a:lstStyle>
            <a:lvl1pPr>
              <a:defRPr/>
            </a:lvl1pPr>
          </a:lstStyle>
          <a:p>
            <a:pPr>
              <a:defRPr/>
            </a:pPr>
            <a:endParaRPr lang="en-US" altLang="x-none"/>
          </a:p>
        </p:txBody>
      </p:sp>
      <p:sp>
        <p:nvSpPr>
          <p:cNvPr id="9" name="Rectangle 16"/>
          <p:cNvSpPr>
            <a:spLocks noGrp="1"/>
          </p:cNvSpPr>
          <p:nvPr>
            <p:ph type="sldNum" sz="quarter" idx="12"/>
          </p:nvPr>
        </p:nvSpPr>
        <p:spPr/>
        <p:txBody>
          <a:bodyPr/>
          <a:lstStyle>
            <a:lvl1pPr>
              <a:defRPr/>
            </a:lvl1pPr>
          </a:lstStyle>
          <a:p>
            <a:pPr>
              <a:defRPr/>
            </a:pPr>
            <a:fld id="{804CAE01-27DE-4783-837B-E8C266969425}" type="slidenum">
              <a:rPr lang="en-US" altLang="zh-CN"/>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14"/>
          <p:cNvSpPr>
            <a:spLocks noGrp="1"/>
          </p:cNvSpPr>
          <p:nvPr>
            <p:ph type="dt" sz="half" idx="10"/>
          </p:nvPr>
        </p:nvSpPr>
        <p:spPr/>
        <p:txBody>
          <a:bodyPr/>
          <a:lstStyle>
            <a:lvl1pPr>
              <a:defRPr/>
            </a:lvl1pPr>
          </a:lstStyle>
          <a:p>
            <a:pPr>
              <a:defRPr/>
            </a:pPr>
            <a:endParaRPr lang="zh-CN" altLang="en-US"/>
          </a:p>
        </p:txBody>
      </p:sp>
      <p:sp>
        <p:nvSpPr>
          <p:cNvPr id="4" name="Rectangle 15"/>
          <p:cNvSpPr>
            <a:spLocks noGrp="1"/>
          </p:cNvSpPr>
          <p:nvPr>
            <p:ph type="ftr" sz="quarter" idx="11"/>
          </p:nvPr>
        </p:nvSpPr>
        <p:spPr/>
        <p:txBody>
          <a:bodyPr/>
          <a:lstStyle>
            <a:lvl1pPr>
              <a:defRPr/>
            </a:lvl1pPr>
          </a:lstStyle>
          <a:p>
            <a:pPr>
              <a:defRPr/>
            </a:pPr>
            <a:endParaRPr lang="en-US" altLang="x-none"/>
          </a:p>
        </p:txBody>
      </p:sp>
      <p:sp>
        <p:nvSpPr>
          <p:cNvPr id="5" name="Rectangle 16"/>
          <p:cNvSpPr>
            <a:spLocks noGrp="1"/>
          </p:cNvSpPr>
          <p:nvPr>
            <p:ph type="sldNum" sz="quarter" idx="12"/>
          </p:nvPr>
        </p:nvSpPr>
        <p:spPr/>
        <p:txBody>
          <a:bodyPr/>
          <a:lstStyle>
            <a:lvl1pPr>
              <a:defRPr/>
            </a:lvl1pPr>
          </a:lstStyle>
          <a:p>
            <a:pPr>
              <a:defRPr/>
            </a:pPr>
            <a:fld id="{3EF842BC-2FB0-4FCC-97EC-8CAEAEB59EE5}" type="slidenum">
              <a:rPr lang="en-US" altLang="zh-CN"/>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4"/>
          <p:cNvSpPr>
            <a:spLocks noGrp="1"/>
          </p:cNvSpPr>
          <p:nvPr>
            <p:ph type="dt" sz="half" idx="10"/>
          </p:nvPr>
        </p:nvSpPr>
        <p:spPr/>
        <p:txBody>
          <a:bodyPr/>
          <a:lstStyle>
            <a:lvl1pPr>
              <a:defRPr/>
            </a:lvl1pPr>
          </a:lstStyle>
          <a:p>
            <a:pPr>
              <a:defRPr/>
            </a:pPr>
            <a:endParaRPr lang="zh-CN" altLang="en-US"/>
          </a:p>
        </p:txBody>
      </p:sp>
      <p:sp>
        <p:nvSpPr>
          <p:cNvPr id="3" name="Rectangle 15"/>
          <p:cNvSpPr>
            <a:spLocks noGrp="1"/>
          </p:cNvSpPr>
          <p:nvPr>
            <p:ph type="ftr" sz="quarter" idx="11"/>
          </p:nvPr>
        </p:nvSpPr>
        <p:spPr/>
        <p:txBody>
          <a:bodyPr/>
          <a:lstStyle>
            <a:lvl1pPr>
              <a:defRPr/>
            </a:lvl1pPr>
          </a:lstStyle>
          <a:p>
            <a:pPr>
              <a:defRPr/>
            </a:pPr>
            <a:endParaRPr lang="en-US" altLang="x-none"/>
          </a:p>
        </p:txBody>
      </p:sp>
      <p:sp>
        <p:nvSpPr>
          <p:cNvPr id="4" name="Rectangle 16"/>
          <p:cNvSpPr>
            <a:spLocks noGrp="1"/>
          </p:cNvSpPr>
          <p:nvPr>
            <p:ph type="sldNum" sz="quarter" idx="12"/>
          </p:nvPr>
        </p:nvSpPr>
        <p:spPr/>
        <p:txBody>
          <a:bodyPr/>
          <a:lstStyle>
            <a:lvl1pPr>
              <a:defRPr/>
            </a:lvl1pPr>
          </a:lstStyle>
          <a:p>
            <a:pPr>
              <a:defRPr/>
            </a:pPr>
            <a:fld id="{FAAECB3F-81F2-4AA7-ACCC-D6C6AB8DBF78}" type="slidenum">
              <a:rPr lang="en-US" altLang="zh-CN"/>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endParaRPr lang="zh-CN" altLang="en-US" noProof="1" smtClean="0"/>
          </a:p>
        </p:txBody>
      </p:sp>
      <p:sp>
        <p:nvSpPr>
          <p:cNvPr id="5" name="Rectangle 14"/>
          <p:cNvSpPr>
            <a:spLocks noGrp="1"/>
          </p:cNvSpPr>
          <p:nvPr>
            <p:ph type="dt" sz="half" idx="10"/>
          </p:nvPr>
        </p:nvSpPr>
        <p:spPr/>
        <p:txBody>
          <a:bodyPr/>
          <a:lstStyle>
            <a:lvl1pPr>
              <a:defRPr/>
            </a:lvl1pPr>
          </a:lstStyle>
          <a:p>
            <a:pPr>
              <a:defRPr/>
            </a:pPr>
            <a:endParaRPr lang="zh-CN" altLang="en-US"/>
          </a:p>
        </p:txBody>
      </p:sp>
      <p:sp>
        <p:nvSpPr>
          <p:cNvPr id="6" name="Rectangle 15"/>
          <p:cNvSpPr>
            <a:spLocks noGrp="1"/>
          </p:cNvSpPr>
          <p:nvPr>
            <p:ph type="ftr" sz="quarter" idx="11"/>
          </p:nvPr>
        </p:nvSpPr>
        <p:spPr/>
        <p:txBody>
          <a:bodyPr/>
          <a:lstStyle>
            <a:lvl1pPr>
              <a:defRPr/>
            </a:lvl1pPr>
          </a:lstStyle>
          <a:p>
            <a:pPr>
              <a:defRPr/>
            </a:pPr>
            <a:endParaRPr lang="en-US" altLang="x-none"/>
          </a:p>
        </p:txBody>
      </p:sp>
      <p:sp>
        <p:nvSpPr>
          <p:cNvPr id="7" name="Rectangle 16"/>
          <p:cNvSpPr>
            <a:spLocks noGrp="1"/>
          </p:cNvSpPr>
          <p:nvPr>
            <p:ph type="sldNum" sz="quarter" idx="12"/>
          </p:nvPr>
        </p:nvSpPr>
        <p:spPr/>
        <p:txBody>
          <a:bodyPr/>
          <a:lstStyle>
            <a:lvl1pPr>
              <a:defRPr/>
            </a:lvl1pPr>
          </a:lstStyle>
          <a:p>
            <a:pPr>
              <a:defRPr/>
            </a:pPr>
            <a:fld id="{8059B5AD-DEF7-4B9E-8186-1492B68FD48E}" type="slidenum">
              <a:rPr lang="en-US" altLang="zh-CN"/>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Rectangle 11"/>
          <p:cNvSpPr>
            <a:spLocks noGrp="1"/>
          </p:cNvSpPr>
          <p:nvPr>
            <p:ph type="dt" sz="half" idx="10"/>
          </p:nvPr>
        </p:nvSpPr>
        <p:spPr/>
        <p:txBody>
          <a:bodyPr/>
          <a:lstStyle>
            <a:lvl1pPr>
              <a:defRPr/>
            </a:lvl1pPr>
          </a:lstStyle>
          <a:p>
            <a:pPr>
              <a:defRPr/>
            </a:pPr>
            <a:endParaRPr lang="zh-CN" altLang="en-US"/>
          </a:p>
        </p:txBody>
      </p:sp>
      <p:sp>
        <p:nvSpPr>
          <p:cNvPr id="5" name="Rectangle 12"/>
          <p:cNvSpPr>
            <a:spLocks noGrp="1"/>
          </p:cNvSpPr>
          <p:nvPr>
            <p:ph type="ftr" sz="quarter" idx="11"/>
          </p:nvPr>
        </p:nvSpPr>
        <p:spPr/>
        <p:txBody>
          <a:bodyPr/>
          <a:lstStyle>
            <a:lvl1pPr>
              <a:defRPr/>
            </a:lvl1pPr>
          </a:lstStyle>
          <a:p>
            <a:pPr>
              <a:defRPr/>
            </a:pPr>
            <a:endParaRPr lang="en-US" altLang="x-none"/>
          </a:p>
        </p:txBody>
      </p:sp>
      <p:sp>
        <p:nvSpPr>
          <p:cNvPr id="6" name="Rectangle 13"/>
          <p:cNvSpPr>
            <a:spLocks noGrp="1"/>
          </p:cNvSpPr>
          <p:nvPr>
            <p:ph type="sldNum" sz="quarter" idx="12"/>
          </p:nvPr>
        </p:nvSpPr>
        <p:spPr/>
        <p:txBody>
          <a:bodyPr/>
          <a:lstStyle>
            <a:lvl1pPr>
              <a:defRPr/>
            </a:lvl1pPr>
          </a:lstStyle>
          <a:p>
            <a:pPr>
              <a:defRPr/>
            </a:pPr>
            <a:fld id="{0AE447F4-E41A-44D8-B6F1-25C011437E84}" type="slidenum">
              <a:rPr lang="en-US" altLang="zh-CN"/>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endParaRPr lang="zh-CN" altLang="en-US" noProof="1" smtClean="0"/>
          </a:p>
        </p:txBody>
      </p:sp>
      <p:sp>
        <p:nvSpPr>
          <p:cNvPr id="5" name="Rectangle 14"/>
          <p:cNvSpPr>
            <a:spLocks noGrp="1"/>
          </p:cNvSpPr>
          <p:nvPr>
            <p:ph type="dt" sz="half" idx="10"/>
          </p:nvPr>
        </p:nvSpPr>
        <p:spPr/>
        <p:txBody>
          <a:bodyPr/>
          <a:lstStyle>
            <a:lvl1pPr>
              <a:defRPr/>
            </a:lvl1pPr>
          </a:lstStyle>
          <a:p>
            <a:pPr>
              <a:defRPr/>
            </a:pPr>
            <a:endParaRPr lang="zh-CN" altLang="en-US"/>
          </a:p>
        </p:txBody>
      </p:sp>
      <p:sp>
        <p:nvSpPr>
          <p:cNvPr id="6" name="Rectangle 15"/>
          <p:cNvSpPr>
            <a:spLocks noGrp="1"/>
          </p:cNvSpPr>
          <p:nvPr>
            <p:ph type="ftr" sz="quarter" idx="11"/>
          </p:nvPr>
        </p:nvSpPr>
        <p:spPr/>
        <p:txBody>
          <a:bodyPr/>
          <a:lstStyle>
            <a:lvl1pPr>
              <a:defRPr/>
            </a:lvl1pPr>
          </a:lstStyle>
          <a:p>
            <a:pPr>
              <a:defRPr/>
            </a:pPr>
            <a:endParaRPr lang="en-US" altLang="x-none"/>
          </a:p>
        </p:txBody>
      </p:sp>
      <p:sp>
        <p:nvSpPr>
          <p:cNvPr id="7" name="Rectangle 16"/>
          <p:cNvSpPr>
            <a:spLocks noGrp="1"/>
          </p:cNvSpPr>
          <p:nvPr>
            <p:ph type="sldNum" sz="quarter" idx="12"/>
          </p:nvPr>
        </p:nvSpPr>
        <p:spPr/>
        <p:txBody>
          <a:bodyPr/>
          <a:lstStyle>
            <a:lvl1pPr>
              <a:defRPr/>
            </a:lvl1pPr>
          </a:lstStyle>
          <a:p>
            <a:pPr>
              <a:defRPr/>
            </a:pPr>
            <a:fld id="{4BCEE51A-5F10-42EB-8F6E-7B05CD25CFBF}" type="slidenum">
              <a:rPr lang="en-US" altLang="zh-CN"/>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Rectangle 14"/>
          <p:cNvSpPr>
            <a:spLocks noGrp="1"/>
          </p:cNvSpPr>
          <p:nvPr>
            <p:ph type="dt" sz="half" idx="10"/>
          </p:nvPr>
        </p:nvSpPr>
        <p:spPr/>
        <p:txBody>
          <a:bodyPr/>
          <a:lstStyle>
            <a:lvl1pPr>
              <a:defRPr/>
            </a:lvl1pPr>
          </a:lstStyle>
          <a:p>
            <a:pPr>
              <a:defRPr/>
            </a:pPr>
            <a:endParaRPr lang="zh-CN" altLang="en-US"/>
          </a:p>
        </p:txBody>
      </p:sp>
      <p:sp>
        <p:nvSpPr>
          <p:cNvPr id="5" name="Rectangle 15"/>
          <p:cNvSpPr>
            <a:spLocks noGrp="1"/>
          </p:cNvSpPr>
          <p:nvPr>
            <p:ph type="ftr" sz="quarter" idx="11"/>
          </p:nvPr>
        </p:nvSpPr>
        <p:spPr/>
        <p:txBody>
          <a:bodyPr/>
          <a:lstStyle>
            <a:lvl1pPr>
              <a:defRPr/>
            </a:lvl1pPr>
          </a:lstStyle>
          <a:p>
            <a:pPr>
              <a:defRPr/>
            </a:pPr>
            <a:endParaRPr lang="en-US" altLang="x-none"/>
          </a:p>
        </p:txBody>
      </p:sp>
      <p:sp>
        <p:nvSpPr>
          <p:cNvPr id="6" name="Rectangle 16"/>
          <p:cNvSpPr>
            <a:spLocks noGrp="1"/>
          </p:cNvSpPr>
          <p:nvPr>
            <p:ph type="sldNum" sz="quarter" idx="12"/>
          </p:nvPr>
        </p:nvSpPr>
        <p:spPr/>
        <p:txBody>
          <a:bodyPr/>
          <a:lstStyle>
            <a:lvl1pPr>
              <a:defRPr/>
            </a:lvl1pPr>
          </a:lstStyle>
          <a:p>
            <a:pPr>
              <a:defRPr/>
            </a:pPr>
            <a:fld id="{3D278166-7C76-43F6-800B-C290FE5426E2}" type="slidenum">
              <a:rPr lang="en-US" altLang="zh-CN"/>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1" y="214313"/>
            <a:ext cx="1951038" cy="591820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1150938" y="214313"/>
            <a:ext cx="5740009" cy="5918200"/>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Rectangle 14"/>
          <p:cNvSpPr>
            <a:spLocks noGrp="1"/>
          </p:cNvSpPr>
          <p:nvPr>
            <p:ph type="dt" sz="half" idx="10"/>
          </p:nvPr>
        </p:nvSpPr>
        <p:spPr/>
        <p:txBody>
          <a:bodyPr/>
          <a:lstStyle>
            <a:lvl1pPr>
              <a:defRPr/>
            </a:lvl1pPr>
          </a:lstStyle>
          <a:p>
            <a:pPr>
              <a:defRPr/>
            </a:pPr>
            <a:endParaRPr lang="zh-CN" altLang="en-US"/>
          </a:p>
        </p:txBody>
      </p:sp>
      <p:sp>
        <p:nvSpPr>
          <p:cNvPr id="5" name="Rectangle 15"/>
          <p:cNvSpPr>
            <a:spLocks noGrp="1"/>
          </p:cNvSpPr>
          <p:nvPr>
            <p:ph type="ftr" sz="quarter" idx="11"/>
          </p:nvPr>
        </p:nvSpPr>
        <p:spPr/>
        <p:txBody>
          <a:bodyPr/>
          <a:lstStyle>
            <a:lvl1pPr>
              <a:defRPr/>
            </a:lvl1pPr>
          </a:lstStyle>
          <a:p>
            <a:pPr>
              <a:defRPr/>
            </a:pPr>
            <a:endParaRPr lang="en-US" altLang="x-none"/>
          </a:p>
        </p:txBody>
      </p:sp>
      <p:sp>
        <p:nvSpPr>
          <p:cNvPr id="6" name="Rectangle 16"/>
          <p:cNvSpPr>
            <a:spLocks noGrp="1"/>
          </p:cNvSpPr>
          <p:nvPr>
            <p:ph type="sldNum" sz="quarter" idx="12"/>
          </p:nvPr>
        </p:nvSpPr>
        <p:spPr/>
        <p:txBody>
          <a:bodyPr/>
          <a:lstStyle>
            <a:lvl1pPr>
              <a:defRPr/>
            </a:lvl1pPr>
          </a:lstStyle>
          <a:p>
            <a:pPr>
              <a:defRPr/>
            </a:pPr>
            <a:fld id="{EB528490-D501-4F19-8C5D-3A12CFB516D9}" type="slidenum">
              <a:rPr lang="en-US" altLang="zh-CN"/>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endParaRPr lang="zh-CN" altLang="en-US" noProof="1" smtClean="0"/>
          </a:p>
        </p:txBody>
      </p:sp>
      <p:sp>
        <p:nvSpPr>
          <p:cNvPr id="4" name="Rectangle 11"/>
          <p:cNvSpPr>
            <a:spLocks noGrp="1"/>
          </p:cNvSpPr>
          <p:nvPr>
            <p:ph type="dt" sz="half" idx="10"/>
          </p:nvPr>
        </p:nvSpPr>
        <p:spPr/>
        <p:txBody>
          <a:bodyPr/>
          <a:lstStyle>
            <a:lvl1pPr>
              <a:defRPr/>
            </a:lvl1pPr>
          </a:lstStyle>
          <a:p>
            <a:pPr>
              <a:defRPr/>
            </a:pPr>
            <a:endParaRPr lang="zh-CN" altLang="en-US"/>
          </a:p>
        </p:txBody>
      </p:sp>
      <p:sp>
        <p:nvSpPr>
          <p:cNvPr id="5" name="Rectangle 12"/>
          <p:cNvSpPr>
            <a:spLocks noGrp="1"/>
          </p:cNvSpPr>
          <p:nvPr>
            <p:ph type="ftr" sz="quarter" idx="11"/>
          </p:nvPr>
        </p:nvSpPr>
        <p:spPr/>
        <p:txBody>
          <a:bodyPr/>
          <a:lstStyle>
            <a:lvl1pPr>
              <a:defRPr/>
            </a:lvl1pPr>
          </a:lstStyle>
          <a:p>
            <a:pPr>
              <a:defRPr/>
            </a:pPr>
            <a:endParaRPr lang="en-US" altLang="x-none"/>
          </a:p>
        </p:txBody>
      </p:sp>
      <p:sp>
        <p:nvSpPr>
          <p:cNvPr id="6" name="Rectangle 13"/>
          <p:cNvSpPr>
            <a:spLocks noGrp="1"/>
          </p:cNvSpPr>
          <p:nvPr>
            <p:ph type="sldNum" sz="quarter" idx="12"/>
          </p:nvPr>
        </p:nvSpPr>
        <p:spPr/>
        <p:txBody>
          <a:bodyPr/>
          <a:lstStyle>
            <a:lvl1pPr>
              <a:defRPr/>
            </a:lvl1pPr>
          </a:lstStyle>
          <a:p>
            <a:pPr>
              <a:defRPr/>
            </a:pPr>
            <a:fld id="{B1D3E310-C2ED-416F-B82B-261FEFEBFC30}" type="slidenum">
              <a:rPr lang="en-US" altLang="zh-CN"/>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1182688" y="2017713"/>
            <a:ext cx="3808476" cy="4114800"/>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5146612" y="2017713"/>
            <a:ext cx="3808476" cy="4114800"/>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Rectangle 11"/>
          <p:cNvSpPr>
            <a:spLocks noGrp="1"/>
          </p:cNvSpPr>
          <p:nvPr>
            <p:ph type="dt" sz="half" idx="10"/>
          </p:nvPr>
        </p:nvSpPr>
        <p:spPr/>
        <p:txBody>
          <a:bodyPr/>
          <a:lstStyle>
            <a:lvl1pPr>
              <a:defRPr/>
            </a:lvl1pPr>
          </a:lstStyle>
          <a:p>
            <a:pPr>
              <a:defRPr/>
            </a:pPr>
            <a:endParaRPr lang="zh-CN" altLang="en-US"/>
          </a:p>
        </p:txBody>
      </p:sp>
      <p:sp>
        <p:nvSpPr>
          <p:cNvPr id="6" name="Rectangle 12"/>
          <p:cNvSpPr>
            <a:spLocks noGrp="1"/>
          </p:cNvSpPr>
          <p:nvPr>
            <p:ph type="ftr" sz="quarter" idx="11"/>
          </p:nvPr>
        </p:nvSpPr>
        <p:spPr/>
        <p:txBody>
          <a:bodyPr/>
          <a:lstStyle>
            <a:lvl1pPr>
              <a:defRPr/>
            </a:lvl1pPr>
          </a:lstStyle>
          <a:p>
            <a:pPr>
              <a:defRPr/>
            </a:pPr>
            <a:endParaRPr lang="en-US" altLang="x-none"/>
          </a:p>
        </p:txBody>
      </p:sp>
      <p:sp>
        <p:nvSpPr>
          <p:cNvPr id="7" name="Rectangle 13"/>
          <p:cNvSpPr>
            <a:spLocks noGrp="1"/>
          </p:cNvSpPr>
          <p:nvPr>
            <p:ph type="sldNum" sz="quarter" idx="12"/>
          </p:nvPr>
        </p:nvSpPr>
        <p:spPr/>
        <p:txBody>
          <a:bodyPr/>
          <a:lstStyle>
            <a:lvl1pPr>
              <a:defRPr/>
            </a:lvl1pPr>
          </a:lstStyle>
          <a:p>
            <a:pPr>
              <a:defRPr/>
            </a:pPr>
            <a:fld id="{50C53D43-38FD-4CB3-8AC4-BEA6F8E4860A}" type="slidenum">
              <a:rPr lang="en-US" altLang="zh-CN"/>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Rectangle 11"/>
          <p:cNvSpPr>
            <a:spLocks noGrp="1"/>
          </p:cNvSpPr>
          <p:nvPr>
            <p:ph type="dt" sz="half" idx="10"/>
          </p:nvPr>
        </p:nvSpPr>
        <p:spPr/>
        <p:txBody>
          <a:bodyPr/>
          <a:lstStyle>
            <a:lvl1pPr>
              <a:defRPr/>
            </a:lvl1pPr>
          </a:lstStyle>
          <a:p>
            <a:pPr>
              <a:defRPr/>
            </a:pPr>
            <a:endParaRPr lang="zh-CN" altLang="en-US"/>
          </a:p>
        </p:txBody>
      </p:sp>
      <p:sp>
        <p:nvSpPr>
          <p:cNvPr id="8" name="Rectangle 12"/>
          <p:cNvSpPr>
            <a:spLocks noGrp="1"/>
          </p:cNvSpPr>
          <p:nvPr>
            <p:ph type="ftr" sz="quarter" idx="11"/>
          </p:nvPr>
        </p:nvSpPr>
        <p:spPr/>
        <p:txBody>
          <a:bodyPr/>
          <a:lstStyle>
            <a:lvl1pPr>
              <a:defRPr/>
            </a:lvl1pPr>
          </a:lstStyle>
          <a:p>
            <a:pPr>
              <a:defRPr/>
            </a:pPr>
            <a:endParaRPr lang="en-US" altLang="x-none"/>
          </a:p>
        </p:txBody>
      </p:sp>
      <p:sp>
        <p:nvSpPr>
          <p:cNvPr id="9" name="Rectangle 13"/>
          <p:cNvSpPr>
            <a:spLocks noGrp="1"/>
          </p:cNvSpPr>
          <p:nvPr>
            <p:ph type="sldNum" sz="quarter" idx="12"/>
          </p:nvPr>
        </p:nvSpPr>
        <p:spPr/>
        <p:txBody>
          <a:bodyPr/>
          <a:lstStyle>
            <a:lvl1pPr>
              <a:defRPr/>
            </a:lvl1pPr>
          </a:lstStyle>
          <a:p>
            <a:pPr>
              <a:defRPr/>
            </a:pPr>
            <a:fld id="{C184A1B4-3C26-4E8C-A423-BBC4ACCCE98E}" type="slidenum">
              <a:rPr lang="en-US" altLang="zh-CN"/>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Rectangle 11"/>
          <p:cNvSpPr>
            <a:spLocks noGrp="1"/>
          </p:cNvSpPr>
          <p:nvPr>
            <p:ph type="dt" sz="half" idx="10"/>
          </p:nvPr>
        </p:nvSpPr>
        <p:spPr/>
        <p:txBody>
          <a:bodyPr/>
          <a:lstStyle>
            <a:lvl1pPr>
              <a:defRPr/>
            </a:lvl1pPr>
          </a:lstStyle>
          <a:p>
            <a:pPr>
              <a:defRPr/>
            </a:pPr>
            <a:endParaRPr lang="zh-CN" altLang="en-US"/>
          </a:p>
        </p:txBody>
      </p:sp>
      <p:sp>
        <p:nvSpPr>
          <p:cNvPr id="4" name="Rectangle 12"/>
          <p:cNvSpPr>
            <a:spLocks noGrp="1"/>
          </p:cNvSpPr>
          <p:nvPr>
            <p:ph type="ftr" sz="quarter" idx="11"/>
          </p:nvPr>
        </p:nvSpPr>
        <p:spPr/>
        <p:txBody>
          <a:bodyPr/>
          <a:lstStyle>
            <a:lvl1pPr>
              <a:defRPr/>
            </a:lvl1pPr>
          </a:lstStyle>
          <a:p>
            <a:pPr>
              <a:defRPr/>
            </a:pPr>
            <a:endParaRPr lang="en-US" altLang="x-none"/>
          </a:p>
        </p:txBody>
      </p:sp>
      <p:sp>
        <p:nvSpPr>
          <p:cNvPr id="5" name="Rectangle 13"/>
          <p:cNvSpPr>
            <a:spLocks noGrp="1"/>
          </p:cNvSpPr>
          <p:nvPr>
            <p:ph type="sldNum" sz="quarter" idx="12"/>
          </p:nvPr>
        </p:nvSpPr>
        <p:spPr/>
        <p:txBody>
          <a:bodyPr/>
          <a:lstStyle>
            <a:lvl1pPr>
              <a:defRPr/>
            </a:lvl1pPr>
          </a:lstStyle>
          <a:p>
            <a:pPr>
              <a:defRPr/>
            </a:pPr>
            <a:fld id="{AC2172C0-528F-4692-9688-C37FFE9B4155}" type="slidenum">
              <a:rPr lang="en-US" altLang="zh-CN"/>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p:cNvSpPr>
          <p:nvPr>
            <p:ph type="dt" sz="half" idx="10"/>
          </p:nvPr>
        </p:nvSpPr>
        <p:spPr/>
        <p:txBody>
          <a:bodyPr/>
          <a:lstStyle>
            <a:lvl1pPr>
              <a:defRPr/>
            </a:lvl1pPr>
          </a:lstStyle>
          <a:p>
            <a:pPr>
              <a:defRPr/>
            </a:pPr>
            <a:endParaRPr lang="zh-CN" altLang="en-US"/>
          </a:p>
        </p:txBody>
      </p:sp>
      <p:sp>
        <p:nvSpPr>
          <p:cNvPr id="3" name="Rectangle 12"/>
          <p:cNvSpPr>
            <a:spLocks noGrp="1"/>
          </p:cNvSpPr>
          <p:nvPr>
            <p:ph type="ftr" sz="quarter" idx="11"/>
          </p:nvPr>
        </p:nvSpPr>
        <p:spPr/>
        <p:txBody>
          <a:bodyPr/>
          <a:lstStyle>
            <a:lvl1pPr>
              <a:defRPr/>
            </a:lvl1pPr>
          </a:lstStyle>
          <a:p>
            <a:pPr>
              <a:defRPr/>
            </a:pPr>
            <a:endParaRPr lang="en-US" altLang="x-none"/>
          </a:p>
        </p:txBody>
      </p:sp>
      <p:sp>
        <p:nvSpPr>
          <p:cNvPr id="4" name="Rectangle 13"/>
          <p:cNvSpPr>
            <a:spLocks noGrp="1"/>
          </p:cNvSpPr>
          <p:nvPr>
            <p:ph type="sldNum" sz="quarter" idx="12"/>
          </p:nvPr>
        </p:nvSpPr>
        <p:spPr/>
        <p:txBody>
          <a:bodyPr/>
          <a:lstStyle>
            <a:lvl1pPr>
              <a:defRPr/>
            </a:lvl1pPr>
          </a:lstStyle>
          <a:p>
            <a:pPr>
              <a:defRPr/>
            </a:pPr>
            <a:fld id="{E6F5CC30-BFDA-4554-BCA1-7AF149458433}" type="slidenum">
              <a:rPr lang="en-US" altLang="zh-CN"/>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endParaRPr lang="zh-CN" altLang="en-US" noProof="1" smtClean="0"/>
          </a:p>
        </p:txBody>
      </p:sp>
      <p:sp>
        <p:nvSpPr>
          <p:cNvPr id="5" name="Rectangle 11"/>
          <p:cNvSpPr>
            <a:spLocks noGrp="1"/>
          </p:cNvSpPr>
          <p:nvPr>
            <p:ph type="dt" sz="half" idx="10"/>
          </p:nvPr>
        </p:nvSpPr>
        <p:spPr/>
        <p:txBody>
          <a:bodyPr/>
          <a:lstStyle>
            <a:lvl1pPr>
              <a:defRPr/>
            </a:lvl1pPr>
          </a:lstStyle>
          <a:p>
            <a:pPr>
              <a:defRPr/>
            </a:pPr>
            <a:endParaRPr lang="zh-CN" altLang="en-US"/>
          </a:p>
        </p:txBody>
      </p:sp>
      <p:sp>
        <p:nvSpPr>
          <p:cNvPr id="6" name="Rectangle 12"/>
          <p:cNvSpPr>
            <a:spLocks noGrp="1"/>
          </p:cNvSpPr>
          <p:nvPr>
            <p:ph type="ftr" sz="quarter" idx="11"/>
          </p:nvPr>
        </p:nvSpPr>
        <p:spPr/>
        <p:txBody>
          <a:bodyPr/>
          <a:lstStyle>
            <a:lvl1pPr>
              <a:defRPr/>
            </a:lvl1pPr>
          </a:lstStyle>
          <a:p>
            <a:pPr>
              <a:defRPr/>
            </a:pPr>
            <a:endParaRPr lang="en-US" altLang="x-none"/>
          </a:p>
        </p:txBody>
      </p:sp>
      <p:sp>
        <p:nvSpPr>
          <p:cNvPr id="7" name="Rectangle 13"/>
          <p:cNvSpPr>
            <a:spLocks noGrp="1"/>
          </p:cNvSpPr>
          <p:nvPr>
            <p:ph type="sldNum" sz="quarter" idx="12"/>
          </p:nvPr>
        </p:nvSpPr>
        <p:spPr/>
        <p:txBody>
          <a:bodyPr/>
          <a:lstStyle>
            <a:lvl1pPr>
              <a:defRPr/>
            </a:lvl1pPr>
          </a:lstStyle>
          <a:p>
            <a:pPr>
              <a:defRPr/>
            </a:pPr>
            <a:fld id="{113B0535-2FC0-413E-9439-7FD8526D9D47}" type="slidenum">
              <a:rPr lang="en-US" altLang="zh-CN"/>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endParaRPr lang="zh-CN" altLang="en-US" noProof="1" smtClean="0"/>
          </a:p>
        </p:txBody>
      </p:sp>
      <p:sp>
        <p:nvSpPr>
          <p:cNvPr id="5" name="Rectangle 11"/>
          <p:cNvSpPr>
            <a:spLocks noGrp="1"/>
          </p:cNvSpPr>
          <p:nvPr>
            <p:ph type="dt" sz="half" idx="10"/>
          </p:nvPr>
        </p:nvSpPr>
        <p:spPr/>
        <p:txBody>
          <a:bodyPr/>
          <a:lstStyle>
            <a:lvl1pPr>
              <a:defRPr/>
            </a:lvl1pPr>
          </a:lstStyle>
          <a:p>
            <a:pPr>
              <a:defRPr/>
            </a:pPr>
            <a:endParaRPr lang="zh-CN" altLang="en-US"/>
          </a:p>
        </p:txBody>
      </p:sp>
      <p:sp>
        <p:nvSpPr>
          <p:cNvPr id="6" name="Rectangle 12"/>
          <p:cNvSpPr>
            <a:spLocks noGrp="1"/>
          </p:cNvSpPr>
          <p:nvPr>
            <p:ph type="ftr" sz="quarter" idx="11"/>
          </p:nvPr>
        </p:nvSpPr>
        <p:spPr/>
        <p:txBody>
          <a:bodyPr/>
          <a:lstStyle>
            <a:lvl1pPr>
              <a:defRPr/>
            </a:lvl1pPr>
          </a:lstStyle>
          <a:p>
            <a:pPr>
              <a:defRPr/>
            </a:pPr>
            <a:endParaRPr lang="en-US" altLang="x-none"/>
          </a:p>
        </p:txBody>
      </p:sp>
      <p:sp>
        <p:nvSpPr>
          <p:cNvPr id="7" name="Rectangle 13"/>
          <p:cNvSpPr>
            <a:spLocks noGrp="1"/>
          </p:cNvSpPr>
          <p:nvPr>
            <p:ph type="sldNum" sz="quarter" idx="12"/>
          </p:nvPr>
        </p:nvSpPr>
        <p:spPr/>
        <p:txBody>
          <a:bodyPr/>
          <a:lstStyle>
            <a:lvl1pPr>
              <a:defRPr/>
            </a:lvl1pPr>
          </a:lstStyle>
          <a:p>
            <a:pPr>
              <a:defRPr/>
            </a:pPr>
            <a:fld id="{D0E0422C-2D0C-458C-9C1E-9FEA64F118A9}" type="slidenum">
              <a:rPr lang="en-US" altLang="zh-CN"/>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17513" y="1098550"/>
            <a:ext cx="438150" cy="474663"/>
          </a:xfrm>
          <a:prstGeom prst="rect">
            <a:avLst/>
          </a:prstGeom>
          <a:solidFill>
            <a:schemeClr val="accent2"/>
          </a:solidFill>
          <a:ln w="9525">
            <a:noFill/>
            <a:miter lim="800000"/>
          </a:ln>
        </p:spPr>
        <p:txBody>
          <a:bodyPr wrap="none" anchor="ctr"/>
          <a:lstStyle/>
          <a:p>
            <a:pPr algn="ctr">
              <a:defRPr/>
            </a:pPr>
            <a:endParaRPr lang="zh-CN" altLang="en-US" sz="2400"/>
          </a:p>
        </p:txBody>
      </p:sp>
      <p:sp>
        <p:nvSpPr>
          <p:cNvPr id="1027" name="Rectangle 3"/>
          <p:cNvSpPr>
            <a:spLocks noChangeArrowheads="1"/>
          </p:cNvSpPr>
          <p:nvPr/>
        </p:nvSpPr>
        <p:spPr bwMode="auto">
          <a:xfrm>
            <a:off x="800100" y="1098550"/>
            <a:ext cx="328613" cy="474663"/>
          </a:xfrm>
          <a:prstGeom prst="rect">
            <a:avLst/>
          </a:prstGeom>
          <a:gradFill rotWithShape="0">
            <a:gsLst>
              <a:gs pos="0">
                <a:schemeClr val="accent2"/>
              </a:gs>
              <a:gs pos="100000">
                <a:schemeClr val="bg1"/>
              </a:gs>
            </a:gsLst>
            <a:lin ang="0" scaled="1"/>
          </a:gradFill>
          <a:ln w="9525">
            <a:noFill/>
            <a:miter lim="800000"/>
          </a:ln>
        </p:spPr>
        <p:txBody>
          <a:bodyPr wrap="none" anchor="ctr"/>
          <a:lstStyle/>
          <a:p>
            <a:pPr algn="ctr">
              <a:defRPr/>
            </a:pPr>
            <a:endParaRPr lang="zh-CN" altLang="en-US" sz="2400"/>
          </a:p>
        </p:txBody>
      </p:sp>
      <p:sp>
        <p:nvSpPr>
          <p:cNvPr id="1028" name="Rectangle 4"/>
          <p:cNvSpPr>
            <a:spLocks noChangeArrowheads="1"/>
          </p:cNvSpPr>
          <p:nvPr/>
        </p:nvSpPr>
        <p:spPr bwMode="auto">
          <a:xfrm>
            <a:off x="541338" y="1520825"/>
            <a:ext cx="422275" cy="474663"/>
          </a:xfrm>
          <a:prstGeom prst="rect">
            <a:avLst/>
          </a:prstGeom>
          <a:solidFill>
            <a:schemeClr val="folHlink"/>
          </a:solidFill>
          <a:ln w="9525">
            <a:noFill/>
            <a:miter lim="800000"/>
          </a:ln>
        </p:spPr>
        <p:txBody>
          <a:bodyPr wrap="none" anchor="ctr"/>
          <a:lstStyle/>
          <a:p>
            <a:pPr algn="ctr">
              <a:defRPr/>
            </a:pPr>
            <a:endParaRPr lang="zh-CN" altLang="en-US" sz="2400"/>
          </a:p>
        </p:txBody>
      </p:sp>
      <p:sp>
        <p:nvSpPr>
          <p:cNvPr id="1029" name="Rectangle 5"/>
          <p:cNvSpPr>
            <a:spLocks noChangeArrowheads="1"/>
          </p:cNvSpPr>
          <p:nvPr/>
        </p:nvSpPr>
        <p:spPr bwMode="auto">
          <a:xfrm>
            <a:off x="911225" y="1520825"/>
            <a:ext cx="368300" cy="474663"/>
          </a:xfrm>
          <a:prstGeom prst="rect">
            <a:avLst/>
          </a:prstGeom>
          <a:gradFill rotWithShape="0">
            <a:gsLst>
              <a:gs pos="0">
                <a:schemeClr val="folHlink"/>
              </a:gs>
              <a:gs pos="100000">
                <a:schemeClr val="bg1"/>
              </a:gs>
            </a:gsLst>
            <a:lin ang="0" scaled="1"/>
          </a:gradFill>
          <a:ln w="9525">
            <a:noFill/>
            <a:miter lim="800000"/>
          </a:ln>
        </p:spPr>
        <p:txBody>
          <a:bodyPr wrap="none" anchor="ctr"/>
          <a:lstStyle/>
          <a:p>
            <a:pPr algn="ctr">
              <a:defRPr/>
            </a:pPr>
            <a:endParaRPr lang="zh-CN" altLang="en-US" sz="2400"/>
          </a:p>
        </p:txBody>
      </p:sp>
      <p:sp>
        <p:nvSpPr>
          <p:cNvPr id="1030" name="Rectangle 6"/>
          <p:cNvSpPr>
            <a:spLocks noChangeArrowheads="1"/>
          </p:cNvSpPr>
          <p:nvPr/>
        </p:nvSpPr>
        <p:spPr bwMode="auto">
          <a:xfrm>
            <a:off x="127000" y="1447800"/>
            <a:ext cx="560388" cy="422275"/>
          </a:xfrm>
          <a:prstGeom prst="rect">
            <a:avLst/>
          </a:prstGeom>
          <a:gradFill rotWithShape="0">
            <a:gsLst>
              <a:gs pos="0">
                <a:schemeClr val="bg1"/>
              </a:gs>
              <a:gs pos="100000">
                <a:schemeClr val="hlink"/>
              </a:gs>
            </a:gsLst>
            <a:lin ang="18900000" scaled="1"/>
          </a:gradFill>
          <a:ln w="9525">
            <a:noFill/>
            <a:miter lim="800000"/>
          </a:ln>
        </p:spPr>
        <p:txBody>
          <a:bodyPr wrap="none" anchor="ctr"/>
          <a:lstStyle/>
          <a:p>
            <a:pPr algn="ctr">
              <a:defRPr/>
            </a:pPr>
            <a:endParaRPr lang="zh-CN" altLang="en-US" sz="2400"/>
          </a:p>
        </p:txBody>
      </p:sp>
      <p:sp>
        <p:nvSpPr>
          <p:cNvPr id="1031" name="Rectangle 7"/>
          <p:cNvSpPr>
            <a:spLocks noChangeArrowheads="1"/>
          </p:cNvSpPr>
          <p:nvPr/>
        </p:nvSpPr>
        <p:spPr bwMode="auto">
          <a:xfrm>
            <a:off x="762000" y="990600"/>
            <a:ext cx="31750" cy="1052513"/>
          </a:xfrm>
          <a:prstGeom prst="rect">
            <a:avLst/>
          </a:prstGeom>
          <a:solidFill>
            <a:schemeClr val="bg2"/>
          </a:solidFill>
          <a:ln w="9525">
            <a:noFill/>
            <a:miter lim="800000"/>
          </a:ln>
        </p:spPr>
        <p:txBody>
          <a:bodyPr wrap="none" anchor="ctr"/>
          <a:lstStyle/>
          <a:p>
            <a:pPr algn="ctr">
              <a:defRPr/>
            </a:pPr>
            <a:endParaRPr lang="zh-CN" altLang="en-US" sz="2400"/>
          </a:p>
        </p:txBody>
      </p:sp>
      <p:sp>
        <p:nvSpPr>
          <p:cNvPr id="1032" name="Rectangle 8"/>
          <p:cNvSpPr>
            <a:spLocks noChangeArrowheads="1"/>
          </p:cNvSpPr>
          <p:nvPr/>
        </p:nvSpPr>
        <p:spPr bwMode="auto">
          <a:xfrm>
            <a:off x="442913" y="1781175"/>
            <a:ext cx="8226425" cy="31750"/>
          </a:xfrm>
          <a:prstGeom prst="rect">
            <a:avLst/>
          </a:prstGeom>
          <a:gradFill rotWithShape="0">
            <a:gsLst>
              <a:gs pos="0">
                <a:schemeClr val="bg2"/>
              </a:gs>
              <a:gs pos="100000">
                <a:schemeClr val="bg1"/>
              </a:gs>
            </a:gsLst>
            <a:lin ang="0" scaled="1"/>
          </a:gradFill>
          <a:ln w="9525">
            <a:noFill/>
            <a:miter lim="800000"/>
          </a:ln>
        </p:spPr>
        <p:txBody>
          <a:bodyPr wrap="none" anchor="ctr"/>
          <a:lstStyle/>
          <a:p>
            <a:pPr algn="ctr">
              <a:defRPr/>
            </a:pPr>
            <a:endParaRPr lang="zh-CN" altLang="en-US" sz="2400"/>
          </a:p>
        </p:txBody>
      </p:sp>
      <p:sp>
        <p:nvSpPr>
          <p:cNvPr id="2057" name="Rectangle 9"/>
          <p:cNvSpPr>
            <a:spLocks noGrp="1" noChangeArrowheads="1"/>
          </p:cNvSpPr>
          <p:nvPr>
            <p:ph type="title" idx="4294967295"/>
          </p:nvPr>
        </p:nvSpPr>
        <p:spPr bwMode="auto">
          <a:xfrm>
            <a:off x="1150938" y="214313"/>
            <a:ext cx="7793037" cy="1462087"/>
          </a:xfrm>
          <a:prstGeom prst="rect">
            <a:avLst/>
          </a:prstGeom>
          <a:noFill/>
          <a:ln w="9525">
            <a:noFill/>
            <a:miter lim="800000"/>
          </a:ln>
        </p:spPr>
        <p:txBody>
          <a:bodyPr vert="horz" wrap="square" lIns="91440" tIns="45720" rIns="91440" bIns="45720" numCol="1" anchor="b" anchorCtr="0" compatLnSpc="1"/>
          <a:lstStyle/>
          <a:p>
            <a:pPr lvl="0"/>
            <a:r>
              <a:rPr lang="zh-CN" altLang="en-US" smtClean="0"/>
              <a:t>单击此处编辑母版标题样式</a:t>
            </a:r>
            <a:endParaRPr lang="zh-CN" altLang="en-US" smtClean="0"/>
          </a:p>
        </p:txBody>
      </p:sp>
      <p:sp>
        <p:nvSpPr>
          <p:cNvPr id="2058" name="Rectangle 10"/>
          <p:cNvSpPr>
            <a:spLocks noGrp="1" noChangeArrowheads="1"/>
          </p:cNvSpPr>
          <p:nvPr>
            <p:ph type="body" idx="9"/>
          </p:nvPr>
        </p:nvSpPr>
        <p:spPr bwMode="auto">
          <a:xfrm>
            <a:off x="1182688" y="2017713"/>
            <a:ext cx="7772400" cy="4114800"/>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1035" name="Rectangle 11"/>
          <p:cNvSpPr>
            <a:spLocks noGrp="1"/>
          </p:cNvSpPr>
          <p:nvPr>
            <p:ph type="dt" sz="half" idx="2"/>
          </p:nvPr>
        </p:nvSpPr>
        <p:spPr>
          <a:xfrm>
            <a:off x="1162050" y="6243638"/>
            <a:ext cx="1905000" cy="457200"/>
          </a:xfrm>
          <a:prstGeom prst="rect">
            <a:avLst/>
          </a:prstGeom>
          <a:noFill/>
          <a:ln w="9525">
            <a:noFill/>
          </a:ln>
        </p:spPr>
        <p:txBody>
          <a:bodyPr anchor="b"/>
          <a:lstStyle>
            <a:lvl1pPr>
              <a:defRPr sz="1400" noProof="1"/>
            </a:lvl1pPr>
          </a:lstStyle>
          <a:p>
            <a:pPr>
              <a:defRPr/>
            </a:pPr>
            <a:endParaRPr lang="zh-CN" altLang="en-US"/>
          </a:p>
        </p:txBody>
      </p:sp>
      <p:sp>
        <p:nvSpPr>
          <p:cNvPr id="1036" name="Rectangle 12"/>
          <p:cNvSpPr>
            <a:spLocks noGrp="1"/>
          </p:cNvSpPr>
          <p:nvPr>
            <p:ph type="ftr" sz="quarter" idx="3"/>
          </p:nvPr>
        </p:nvSpPr>
        <p:spPr>
          <a:xfrm>
            <a:off x="3657600" y="6243638"/>
            <a:ext cx="2895600" cy="457200"/>
          </a:xfrm>
          <a:prstGeom prst="rect">
            <a:avLst/>
          </a:prstGeom>
          <a:noFill/>
          <a:ln w="9525">
            <a:noFill/>
          </a:ln>
        </p:spPr>
        <p:txBody>
          <a:bodyPr anchor="b"/>
          <a:lstStyle>
            <a:lvl1pPr algn="ctr">
              <a:defRPr sz="1400" noProof="1"/>
            </a:lvl1pPr>
          </a:lstStyle>
          <a:p>
            <a:pPr>
              <a:defRPr/>
            </a:pPr>
            <a:endParaRPr lang="en-US" altLang="x-none"/>
          </a:p>
        </p:txBody>
      </p:sp>
      <p:sp>
        <p:nvSpPr>
          <p:cNvPr id="1037" name="Rectangle 13"/>
          <p:cNvSpPr>
            <a:spLocks noGrp="1"/>
          </p:cNvSpPr>
          <p:nvPr>
            <p:ph type="sldNum" sz="quarter" idx="4"/>
          </p:nvPr>
        </p:nvSpPr>
        <p:spPr>
          <a:xfrm>
            <a:off x="7042150" y="6243638"/>
            <a:ext cx="1905000" cy="457200"/>
          </a:xfrm>
          <a:prstGeom prst="rect">
            <a:avLst/>
          </a:prstGeom>
          <a:noFill/>
          <a:ln w="9525">
            <a:noFill/>
          </a:ln>
        </p:spPr>
        <p:txBody>
          <a:bodyPr vert="horz" wrap="square" lIns="91440" tIns="45720" rIns="91440" bIns="45720" numCol="1" anchor="b" anchorCtr="0" compatLnSpc="1"/>
          <a:lstStyle>
            <a:lvl1pPr algn="r">
              <a:defRPr sz="1400" smtClean="0"/>
            </a:lvl1pPr>
          </a:lstStyle>
          <a:p>
            <a:pPr>
              <a:defRPr/>
            </a:pPr>
            <a:fld id="{0E103E43-6D18-4C36-AC8D-91964E342D5E}" type="slidenum">
              <a:rPr lang="en-US" altLang="zh-CN"/>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2pPr>
      <a:lvl3pPr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3pPr>
      <a:lvl4pPr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4pPr>
      <a:lvl5pPr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5pPr>
      <a:lvl6pPr marL="457200"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6pPr>
      <a:lvl7pPr marL="914400"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7pPr>
      <a:lvl8pPr marL="1371600"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8pPr>
      <a:lvl9pPr marL="1828800"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pSp>
        <p:nvGrpSpPr>
          <p:cNvPr id="3074" name="Group 2"/>
          <p:cNvGrpSpPr/>
          <p:nvPr/>
        </p:nvGrpSpPr>
        <p:grpSpPr bwMode="auto">
          <a:xfrm>
            <a:off x="0" y="2438400"/>
            <a:ext cx="9009063" cy="1052513"/>
            <a:chOff x="0" y="0"/>
            <a:chExt cx="5675" cy="663"/>
          </a:xfrm>
        </p:grpSpPr>
        <p:grpSp>
          <p:nvGrpSpPr>
            <p:cNvPr id="3080" name="Group 3"/>
            <p:cNvGrpSpPr/>
            <p:nvPr/>
          </p:nvGrpSpPr>
          <p:grpSpPr bwMode="auto">
            <a:xfrm>
              <a:off x="185" y="68"/>
              <a:ext cx="449" cy="299"/>
              <a:chOff x="0" y="0"/>
              <a:chExt cx="624" cy="432"/>
            </a:xfrm>
          </p:grpSpPr>
          <p:sp>
            <p:nvSpPr>
              <p:cNvPr id="2052" name="Rectangle 4"/>
              <p:cNvSpPr>
                <a:spLocks noChangeArrowheads="1"/>
              </p:cNvSpPr>
              <p:nvPr/>
            </p:nvSpPr>
            <p:spPr bwMode="auto">
              <a:xfrm>
                <a:off x="0" y="0"/>
                <a:ext cx="384" cy="432"/>
              </a:xfrm>
              <a:prstGeom prst="rect">
                <a:avLst/>
              </a:prstGeom>
              <a:solidFill>
                <a:schemeClr val="folHlink"/>
              </a:solidFill>
              <a:ln w="9525">
                <a:noFill/>
                <a:miter lim="800000"/>
              </a:ln>
            </p:spPr>
            <p:txBody>
              <a:bodyPr wrap="none" anchor="ctr"/>
              <a:lstStyle/>
              <a:p>
                <a:pPr>
                  <a:defRPr/>
                </a:pPr>
                <a:endParaRPr lang="zh-CN" altLang="en-US"/>
              </a:p>
            </p:txBody>
          </p:sp>
          <p:sp>
            <p:nvSpPr>
              <p:cNvPr id="2053" name="Rectangle 5"/>
              <p:cNvSpPr>
                <a:spLocks noChangeArrowheads="1"/>
              </p:cNvSpPr>
              <p:nvPr/>
            </p:nvSpPr>
            <p:spPr bwMode="auto">
              <a:xfrm>
                <a:off x="336" y="0"/>
                <a:ext cx="288" cy="432"/>
              </a:xfrm>
              <a:prstGeom prst="rect">
                <a:avLst/>
              </a:prstGeom>
              <a:gradFill rotWithShape="0">
                <a:gsLst>
                  <a:gs pos="0">
                    <a:schemeClr val="folHlink"/>
                  </a:gs>
                  <a:gs pos="100000">
                    <a:schemeClr val="bg1"/>
                  </a:gs>
                </a:gsLst>
                <a:lin ang="0" scaled="1"/>
              </a:gradFill>
              <a:ln w="9525">
                <a:noFill/>
                <a:miter lim="800000"/>
              </a:ln>
            </p:spPr>
            <p:txBody>
              <a:bodyPr wrap="none" anchor="ctr"/>
              <a:lstStyle/>
              <a:p>
                <a:pPr>
                  <a:defRPr/>
                </a:pPr>
                <a:endParaRPr lang="zh-CN" altLang="en-US"/>
              </a:p>
            </p:txBody>
          </p:sp>
        </p:grpSp>
        <p:grpSp>
          <p:nvGrpSpPr>
            <p:cNvPr id="3081" name="Group 6"/>
            <p:cNvGrpSpPr/>
            <p:nvPr/>
          </p:nvGrpSpPr>
          <p:grpSpPr bwMode="auto">
            <a:xfrm>
              <a:off x="263" y="334"/>
              <a:ext cx="466" cy="299"/>
              <a:chOff x="0" y="0"/>
              <a:chExt cx="672" cy="432"/>
            </a:xfrm>
          </p:grpSpPr>
          <p:sp>
            <p:nvSpPr>
              <p:cNvPr id="2055" name="Rectangle 7"/>
              <p:cNvSpPr>
                <a:spLocks noChangeArrowheads="1"/>
              </p:cNvSpPr>
              <p:nvPr/>
            </p:nvSpPr>
            <p:spPr bwMode="auto">
              <a:xfrm>
                <a:off x="0" y="0"/>
                <a:ext cx="384" cy="432"/>
              </a:xfrm>
              <a:prstGeom prst="rect">
                <a:avLst/>
              </a:prstGeom>
              <a:solidFill>
                <a:schemeClr val="accent2"/>
              </a:solidFill>
              <a:ln w="9525">
                <a:noFill/>
                <a:miter lim="800000"/>
              </a:ln>
            </p:spPr>
            <p:txBody>
              <a:bodyPr wrap="none" anchor="ctr"/>
              <a:lstStyle/>
              <a:p>
                <a:pPr>
                  <a:defRPr/>
                </a:pPr>
                <a:endParaRPr lang="zh-CN" altLang="en-US"/>
              </a:p>
            </p:txBody>
          </p:sp>
          <p:sp>
            <p:nvSpPr>
              <p:cNvPr id="2" name="Rectangle 8"/>
              <p:cNvSpPr>
                <a:spLocks noChangeArrowheads="1"/>
              </p:cNvSpPr>
              <p:nvPr/>
            </p:nvSpPr>
            <p:spPr bwMode="auto">
              <a:xfrm>
                <a:off x="336" y="0"/>
                <a:ext cx="336" cy="432"/>
              </a:xfrm>
              <a:prstGeom prst="rect">
                <a:avLst/>
              </a:prstGeom>
              <a:gradFill rotWithShape="0">
                <a:gsLst>
                  <a:gs pos="0">
                    <a:schemeClr val="accent2"/>
                  </a:gs>
                  <a:gs pos="100000">
                    <a:schemeClr val="bg1"/>
                  </a:gs>
                </a:gsLst>
                <a:lin ang="0" scaled="1"/>
              </a:gradFill>
              <a:ln w="9525">
                <a:noFill/>
                <a:miter lim="800000"/>
              </a:ln>
            </p:spPr>
            <p:txBody>
              <a:bodyPr wrap="none" anchor="ctr"/>
              <a:lstStyle/>
              <a:p>
                <a:pPr>
                  <a:defRPr/>
                </a:pPr>
                <a:endParaRPr lang="zh-CN" altLang="en-US"/>
              </a:p>
            </p:txBody>
          </p:sp>
        </p:grpSp>
        <p:sp>
          <p:nvSpPr>
            <p:cNvPr id="3" name="Rectangle 9"/>
            <p:cNvSpPr>
              <a:spLocks noChangeArrowheads="1"/>
            </p:cNvSpPr>
            <p:nvPr/>
          </p:nvSpPr>
          <p:spPr bwMode="auto">
            <a:xfrm>
              <a:off x="0" y="288"/>
              <a:ext cx="353" cy="266"/>
            </a:xfrm>
            <a:prstGeom prst="rect">
              <a:avLst/>
            </a:prstGeom>
            <a:gradFill rotWithShape="0">
              <a:gsLst>
                <a:gs pos="0">
                  <a:schemeClr val="bg1"/>
                </a:gs>
                <a:gs pos="100000">
                  <a:schemeClr val="hlink"/>
                </a:gs>
              </a:gsLst>
              <a:lin ang="18900000" scaled="1"/>
            </a:gradFill>
            <a:ln w="9525">
              <a:noFill/>
              <a:miter lim="800000"/>
            </a:ln>
          </p:spPr>
          <p:txBody>
            <a:bodyPr wrap="none" anchor="ctr"/>
            <a:lstStyle/>
            <a:p>
              <a:pPr>
                <a:defRPr/>
              </a:pPr>
              <a:endParaRPr lang="zh-CN" altLang="en-US"/>
            </a:p>
          </p:txBody>
        </p:sp>
        <p:sp>
          <p:nvSpPr>
            <p:cNvPr id="2058" name="Rectangle 10"/>
            <p:cNvSpPr>
              <a:spLocks noChangeArrowheads="1"/>
            </p:cNvSpPr>
            <p:nvPr/>
          </p:nvSpPr>
          <p:spPr bwMode="auto">
            <a:xfrm>
              <a:off x="400" y="0"/>
              <a:ext cx="20" cy="663"/>
            </a:xfrm>
            <a:prstGeom prst="rect">
              <a:avLst/>
            </a:prstGeom>
            <a:solidFill>
              <a:schemeClr val="bg2"/>
            </a:solidFill>
            <a:ln w="9525">
              <a:noFill/>
              <a:miter lim="800000"/>
            </a:ln>
          </p:spPr>
          <p:txBody>
            <a:bodyPr wrap="none" anchor="ctr"/>
            <a:lstStyle/>
            <a:p>
              <a:pPr>
                <a:defRPr/>
              </a:pPr>
              <a:endParaRPr lang="zh-CN" altLang="en-US"/>
            </a:p>
          </p:txBody>
        </p:sp>
        <p:sp>
          <p:nvSpPr>
            <p:cNvPr id="2059" name="Rectangle 11"/>
            <p:cNvSpPr>
              <a:spLocks noChangeArrowheads="1"/>
            </p:cNvSpPr>
            <p:nvPr/>
          </p:nvSpPr>
          <p:spPr bwMode="auto">
            <a:xfrm flipV="1">
              <a:off x="199" y="518"/>
              <a:ext cx="5476" cy="35"/>
            </a:xfrm>
            <a:prstGeom prst="rect">
              <a:avLst/>
            </a:prstGeom>
            <a:gradFill rotWithShape="0">
              <a:gsLst>
                <a:gs pos="0">
                  <a:schemeClr val="bg2"/>
                </a:gs>
                <a:gs pos="100000">
                  <a:schemeClr val="bg1"/>
                </a:gs>
              </a:gsLst>
              <a:lin ang="0" scaled="1"/>
            </a:gradFill>
            <a:ln w="9525">
              <a:noFill/>
              <a:miter lim="800000"/>
            </a:ln>
          </p:spPr>
          <p:txBody>
            <a:bodyPr wrap="none" anchor="ctr"/>
            <a:lstStyle/>
            <a:p>
              <a:pPr>
                <a:defRPr/>
              </a:pPr>
              <a:endParaRPr lang="zh-CN" altLang="en-US"/>
            </a:p>
          </p:txBody>
        </p:sp>
      </p:grpSp>
      <p:sp>
        <p:nvSpPr>
          <p:cNvPr id="3075" name="Rectangle 9"/>
          <p:cNvSpPr>
            <a:spLocks noGrp="1" noChangeArrowheads="1"/>
          </p:cNvSpPr>
          <p:nvPr>
            <p:ph type="title" idx="4294967295"/>
          </p:nvPr>
        </p:nvSpPr>
        <p:spPr bwMode="auto">
          <a:xfrm>
            <a:off x="1150938" y="214313"/>
            <a:ext cx="7793037" cy="1462087"/>
          </a:xfrm>
          <a:prstGeom prst="rect">
            <a:avLst/>
          </a:prstGeom>
          <a:noFill/>
          <a:ln w="9525">
            <a:noFill/>
            <a:miter lim="800000"/>
          </a:ln>
        </p:spPr>
        <p:txBody>
          <a:bodyPr vert="horz" wrap="square" lIns="91440" tIns="45720" rIns="91440" bIns="45720" numCol="1" anchor="b" anchorCtr="0" compatLnSpc="1"/>
          <a:lstStyle/>
          <a:p>
            <a:pPr lvl="0"/>
            <a:r>
              <a:rPr lang="zh-CN" altLang="en-US" smtClean="0"/>
              <a:t>单击此处编辑母版标题样式</a:t>
            </a:r>
            <a:endParaRPr lang="zh-CN" altLang="en-US" smtClean="0"/>
          </a:p>
        </p:txBody>
      </p:sp>
      <p:sp>
        <p:nvSpPr>
          <p:cNvPr id="3076" name="Rectangle 10"/>
          <p:cNvSpPr>
            <a:spLocks noGrp="1" noChangeArrowheads="1"/>
          </p:cNvSpPr>
          <p:nvPr>
            <p:ph type="body" idx="9"/>
          </p:nvPr>
        </p:nvSpPr>
        <p:spPr bwMode="auto">
          <a:xfrm>
            <a:off x="1182688" y="2017713"/>
            <a:ext cx="7772400" cy="4114800"/>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2062" name="Rectangle 14"/>
          <p:cNvSpPr>
            <a:spLocks noGrp="1"/>
          </p:cNvSpPr>
          <p:nvPr>
            <p:ph type="dt" sz="half" idx="2"/>
          </p:nvPr>
        </p:nvSpPr>
        <p:spPr>
          <a:xfrm>
            <a:off x="990600" y="6248400"/>
            <a:ext cx="1905000" cy="457200"/>
          </a:xfrm>
          <a:prstGeom prst="rect">
            <a:avLst/>
          </a:prstGeom>
          <a:noFill/>
          <a:ln w="9525">
            <a:noFill/>
          </a:ln>
        </p:spPr>
        <p:txBody>
          <a:bodyPr anchor="b"/>
          <a:lstStyle>
            <a:lvl1pPr>
              <a:defRPr sz="1400" noProof="1">
                <a:solidFill>
                  <a:schemeClr val="bg2"/>
                </a:solidFill>
              </a:defRPr>
            </a:lvl1pPr>
          </a:lstStyle>
          <a:p>
            <a:pPr>
              <a:defRPr/>
            </a:pPr>
            <a:endParaRPr lang="zh-CN" altLang="en-US"/>
          </a:p>
        </p:txBody>
      </p:sp>
      <p:sp>
        <p:nvSpPr>
          <p:cNvPr id="2063" name="Rectangle 15"/>
          <p:cNvSpPr>
            <a:spLocks noGrp="1"/>
          </p:cNvSpPr>
          <p:nvPr>
            <p:ph type="ftr" sz="quarter" idx="3"/>
          </p:nvPr>
        </p:nvSpPr>
        <p:spPr>
          <a:xfrm>
            <a:off x="3429000" y="6248400"/>
            <a:ext cx="2895600" cy="457200"/>
          </a:xfrm>
          <a:prstGeom prst="rect">
            <a:avLst/>
          </a:prstGeom>
          <a:noFill/>
          <a:ln w="9525">
            <a:noFill/>
          </a:ln>
        </p:spPr>
        <p:txBody>
          <a:bodyPr anchor="b"/>
          <a:lstStyle>
            <a:lvl1pPr algn="ctr">
              <a:defRPr sz="1400" noProof="1">
                <a:solidFill>
                  <a:schemeClr val="bg2"/>
                </a:solidFill>
              </a:defRPr>
            </a:lvl1pPr>
          </a:lstStyle>
          <a:p>
            <a:pPr>
              <a:defRPr/>
            </a:pPr>
            <a:endParaRPr lang="en-US" altLang="x-none"/>
          </a:p>
        </p:txBody>
      </p:sp>
      <p:sp>
        <p:nvSpPr>
          <p:cNvPr id="2064" name="Rectangle 16"/>
          <p:cNvSpPr>
            <a:spLocks noGrp="1"/>
          </p:cNvSpPr>
          <p:nvPr>
            <p:ph type="sldNum" sz="quarter" idx="4"/>
          </p:nvPr>
        </p:nvSpPr>
        <p:spPr>
          <a:xfrm>
            <a:off x="6858000" y="6248400"/>
            <a:ext cx="1905000" cy="457200"/>
          </a:xfrm>
          <a:prstGeom prst="rect">
            <a:avLst/>
          </a:prstGeom>
          <a:noFill/>
          <a:ln w="9525">
            <a:noFill/>
          </a:ln>
        </p:spPr>
        <p:txBody>
          <a:bodyPr vert="horz" wrap="square" lIns="91440" tIns="45720" rIns="91440" bIns="45720" numCol="1" anchor="b" anchorCtr="0" compatLnSpc="1"/>
          <a:lstStyle>
            <a:lvl1pPr algn="r">
              <a:defRPr sz="1400" smtClean="0">
                <a:solidFill>
                  <a:schemeClr val="bg2"/>
                </a:solidFill>
              </a:defRPr>
            </a:lvl1pPr>
          </a:lstStyle>
          <a:p>
            <a:pPr>
              <a:defRPr/>
            </a:pPr>
            <a:fld id="{1CEBB5FB-EEC5-4421-8B14-32FCF9AB5A28}" type="slidenum">
              <a:rPr lang="en-US" altLang="zh-CN"/>
            </a:fld>
            <a:endParaRPr lang="en-US" altLang="zh-C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2pPr>
      <a:lvl3pPr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3pPr>
      <a:lvl4pPr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4pPr>
      <a:lvl5pPr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5pPr>
      <a:lvl6pPr marL="457200"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6pPr>
      <a:lvl7pPr marL="914400"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7pPr>
      <a:lvl8pPr marL="1371600"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8pPr>
      <a:lvl9pPr marL="1828800" algn="l" rtl="0" eaLnBrk="0" fontAlgn="base" hangingPunct="0">
        <a:spcBef>
          <a:spcPct val="0"/>
        </a:spcBef>
        <a:spcAft>
          <a:spcPct val="0"/>
        </a:spcAft>
        <a:defRPr sz="4400">
          <a:solidFill>
            <a:schemeClr val="tx2"/>
          </a:solidFill>
          <a:latin typeface="Tahoma" panose="020B060403050404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lvl="1" indent="-285750" algn="l" rtl="0" eaLnBrk="0" fontAlgn="base" hangingPunct="0">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lvl="2"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lvl="3"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lvl="4"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5.png"/><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6.wmf"/><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7.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8.png"/><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9.png"/><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10.png"/><Relationship Id="rId1"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11.jpeg"/><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12.wmf"/><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8" Type="http://schemas.openxmlformats.org/officeDocument/2006/relationships/vmlDrawing" Target="../drawings/vmlDrawing1.vml"/><Relationship Id="rId7" Type="http://schemas.openxmlformats.org/officeDocument/2006/relationships/slideLayout" Target="../slideLayouts/slideLayout6.xml"/><Relationship Id="rId6" Type="http://schemas.openxmlformats.org/officeDocument/2006/relationships/image" Target="../media/image14.wmf"/><Relationship Id="rId5" Type="http://schemas.openxmlformats.org/officeDocument/2006/relationships/oleObject" Target="../embeddings/oleObject3.bin"/><Relationship Id="rId4" Type="http://schemas.openxmlformats.org/officeDocument/2006/relationships/oleObject" Target="../embeddings/oleObject2.bin"/><Relationship Id="rId3" Type="http://schemas.openxmlformats.org/officeDocument/2006/relationships/image" Target="../media/image13.wmf"/><Relationship Id="rId2" Type="http://schemas.openxmlformats.org/officeDocument/2006/relationships/oleObject" Target="../embeddings/oleObject1.bin"/><Relationship Id="rId1" Type="http://schemas.openxmlformats.org/officeDocument/2006/relationships/image" Target="../media/image1.png"/></Relationships>
</file>

<file path=ppt/slides/_rels/slide27.xml.rels><?xml version="1.0" encoding="UTF-8" standalone="yes"?>
<Relationships xmlns="http://schemas.openxmlformats.org/package/2006/relationships"><Relationship Id="rId5" Type="http://schemas.openxmlformats.org/officeDocument/2006/relationships/vmlDrawing" Target="../drawings/vmlDrawing2.vml"/><Relationship Id="rId4" Type="http://schemas.openxmlformats.org/officeDocument/2006/relationships/slideLayout" Target="../slideLayouts/slideLayout6.xml"/><Relationship Id="rId3" Type="http://schemas.openxmlformats.org/officeDocument/2006/relationships/image" Target="../media/image15.emf"/><Relationship Id="rId2" Type="http://schemas.openxmlformats.org/officeDocument/2006/relationships/oleObject" Target="../embeddings/oleObject4.bin"/><Relationship Id="rId1" Type="http://schemas.openxmlformats.org/officeDocument/2006/relationships/image" Target="../media/image1.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4097"/>
          <p:cNvSpPr>
            <a:spLocks noGrp="1" noChangeArrowheads="1"/>
          </p:cNvSpPr>
          <p:nvPr>
            <p:ph type="ctrTitle"/>
          </p:nvPr>
        </p:nvSpPr>
        <p:spPr>
          <a:xfrm>
            <a:off x="685800" y="2301875"/>
            <a:ext cx="8077200" cy="1470025"/>
          </a:xfrm>
        </p:spPr>
        <p:txBody>
          <a:bodyPr/>
          <a:lstStyle/>
          <a:p>
            <a:pPr eaLnBrk="1" hangingPunct="1"/>
            <a:r>
              <a:rPr lang="zh-CN" altLang="zh-CN" sz="2800" b="1" dirty="0" smtClean="0"/>
              <a:t>佘山岛工程项目成本控制评价</a:t>
            </a:r>
            <a:br>
              <a:rPr lang="zh-CN" altLang="en-US" sz="2400" dirty="0" smtClean="0"/>
            </a:br>
            <a:r>
              <a:rPr lang="zh-CN" altLang="en-US" sz="4000" dirty="0" smtClean="0"/>
              <a:t> </a:t>
            </a:r>
            <a:endParaRPr lang="zh-CN" altLang="en-US" sz="4000" dirty="0" smtClean="0"/>
          </a:p>
        </p:txBody>
      </p:sp>
      <p:sp>
        <p:nvSpPr>
          <p:cNvPr id="4099" name="副标题 4098"/>
          <p:cNvSpPr>
            <a:spLocks noGrp="1" noChangeArrowheads="1"/>
          </p:cNvSpPr>
          <p:nvPr>
            <p:ph type="subTitle" idx="1"/>
          </p:nvPr>
        </p:nvSpPr>
        <p:spPr>
          <a:xfrm>
            <a:off x="1187450" y="549275"/>
            <a:ext cx="6400800" cy="1752600"/>
          </a:xfrm>
        </p:spPr>
        <p:txBody>
          <a:bodyPr/>
          <a:lstStyle/>
          <a:p>
            <a:endParaRPr lang="zh-CN" altLang="en-US" sz="3600" dirty="0" smtClean="0"/>
          </a:p>
          <a:p>
            <a:r>
              <a:rPr lang="zh-CN" altLang="en-US" sz="4400" b="1" dirty="0" smtClean="0">
                <a:latin typeface="微软雅黑" panose="020B0503020204020204" pitchFamily="34" charset="-122"/>
                <a:ea typeface="微软雅黑" panose="020B0503020204020204" pitchFamily="34" charset="-122"/>
              </a:rPr>
              <a:t>案例</a:t>
            </a:r>
            <a:endParaRPr lang="zh-CN" altLang="en-US" sz="4400" b="1" dirty="0" smtClean="0">
              <a:latin typeface="微软雅黑" panose="020B0503020204020204" pitchFamily="34" charset="-122"/>
              <a:ea typeface="微软雅黑" panose="020B0503020204020204" pitchFamily="34" charset="-122"/>
            </a:endParaRPr>
          </a:p>
        </p:txBody>
      </p:sp>
      <p:pic>
        <p:nvPicPr>
          <p:cNvPr id="4100" name="Picture 6" descr="校徽1921之三"/>
          <p:cNvPicPr>
            <a:picLocks noGrp="1" noChangeAspect="1" noChangeArrowheads="1"/>
          </p:cNvPicPr>
          <p:nvPr>
            <p:ph type="subTitle" idx="1"/>
          </p:nvPr>
        </p:nvPicPr>
        <p:blipFill>
          <a:blip r:embed="rId1" cstate="print"/>
          <a:srcRect/>
          <a:stretch>
            <a:fillRect/>
          </a:stretch>
        </p:blipFill>
        <p:spPr>
          <a:xfrm>
            <a:off x="7721600" y="193675"/>
            <a:ext cx="1258888" cy="1255713"/>
          </a:xfrm>
        </p:spPr>
      </p:pic>
      <p:sp>
        <p:nvSpPr>
          <p:cNvPr id="4101" name="灯片编号占位符 1"/>
          <p:cNvSpPr txBox="1">
            <a:spLocks noGrp="1" noChangeArrowheads="1"/>
          </p:cNvSpPr>
          <p:nvPr/>
        </p:nvSpPr>
        <p:spPr bwMode="auto">
          <a:xfrm>
            <a:off x="6858000" y="6248400"/>
            <a:ext cx="1905000" cy="457200"/>
          </a:xfrm>
          <a:prstGeom prst="rect">
            <a:avLst/>
          </a:prstGeom>
          <a:noFill/>
          <a:ln w="9525">
            <a:noFill/>
            <a:miter lim="800000"/>
          </a:ln>
        </p:spPr>
        <p:txBody>
          <a:bodyPr anchor="b"/>
          <a:lstStyle/>
          <a:p>
            <a:pPr algn="r"/>
            <a:fld id="{23BB9891-0C3C-4428-BF3C-D91B4F7A051F}" type="slidenum">
              <a:rPr lang="en-US" altLang="zh-CN" sz="1400">
                <a:solidFill>
                  <a:schemeClr val="bg2"/>
                </a:solidFill>
              </a:rPr>
            </a:fld>
            <a:endParaRPr lang="en-US" altLang="zh-CN" sz="140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文本框 99"/>
          <p:cNvSpPr txBox="1">
            <a:spLocks noChangeArrowheads="1"/>
          </p:cNvSpPr>
          <p:nvPr/>
        </p:nvSpPr>
        <p:spPr bwMode="auto">
          <a:xfrm>
            <a:off x="971600" y="1988840"/>
            <a:ext cx="7110412" cy="3785652"/>
          </a:xfrm>
          <a:prstGeom prst="rect">
            <a:avLst/>
          </a:prstGeom>
          <a:noFill/>
          <a:ln w="9525">
            <a:noFill/>
            <a:miter lim="800000"/>
          </a:ln>
        </p:spPr>
        <p:txBody>
          <a:bodyPr>
            <a:spAutoFit/>
          </a:bodyPr>
          <a:lstStyle/>
          <a:p>
            <a:pPr indent="304800" eaLnBrk="0" hangingPunct="0">
              <a:lnSpc>
                <a:spcPct val="150000"/>
              </a:lnSpc>
            </a:pPr>
            <a:r>
              <a:rPr lang="en-US" altLang="zh-CN" sz="2000" dirty="0" smtClean="0">
                <a:latin typeface="微软雅黑" panose="020B0503020204020204" pitchFamily="34" charset="-122"/>
                <a:ea typeface="微软雅黑" panose="020B0503020204020204" pitchFamily="34" charset="-122"/>
              </a:rPr>
              <a:t>    </a:t>
            </a:r>
            <a:r>
              <a:rPr lang="zh-CN" altLang="zh-CN" sz="2000" dirty="0" smtClean="0">
                <a:solidFill>
                  <a:srgbClr val="DD1607"/>
                </a:solidFill>
                <a:latin typeface="微软雅黑" panose="020B0503020204020204" pitchFamily="34" charset="-122"/>
                <a:ea typeface="微软雅黑" panose="020B0503020204020204" pitchFamily="34" charset="-122"/>
              </a:rPr>
              <a:t>模</a:t>
            </a:r>
            <a:r>
              <a:rPr lang="zh-CN" altLang="zh-CN" sz="2000" dirty="0">
                <a:solidFill>
                  <a:srgbClr val="DD1607"/>
                </a:solidFill>
                <a:latin typeface="微软雅黑" panose="020B0503020204020204" pitchFamily="34" charset="-122"/>
                <a:ea typeface="微软雅黑" panose="020B0503020204020204" pitchFamily="34" charset="-122"/>
              </a:rPr>
              <a:t>糊层次分析法</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FAHP</a:t>
            </a:r>
            <a:r>
              <a:rPr lang="zh-CN" altLang="zh-CN" sz="2000" dirty="0">
                <a:latin typeface="微软雅黑" panose="020B0503020204020204" pitchFamily="34" charset="-122"/>
                <a:ea typeface="微软雅黑" panose="020B0503020204020204" pitchFamily="34" charset="-122"/>
              </a:rPr>
              <a:t>）是一种将模糊综合评价法</a:t>
            </a:r>
            <a:r>
              <a:rPr lang="en-US" altLang="zh-CN" sz="2000" dirty="0">
                <a:latin typeface="微软雅黑" panose="020B0503020204020204" pitchFamily="34" charset="-122"/>
                <a:ea typeface="微软雅黑" panose="020B0503020204020204" pitchFamily="34" charset="-122"/>
              </a:rPr>
              <a:t>(Fuzzy Comprehensive Evaluation</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FCE</a:t>
            </a:r>
            <a:r>
              <a:rPr lang="zh-CN" altLang="zh-CN" sz="2000" dirty="0">
                <a:latin typeface="微软雅黑" panose="020B0503020204020204" pitchFamily="34" charset="-122"/>
                <a:ea typeface="微软雅黑" panose="020B0503020204020204" pitchFamily="34" charset="-122"/>
              </a:rPr>
              <a:t>）和层次分析法（</a:t>
            </a:r>
            <a:r>
              <a:rPr lang="en-US" altLang="zh-CN" sz="2000" dirty="0">
                <a:latin typeface="微软雅黑" panose="020B0503020204020204" pitchFamily="34" charset="-122"/>
                <a:ea typeface="微软雅黑" panose="020B0503020204020204" pitchFamily="34" charset="-122"/>
              </a:rPr>
              <a:t>Analytic Hierarchy Process</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AHP</a:t>
            </a:r>
            <a:r>
              <a:rPr lang="zh-CN" altLang="zh-CN" sz="2000" dirty="0">
                <a:latin typeface="微软雅黑" panose="020B0503020204020204" pitchFamily="34" charset="-122"/>
                <a:ea typeface="微软雅黑" panose="020B0503020204020204" pitchFamily="34" charset="-122"/>
              </a:rPr>
              <a:t>）相结合的评价方法，它是一种定性与定量相结合的评价模型，在有关效能评估、体系评价以及系统优化等方面有着非常广泛的应用。一般先用层析分析法确定因素集，然后用模糊综合评判确定评判效果。模糊综合评价法是在层次法之上使得两者相互融合，对拟评价项目有着良好的可靠</a:t>
            </a:r>
            <a:r>
              <a:rPr lang="zh-CN" altLang="zh-CN" sz="2000" dirty="0" smtClean="0">
                <a:latin typeface="微软雅黑" panose="020B0503020204020204" pitchFamily="34" charset="-122"/>
                <a:ea typeface="微软雅黑" panose="020B0503020204020204" pitchFamily="34" charset="-122"/>
              </a:rPr>
              <a:t>性</a:t>
            </a:r>
            <a:r>
              <a:rPr lang="zh-CN" altLang="en-US" sz="2000" dirty="0">
                <a:latin typeface="微软雅黑" panose="020B0503020204020204" pitchFamily="34" charset="-122"/>
                <a:ea typeface="微软雅黑" panose="020B0503020204020204" pitchFamily="34" charset="-122"/>
              </a:rPr>
              <a:t>。</a:t>
            </a:r>
            <a:endParaRPr lang="zh-CN" altLang="zh-CN" sz="2000" dirty="0">
              <a:latin typeface="微软雅黑" panose="020B0503020204020204" pitchFamily="34" charset="-122"/>
              <a:ea typeface="微软雅黑" panose="020B0503020204020204" pitchFamily="34" charset="-122"/>
            </a:endParaRPr>
          </a:p>
        </p:txBody>
      </p:sp>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2051720" y="1052736"/>
            <a:ext cx="4032448"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dirty="0" smtClean="0">
                <a:solidFill>
                  <a:schemeClr val="tx1"/>
                </a:solidFill>
                <a:latin typeface="微软雅黑" panose="020B0503020204020204" pitchFamily="34" charset="-122"/>
                <a:ea typeface="微软雅黑" panose="020B0503020204020204" pitchFamily="34" charset="-122"/>
              </a:rPr>
              <a:t>成本控制模糊综合评价</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文本框 99"/>
          <p:cNvSpPr txBox="1">
            <a:spLocks noChangeArrowheads="1"/>
          </p:cNvSpPr>
          <p:nvPr/>
        </p:nvSpPr>
        <p:spPr bwMode="auto">
          <a:xfrm>
            <a:off x="971600" y="1988840"/>
            <a:ext cx="7110412" cy="3785652"/>
          </a:xfrm>
          <a:prstGeom prst="rect">
            <a:avLst/>
          </a:prstGeom>
          <a:noFill/>
          <a:ln w="9525">
            <a:noFill/>
            <a:miter lim="800000"/>
          </a:ln>
        </p:spPr>
        <p:txBody>
          <a:bodyPr>
            <a:spAutoFit/>
          </a:bodyPr>
          <a:lstStyle/>
          <a:p>
            <a:pPr indent="304800" eaLnBrk="0" hangingPunct="0">
              <a:lnSpc>
                <a:spcPct val="150000"/>
              </a:lnSpc>
            </a:pPr>
            <a:r>
              <a:rPr lang="zh-CN" altLang="zh-CN" sz="2000" dirty="0" smtClean="0">
                <a:latin typeface="微软雅黑" panose="020B0503020204020204" pitchFamily="34" charset="-122"/>
                <a:ea typeface="微软雅黑" panose="020B0503020204020204" pitchFamily="34" charset="-122"/>
              </a:rPr>
              <a:t>采</a:t>
            </a:r>
            <a:r>
              <a:rPr lang="zh-CN" altLang="zh-CN" sz="2000" dirty="0">
                <a:latin typeface="微软雅黑" panose="020B0503020204020204" pitchFamily="34" charset="-122"/>
                <a:ea typeface="微软雅黑" panose="020B0503020204020204" pitchFamily="34" charset="-122"/>
              </a:rPr>
              <a:t>用模糊综合评价法主要基于</a:t>
            </a:r>
            <a:r>
              <a:rPr lang="zh-CN" altLang="zh-CN" sz="2000" dirty="0">
                <a:solidFill>
                  <a:srgbClr val="DD1607"/>
                </a:solidFill>
                <a:latin typeface="微软雅黑" panose="020B0503020204020204" pitchFamily="34" charset="-122"/>
                <a:ea typeface="微软雅黑" panose="020B0503020204020204" pitchFamily="34" charset="-122"/>
              </a:rPr>
              <a:t>以下原因</a:t>
            </a:r>
            <a:r>
              <a:rPr lang="zh-CN"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1</a:t>
            </a:r>
            <a:r>
              <a:rPr lang="zh-CN" altLang="zh-CN" sz="2000" dirty="0">
                <a:latin typeface="微软雅黑" panose="020B0503020204020204" pitchFamily="34" charset="-122"/>
                <a:ea typeface="微软雅黑" panose="020B0503020204020204" pitchFamily="34" charset="-122"/>
              </a:rPr>
              <a:t>） 模糊综合评价法对定性关系的定量研究，可以有效地弥补了主观因素的影响，许多存在的定性分析带来的偏差，可以有效的提高评价的准确性。</a:t>
            </a:r>
            <a:endParaRPr lang="zh-CN" altLang="zh-CN" sz="2000" dirty="0">
              <a:latin typeface="微软雅黑" panose="020B0503020204020204" pitchFamily="34" charset="-122"/>
              <a:ea typeface="微软雅黑" panose="020B0503020204020204" pitchFamily="34" charset="-122"/>
            </a:endParaRPr>
          </a:p>
          <a:p>
            <a:pPr>
              <a:lnSpc>
                <a:spcPct val="150000"/>
              </a:lnSpc>
            </a:pP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2</a:t>
            </a:r>
            <a:r>
              <a:rPr lang="zh-CN" altLang="zh-CN" sz="2000" dirty="0">
                <a:latin typeface="微软雅黑" panose="020B0503020204020204" pitchFamily="34" charset="-122"/>
                <a:ea typeface="微软雅黑" panose="020B0503020204020204" pitchFamily="34" charset="-122"/>
              </a:rPr>
              <a:t>）影响无居民岛工程项目成本支出及造价的因素非常多，运用模糊综合评价方法能更加充分地考虑到各种因素，对它定量分析后结论会相对更为全面和准确。</a:t>
            </a:r>
            <a:endParaRPr lang="zh-CN" altLang="zh-CN" sz="2000" dirty="0">
              <a:latin typeface="微软雅黑" panose="020B0503020204020204" pitchFamily="34" charset="-122"/>
              <a:ea typeface="微软雅黑" panose="020B0503020204020204" pitchFamily="34" charset="-122"/>
            </a:endParaRPr>
          </a:p>
          <a:p>
            <a:pPr indent="304800" eaLnBrk="0" hangingPunct="0">
              <a:lnSpc>
                <a:spcPct val="150000"/>
              </a:lnSpc>
            </a:pPr>
            <a:endParaRPr lang="zh-CN" altLang="zh-CN" sz="2000" dirty="0">
              <a:latin typeface="微软雅黑" panose="020B0503020204020204" pitchFamily="34" charset="-122"/>
              <a:ea typeface="微软雅黑" panose="020B0503020204020204" pitchFamily="34" charset="-122"/>
            </a:endParaRPr>
          </a:p>
        </p:txBody>
      </p:sp>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2051720" y="1052736"/>
            <a:ext cx="4032448"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dirty="0" smtClean="0">
                <a:solidFill>
                  <a:schemeClr val="tx1"/>
                </a:solidFill>
                <a:latin typeface="微软雅黑" panose="020B0503020204020204" pitchFamily="34" charset="-122"/>
                <a:ea typeface="微软雅黑" panose="020B0503020204020204" pitchFamily="34" charset="-122"/>
              </a:rPr>
              <a:t>成本控制模糊综合评价</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文本框 99"/>
          <p:cNvSpPr txBox="1">
            <a:spLocks noChangeArrowheads="1"/>
          </p:cNvSpPr>
          <p:nvPr/>
        </p:nvSpPr>
        <p:spPr bwMode="auto">
          <a:xfrm>
            <a:off x="827584" y="1700808"/>
            <a:ext cx="7110412" cy="961289"/>
          </a:xfrm>
          <a:prstGeom prst="rect">
            <a:avLst/>
          </a:prstGeom>
          <a:noFill/>
          <a:ln w="9525">
            <a:noFill/>
            <a:miter lim="800000"/>
          </a:ln>
        </p:spPr>
        <p:txBody>
          <a:bodyPr>
            <a:spAutoFit/>
          </a:bodyPr>
          <a:lstStyle/>
          <a:p>
            <a:pPr indent="304800" eaLnBrk="0" hangingPunct="0">
              <a:lnSpc>
                <a:spcPct val="150000"/>
              </a:lnSpc>
            </a:pPr>
            <a:r>
              <a:rPr lang="zh-CN" altLang="zh-CN" sz="2000" dirty="0">
                <a:latin typeface="微软雅黑" panose="020B0503020204020204" pitchFamily="34" charset="-122"/>
                <a:ea typeface="微软雅黑" panose="020B0503020204020204" pitchFamily="34" charset="-122"/>
              </a:rPr>
              <a:t>运用模糊综合评价构建成本控制评价模</a:t>
            </a:r>
            <a:r>
              <a:rPr lang="zh-CN" altLang="zh-CN" sz="2000" dirty="0" smtClean="0">
                <a:latin typeface="微软雅黑" panose="020B0503020204020204" pitchFamily="34" charset="-122"/>
                <a:ea typeface="微软雅黑" panose="020B0503020204020204" pitchFamily="34" charset="-122"/>
              </a:rPr>
              <a:t>型</a:t>
            </a:r>
            <a:endParaRPr lang="en-US" altLang="zh-CN" sz="2000" dirty="0" smtClean="0">
              <a:latin typeface="微软雅黑" panose="020B0503020204020204" pitchFamily="34" charset="-122"/>
              <a:ea typeface="微软雅黑" panose="020B0503020204020204" pitchFamily="34" charset="-122"/>
            </a:endParaRPr>
          </a:p>
          <a:p>
            <a:pPr indent="304800" eaLnBrk="0" hangingPunct="0">
              <a:lnSpc>
                <a:spcPct val="150000"/>
              </a:lnSpc>
            </a:pPr>
            <a:endParaRPr lang="zh-CN" altLang="zh-CN" sz="2000" dirty="0">
              <a:latin typeface="微软雅黑" panose="020B0503020204020204" pitchFamily="34" charset="-122"/>
              <a:ea typeface="微软雅黑" panose="020B0503020204020204" pitchFamily="34" charset="-122"/>
            </a:endParaRPr>
          </a:p>
        </p:txBody>
      </p:sp>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2051720" y="1052736"/>
            <a:ext cx="4032448"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dirty="0" smtClean="0">
                <a:solidFill>
                  <a:schemeClr val="tx1"/>
                </a:solidFill>
                <a:latin typeface="微软雅黑" panose="020B0503020204020204" pitchFamily="34" charset="-122"/>
                <a:ea typeface="微软雅黑" panose="020B0503020204020204" pitchFamily="34" charset="-122"/>
              </a:rPr>
              <a:t>成本控制模糊综合评价</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pic>
        <p:nvPicPr>
          <p:cNvPr id="86019" name="Picture 3"/>
          <p:cNvPicPr>
            <a:picLocks noChangeAspect="1" noChangeArrowheads="1"/>
          </p:cNvPicPr>
          <p:nvPr/>
        </p:nvPicPr>
        <p:blipFill>
          <a:blip r:embed="rId2" cstate="print"/>
          <a:srcRect/>
          <a:stretch>
            <a:fillRect/>
          </a:stretch>
        </p:blipFill>
        <p:spPr bwMode="auto">
          <a:xfrm>
            <a:off x="1475656" y="2132856"/>
            <a:ext cx="5784056" cy="47251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文本框 99"/>
          <p:cNvSpPr txBox="1">
            <a:spLocks noChangeArrowheads="1"/>
          </p:cNvSpPr>
          <p:nvPr/>
        </p:nvSpPr>
        <p:spPr bwMode="auto">
          <a:xfrm>
            <a:off x="827584" y="1700808"/>
            <a:ext cx="7110412" cy="4247317"/>
          </a:xfrm>
          <a:prstGeom prst="rect">
            <a:avLst/>
          </a:prstGeom>
          <a:noFill/>
          <a:ln w="9525">
            <a:noFill/>
            <a:miter lim="800000"/>
          </a:ln>
        </p:spPr>
        <p:txBody>
          <a:bodyPr>
            <a:spAutoFit/>
          </a:bodyPr>
          <a:lstStyle/>
          <a:p>
            <a:pPr indent="304800" eaLnBrk="0" hangingPunct="0">
              <a:lnSpc>
                <a:spcPct val="150000"/>
              </a:lnSpc>
            </a:pPr>
            <a:r>
              <a:rPr lang="zh-CN" altLang="zh-CN" sz="2000" dirty="0">
                <a:latin typeface="微软雅黑" panose="020B0503020204020204" pitchFamily="34" charset="-122"/>
                <a:ea typeface="微软雅黑" panose="020B0503020204020204" pitchFamily="34" charset="-122"/>
              </a:rPr>
              <a:t>模型分</a:t>
            </a:r>
            <a:r>
              <a:rPr lang="zh-CN" altLang="zh-CN" sz="2000" dirty="0" smtClean="0">
                <a:latin typeface="微软雅黑" panose="020B0503020204020204" pitchFamily="34" charset="-122"/>
                <a:ea typeface="微软雅黑" panose="020B0503020204020204" pitchFamily="34" charset="-122"/>
              </a:rPr>
              <a:t>析</a:t>
            </a:r>
            <a:endParaRPr lang="en-US" altLang="zh-CN" sz="2000" dirty="0" smtClean="0">
              <a:latin typeface="微软雅黑" panose="020B0503020204020204" pitchFamily="34" charset="-122"/>
              <a:ea typeface="微软雅黑" panose="020B0503020204020204" pitchFamily="34" charset="-122"/>
            </a:endParaRPr>
          </a:p>
          <a:p>
            <a:pPr indent="304800" eaLnBrk="0" hangingPunct="0">
              <a:lnSpc>
                <a:spcPct val="150000"/>
              </a:lnSpc>
            </a:pPr>
            <a:r>
              <a:rPr lang="zh-CN" altLang="zh-CN" sz="2000" b="1" dirty="0"/>
              <a:t>（</a:t>
            </a:r>
            <a:r>
              <a:rPr lang="en-US" altLang="zh-CN" sz="2000" b="1" dirty="0"/>
              <a:t>1</a:t>
            </a:r>
            <a:r>
              <a:rPr lang="zh-CN" altLang="zh-CN" sz="2000" b="1" dirty="0"/>
              <a:t>） 评价因素集</a:t>
            </a:r>
            <a:endParaRPr lang="zh-CN" altLang="zh-CN" sz="2000" dirty="0"/>
          </a:p>
          <a:p>
            <a:pPr>
              <a:lnSpc>
                <a:spcPct val="150000"/>
              </a:lnSpc>
            </a:pPr>
            <a:r>
              <a:rPr lang="en-US" altLang="zh-CN" sz="2000" dirty="0" smtClean="0">
                <a:latin typeface="微软雅黑" panose="020B0503020204020204" pitchFamily="34" charset="-122"/>
                <a:ea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rPr>
              <a:t>如</a:t>
            </a:r>
            <a:r>
              <a:rPr lang="zh-CN" altLang="zh-CN" sz="2000" dirty="0">
                <a:latin typeface="微软雅黑" panose="020B0503020204020204" pitchFamily="34" charset="-122"/>
                <a:ea typeface="微软雅黑" panose="020B0503020204020204" pitchFamily="34" charset="-122"/>
              </a:rPr>
              <a:t>上表所示，确定影响评价成本控制的主要因素，遴选出相应的指标，建立成本控制评价因素集</a:t>
            </a:r>
            <a:r>
              <a:rPr lang="zh-CN"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zh-CN" sz="2000" dirty="0" smtClean="0">
                <a:latin typeface="微软雅黑" panose="020B0503020204020204" pitchFamily="34" charset="-122"/>
                <a:ea typeface="微软雅黑" panose="020B0503020204020204" pitchFamily="34" charset="-122"/>
              </a:rPr>
              <a:t>即</a:t>
            </a:r>
            <a:r>
              <a:rPr lang="zh-CN" altLang="zh-CN" sz="2000" dirty="0">
                <a:latin typeface="微软雅黑" panose="020B0503020204020204" pitchFamily="34" charset="-122"/>
                <a:ea typeface="微软雅黑" panose="020B0503020204020204" pitchFamily="34" charset="-122"/>
              </a:rPr>
              <a:t>评估指标</a:t>
            </a:r>
            <a:r>
              <a:rPr lang="en-US" altLang="zh-CN" sz="2000" dirty="0">
                <a:latin typeface="微软雅黑" panose="020B0503020204020204" pitchFamily="34" charset="-122"/>
                <a:ea typeface="微软雅黑" panose="020B0503020204020204" pitchFamily="34" charset="-122"/>
              </a:rPr>
              <a:t>C</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C1,C2,C3</a:t>
            </a:r>
            <a:r>
              <a:rPr lang="zh-CN" altLang="zh-CN" sz="2000" dirty="0">
                <a:latin typeface="微软雅黑" panose="020B0503020204020204" pitchFamily="34" charset="-122"/>
                <a:ea typeface="微软雅黑" panose="020B0503020204020204" pitchFamily="34" charset="-122"/>
              </a:rPr>
              <a:t>｝，其中</a:t>
            </a:r>
            <a:endParaRPr lang="zh-CN" altLang="zh-CN" sz="2000" dirty="0">
              <a:latin typeface="微软雅黑" panose="020B0503020204020204" pitchFamily="34" charset="-122"/>
              <a:ea typeface="微软雅黑" panose="020B0503020204020204" pitchFamily="34" charset="-122"/>
            </a:endParaRPr>
          </a:p>
          <a:p>
            <a:pPr algn="ctr">
              <a:lnSpc>
                <a:spcPct val="150000"/>
              </a:lnSpc>
            </a:pPr>
            <a:r>
              <a:rPr lang="en-US" altLang="zh-CN" sz="2000" dirty="0">
                <a:latin typeface="微软雅黑" panose="020B0503020204020204" pitchFamily="34" charset="-122"/>
                <a:ea typeface="微软雅黑" panose="020B0503020204020204" pitchFamily="34" charset="-122"/>
              </a:rPr>
              <a:t>CI</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C11,C12,…,C15</a:t>
            </a:r>
            <a:r>
              <a:rPr lang="zh-CN" altLang="zh-CN" sz="2000" dirty="0">
                <a:latin typeface="微软雅黑" panose="020B0503020204020204" pitchFamily="34" charset="-122"/>
                <a:ea typeface="微软雅黑" panose="020B0503020204020204" pitchFamily="34" charset="-122"/>
              </a:rPr>
              <a:t>｝</a:t>
            </a:r>
            <a:endParaRPr lang="zh-CN" altLang="zh-CN" sz="2000" dirty="0">
              <a:latin typeface="微软雅黑" panose="020B0503020204020204" pitchFamily="34" charset="-122"/>
              <a:ea typeface="微软雅黑" panose="020B0503020204020204" pitchFamily="34" charset="-122"/>
            </a:endParaRPr>
          </a:p>
          <a:p>
            <a:pPr algn="ctr">
              <a:lnSpc>
                <a:spcPct val="150000"/>
              </a:lnSpc>
            </a:pPr>
            <a:r>
              <a:rPr lang="en-US" altLang="zh-CN" sz="2000" dirty="0">
                <a:latin typeface="微软雅黑" panose="020B0503020204020204" pitchFamily="34" charset="-122"/>
                <a:ea typeface="微软雅黑" panose="020B0503020204020204" pitchFamily="34" charset="-122"/>
              </a:rPr>
              <a:t>C2</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C21,C22,…,C25</a:t>
            </a:r>
            <a:r>
              <a:rPr lang="zh-CN" altLang="zh-CN" sz="2000" dirty="0">
                <a:latin typeface="微软雅黑" panose="020B0503020204020204" pitchFamily="34" charset="-122"/>
                <a:ea typeface="微软雅黑" panose="020B0503020204020204" pitchFamily="34" charset="-122"/>
              </a:rPr>
              <a:t>｝</a:t>
            </a:r>
            <a:endParaRPr lang="zh-CN" altLang="zh-CN" sz="2000" dirty="0">
              <a:latin typeface="微软雅黑" panose="020B0503020204020204" pitchFamily="34" charset="-122"/>
              <a:ea typeface="微软雅黑" panose="020B0503020204020204" pitchFamily="34" charset="-122"/>
            </a:endParaRPr>
          </a:p>
          <a:p>
            <a:pPr algn="ctr">
              <a:lnSpc>
                <a:spcPct val="150000"/>
              </a:lnSpc>
            </a:pPr>
            <a:r>
              <a:rPr lang="en-US" altLang="zh-CN" sz="2000" dirty="0">
                <a:latin typeface="微软雅黑" panose="020B0503020204020204" pitchFamily="34" charset="-122"/>
                <a:ea typeface="微软雅黑" panose="020B0503020204020204" pitchFamily="34" charset="-122"/>
              </a:rPr>
              <a:t>C3</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C31,C32,…,C35</a:t>
            </a:r>
            <a:r>
              <a:rPr lang="zh-CN" altLang="zh-CN" sz="2000" dirty="0">
                <a:latin typeface="微软雅黑" panose="020B0503020204020204" pitchFamily="34" charset="-122"/>
                <a:ea typeface="微软雅黑" panose="020B0503020204020204" pitchFamily="34" charset="-122"/>
              </a:rPr>
              <a:t>｝</a:t>
            </a:r>
            <a:endParaRPr lang="zh-CN" altLang="zh-CN" sz="2000" dirty="0">
              <a:latin typeface="微软雅黑" panose="020B0503020204020204" pitchFamily="34" charset="-122"/>
              <a:ea typeface="微软雅黑" panose="020B0503020204020204" pitchFamily="34" charset="-122"/>
            </a:endParaRPr>
          </a:p>
          <a:p>
            <a:pPr indent="304800" eaLnBrk="0" hangingPunct="0">
              <a:lnSpc>
                <a:spcPct val="150000"/>
              </a:lnSpc>
            </a:pPr>
            <a:endParaRPr lang="zh-CN" altLang="zh-CN" sz="2000" dirty="0">
              <a:latin typeface="微软雅黑" panose="020B0503020204020204" pitchFamily="34" charset="-122"/>
              <a:ea typeface="微软雅黑" panose="020B0503020204020204" pitchFamily="34" charset="-122"/>
            </a:endParaRPr>
          </a:p>
        </p:txBody>
      </p:sp>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2051720" y="1052736"/>
            <a:ext cx="4032448"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dirty="0" smtClean="0">
                <a:solidFill>
                  <a:schemeClr val="tx1"/>
                </a:solidFill>
                <a:latin typeface="微软雅黑" panose="020B0503020204020204" pitchFamily="34" charset="-122"/>
                <a:ea typeface="微软雅黑" panose="020B0503020204020204" pitchFamily="34" charset="-122"/>
              </a:rPr>
              <a:t>成本控制模糊综合评价</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文本框 99"/>
          <p:cNvSpPr txBox="1">
            <a:spLocks noChangeArrowheads="1"/>
          </p:cNvSpPr>
          <p:nvPr/>
        </p:nvSpPr>
        <p:spPr bwMode="auto">
          <a:xfrm>
            <a:off x="827584" y="1700808"/>
            <a:ext cx="7110412" cy="4555093"/>
          </a:xfrm>
          <a:prstGeom prst="rect">
            <a:avLst/>
          </a:prstGeom>
          <a:noFill/>
          <a:ln w="9525">
            <a:noFill/>
            <a:miter lim="800000"/>
          </a:ln>
        </p:spPr>
        <p:txBody>
          <a:bodyPr>
            <a:spAutoFit/>
          </a:bodyPr>
          <a:lstStyle/>
          <a:p>
            <a:pPr indent="304800" eaLnBrk="0" hangingPunct="0">
              <a:lnSpc>
                <a:spcPct val="150000"/>
              </a:lnSpc>
            </a:pPr>
            <a:r>
              <a:rPr lang="zh-CN" altLang="zh-CN" sz="2000" dirty="0">
                <a:latin typeface="微软雅黑" panose="020B0503020204020204" pitchFamily="34" charset="-122"/>
                <a:ea typeface="微软雅黑" panose="020B0503020204020204" pitchFamily="34" charset="-122"/>
              </a:rPr>
              <a:t>模型分</a:t>
            </a:r>
            <a:r>
              <a:rPr lang="zh-CN" altLang="zh-CN" sz="2000" dirty="0" smtClean="0">
                <a:latin typeface="微软雅黑" panose="020B0503020204020204" pitchFamily="34" charset="-122"/>
                <a:ea typeface="微软雅黑" panose="020B0503020204020204" pitchFamily="34" charset="-122"/>
              </a:rPr>
              <a:t>析</a:t>
            </a:r>
            <a:endParaRPr lang="en-US" altLang="zh-CN" sz="2000" dirty="0" smtClean="0">
              <a:latin typeface="微软雅黑" panose="020B0503020204020204" pitchFamily="34" charset="-122"/>
              <a:ea typeface="微软雅黑" panose="020B0503020204020204" pitchFamily="34" charset="-122"/>
            </a:endParaRPr>
          </a:p>
          <a:p>
            <a:r>
              <a:rPr lang="zh-CN" altLang="zh-CN"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2</a:t>
            </a:r>
            <a:r>
              <a:rPr lang="zh-CN" altLang="zh-CN" sz="2000" b="1" dirty="0">
                <a:latin typeface="微软雅黑" panose="020B0503020204020204" pitchFamily="34" charset="-122"/>
                <a:ea typeface="微软雅黑" panose="020B0503020204020204" pitchFamily="34" charset="-122"/>
              </a:rPr>
              <a:t>） 确定评语集或评价等级集</a:t>
            </a:r>
            <a:endParaRPr lang="zh-CN" altLang="zh-CN" sz="2000" dirty="0">
              <a:latin typeface="微软雅黑" panose="020B0503020204020204" pitchFamily="34" charset="-122"/>
              <a:ea typeface="微软雅黑" panose="020B0503020204020204" pitchFamily="34" charset="-122"/>
            </a:endParaRPr>
          </a:p>
          <a:p>
            <a:pPr>
              <a:lnSpc>
                <a:spcPct val="150000"/>
              </a:lnSpc>
            </a:pPr>
            <a:r>
              <a:rPr lang="zh-CN" altLang="zh-CN" sz="2000" dirty="0">
                <a:latin typeface="微软雅黑" panose="020B0503020204020204" pitchFamily="34" charset="-122"/>
                <a:ea typeface="微软雅黑" panose="020B0503020204020204" pitchFamily="34" charset="-122"/>
              </a:rPr>
              <a:t>设</a:t>
            </a:r>
            <a:r>
              <a:rPr lang="en-US" altLang="zh-CN" sz="2000" dirty="0">
                <a:latin typeface="微软雅黑" panose="020B0503020204020204" pitchFamily="34" charset="-122"/>
                <a:ea typeface="微软雅黑" panose="020B0503020204020204" pitchFamily="34" charset="-122"/>
              </a:rPr>
              <a:t>A</a:t>
            </a:r>
            <a:r>
              <a:rPr lang="zh-CN" altLang="zh-CN" sz="2000" dirty="0">
                <a:latin typeface="微软雅黑" panose="020B0503020204020204" pitchFamily="34" charset="-122"/>
                <a:ea typeface="微软雅黑" panose="020B0503020204020204" pitchFamily="34" charset="-122"/>
              </a:rPr>
              <a:t>表示评估等级的集合，将其作为对评估结果的表达，则</a:t>
            </a:r>
            <a:r>
              <a:rPr lang="en-US" altLang="zh-CN" sz="2000" dirty="0">
                <a:latin typeface="微软雅黑" panose="020B0503020204020204" pitchFamily="34" charset="-122"/>
                <a:ea typeface="微软雅黑" panose="020B0503020204020204" pitchFamily="34" charset="-122"/>
              </a:rPr>
              <a:t>A</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A</a:t>
            </a:r>
            <a:r>
              <a:rPr lang="en-US" altLang="zh-CN" sz="2000" baseline="-25000" dirty="0">
                <a:latin typeface="微软雅黑" panose="020B0503020204020204" pitchFamily="34" charset="-122"/>
                <a:ea typeface="微软雅黑" panose="020B0503020204020204" pitchFamily="34" charset="-122"/>
              </a:rPr>
              <a:t>1</a:t>
            </a:r>
            <a:r>
              <a:rPr lang="en-US" altLang="zh-CN" sz="2000" dirty="0">
                <a:latin typeface="微软雅黑" panose="020B0503020204020204" pitchFamily="34" charset="-122"/>
                <a:ea typeface="微软雅黑" panose="020B0503020204020204" pitchFamily="34" charset="-122"/>
              </a:rPr>
              <a:t>,A</a:t>
            </a:r>
            <a:r>
              <a:rPr lang="en-US" altLang="zh-CN" sz="2000" baseline="-25000" dirty="0">
                <a:latin typeface="微软雅黑" panose="020B0503020204020204" pitchFamily="34" charset="-122"/>
                <a:ea typeface="微软雅黑" panose="020B0503020204020204" pitchFamily="34" charset="-122"/>
              </a:rPr>
              <a:t>2</a:t>
            </a:r>
            <a:r>
              <a:rPr lang="en-US" altLang="zh-CN" sz="2000" dirty="0">
                <a:latin typeface="微软雅黑" panose="020B0503020204020204" pitchFamily="34" charset="-122"/>
                <a:ea typeface="微软雅黑" panose="020B0503020204020204" pitchFamily="34" charset="-122"/>
              </a:rPr>
              <a:t>,…,A</a:t>
            </a:r>
            <a:r>
              <a:rPr lang="en-US" altLang="zh-CN" sz="2000" baseline="-25000" dirty="0">
                <a:latin typeface="微软雅黑" panose="020B0503020204020204" pitchFamily="34" charset="-122"/>
                <a:ea typeface="微软雅黑" panose="020B0503020204020204" pitchFamily="34" charset="-122"/>
              </a:rPr>
              <a:t>N</a:t>
            </a:r>
            <a:r>
              <a:rPr lang="zh-CN" altLang="zh-CN" sz="2000" dirty="0">
                <a:latin typeface="微软雅黑" panose="020B0503020204020204" pitchFamily="34" charset="-122"/>
                <a:ea typeface="微软雅黑" panose="020B0503020204020204" pitchFamily="34" charset="-122"/>
              </a:rPr>
              <a:t>｝，其中</a:t>
            </a:r>
            <a:r>
              <a:rPr lang="en-US" altLang="zh-CN" sz="2000" dirty="0">
                <a:latin typeface="微软雅黑" panose="020B0503020204020204" pitchFamily="34" charset="-122"/>
                <a:ea typeface="微软雅黑" panose="020B0503020204020204" pitchFamily="34" charset="-122"/>
              </a:rPr>
              <a:t>N</a:t>
            </a:r>
            <a:r>
              <a:rPr lang="zh-CN" altLang="zh-CN" sz="2000" dirty="0">
                <a:latin typeface="微软雅黑" panose="020B0503020204020204" pitchFamily="34" charset="-122"/>
                <a:ea typeface="微软雅黑" panose="020B0503020204020204" pitchFamily="34" charset="-122"/>
              </a:rPr>
              <a:t>表示等技术。按照一般性原则，为成本控制指标体系设定</a:t>
            </a:r>
            <a:r>
              <a:rPr lang="en-US" altLang="zh-CN" sz="2000" dirty="0">
                <a:latin typeface="微软雅黑" panose="020B0503020204020204" pitchFamily="34" charset="-122"/>
                <a:ea typeface="微软雅黑" panose="020B0503020204020204" pitchFamily="34" charset="-122"/>
              </a:rPr>
              <a:t>5</a:t>
            </a:r>
            <a:r>
              <a:rPr lang="zh-CN" altLang="zh-CN" sz="2000" dirty="0">
                <a:latin typeface="微软雅黑" panose="020B0503020204020204" pitchFamily="34" charset="-122"/>
                <a:ea typeface="微软雅黑" panose="020B0503020204020204" pitchFamily="34" charset="-122"/>
              </a:rPr>
              <a:t>个（即</a:t>
            </a:r>
            <a:r>
              <a:rPr lang="en-US" altLang="zh-CN" sz="2000" dirty="0">
                <a:latin typeface="微软雅黑" panose="020B0503020204020204" pitchFamily="34" charset="-122"/>
                <a:ea typeface="微软雅黑" panose="020B0503020204020204" pitchFamily="34" charset="-122"/>
              </a:rPr>
              <a:t>N</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5</a:t>
            </a:r>
            <a:r>
              <a:rPr lang="zh-CN" altLang="zh-CN" sz="2000" dirty="0">
                <a:latin typeface="微软雅黑" panose="020B0503020204020204" pitchFamily="34" charset="-122"/>
                <a:ea typeface="微软雅黑" panose="020B0503020204020204" pitchFamily="34" charset="-122"/>
              </a:rPr>
              <a:t>）评估等级的集合。为了分析的需要，取</a:t>
            </a:r>
            <a:r>
              <a:rPr lang="en-US" altLang="zh-CN" sz="2000" dirty="0">
                <a:latin typeface="微软雅黑" panose="020B0503020204020204" pitchFamily="34" charset="-122"/>
                <a:ea typeface="微软雅黑" panose="020B0503020204020204" pitchFamily="34" charset="-122"/>
              </a:rPr>
              <a:t>  A</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1</a:t>
            </a:r>
            <a:r>
              <a:rPr lang="zh-CN" altLang="zh-CN" sz="2000" dirty="0">
                <a:latin typeface="微软雅黑" panose="020B0503020204020204" pitchFamily="34" charset="-122"/>
                <a:ea typeface="微软雅黑" panose="020B0503020204020204" pitchFamily="34" charset="-122"/>
              </a:rPr>
              <a:t>且</a:t>
            </a:r>
            <a:r>
              <a:rPr lang="en-US" altLang="zh-CN" sz="2000" dirty="0">
                <a:latin typeface="微软雅黑" panose="020B0503020204020204" pitchFamily="34" charset="-122"/>
                <a:ea typeface="微软雅黑" panose="020B0503020204020204" pitchFamily="34" charset="-122"/>
              </a:rPr>
              <a:t>A</a:t>
            </a:r>
            <a:r>
              <a:rPr lang="en-US" altLang="zh-CN" sz="2000" baseline="-25000" dirty="0">
                <a:latin typeface="微软雅黑" panose="020B0503020204020204" pitchFamily="34" charset="-122"/>
                <a:ea typeface="微软雅黑" panose="020B0503020204020204" pitchFamily="34" charset="-122"/>
              </a:rPr>
              <a:t>i</a:t>
            </a:r>
            <a:r>
              <a:rPr lang="en-US" altLang="zh-CN" sz="2000" dirty="0">
                <a:latin typeface="微软雅黑" panose="020B0503020204020204" pitchFamily="34" charset="-122"/>
                <a:ea typeface="微软雅黑" panose="020B0503020204020204" pitchFamily="34" charset="-122"/>
              </a:rPr>
              <a:t>≥0</a:t>
            </a:r>
            <a:r>
              <a:rPr lang="zh-CN" altLang="zh-CN" sz="2000" dirty="0">
                <a:latin typeface="微软雅黑" panose="020B0503020204020204" pitchFamily="34" charset="-122"/>
                <a:ea typeface="微软雅黑" panose="020B0503020204020204" pitchFamily="34" charset="-122"/>
              </a:rPr>
              <a:t>（</a:t>
            </a:r>
            <a:r>
              <a:rPr lang="en-US" altLang="zh-CN" sz="2000" dirty="0" err="1">
                <a:latin typeface="微软雅黑" panose="020B0503020204020204" pitchFamily="34" charset="-122"/>
                <a:ea typeface="微软雅黑" panose="020B0503020204020204" pitchFamily="34" charset="-122"/>
              </a:rPr>
              <a:t>i</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1,2</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…,5</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,A</a:t>
            </a:r>
            <a:r>
              <a:rPr lang="zh-CN" altLang="zh-CN" sz="2000" dirty="0">
                <a:latin typeface="微软雅黑" panose="020B0503020204020204" pitchFamily="34" charset="-122"/>
                <a:ea typeface="微软雅黑" panose="020B0503020204020204" pitchFamily="34" charset="-122"/>
              </a:rPr>
              <a:t>＝｛很好（</a:t>
            </a:r>
            <a:r>
              <a:rPr lang="en-US" altLang="zh-CN" sz="2000" dirty="0">
                <a:latin typeface="微软雅黑" panose="020B0503020204020204" pitchFamily="34" charset="-122"/>
                <a:ea typeface="微软雅黑" panose="020B0503020204020204" pitchFamily="34" charset="-122"/>
              </a:rPr>
              <a:t>A</a:t>
            </a:r>
            <a:r>
              <a:rPr lang="en-US" altLang="zh-CN" sz="2000" baseline="-25000" dirty="0">
                <a:latin typeface="微软雅黑" panose="020B0503020204020204" pitchFamily="34" charset="-122"/>
                <a:ea typeface="微软雅黑" panose="020B0503020204020204" pitchFamily="34" charset="-122"/>
              </a:rPr>
              <a:t>1</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较好（</a:t>
            </a:r>
            <a:r>
              <a:rPr lang="en-US" altLang="zh-CN" sz="2000" dirty="0">
                <a:latin typeface="微软雅黑" panose="020B0503020204020204" pitchFamily="34" charset="-122"/>
                <a:ea typeface="微软雅黑" panose="020B0503020204020204" pitchFamily="34" charset="-122"/>
              </a:rPr>
              <a:t>A</a:t>
            </a:r>
            <a:r>
              <a:rPr lang="en-US" altLang="zh-CN" sz="2000" baseline="-25000" dirty="0">
                <a:latin typeface="微软雅黑" panose="020B0503020204020204" pitchFamily="34" charset="-122"/>
                <a:ea typeface="微软雅黑" panose="020B0503020204020204" pitchFamily="34" charset="-122"/>
              </a:rPr>
              <a:t>2</a:t>
            </a:r>
            <a:r>
              <a:rPr lang="zh-CN" altLang="zh-CN" sz="2000" dirty="0">
                <a:latin typeface="微软雅黑" panose="020B0503020204020204" pitchFamily="34" charset="-122"/>
                <a:ea typeface="微软雅黑" panose="020B0503020204020204" pitchFamily="34" charset="-122"/>
              </a:rPr>
              <a:t>），一般（</a:t>
            </a:r>
            <a:r>
              <a:rPr lang="en-US" altLang="zh-CN" sz="2000" dirty="0">
                <a:latin typeface="微软雅黑" panose="020B0503020204020204" pitchFamily="34" charset="-122"/>
                <a:ea typeface="微软雅黑" panose="020B0503020204020204" pitchFamily="34" charset="-122"/>
              </a:rPr>
              <a:t>A</a:t>
            </a:r>
            <a:r>
              <a:rPr lang="en-US" altLang="zh-CN" sz="2000" baseline="-25000" dirty="0">
                <a:latin typeface="微软雅黑" panose="020B0503020204020204" pitchFamily="34" charset="-122"/>
                <a:ea typeface="微软雅黑" panose="020B0503020204020204" pitchFamily="34" charset="-122"/>
              </a:rPr>
              <a:t>3</a:t>
            </a:r>
            <a:r>
              <a:rPr lang="zh-CN" altLang="zh-CN" sz="2000" dirty="0">
                <a:latin typeface="微软雅黑" panose="020B0503020204020204" pitchFamily="34" charset="-122"/>
                <a:ea typeface="微软雅黑" panose="020B0503020204020204" pitchFamily="34" charset="-122"/>
              </a:rPr>
              <a:t>），较差（</a:t>
            </a:r>
            <a:r>
              <a:rPr lang="en-US" altLang="zh-CN" sz="2000" dirty="0">
                <a:latin typeface="微软雅黑" panose="020B0503020204020204" pitchFamily="34" charset="-122"/>
                <a:ea typeface="微软雅黑" panose="020B0503020204020204" pitchFamily="34" charset="-122"/>
              </a:rPr>
              <a:t>A</a:t>
            </a:r>
            <a:r>
              <a:rPr lang="en-US" altLang="zh-CN" sz="2000" baseline="-25000" dirty="0">
                <a:latin typeface="微软雅黑" panose="020B0503020204020204" pitchFamily="34" charset="-122"/>
                <a:ea typeface="微软雅黑" panose="020B0503020204020204" pitchFamily="34" charset="-122"/>
              </a:rPr>
              <a:t>4</a:t>
            </a:r>
            <a:r>
              <a:rPr lang="zh-CN" altLang="zh-CN" sz="2000" dirty="0">
                <a:latin typeface="微软雅黑" panose="020B0503020204020204" pitchFamily="34" charset="-122"/>
                <a:ea typeface="微软雅黑" panose="020B0503020204020204" pitchFamily="34" charset="-122"/>
              </a:rPr>
              <a:t>），很差（</a:t>
            </a:r>
            <a:r>
              <a:rPr lang="en-US" altLang="zh-CN" sz="2000" dirty="0">
                <a:latin typeface="微软雅黑" panose="020B0503020204020204" pitchFamily="34" charset="-122"/>
                <a:ea typeface="微软雅黑" panose="020B0503020204020204" pitchFamily="34" charset="-122"/>
              </a:rPr>
              <a:t>A</a:t>
            </a:r>
            <a:r>
              <a:rPr lang="en-US" altLang="zh-CN" sz="2000" baseline="-25000" dirty="0">
                <a:latin typeface="微软雅黑" panose="020B0503020204020204" pitchFamily="34" charset="-122"/>
                <a:ea typeface="微软雅黑" panose="020B0503020204020204" pitchFamily="34" charset="-122"/>
              </a:rPr>
              <a:t>5</a:t>
            </a:r>
            <a:r>
              <a:rPr lang="zh-CN" altLang="zh-CN" sz="2000" dirty="0">
                <a:latin typeface="微软雅黑" panose="020B0503020204020204" pitchFamily="34" charset="-122"/>
                <a:ea typeface="微软雅黑" panose="020B0503020204020204" pitchFamily="34" charset="-122"/>
              </a:rPr>
              <a:t>）｝，并通过定性分析对模糊评语集进行数量赋值，即</a:t>
            </a:r>
            <a:r>
              <a:rPr lang="en-US" altLang="zh-CN" sz="2000" dirty="0">
                <a:latin typeface="微软雅黑" panose="020B0503020204020204" pitchFamily="34" charset="-122"/>
                <a:ea typeface="微软雅黑" panose="020B0503020204020204" pitchFamily="34" charset="-122"/>
              </a:rPr>
              <a:t>H</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1</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0.9</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0.7,0.5,0.2</a:t>
            </a:r>
            <a:r>
              <a:rPr lang="zh-CN" altLang="zh-CN" sz="2000" dirty="0">
                <a:latin typeface="微软雅黑" panose="020B0503020204020204" pitchFamily="34" charset="-122"/>
                <a:ea typeface="微软雅黑" panose="020B0503020204020204" pitchFamily="34" charset="-122"/>
              </a:rPr>
              <a:t>｝。</a:t>
            </a:r>
            <a:endParaRPr lang="zh-CN" altLang="zh-CN" sz="2000" dirty="0">
              <a:latin typeface="微软雅黑" panose="020B0503020204020204" pitchFamily="34" charset="-122"/>
              <a:ea typeface="微软雅黑" panose="020B0503020204020204" pitchFamily="34" charset="-122"/>
            </a:endParaRPr>
          </a:p>
          <a:p>
            <a:pPr indent="304800" eaLnBrk="0" hangingPunct="0">
              <a:lnSpc>
                <a:spcPct val="150000"/>
              </a:lnSpc>
            </a:pPr>
            <a:endParaRPr lang="zh-CN" altLang="zh-CN" sz="2000" dirty="0">
              <a:latin typeface="微软雅黑" panose="020B0503020204020204" pitchFamily="34" charset="-122"/>
              <a:ea typeface="微软雅黑" panose="020B0503020204020204" pitchFamily="34" charset="-122"/>
            </a:endParaRPr>
          </a:p>
        </p:txBody>
      </p:sp>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2051720" y="1052736"/>
            <a:ext cx="4032448"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dirty="0" smtClean="0">
                <a:solidFill>
                  <a:schemeClr val="tx1"/>
                </a:solidFill>
                <a:latin typeface="微软雅黑" panose="020B0503020204020204" pitchFamily="34" charset="-122"/>
                <a:ea typeface="微软雅黑" panose="020B0503020204020204" pitchFamily="34" charset="-122"/>
              </a:rPr>
              <a:t>成本控制模糊综合评价</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文本框 99"/>
          <p:cNvSpPr txBox="1">
            <a:spLocks noChangeArrowheads="1"/>
          </p:cNvSpPr>
          <p:nvPr/>
        </p:nvSpPr>
        <p:spPr bwMode="auto">
          <a:xfrm>
            <a:off x="827584" y="1700808"/>
            <a:ext cx="7110412" cy="5170646"/>
          </a:xfrm>
          <a:prstGeom prst="rect">
            <a:avLst/>
          </a:prstGeom>
          <a:noFill/>
          <a:ln w="9525">
            <a:noFill/>
            <a:miter lim="800000"/>
          </a:ln>
        </p:spPr>
        <p:txBody>
          <a:bodyPr>
            <a:spAutoFit/>
          </a:bodyPr>
          <a:lstStyle/>
          <a:p>
            <a:pPr indent="304800" eaLnBrk="0" hangingPunct="0">
              <a:lnSpc>
                <a:spcPct val="150000"/>
              </a:lnSpc>
            </a:pPr>
            <a:r>
              <a:rPr lang="zh-CN" altLang="zh-CN" sz="2000" dirty="0">
                <a:latin typeface="微软雅黑" panose="020B0503020204020204" pitchFamily="34" charset="-122"/>
                <a:ea typeface="微软雅黑" panose="020B0503020204020204" pitchFamily="34" charset="-122"/>
              </a:rPr>
              <a:t>模型分</a:t>
            </a:r>
            <a:r>
              <a:rPr lang="zh-CN" altLang="zh-CN" sz="2000" dirty="0" smtClean="0">
                <a:latin typeface="微软雅黑" panose="020B0503020204020204" pitchFamily="34" charset="-122"/>
                <a:ea typeface="微软雅黑" panose="020B0503020204020204" pitchFamily="34" charset="-122"/>
              </a:rPr>
              <a:t>析</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zh-CN"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3</a:t>
            </a:r>
            <a:r>
              <a:rPr lang="zh-CN" altLang="zh-CN" sz="2000" b="1" dirty="0">
                <a:latin typeface="微软雅黑" panose="020B0503020204020204" pitchFamily="34" charset="-122"/>
                <a:ea typeface="微软雅黑" panose="020B0503020204020204" pitchFamily="34" charset="-122"/>
              </a:rPr>
              <a:t>） 确定权重集</a:t>
            </a:r>
            <a:endParaRPr lang="zh-CN" altLang="zh-CN" sz="2000" dirty="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rPr>
              <a:t>针</a:t>
            </a:r>
            <a:r>
              <a:rPr lang="zh-CN" altLang="zh-CN" sz="2000" dirty="0">
                <a:latin typeface="微软雅黑" panose="020B0503020204020204" pitchFamily="34" charset="-122"/>
                <a:ea typeface="微软雅黑" panose="020B0503020204020204" pitchFamily="34" charset="-122"/>
              </a:rPr>
              <a:t>对因素集来说，每一个因素的重要程度都不同，因而需要对每一个因素分别赋予不同的权重，为克服权重确定时存在的不确定性和模糊性，权重的确定具有主观随意性，为减少主观偏差，在广泛征求专家、工程建设现场管理人员和会计财务人员等引荐的基础上，邀请</a:t>
            </a:r>
            <a:r>
              <a:rPr lang="en-US" altLang="zh-CN" sz="2000" dirty="0">
                <a:latin typeface="微软雅黑" panose="020B0503020204020204" pitchFamily="34" charset="-122"/>
                <a:ea typeface="微软雅黑" panose="020B0503020204020204" pitchFamily="34" charset="-122"/>
              </a:rPr>
              <a:t>10</a:t>
            </a:r>
            <a:r>
              <a:rPr lang="zh-CN" altLang="zh-CN" sz="2000" dirty="0">
                <a:latin typeface="微软雅黑" panose="020B0503020204020204" pitchFamily="34" charset="-122"/>
                <a:ea typeface="微软雅黑" panose="020B0503020204020204" pitchFamily="34" charset="-122"/>
              </a:rPr>
              <a:t>名专业人士依据模糊评价设计的两两指标相对重要度的定义表组织评定，结合工程项目的实际情况调查，同时按照反馈的信息不断地组织修正，应用层次分析法（</a:t>
            </a:r>
            <a:r>
              <a:rPr lang="en-US" altLang="zh-CN" sz="2000" dirty="0">
                <a:latin typeface="微软雅黑" panose="020B0503020204020204" pitchFamily="34" charset="-122"/>
                <a:ea typeface="微软雅黑" panose="020B0503020204020204" pitchFamily="34" charset="-122"/>
              </a:rPr>
              <a:t>AHP</a:t>
            </a:r>
            <a:r>
              <a:rPr lang="zh-CN" altLang="zh-CN" sz="2000" dirty="0">
                <a:latin typeface="微软雅黑" panose="020B0503020204020204" pitchFamily="34" charset="-122"/>
                <a:ea typeface="微软雅黑" panose="020B0503020204020204" pitchFamily="34" charset="-122"/>
              </a:rPr>
              <a:t>）来构建比较判断权重矩阵，进而确定权重集。</a:t>
            </a:r>
            <a:endParaRPr lang="zh-CN" altLang="zh-CN" sz="2000" dirty="0">
              <a:latin typeface="微软雅黑" panose="020B0503020204020204" pitchFamily="34" charset="-122"/>
              <a:ea typeface="微软雅黑" panose="020B0503020204020204" pitchFamily="34" charset="-122"/>
            </a:endParaRPr>
          </a:p>
          <a:p>
            <a:pPr indent="304800" eaLnBrk="0" hangingPunct="0">
              <a:lnSpc>
                <a:spcPct val="150000"/>
              </a:lnSpc>
            </a:pPr>
            <a:endParaRPr lang="zh-CN" altLang="zh-CN" sz="2000" dirty="0">
              <a:latin typeface="微软雅黑" panose="020B0503020204020204" pitchFamily="34" charset="-122"/>
              <a:ea typeface="微软雅黑" panose="020B0503020204020204" pitchFamily="34" charset="-122"/>
            </a:endParaRPr>
          </a:p>
        </p:txBody>
      </p:sp>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2051720" y="1052736"/>
            <a:ext cx="4032448"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dirty="0" smtClean="0">
                <a:solidFill>
                  <a:schemeClr val="tx1"/>
                </a:solidFill>
                <a:latin typeface="微软雅黑" panose="020B0503020204020204" pitchFamily="34" charset="-122"/>
                <a:ea typeface="微软雅黑" panose="020B0503020204020204" pitchFamily="34" charset="-122"/>
              </a:rPr>
              <a:t>成本控制模糊综合评价</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052736"/>
            <a:ext cx="6696744"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noProof="1" smtClean="0">
                <a:solidFill>
                  <a:schemeClr val="tx1"/>
                </a:solidFill>
                <a:latin typeface="微软雅黑" panose="020B0503020204020204" pitchFamily="34" charset="-122"/>
                <a:ea typeface="微软雅黑" panose="020B0503020204020204" pitchFamily="34" charset="-122"/>
              </a:rPr>
              <a:t>成本控制评价模型在佘山岛工程项目中的应用</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
        <p:nvSpPr>
          <p:cNvPr id="87079" name="Rectangle 3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 name="TextBox 9"/>
          <p:cNvSpPr txBox="1"/>
          <p:nvPr/>
        </p:nvSpPr>
        <p:spPr>
          <a:xfrm>
            <a:off x="1115616" y="2060848"/>
            <a:ext cx="7344816" cy="4862870"/>
          </a:xfrm>
          <a:prstGeom prst="rect">
            <a:avLst/>
          </a:prstGeom>
          <a:noFill/>
        </p:spPr>
        <p:txBody>
          <a:bodyPr wrap="square" rtlCol="0">
            <a:spAutoFit/>
          </a:bodyPr>
          <a:lstStyle/>
          <a:p>
            <a:r>
              <a:rPr lang="zh-CN" altLang="en-US" sz="2000" dirty="0">
                <a:latin typeface="微软雅黑" panose="020B0503020204020204" pitchFamily="34" charset="-122"/>
                <a:ea typeface="微软雅黑" panose="020B0503020204020204" pitchFamily="34" charset="-122"/>
              </a:rPr>
              <a:t>佘</a:t>
            </a:r>
            <a:r>
              <a:rPr lang="zh-CN" altLang="en-US" sz="2000" dirty="0" smtClean="0">
                <a:latin typeface="微软雅黑" panose="020B0503020204020204" pitchFamily="34" charset="-122"/>
                <a:ea typeface="微软雅黑" panose="020B0503020204020204" pitchFamily="34" charset="-122"/>
              </a:rPr>
              <a:t>山岛工程项目简介（</a:t>
            </a: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rPr>
              <a:t>佘</a:t>
            </a:r>
            <a:r>
              <a:rPr lang="zh-CN" altLang="zh-CN" sz="2000" dirty="0">
                <a:latin typeface="微软雅黑" panose="020B0503020204020204" pitchFamily="34" charset="-122"/>
                <a:ea typeface="微软雅黑" panose="020B0503020204020204" pitchFamily="34" charset="-122"/>
              </a:rPr>
              <a:t>山岛改扩建工程项目由上海建工五集团有限公司承建，其原有建筑面积</a:t>
            </a:r>
            <a:r>
              <a:rPr lang="en-US" altLang="zh-CN" sz="2000" dirty="0">
                <a:latin typeface="微软雅黑" panose="020B0503020204020204" pitchFamily="34" charset="-122"/>
                <a:ea typeface="微软雅黑" panose="020B0503020204020204" pitchFamily="34" charset="-122"/>
              </a:rPr>
              <a:t>4864</a:t>
            </a:r>
            <a:r>
              <a:rPr lang="zh-CN" altLang="zh-CN" sz="2000" dirty="0">
                <a:latin typeface="微软雅黑" panose="020B0503020204020204" pitchFamily="34" charset="-122"/>
                <a:ea typeface="微软雅黑" panose="020B0503020204020204" pitchFamily="34" charset="-122"/>
              </a:rPr>
              <a:t>平方米，工程需要</a:t>
            </a:r>
            <a:r>
              <a:rPr lang="zh-CN" altLang="zh-CN" sz="2000" dirty="0" smtClean="0">
                <a:latin typeface="微软雅黑" panose="020B0503020204020204" pitchFamily="34" charset="-122"/>
                <a:ea typeface="微软雅黑" panose="020B0503020204020204" pitchFamily="34" charset="-122"/>
              </a:rPr>
              <a:t>拆除</a:t>
            </a:r>
            <a:r>
              <a:rPr lang="en-US" altLang="zh-CN" sz="2000" dirty="0">
                <a:latin typeface="微软雅黑" panose="020B0503020204020204" pitchFamily="34" charset="-122"/>
                <a:ea typeface="微软雅黑" panose="020B0503020204020204" pitchFamily="34" charset="-122"/>
              </a:rPr>
              <a:t>3335 </a:t>
            </a:r>
            <a:r>
              <a:rPr lang="zh-CN" altLang="zh-CN" sz="2000" dirty="0">
                <a:latin typeface="微软雅黑" panose="020B0503020204020204" pitchFamily="34" charset="-122"/>
                <a:ea typeface="微软雅黑" panose="020B0503020204020204" pitchFamily="34" charset="-122"/>
              </a:rPr>
              <a:t>平</a:t>
            </a:r>
            <a:r>
              <a:rPr lang="zh-CN" altLang="zh-CN" sz="2000" dirty="0" smtClean="0">
                <a:latin typeface="微软雅黑" panose="020B0503020204020204" pitchFamily="34" charset="-122"/>
                <a:ea typeface="微软雅黑" panose="020B0503020204020204" pitchFamily="34" charset="-122"/>
              </a:rPr>
              <a:t>方米，保留</a:t>
            </a:r>
            <a:r>
              <a:rPr lang="en-US" altLang="zh-CN" sz="2000" dirty="0" smtClean="0">
                <a:latin typeface="微软雅黑" panose="020B0503020204020204" pitchFamily="34" charset="-122"/>
                <a:ea typeface="微软雅黑" panose="020B0503020204020204" pitchFamily="34" charset="-122"/>
              </a:rPr>
              <a:t>1529 </a:t>
            </a:r>
            <a:r>
              <a:rPr lang="zh-CN" altLang="zh-CN" sz="2000" dirty="0" smtClean="0">
                <a:latin typeface="微软雅黑" panose="020B0503020204020204" pitchFamily="34" charset="-122"/>
                <a:ea typeface="微软雅黑" panose="020B0503020204020204" pitchFamily="34" charset="-122"/>
              </a:rPr>
              <a:t>平方米，另外新建</a:t>
            </a:r>
            <a:r>
              <a:rPr lang="en-US" altLang="zh-CN" sz="2000" dirty="0" smtClean="0">
                <a:latin typeface="微软雅黑" panose="020B0503020204020204" pitchFamily="34" charset="-122"/>
                <a:ea typeface="微软雅黑" panose="020B0503020204020204" pitchFamily="34" charset="-122"/>
              </a:rPr>
              <a:t>3613</a:t>
            </a:r>
            <a:r>
              <a:rPr lang="zh-CN" altLang="zh-CN" sz="2000" dirty="0" smtClean="0">
                <a:latin typeface="微软雅黑" panose="020B0503020204020204" pitchFamily="34" charset="-122"/>
                <a:ea typeface="微软雅黑" panose="020B0503020204020204" pitchFamily="34" charset="-122"/>
              </a:rPr>
              <a:t>平方米。</a:t>
            </a:r>
            <a:endParaRPr lang="zh-CN" altLang="zh-CN" sz="2000" dirty="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rPr>
              <a:t>由</a:t>
            </a:r>
            <a:r>
              <a:rPr lang="zh-CN" altLang="zh-CN" sz="2000" dirty="0">
                <a:latin typeface="微软雅黑" panose="020B0503020204020204" pitchFamily="34" charset="-122"/>
                <a:ea typeface="微软雅黑" panose="020B0503020204020204" pitchFamily="34" charset="-122"/>
              </a:rPr>
              <a:t>于工程项目建设施工地点位于外海，地理位置、环境都较为特殊，气候条件复杂多变，不确定影响因素较多，在岛上施工比埠外更为困难，因其没有任何商店，没有任何建材，不仅所需水泥、钢材、木料、砖石等</a:t>
            </a:r>
            <a:r>
              <a:rPr lang="en-US" altLang="zh-CN" sz="2000" dirty="0">
                <a:latin typeface="微软雅黑" panose="020B0503020204020204" pitchFamily="34" charset="-122"/>
                <a:ea typeface="微软雅黑" panose="020B0503020204020204" pitchFamily="34" charset="-122"/>
              </a:rPr>
              <a:t>20000</a:t>
            </a:r>
            <a:r>
              <a:rPr lang="zh-CN" altLang="zh-CN" sz="2000" dirty="0">
                <a:latin typeface="微软雅黑" panose="020B0503020204020204" pitchFamily="34" charset="-122"/>
                <a:ea typeface="微软雅黑" panose="020B0503020204020204" pitchFamily="34" charset="-122"/>
              </a:rPr>
              <a:t>多吨建材，机械设备、生活所需的粮食、蔬菜等物资必须从陆地上运输，就连连水、电、煤也须独立解决。</a:t>
            </a:r>
            <a:endParaRPr lang="zh-CN" altLang="en-US" sz="2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052736"/>
            <a:ext cx="6696744"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noProof="1" smtClean="0">
                <a:solidFill>
                  <a:schemeClr val="tx1"/>
                </a:solidFill>
                <a:latin typeface="微软雅黑" panose="020B0503020204020204" pitchFamily="34" charset="-122"/>
                <a:ea typeface="微软雅黑" panose="020B0503020204020204" pitchFamily="34" charset="-122"/>
              </a:rPr>
              <a:t>成本控制评价模型在佘山岛工程项目中的应用</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
        <p:nvSpPr>
          <p:cNvPr id="87079" name="Rectangle 3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 name="TextBox 9"/>
          <p:cNvSpPr txBox="1"/>
          <p:nvPr/>
        </p:nvSpPr>
        <p:spPr>
          <a:xfrm>
            <a:off x="1115616" y="2060848"/>
            <a:ext cx="7344816" cy="3939540"/>
          </a:xfrm>
          <a:prstGeom prst="rect">
            <a:avLst/>
          </a:prstGeom>
          <a:noFill/>
        </p:spPr>
        <p:txBody>
          <a:bodyPr wrap="square" rtlCol="0">
            <a:spAutoFit/>
          </a:bodyPr>
          <a:lstStyle/>
          <a:p>
            <a:r>
              <a:rPr lang="zh-CN" altLang="en-US" sz="2000" dirty="0">
                <a:latin typeface="微软雅黑" panose="020B0503020204020204" pitchFamily="34" charset="-122"/>
                <a:ea typeface="微软雅黑" panose="020B0503020204020204" pitchFamily="34" charset="-122"/>
              </a:rPr>
              <a:t>佘</a:t>
            </a:r>
            <a:r>
              <a:rPr lang="zh-CN" altLang="en-US" sz="2000" dirty="0" smtClean="0">
                <a:latin typeface="微软雅黑" panose="020B0503020204020204" pitchFamily="34" charset="-122"/>
                <a:ea typeface="微软雅黑" panose="020B0503020204020204" pitchFamily="34" charset="-122"/>
              </a:rPr>
              <a:t>山岛工程项目简介（</a:t>
            </a: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rPr>
              <a:t>佘山岛改扩建工程项目主要分两大部分，即陆上工程和水上工程。陆上工程项目主要包括生活住房、办公用房、活动操场、储油库、供水房、环境景观、掩体坑道、附属服务保障设施等单位工程。水上工程项目主要包括西码头、引桥、验潮井及输油、水以及附属设施等单位工程，附属设施主要包含环岛护栏、采暖、隔热、供水、供电、照明、通信等项目。</a:t>
            </a:r>
            <a:endParaRPr lang="zh-CN" altLang="zh-CN" sz="2000" dirty="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       </a:t>
            </a:r>
            <a:endParaRPr lang="zh-CN" altLang="en-US" sz="2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052736"/>
            <a:ext cx="6696744"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noProof="1" smtClean="0">
                <a:solidFill>
                  <a:schemeClr val="tx1"/>
                </a:solidFill>
                <a:latin typeface="微软雅黑" panose="020B0503020204020204" pitchFamily="34" charset="-122"/>
                <a:ea typeface="微软雅黑" panose="020B0503020204020204" pitchFamily="34" charset="-122"/>
              </a:rPr>
              <a:t>成本控制评价模型在佘山岛工程项目中的应用</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
        <p:nvSpPr>
          <p:cNvPr id="87079" name="Rectangle 3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 name="TextBox 9"/>
          <p:cNvSpPr txBox="1"/>
          <p:nvPr/>
        </p:nvSpPr>
        <p:spPr>
          <a:xfrm>
            <a:off x="1115616" y="2060848"/>
            <a:ext cx="7344816" cy="4401205"/>
          </a:xfrm>
          <a:prstGeom prst="rect">
            <a:avLst/>
          </a:prstGeom>
          <a:noFill/>
        </p:spPr>
        <p:txBody>
          <a:bodyPr wrap="square" rtlCol="0">
            <a:spAutoFit/>
          </a:bodyPr>
          <a:lstStyle/>
          <a:p>
            <a:r>
              <a:rPr lang="zh-CN" altLang="zh-CN" sz="2000" dirty="0" smtClean="0">
                <a:latin typeface="微软雅黑" panose="020B0503020204020204" pitchFamily="34" charset="-122"/>
                <a:ea typeface="微软雅黑" panose="020B0503020204020204" pitchFamily="34" charset="-122"/>
              </a:rPr>
              <a:t>分</a:t>
            </a:r>
            <a:r>
              <a:rPr lang="zh-CN" altLang="zh-CN" sz="2000" dirty="0">
                <a:latin typeface="微软雅黑" panose="020B0503020204020204" pitchFamily="34" charset="-122"/>
                <a:ea typeface="微软雅黑" panose="020B0503020204020204" pitchFamily="34" charset="-122"/>
              </a:rPr>
              <a:t>步骤计</a:t>
            </a:r>
            <a:r>
              <a:rPr lang="zh-CN" altLang="zh-CN" sz="2000" dirty="0" smtClean="0">
                <a:latin typeface="微软雅黑" panose="020B0503020204020204" pitchFamily="34" charset="-122"/>
                <a:ea typeface="微软雅黑" panose="020B0503020204020204" pitchFamily="34" charset="-122"/>
              </a:rPr>
              <a:t>算</a:t>
            </a:r>
            <a:endParaRPr lang="en-US" altLang="zh-CN" sz="2000" dirty="0" smtClean="0">
              <a:latin typeface="微软雅黑" panose="020B0503020204020204" pitchFamily="34" charset="-122"/>
              <a:ea typeface="微软雅黑" panose="020B0503020204020204" pitchFamily="34" charset="-122"/>
            </a:endParaRPr>
          </a:p>
          <a:p>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1</a:t>
            </a:r>
            <a:r>
              <a:rPr lang="zh-CN" altLang="en-US" sz="2000" b="1" dirty="0" smtClean="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计算准则层指标的权重</a:t>
            </a:r>
            <a:endParaRPr lang="en-US" altLang="zh-CN" sz="2000" b="1" dirty="0">
              <a:latin typeface="微软雅黑" panose="020B0503020204020204" pitchFamily="34" charset="-122"/>
              <a:ea typeface="微软雅黑" panose="020B0503020204020204" pitchFamily="34" charset="-122"/>
            </a:endParaRPr>
          </a:p>
          <a:p>
            <a:r>
              <a:rPr lang="en-US" altLang="zh-CN" sz="2000" dirty="0" smtClean="0">
                <a:latin typeface="微软雅黑" panose="020B0503020204020204" pitchFamily="34" charset="-122"/>
                <a:ea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rPr>
              <a:t>在</a:t>
            </a:r>
            <a:r>
              <a:rPr lang="zh-CN" altLang="zh-CN" sz="2000" dirty="0">
                <a:latin typeface="微软雅黑" panose="020B0503020204020204" pitchFamily="34" charset="-122"/>
                <a:ea typeface="微软雅黑" panose="020B0503020204020204" pitchFamily="34" charset="-122"/>
              </a:rPr>
              <a:t>层次分析法中引入判断矩阵最大特征根以外的其余特征根的负平均值，作为度量判断矩阵偏离一致性的指标，即用</a:t>
            </a:r>
            <a:r>
              <a:rPr lang="zh-CN"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endParaRPr>
          </a:p>
          <a:p>
            <a:endParaRPr lang="en-US" altLang="zh-CN" sz="2000" dirty="0" smtClean="0">
              <a:latin typeface="微软雅黑" panose="020B0503020204020204" pitchFamily="34" charset="-122"/>
              <a:ea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endParaRPr>
          </a:p>
          <a:p>
            <a:endParaRPr lang="en-US" altLang="zh-CN" sz="2000" dirty="0" smtClean="0">
              <a:latin typeface="微软雅黑" panose="020B0503020204020204" pitchFamily="34" charset="-122"/>
              <a:ea typeface="微软雅黑" panose="020B0503020204020204" pitchFamily="34" charset="-122"/>
            </a:endParaRPr>
          </a:p>
          <a:p>
            <a:r>
              <a:rPr lang="en-US" altLang="zh-CN" sz="2000" dirty="0" smtClean="0">
                <a:latin typeface="微软雅黑" panose="020B0503020204020204" pitchFamily="34" charset="-122"/>
                <a:ea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rPr>
              <a:t>检</a:t>
            </a:r>
            <a:r>
              <a:rPr lang="zh-CN" altLang="zh-CN" sz="2000" dirty="0">
                <a:latin typeface="微软雅黑" panose="020B0503020204020204" pitchFamily="34" charset="-122"/>
                <a:ea typeface="微软雅黑" panose="020B0503020204020204" pitchFamily="34" charset="-122"/>
              </a:rPr>
              <a:t>查决策者思维的一致性。</a:t>
            </a:r>
            <a:r>
              <a:rPr lang="en-US" altLang="zh-CN" sz="2000" dirty="0">
                <a:latin typeface="微软雅黑" panose="020B0503020204020204" pitchFamily="34" charset="-122"/>
                <a:ea typeface="微软雅黑" panose="020B0503020204020204" pitchFamily="34" charset="-122"/>
              </a:rPr>
              <a:t>CI</a:t>
            </a:r>
            <a:r>
              <a:rPr lang="zh-CN" altLang="zh-CN" sz="2000" dirty="0">
                <a:latin typeface="微软雅黑" panose="020B0503020204020204" pitchFamily="34" charset="-122"/>
                <a:ea typeface="微软雅黑" panose="020B0503020204020204" pitchFamily="34" charset="-122"/>
              </a:rPr>
              <a:t>值越大，表明判断矩阵偏离完全一致性的程度越大；</a:t>
            </a:r>
            <a:r>
              <a:rPr lang="en-US" altLang="zh-CN" sz="2000" dirty="0">
                <a:latin typeface="微软雅黑" panose="020B0503020204020204" pitchFamily="34" charset="-122"/>
                <a:ea typeface="微软雅黑" panose="020B0503020204020204" pitchFamily="34" charset="-122"/>
              </a:rPr>
              <a:t>CI</a:t>
            </a:r>
            <a:r>
              <a:rPr lang="zh-CN" altLang="zh-CN" sz="2000" dirty="0">
                <a:latin typeface="微软雅黑" panose="020B0503020204020204" pitchFamily="34" charset="-122"/>
                <a:ea typeface="微软雅黑" panose="020B0503020204020204" pitchFamily="34" charset="-122"/>
              </a:rPr>
              <a:t>值越小（接近于</a:t>
            </a:r>
            <a:r>
              <a:rPr lang="en-US" altLang="zh-CN" sz="2000" dirty="0">
                <a:latin typeface="微软雅黑" panose="020B0503020204020204" pitchFamily="34" charset="-122"/>
                <a:ea typeface="微软雅黑" panose="020B0503020204020204" pitchFamily="34" charset="-122"/>
              </a:rPr>
              <a:t>0</a:t>
            </a:r>
            <a:r>
              <a:rPr lang="zh-CN" altLang="zh-CN" sz="2000" dirty="0">
                <a:latin typeface="微软雅黑" panose="020B0503020204020204" pitchFamily="34" charset="-122"/>
                <a:ea typeface="微软雅黑" panose="020B0503020204020204" pitchFamily="34" charset="-122"/>
              </a:rPr>
              <a:t>），表明判断矩阵的一致性越好</a:t>
            </a:r>
            <a:r>
              <a:rPr lang="zh-CN"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r>
              <a:rPr lang="zh-CN" altLang="zh-CN" sz="2000" dirty="0">
                <a:latin typeface="微软雅黑" panose="020B0503020204020204" pitchFamily="34" charset="-122"/>
                <a:ea typeface="微软雅黑" panose="020B0503020204020204" pitchFamily="34" charset="-122"/>
              </a:rPr>
              <a:t>当判断矩阵具有完全一致性时，</a:t>
            </a:r>
            <a:r>
              <a:rPr lang="en-US" altLang="zh-CN" sz="2000" dirty="0">
                <a:latin typeface="微软雅黑" panose="020B0503020204020204" pitchFamily="34" charset="-122"/>
                <a:ea typeface="微软雅黑" panose="020B0503020204020204" pitchFamily="34" charset="-122"/>
              </a:rPr>
              <a:t>CI=0</a:t>
            </a:r>
            <a:r>
              <a:rPr lang="zh-CN" altLang="zh-CN" sz="2000" dirty="0">
                <a:latin typeface="微软雅黑" panose="020B0503020204020204" pitchFamily="34" charset="-122"/>
                <a:ea typeface="微软雅黑" panose="020B0503020204020204" pitchFamily="34" charset="-122"/>
              </a:rPr>
              <a:t>；</a:t>
            </a:r>
            <a:endParaRPr lang="zh-CN" altLang="zh-CN" sz="2000" dirty="0">
              <a:latin typeface="微软雅黑" panose="020B0503020204020204" pitchFamily="34" charset="-122"/>
              <a:ea typeface="微软雅黑" panose="020B0503020204020204" pitchFamily="34" charset="-122"/>
            </a:endParaRPr>
          </a:p>
          <a:p>
            <a:endParaRPr lang="zh-CN" altLang="zh-CN" sz="2000" dirty="0">
              <a:latin typeface="微软雅黑" panose="020B0503020204020204" pitchFamily="34" charset="-122"/>
              <a:ea typeface="微软雅黑" panose="020B0503020204020204" pitchFamily="34" charset="-122"/>
            </a:endParaRPr>
          </a:p>
          <a:p>
            <a:endParaRPr lang="zh-CN" altLang="zh-CN" sz="2000" b="1" dirty="0"/>
          </a:p>
        </p:txBody>
      </p:sp>
      <p:pic>
        <p:nvPicPr>
          <p:cNvPr id="95234" name="Picture 2" descr="图片9"/>
          <p:cNvPicPr>
            <a:picLocks noChangeAspect="1" noChangeArrowheads="1"/>
          </p:cNvPicPr>
          <p:nvPr/>
        </p:nvPicPr>
        <p:blipFill>
          <a:blip r:embed="rId2" cstate="print"/>
          <a:srcRect/>
          <a:stretch>
            <a:fillRect/>
          </a:stretch>
        </p:blipFill>
        <p:spPr bwMode="auto">
          <a:xfrm>
            <a:off x="3347864" y="3501008"/>
            <a:ext cx="2291426" cy="7200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052736"/>
            <a:ext cx="6696744"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noProof="1" smtClean="0">
                <a:solidFill>
                  <a:schemeClr val="tx1"/>
                </a:solidFill>
                <a:latin typeface="微软雅黑" panose="020B0503020204020204" pitchFamily="34" charset="-122"/>
                <a:ea typeface="微软雅黑" panose="020B0503020204020204" pitchFamily="34" charset="-122"/>
              </a:rPr>
              <a:t>成本控制评价模型在佘山岛工程项目中的应用</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
        <p:nvSpPr>
          <p:cNvPr id="87079" name="Rectangle 3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 name="TextBox 9"/>
          <p:cNvSpPr txBox="1"/>
          <p:nvPr/>
        </p:nvSpPr>
        <p:spPr>
          <a:xfrm>
            <a:off x="1115616" y="2060848"/>
            <a:ext cx="7344816" cy="4401205"/>
          </a:xfrm>
          <a:prstGeom prst="rect">
            <a:avLst/>
          </a:prstGeom>
          <a:noFill/>
        </p:spPr>
        <p:txBody>
          <a:bodyPr wrap="square" rtlCol="0">
            <a:spAutoFit/>
          </a:bodyPr>
          <a:lstStyle/>
          <a:p>
            <a:pPr>
              <a:lnSpc>
                <a:spcPct val="150000"/>
              </a:lnSpc>
            </a:pPr>
            <a:r>
              <a:rPr lang="zh-CN" altLang="zh-CN" sz="2000" dirty="0" smtClean="0">
                <a:latin typeface="微软雅黑" panose="020B0503020204020204" pitchFamily="34" charset="-122"/>
                <a:ea typeface="微软雅黑" panose="020B0503020204020204" pitchFamily="34" charset="-122"/>
              </a:rPr>
              <a:t>当</a:t>
            </a:r>
            <a:r>
              <a:rPr lang="zh-CN" altLang="zh-CN" sz="2000" dirty="0">
                <a:latin typeface="微软雅黑" panose="020B0503020204020204" pitchFamily="34" charset="-122"/>
                <a:ea typeface="微软雅黑" panose="020B0503020204020204" pitchFamily="34" charset="-122"/>
              </a:rPr>
              <a:t>判断矩阵具有满意一致性时，需引入判断矩阵的平均随机一致性指标</a:t>
            </a:r>
            <a:r>
              <a:rPr lang="en-US" altLang="zh-CN" sz="2000" dirty="0">
                <a:latin typeface="微软雅黑" panose="020B0503020204020204" pitchFamily="34" charset="-122"/>
                <a:ea typeface="微软雅黑" panose="020B0503020204020204" pitchFamily="34" charset="-122"/>
              </a:rPr>
              <a:t>RI</a:t>
            </a:r>
            <a:r>
              <a:rPr lang="zh-CN" altLang="zh-CN" sz="2000" dirty="0">
                <a:latin typeface="微软雅黑" panose="020B0503020204020204" pitchFamily="34" charset="-122"/>
                <a:ea typeface="微软雅黑" panose="020B0503020204020204" pitchFamily="34" charset="-122"/>
              </a:rPr>
              <a:t>值。对于</a:t>
            </a:r>
            <a:r>
              <a:rPr lang="en-US" altLang="zh-CN" sz="2000" dirty="0">
                <a:latin typeface="微软雅黑" panose="020B0503020204020204" pitchFamily="34" charset="-122"/>
                <a:ea typeface="微软雅黑" panose="020B0503020204020204" pitchFamily="34" charset="-122"/>
              </a:rPr>
              <a:t>1-9</a:t>
            </a:r>
            <a:r>
              <a:rPr lang="zh-CN" altLang="zh-CN" sz="2000" dirty="0">
                <a:latin typeface="微软雅黑" panose="020B0503020204020204" pitchFamily="34" charset="-122"/>
                <a:ea typeface="微软雅黑" panose="020B0503020204020204" pitchFamily="34" charset="-122"/>
              </a:rPr>
              <a:t>阶判断矩阵，</a:t>
            </a:r>
            <a:r>
              <a:rPr lang="en-US" altLang="zh-CN" sz="2000" dirty="0">
                <a:latin typeface="微软雅黑" panose="020B0503020204020204" pitchFamily="34" charset="-122"/>
                <a:ea typeface="微软雅黑" panose="020B0503020204020204" pitchFamily="34" charset="-122"/>
              </a:rPr>
              <a:t>RI</a:t>
            </a:r>
            <a:r>
              <a:rPr lang="zh-CN" altLang="zh-CN" sz="2000" dirty="0">
                <a:latin typeface="微软雅黑" panose="020B0503020204020204" pitchFamily="34" charset="-122"/>
                <a:ea typeface="微软雅黑" panose="020B0503020204020204" pitchFamily="34" charset="-122"/>
              </a:rPr>
              <a:t>值如下</a:t>
            </a:r>
            <a:r>
              <a:rPr lang="zh-CN"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endParaRPr lang="en-US" altLang="zh-CN" sz="2000" dirty="0">
              <a:latin typeface="微软雅黑" panose="020B0503020204020204" pitchFamily="34" charset="-122"/>
              <a:ea typeface="微软雅黑" panose="020B0503020204020204" pitchFamily="34" charset="-122"/>
            </a:endParaRPr>
          </a:p>
          <a:p>
            <a:pPr>
              <a:lnSpc>
                <a:spcPct val="150000"/>
              </a:lnSpc>
            </a:pPr>
            <a:endParaRPr lang="en-US" altLang="zh-CN" sz="2000" dirty="0" smtClean="0">
              <a:latin typeface="微软雅黑" panose="020B0503020204020204" pitchFamily="34" charset="-122"/>
              <a:ea typeface="微软雅黑" panose="020B0503020204020204" pitchFamily="34" charset="-122"/>
            </a:endParaRPr>
          </a:p>
          <a:p>
            <a:pPr>
              <a:lnSpc>
                <a:spcPct val="150000"/>
              </a:lnSpc>
            </a:pP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zh-CN" sz="2000" dirty="0">
                <a:latin typeface="微软雅黑" panose="020B0503020204020204" pitchFamily="34" charset="-122"/>
                <a:ea typeface="微软雅黑" panose="020B0503020204020204" pitchFamily="34" charset="-122"/>
              </a:rPr>
              <a:t>当阶数大于</a:t>
            </a:r>
            <a:r>
              <a:rPr lang="en-US" altLang="zh-CN" sz="2000" dirty="0">
                <a:latin typeface="微软雅黑" panose="020B0503020204020204" pitchFamily="34" charset="-122"/>
                <a:ea typeface="微软雅黑" panose="020B0503020204020204" pitchFamily="34" charset="-122"/>
              </a:rPr>
              <a:t>2</a:t>
            </a:r>
            <a:r>
              <a:rPr lang="zh-CN" altLang="zh-CN" sz="2000" dirty="0">
                <a:latin typeface="微软雅黑" panose="020B0503020204020204" pitchFamily="34" charset="-122"/>
                <a:ea typeface="微软雅黑" panose="020B0503020204020204" pitchFamily="34" charset="-122"/>
              </a:rPr>
              <a:t>时，判断矩阵的一致性指标</a:t>
            </a:r>
            <a:r>
              <a:rPr lang="en-US" altLang="zh-CN" sz="2000" dirty="0">
                <a:latin typeface="微软雅黑" panose="020B0503020204020204" pitchFamily="34" charset="-122"/>
                <a:ea typeface="微软雅黑" panose="020B0503020204020204" pitchFamily="34" charset="-122"/>
              </a:rPr>
              <a:t>CI</a:t>
            </a:r>
            <a:r>
              <a:rPr lang="zh-CN" altLang="zh-CN" sz="2000" dirty="0">
                <a:latin typeface="微软雅黑" panose="020B0503020204020204" pitchFamily="34" charset="-122"/>
                <a:ea typeface="微软雅黑" panose="020B0503020204020204" pitchFamily="34" charset="-122"/>
              </a:rPr>
              <a:t>与同阶平均随机一致性指标</a:t>
            </a:r>
            <a:r>
              <a:rPr lang="en-US" altLang="zh-CN" sz="2000" dirty="0">
                <a:latin typeface="微软雅黑" panose="020B0503020204020204" pitchFamily="34" charset="-122"/>
                <a:ea typeface="微软雅黑" panose="020B0503020204020204" pitchFamily="34" charset="-122"/>
              </a:rPr>
              <a:t>RI</a:t>
            </a:r>
            <a:r>
              <a:rPr lang="zh-CN" altLang="zh-CN" sz="2000" dirty="0">
                <a:latin typeface="微软雅黑" panose="020B0503020204020204" pitchFamily="34" charset="-122"/>
                <a:ea typeface="微软雅黑" panose="020B0503020204020204" pitchFamily="34" charset="-122"/>
              </a:rPr>
              <a:t>之比称为随机一致性比率</a:t>
            </a:r>
            <a:r>
              <a:rPr lang="en-US" altLang="zh-CN" sz="2000" dirty="0">
                <a:latin typeface="微软雅黑" panose="020B0503020204020204" pitchFamily="34" charset="-122"/>
                <a:ea typeface="微软雅黑" panose="020B0503020204020204" pitchFamily="34" charset="-122"/>
              </a:rPr>
              <a:t>CR</a:t>
            </a:r>
            <a:r>
              <a:rPr lang="zh-CN" altLang="zh-CN" sz="2000" dirty="0">
                <a:latin typeface="微软雅黑" panose="020B0503020204020204" pitchFamily="34" charset="-122"/>
                <a:ea typeface="微软雅黑" panose="020B0503020204020204" pitchFamily="34" charset="-122"/>
              </a:rPr>
              <a:t>，当</a:t>
            </a:r>
            <a:r>
              <a:rPr lang="en-US" altLang="zh-CN" sz="2000" dirty="0">
                <a:latin typeface="微软雅黑" panose="020B0503020204020204" pitchFamily="34" charset="-122"/>
                <a:ea typeface="微软雅黑" panose="020B0503020204020204" pitchFamily="34" charset="-122"/>
              </a:rPr>
              <a:t>CR=CI/RI&lt;0.10</a:t>
            </a:r>
            <a:r>
              <a:rPr lang="zh-CN" altLang="zh-CN" sz="2000" dirty="0">
                <a:latin typeface="微软雅黑" panose="020B0503020204020204" pitchFamily="34" charset="-122"/>
                <a:ea typeface="微软雅黑" panose="020B0503020204020204" pitchFamily="34" charset="-122"/>
              </a:rPr>
              <a:t>时，可以认为判断矩阵具有满意的一致性，否则需要调整判断矩阵。</a:t>
            </a:r>
            <a:endParaRPr lang="zh-CN" altLang="zh-CN" sz="2000" dirty="0">
              <a:latin typeface="微软雅黑" panose="020B0503020204020204" pitchFamily="34" charset="-122"/>
              <a:ea typeface="微软雅黑" panose="020B0503020204020204" pitchFamily="34" charset="-122"/>
            </a:endParaRPr>
          </a:p>
          <a:p>
            <a:endParaRPr lang="en-US" altLang="zh-CN" sz="2000" dirty="0" smtClean="0">
              <a:latin typeface="微软雅黑" panose="020B0503020204020204" pitchFamily="34" charset="-122"/>
              <a:ea typeface="微软雅黑" panose="020B0503020204020204" pitchFamily="34" charset="-122"/>
            </a:endParaRPr>
          </a:p>
          <a:p>
            <a:endParaRPr lang="zh-CN" altLang="zh-CN" sz="2000" b="1" dirty="0"/>
          </a:p>
        </p:txBody>
      </p:sp>
      <p:pic>
        <p:nvPicPr>
          <p:cNvPr id="96258" name="Picture 2"/>
          <p:cNvPicPr>
            <a:picLocks noChangeAspect="1" noChangeArrowheads="1"/>
          </p:cNvPicPr>
          <p:nvPr/>
        </p:nvPicPr>
        <p:blipFill>
          <a:blip r:embed="rId2" cstate="print"/>
          <a:srcRect/>
          <a:stretch>
            <a:fillRect/>
          </a:stretch>
        </p:blipFill>
        <p:spPr bwMode="auto">
          <a:xfrm>
            <a:off x="1115616" y="3212976"/>
            <a:ext cx="6842400" cy="82790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sz="half" idx="4294967295"/>
          </p:nvPr>
        </p:nvSpPr>
        <p:spPr>
          <a:xfrm>
            <a:off x="971550" y="1052513"/>
            <a:ext cx="7704138" cy="720725"/>
          </a:xfrm>
        </p:spPr>
        <p:txBody>
          <a:bodyPr/>
          <a:lstStyle/>
          <a:p>
            <a:pPr eaLnBrk="1" hangingPunct="1">
              <a:lnSpc>
                <a:spcPct val="150000"/>
              </a:lnSpc>
              <a:spcBef>
                <a:spcPct val="0"/>
              </a:spcBef>
              <a:buFont typeface="Wingdings" panose="05000000000000000000" pitchFamily="2" charset="2"/>
              <a:buNone/>
            </a:pPr>
            <a:r>
              <a:rPr lang="en-US" altLang="zh-CN" sz="2800" smtClean="0">
                <a:solidFill>
                  <a:srgbClr val="0000FF"/>
                </a:solidFill>
                <a:latin typeface="微软雅黑" panose="020B0503020204020204" pitchFamily="34" charset="-122"/>
                <a:ea typeface="微软雅黑" panose="020B0503020204020204" pitchFamily="34" charset="-122"/>
              </a:rPr>
              <a:t>  </a:t>
            </a:r>
            <a:r>
              <a:rPr lang="zh-CN" altLang="zh-CN" sz="2800" smtClean="0">
                <a:solidFill>
                  <a:srgbClr val="0000FF"/>
                </a:solidFill>
                <a:latin typeface="微软雅黑" panose="020B0503020204020204" pitchFamily="34" charset="-122"/>
                <a:ea typeface="微软雅黑" panose="020B0503020204020204" pitchFamily="34" charset="-122"/>
              </a:rPr>
              <a:t>案例内容提要</a:t>
            </a:r>
            <a:endParaRPr lang="zh-CN" altLang="en-US" sz="2800" b="1" smtClean="0">
              <a:latin typeface="微软雅黑" panose="020B0503020204020204" pitchFamily="34" charset="-122"/>
              <a:ea typeface="微软雅黑" panose="020B0503020204020204" pitchFamily="34" charset="-122"/>
              <a:sym typeface="Arial" panose="020B0604020202020204" pitchFamily="34" charset="0"/>
            </a:endParaRPr>
          </a:p>
        </p:txBody>
      </p:sp>
      <p:sp>
        <p:nvSpPr>
          <p:cNvPr id="5124" name="Text Box 6"/>
          <p:cNvSpPr txBox="1">
            <a:spLocks noChangeArrowheads="1"/>
          </p:cNvSpPr>
          <p:nvPr/>
        </p:nvSpPr>
        <p:spPr bwMode="auto">
          <a:xfrm>
            <a:off x="1098550" y="1909763"/>
            <a:ext cx="7450138" cy="2771140"/>
          </a:xfrm>
          <a:prstGeom prst="rect">
            <a:avLst/>
          </a:prstGeom>
          <a:noFill/>
          <a:ln w="9525">
            <a:noFill/>
            <a:miter lim="800000"/>
          </a:ln>
        </p:spPr>
        <p:txBody>
          <a:bodyPr lIns="90170" tIns="46990" rIns="90170" bIns="46990">
            <a:spAutoFit/>
          </a:bodyPr>
          <a:lstStyle/>
          <a:p>
            <a:pPr marL="609600" indent="-609600">
              <a:lnSpc>
                <a:spcPct val="150000"/>
              </a:lnSpc>
            </a:pPr>
            <a:r>
              <a:rPr lang="zh-CN" altLang="zh-CN" sz="2400" noProof="1">
                <a:latin typeface="微软雅黑" panose="020B0503020204020204" pitchFamily="34" charset="-122"/>
                <a:ea typeface="微软雅黑" panose="020B0503020204020204" pitchFamily="34" charset="-122"/>
              </a:rPr>
              <a:t>1. </a:t>
            </a:r>
            <a:r>
              <a:rPr lang="zh-CN" altLang="en-US" sz="2400" noProof="1">
                <a:latin typeface="微软雅黑" panose="020B0503020204020204" pitchFamily="34" charset="-122"/>
                <a:ea typeface="微软雅黑" panose="020B0503020204020204" pitchFamily="34" charset="-122"/>
              </a:rPr>
              <a:t>案例</a:t>
            </a:r>
            <a:r>
              <a:rPr lang="zh-CN" altLang="zh-CN" sz="2400" noProof="1">
                <a:latin typeface="微软雅黑" panose="020B0503020204020204" pitchFamily="34" charset="-122"/>
                <a:ea typeface="微软雅黑" panose="020B0503020204020204" pitchFamily="34" charset="-122"/>
              </a:rPr>
              <a:t>相关理论介绍</a:t>
            </a:r>
            <a:endParaRPr lang="zh-CN" altLang="zh-CN" sz="2400" noProof="1">
              <a:latin typeface="微软雅黑" panose="020B0503020204020204" pitchFamily="34" charset="-122"/>
              <a:ea typeface="微软雅黑" panose="020B0503020204020204" pitchFamily="34" charset="-122"/>
            </a:endParaRPr>
          </a:p>
          <a:p>
            <a:pPr marL="609600" indent="-609600">
              <a:lnSpc>
                <a:spcPct val="150000"/>
              </a:lnSpc>
            </a:pPr>
            <a:r>
              <a:rPr lang="en-US" altLang="zh-CN" sz="2400" smtClean="0">
                <a:latin typeface="微软雅黑" panose="020B0503020204020204" pitchFamily="34" charset="-122"/>
                <a:ea typeface="微软雅黑" panose="020B0503020204020204" pitchFamily="34" charset="-122"/>
                <a:sym typeface="+mn-ea"/>
              </a:rPr>
              <a:t>2</a:t>
            </a:r>
            <a:r>
              <a:rPr lang="zh-CN" altLang="zh-CN" sz="2400" smtClean="0">
                <a:latin typeface="微软雅黑" panose="020B0503020204020204" pitchFamily="34" charset="-122"/>
                <a:ea typeface="微软雅黑" panose="020B0503020204020204" pitchFamily="34" charset="-122"/>
                <a:sym typeface="+mn-ea"/>
              </a:rPr>
              <a:t>. </a:t>
            </a:r>
            <a:r>
              <a:rPr lang="zh-CN" altLang="zh-CN" sz="2400" noProof="1" smtClean="0">
                <a:latin typeface="微软雅黑" panose="020B0503020204020204" pitchFamily="34" charset="-122"/>
                <a:ea typeface="微软雅黑" panose="020B0503020204020204" pitchFamily="34" charset="-122"/>
              </a:rPr>
              <a:t>无居民岛工程项目成本控制要点</a:t>
            </a:r>
            <a:endParaRPr lang="zh-CN" altLang="en-US" sz="2400" noProof="1">
              <a:latin typeface="微软雅黑" panose="020B0503020204020204" pitchFamily="34" charset="-122"/>
              <a:ea typeface="微软雅黑" panose="020B0503020204020204" pitchFamily="34" charset="-122"/>
            </a:endParaRPr>
          </a:p>
          <a:p>
            <a:pPr marL="609600" indent="-609600">
              <a:lnSpc>
                <a:spcPct val="150000"/>
              </a:lnSpc>
              <a:buFont typeface="Wingdings" panose="05000000000000000000" pitchFamily="2" charset="2"/>
              <a:buNone/>
            </a:pPr>
            <a:r>
              <a:rPr lang="en-US" altLang="zh-CN" sz="2400" smtClean="0">
                <a:latin typeface="微软雅黑" panose="020B0503020204020204" pitchFamily="34" charset="-122"/>
                <a:ea typeface="微软雅黑" panose="020B0503020204020204" pitchFamily="34" charset="-122"/>
                <a:sym typeface="+mn-ea"/>
              </a:rPr>
              <a:t>3</a:t>
            </a:r>
            <a:r>
              <a:rPr lang="zh-CN" altLang="zh-CN" sz="2400" smtClean="0">
                <a:latin typeface="微软雅黑" panose="020B0503020204020204" pitchFamily="34" charset="-122"/>
                <a:ea typeface="微软雅黑" panose="020B0503020204020204" pitchFamily="34" charset="-122"/>
                <a:sym typeface="+mn-ea"/>
              </a:rPr>
              <a:t>.</a:t>
            </a:r>
            <a:r>
              <a:rPr lang="en-US" altLang="zh-CN" sz="2400" smtClean="0">
                <a:latin typeface="微软雅黑" panose="020B0503020204020204" pitchFamily="34" charset="-122"/>
                <a:ea typeface="微软雅黑" panose="020B0503020204020204" pitchFamily="34" charset="-122"/>
                <a:sym typeface="+mn-ea"/>
              </a:rPr>
              <a:t> </a:t>
            </a:r>
            <a:r>
              <a:rPr lang="zh-CN" altLang="zh-CN" sz="2400" noProof="1" smtClean="0">
                <a:latin typeface="微软雅黑" panose="020B0503020204020204" pitchFamily="34" charset="-122"/>
                <a:ea typeface="微软雅黑" panose="020B0503020204020204" pitchFamily="34" charset="-122"/>
              </a:rPr>
              <a:t>成本控制评价模型在佘山岛工程项目中的应用</a:t>
            </a:r>
            <a:endParaRPr lang="zh-CN" altLang="en-US" sz="2400" noProof="1">
              <a:latin typeface="微软雅黑" panose="020B0503020204020204" pitchFamily="34" charset="-122"/>
              <a:ea typeface="微软雅黑" panose="020B0503020204020204" pitchFamily="34" charset="-122"/>
            </a:endParaRPr>
          </a:p>
          <a:p>
            <a:pPr marL="609600" indent="-609600">
              <a:lnSpc>
                <a:spcPct val="150000"/>
              </a:lnSpc>
              <a:buFont typeface="Wingdings" panose="05000000000000000000" pitchFamily="2" charset="2"/>
              <a:buNone/>
            </a:pPr>
            <a:endParaRPr lang="zh-CN" altLang="en-US" sz="2000" noProof="1">
              <a:latin typeface="Times New Roman" panose="02020603050405020304" pitchFamily="18" charset="0"/>
              <a:cs typeface="Times New Roman" panose="02020603050405020304" pitchFamily="18" charset="0"/>
            </a:endParaRPr>
          </a:p>
          <a:p>
            <a:pPr marL="609600" indent="-609600">
              <a:lnSpc>
                <a:spcPct val="150000"/>
              </a:lnSpc>
              <a:buFont typeface="Wingdings" panose="05000000000000000000" pitchFamily="2" charset="2"/>
              <a:buNone/>
            </a:pPr>
            <a:endParaRPr lang="zh-CN" altLang="en-US" sz="2400" noProof="1">
              <a:latin typeface="Times New Roman" panose="02020603050405020304" pitchFamily="18" charset="0"/>
              <a:cs typeface="Times New Roman" panose="02020603050405020304" pitchFamily="18" charset="0"/>
            </a:endParaRPr>
          </a:p>
        </p:txBody>
      </p:sp>
      <p:sp>
        <p:nvSpPr>
          <p:cNvPr id="5125" name="灯片编号占位符 1"/>
          <p:cNvSpPr txBox="1">
            <a:spLocks noGrp="1" noChangeArrowheads="1"/>
          </p:cNvSpPr>
          <p:nvPr/>
        </p:nvSpPr>
        <p:spPr bwMode="auto">
          <a:xfrm>
            <a:off x="7042150" y="6243638"/>
            <a:ext cx="1905000" cy="457200"/>
          </a:xfrm>
          <a:prstGeom prst="rect">
            <a:avLst/>
          </a:prstGeom>
          <a:noFill/>
          <a:ln w="9525">
            <a:noFill/>
            <a:miter lim="800000"/>
          </a:ln>
        </p:spPr>
        <p:txBody>
          <a:bodyPr anchor="b"/>
          <a:lstStyle/>
          <a:p>
            <a:pPr algn="r"/>
            <a:fld id="{A59B8779-1B0A-47C5-B522-6CA5FAB0AF01}" type="slidenum">
              <a:rPr lang="en-US" altLang="zh-CN" sz="1400"/>
            </a:fld>
            <a:endParaRPr lang="en-US" altLang="zh-CN" sz="1400"/>
          </a:p>
        </p:txBody>
      </p:sp>
      <p:pic>
        <p:nvPicPr>
          <p:cNvPr id="6"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052736"/>
            <a:ext cx="6696744"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noProof="1" smtClean="0">
                <a:solidFill>
                  <a:schemeClr val="tx1"/>
                </a:solidFill>
                <a:latin typeface="微软雅黑" panose="020B0503020204020204" pitchFamily="34" charset="-122"/>
                <a:ea typeface="微软雅黑" panose="020B0503020204020204" pitchFamily="34" charset="-122"/>
              </a:rPr>
              <a:t>成本控制评价模型在佘山岛工程项目中的应用</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
        <p:nvSpPr>
          <p:cNvPr id="87079" name="Rectangle 3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 name="TextBox 9"/>
          <p:cNvSpPr txBox="1"/>
          <p:nvPr/>
        </p:nvSpPr>
        <p:spPr>
          <a:xfrm>
            <a:off x="1115616" y="2060848"/>
            <a:ext cx="7344816" cy="2862322"/>
          </a:xfrm>
          <a:prstGeom prst="rect">
            <a:avLst/>
          </a:prstGeom>
          <a:noFill/>
        </p:spPr>
        <p:txBody>
          <a:bodyPr wrap="square" rtlCol="0">
            <a:spAutoFit/>
          </a:bodyPr>
          <a:lstStyle/>
          <a:p>
            <a:r>
              <a:rPr lang="zh-CN" altLang="zh-CN" sz="2000" dirty="0" smtClean="0">
                <a:latin typeface="微软雅黑" panose="020B0503020204020204" pitchFamily="34" charset="-122"/>
                <a:ea typeface="微软雅黑" panose="020B0503020204020204" pitchFamily="34" charset="-122"/>
              </a:rPr>
              <a:t>经过计算，发现</a:t>
            </a:r>
            <a:r>
              <a:rPr lang="en-US" altLang="zh-CN" sz="2000" dirty="0" smtClean="0">
                <a:latin typeface="微软雅黑" panose="020B0503020204020204" pitchFamily="34" charset="-122"/>
                <a:ea typeface="微软雅黑" panose="020B0503020204020204" pitchFamily="34" charset="-122"/>
              </a:rPr>
              <a:t>CR=0.0624</a:t>
            </a:r>
            <a:r>
              <a:rPr lang="zh-CN" altLang="zh-CN" sz="2000" dirty="0" smtClean="0">
                <a:latin typeface="微软雅黑" panose="020B0503020204020204" pitchFamily="34" charset="-122"/>
                <a:ea typeface="微软雅黑" panose="020B0503020204020204" pitchFamily="34" charset="-122"/>
              </a:rPr>
              <a:t>＜</a:t>
            </a:r>
            <a:r>
              <a:rPr lang="en-US" altLang="zh-CN" sz="2000" dirty="0" smtClean="0">
                <a:latin typeface="微软雅黑" panose="020B0503020204020204" pitchFamily="34" charset="-122"/>
                <a:ea typeface="微软雅黑" panose="020B0503020204020204" pitchFamily="34" charset="-122"/>
              </a:rPr>
              <a:t>0.10</a:t>
            </a:r>
            <a:r>
              <a:rPr lang="zh-CN" altLang="zh-CN" sz="2000" dirty="0" smtClean="0">
                <a:latin typeface="微软雅黑" panose="020B0503020204020204" pitchFamily="34" charset="-122"/>
                <a:ea typeface="微软雅黑" panose="020B0503020204020204" pitchFamily="34" charset="-122"/>
              </a:rPr>
              <a:t>。因此，在此时，权重一致性令人满意。因此，可得知准则层</a:t>
            </a:r>
            <a:r>
              <a:rPr lang="en-US" altLang="zh-CN" sz="2000" dirty="0" smtClean="0">
                <a:latin typeface="微软雅黑" panose="020B0503020204020204" pitchFamily="34" charset="-122"/>
                <a:ea typeface="微软雅黑" panose="020B0503020204020204" pitchFamily="34" charset="-122"/>
              </a:rPr>
              <a:t>C</a:t>
            </a:r>
            <a:r>
              <a:rPr lang="en-US" altLang="zh-CN" sz="2000" baseline="-25000" dirty="0" smtClean="0">
                <a:latin typeface="微软雅黑" panose="020B0503020204020204" pitchFamily="34" charset="-122"/>
                <a:ea typeface="微软雅黑" panose="020B0503020204020204" pitchFamily="34" charset="-122"/>
              </a:rPr>
              <a:t>1</a:t>
            </a:r>
            <a:r>
              <a:rPr lang="zh-CN" altLang="zh-CN" sz="2000" dirty="0" smtClean="0">
                <a:latin typeface="微软雅黑" panose="020B0503020204020204" pitchFamily="34" charset="-122"/>
                <a:ea typeface="微软雅黑" panose="020B0503020204020204" pitchFamily="34" charset="-122"/>
              </a:rPr>
              <a:t>，</a:t>
            </a:r>
            <a:r>
              <a:rPr lang="en-US" altLang="zh-CN" sz="2000" dirty="0" smtClean="0">
                <a:latin typeface="微软雅黑" panose="020B0503020204020204" pitchFamily="34" charset="-122"/>
                <a:ea typeface="微软雅黑" panose="020B0503020204020204" pitchFamily="34" charset="-122"/>
              </a:rPr>
              <a:t>C</a:t>
            </a:r>
            <a:r>
              <a:rPr lang="en-US" altLang="zh-CN" sz="2000" baseline="-25000" dirty="0" smtClean="0">
                <a:latin typeface="微软雅黑" panose="020B0503020204020204" pitchFamily="34" charset="-122"/>
                <a:ea typeface="微软雅黑" panose="020B0503020204020204" pitchFamily="34" charset="-122"/>
              </a:rPr>
              <a:t>2</a:t>
            </a:r>
            <a:r>
              <a:rPr lang="zh-CN" altLang="zh-CN" sz="2000" dirty="0" smtClean="0">
                <a:latin typeface="微软雅黑" panose="020B0503020204020204" pitchFamily="34" charset="-122"/>
                <a:ea typeface="微软雅黑" panose="020B0503020204020204" pitchFamily="34" charset="-122"/>
              </a:rPr>
              <a:t>，</a:t>
            </a:r>
            <a:r>
              <a:rPr lang="en-US" altLang="zh-CN" sz="2000" dirty="0" smtClean="0">
                <a:latin typeface="微软雅黑" panose="020B0503020204020204" pitchFamily="34" charset="-122"/>
                <a:ea typeface="微软雅黑" panose="020B0503020204020204" pitchFamily="34" charset="-122"/>
              </a:rPr>
              <a:t>C</a:t>
            </a:r>
            <a:r>
              <a:rPr lang="en-US" altLang="zh-CN" sz="2000" baseline="-25000" dirty="0" smtClean="0">
                <a:latin typeface="微软雅黑" panose="020B0503020204020204" pitchFamily="34" charset="-122"/>
                <a:ea typeface="微软雅黑" panose="020B0503020204020204" pitchFamily="34" charset="-122"/>
              </a:rPr>
              <a:t>3</a:t>
            </a:r>
            <a:r>
              <a:rPr lang="zh-CN" altLang="zh-CN" sz="2000" dirty="0" smtClean="0">
                <a:latin typeface="微软雅黑" panose="020B0503020204020204" pitchFamily="34" charset="-122"/>
                <a:ea typeface="微软雅黑" panose="020B0503020204020204" pitchFamily="34" charset="-122"/>
              </a:rPr>
              <a:t>的权重分别为：</a:t>
            </a:r>
            <a:endParaRPr lang="zh-CN" altLang="zh-CN" sz="2000" dirty="0" smtClean="0">
              <a:latin typeface="微软雅黑" panose="020B0503020204020204" pitchFamily="34" charset="-122"/>
              <a:ea typeface="微软雅黑" panose="020B0503020204020204" pitchFamily="34" charset="-122"/>
            </a:endParaRPr>
          </a:p>
          <a:p>
            <a:r>
              <a:rPr lang="en-US" altLang="zh-CN" sz="2000" dirty="0" smtClean="0">
                <a:latin typeface="微软雅黑" panose="020B0503020204020204" pitchFamily="34" charset="-122"/>
                <a:ea typeface="微软雅黑" panose="020B0503020204020204" pitchFamily="34" charset="-122"/>
              </a:rPr>
              <a:t>0.2790</a:t>
            </a:r>
            <a:r>
              <a:rPr lang="zh-CN" altLang="zh-CN" sz="2000" dirty="0" smtClean="0">
                <a:latin typeface="微软雅黑" panose="020B0503020204020204" pitchFamily="34" charset="-122"/>
                <a:ea typeface="微软雅黑" panose="020B0503020204020204" pitchFamily="34" charset="-122"/>
              </a:rPr>
              <a:t>，</a:t>
            </a:r>
            <a:r>
              <a:rPr lang="en-US" altLang="zh-CN" sz="2000" dirty="0" smtClean="0">
                <a:latin typeface="微软雅黑" panose="020B0503020204020204" pitchFamily="34" charset="-122"/>
                <a:ea typeface="微软雅黑" panose="020B0503020204020204" pitchFamily="34" charset="-122"/>
              </a:rPr>
              <a:t>0.6491</a:t>
            </a:r>
            <a:r>
              <a:rPr lang="zh-CN" altLang="zh-CN" sz="2000" dirty="0" smtClean="0">
                <a:latin typeface="微软雅黑" panose="020B0503020204020204" pitchFamily="34" charset="-122"/>
                <a:ea typeface="微软雅黑" panose="020B0503020204020204" pitchFamily="34" charset="-122"/>
              </a:rPr>
              <a:t>，</a:t>
            </a:r>
            <a:r>
              <a:rPr lang="en-US" altLang="zh-CN" sz="2000" dirty="0" smtClean="0">
                <a:latin typeface="微软雅黑" panose="020B0503020204020204" pitchFamily="34" charset="-122"/>
                <a:ea typeface="微软雅黑" panose="020B0503020204020204" pitchFamily="34" charset="-122"/>
              </a:rPr>
              <a:t>0.0719</a:t>
            </a:r>
            <a:r>
              <a:rPr lang="zh-CN" altLang="zh-CN" sz="2000" dirty="0" smtClean="0">
                <a:latin typeface="微软雅黑" panose="020B0503020204020204" pitchFamily="34" charset="-122"/>
                <a:ea typeface="微软雅黑" panose="020B0503020204020204" pitchFamily="34" charset="-122"/>
              </a:rPr>
              <a:t>。</a:t>
            </a:r>
            <a:endParaRPr lang="zh-CN" altLang="zh-CN" sz="2000" dirty="0" smtClean="0">
              <a:latin typeface="微软雅黑" panose="020B0503020204020204" pitchFamily="34" charset="-122"/>
              <a:ea typeface="微软雅黑" panose="020B0503020204020204" pitchFamily="34" charset="-122"/>
            </a:endParaRPr>
          </a:p>
          <a:p>
            <a:r>
              <a:rPr lang="zh-CN" altLang="zh-CN" sz="2000" dirty="0" smtClean="0">
                <a:latin typeface="微软雅黑" panose="020B0503020204020204" pitchFamily="34" charset="-122"/>
                <a:ea typeface="微软雅黑" panose="020B0503020204020204" pitchFamily="34" charset="-122"/>
              </a:rPr>
              <a:t>即投标阶段成本控制的权重为</a:t>
            </a:r>
            <a:r>
              <a:rPr lang="en-US" altLang="zh-CN" sz="2000" dirty="0" smtClean="0">
                <a:latin typeface="微软雅黑" panose="020B0503020204020204" pitchFamily="34" charset="-122"/>
                <a:ea typeface="微软雅黑" panose="020B0503020204020204" pitchFamily="34" charset="-122"/>
              </a:rPr>
              <a:t>0.2790</a:t>
            </a:r>
            <a:r>
              <a:rPr lang="zh-CN" altLang="zh-CN" sz="2000" dirty="0" smtClean="0">
                <a:latin typeface="微软雅黑" panose="020B0503020204020204" pitchFamily="34" charset="-122"/>
                <a:ea typeface="微软雅黑" panose="020B0503020204020204" pitchFamily="34" charset="-122"/>
              </a:rPr>
              <a:t>，施工过程成本控制的权重为</a:t>
            </a:r>
            <a:r>
              <a:rPr lang="en-US" altLang="zh-CN" sz="2000" dirty="0" smtClean="0">
                <a:latin typeface="微软雅黑" panose="020B0503020204020204" pitchFamily="34" charset="-122"/>
                <a:ea typeface="微软雅黑" panose="020B0503020204020204" pitchFamily="34" charset="-122"/>
              </a:rPr>
              <a:t>0.6491</a:t>
            </a:r>
            <a:r>
              <a:rPr lang="zh-CN" altLang="zh-CN" sz="2000" dirty="0" smtClean="0">
                <a:latin typeface="微软雅黑" panose="020B0503020204020204" pitchFamily="34" charset="-122"/>
                <a:ea typeface="微软雅黑" panose="020B0503020204020204" pitchFamily="34" charset="-122"/>
              </a:rPr>
              <a:t>、工程结算成本控制的权重为</a:t>
            </a:r>
            <a:r>
              <a:rPr lang="en-US" altLang="zh-CN" sz="2000" dirty="0" smtClean="0">
                <a:latin typeface="微软雅黑" panose="020B0503020204020204" pitchFamily="34" charset="-122"/>
                <a:ea typeface="微软雅黑" panose="020B0503020204020204" pitchFamily="34" charset="-122"/>
              </a:rPr>
              <a:t>0.0719</a:t>
            </a:r>
            <a:r>
              <a:rPr lang="zh-CN" altLang="zh-CN" sz="2000" dirty="0" smtClean="0">
                <a:latin typeface="微软雅黑" panose="020B0503020204020204" pitchFamily="34" charset="-122"/>
                <a:ea typeface="微软雅黑" panose="020B0503020204020204" pitchFamily="34" charset="-122"/>
              </a:rPr>
              <a:t>。（一致性比例</a:t>
            </a:r>
            <a:r>
              <a:rPr lang="en-US" altLang="zh-CN" sz="2000" dirty="0" smtClean="0">
                <a:latin typeface="微软雅黑" panose="020B0503020204020204" pitchFamily="34" charset="-122"/>
                <a:ea typeface="微软雅黑" panose="020B0503020204020204" pitchFamily="34" charset="-122"/>
              </a:rPr>
              <a:t>: 0.0624; </a:t>
            </a:r>
            <a:r>
              <a:rPr lang="zh-CN" altLang="zh-CN" sz="2000" dirty="0" smtClean="0">
                <a:latin typeface="微软雅黑" panose="020B0503020204020204" pitchFamily="34" charset="-122"/>
                <a:ea typeface="微软雅黑" panose="020B0503020204020204" pitchFamily="34" charset="-122"/>
              </a:rPr>
              <a:t>对</a:t>
            </a:r>
            <a:r>
              <a:rPr lang="en-US" altLang="zh-CN" sz="2000" dirty="0" smtClean="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无居民岛工程成本控制能力</a:t>
            </a:r>
            <a:r>
              <a:rPr lang="en-US" altLang="zh-CN" sz="2000" dirty="0" smtClean="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的权重：</a:t>
            </a:r>
            <a:r>
              <a:rPr lang="en-US" altLang="zh-CN" sz="2000" dirty="0" smtClean="0">
                <a:latin typeface="微软雅黑" panose="020B0503020204020204" pitchFamily="34" charset="-122"/>
                <a:ea typeface="微软雅黑" panose="020B0503020204020204" pitchFamily="34" charset="-122"/>
              </a:rPr>
              <a:t>1.0000; </a:t>
            </a:r>
            <a:r>
              <a:rPr lang="en-US" altLang="zh-CN" sz="2000" dirty="0" err="1" smtClean="0">
                <a:latin typeface="微软雅黑" panose="020B0503020204020204" pitchFamily="34" charset="-122"/>
                <a:ea typeface="微软雅黑" panose="020B0503020204020204" pitchFamily="34" charset="-122"/>
              </a:rPr>
              <a:t>λ</a:t>
            </a:r>
            <a:r>
              <a:rPr lang="en-US" altLang="zh-CN" sz="2000" baseline="-25000" dirty="0" err="1" smtClean="0">
                <a:latin typeface="微软雅黑" panose="020B0503020204020204" pitchFamily="34" charset="-122"/>
                <a:ea typeface="微软雅黑" panose="020B0503020204020204" pitchFamily="34" charset="-122"/>
              </a:rPr>
              <a:t>max</a:t>
            </a:r>
            <a:r>
              <a:rPr lang="en-US" altLang="zh-CN" sz="2000" dirty="0" smtClean="0">
                <a:latin typeface="微软雅黑" panose="020B0503020204020204" pitchFamily="34" charset="-122"/>
                <a:ea typeface="微软雅黑" panose="020B0503020204020204" pitchFamily="34" charset="-122"/>
              </a:rPr>
              <a:t>: 3.0649</a:t>
            </a:r>
            <a:r>
              <a:rPr lang="zh-CN" altLang="zh-CN" sz="2000" dirty="0" smtClean="0">
                <a:latin typeface="微软雅黑" panose="020B0503020204020204" pitchFamily="34" charset="-122"/>
                <a:ea typeface="微软雅黑" panose="020B0503020204020204" pitchFamily="34" charset="-122"/>
              </a:rPr>
              <a:t>）。</a:t>
            </a:r>
            <a:endParaRPr lang="zh-CN" altLang="zh-CN" sz="2000" dirty="0" smtClean="0">
              <a:latin typeface="微软雅黑" panose="020B0503020204020204" pitchFamily="34" charset="-122"/>
              <a:ea typeface="微软雅黑" panose="020B0503020204020204" pitchFamily="34" charset="-122"/>
            </a:endParaRPr>
          </a:p>
          <a:p>
            <a:endParaRPr lang="en-US" altLang="zh-CN" sz="2000" dirty="0" smtClean="0">
              <a:latin typeface="微软雅黑" panose="020B0503020204020204" pitchFamily="34" charset="-122"/>
              <a:ea typeface="微软雅黑" panose="020B0503020204020204" pitchFamily="34" charset="-122"/>
            </a:endParaRPr>
          </a:p>
          <a:p>
            <a:endParaRPr lang="zh-CN" altLang="zh-CN" sz="2000" b="1" dirty="0"/>
          </a:p>
        </p:txBody>
      </p:sp>
      <p:pic>
        <p:nvPicPr>
          <p:cNvPr id="100354" name="Picture 2"/>
          <p:cNvPicPr>
            <a:picLocks noChangeAspect="1" noChangeArrowheads="1"/>
          </p:cNvPicPr>
          <p:nvPr/>
        </p:nvPicPr>
        <p:blipFill>
          <a:blip r:embed="rId2" cstate="print"/>
          <a:srcRect/>
          <a:stretch>
            <a:fillRect/>
          </a:stretch>
        </p:blipFill>
        <p:spPr bwMode="auto">
          <a:xfrm>
            <a:off x="1475656" y="4221088"/>
            <a:ext cx="6486481" cy="20162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052736"/>
            <a:ext cx="6696744"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noProof="1" smtClean="0">
                <a:solidFill>
                  <a:schemeClr val="tx1"/>
                </a:solidFill>
                <a:latin typeface="微软雅黑" panose="020B0503020204020204" pitchFamily="34" charset="-122"/>
                <a:ea typeface="微软雅黑" panose="020B0503020204020204" pitchFamily="34" charset="-122"/>
              </a:rPr>
              <a:t>成本控制评价模型在佘山岛工程项目中的应用</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
        <p:nvSpPr>
          <p:cNvPr id="87079" name="Rectangle 3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 name="TextBox 9"/>
          <p:cNvSpPr txBox="1"/>
          <p:nvPr/>
        </p:nvSpPr>
        <p:spPr>
          <a:xfrm>
            <a:off x="1115616" y="2060848"/>
            <a:ext cx="7344816" cy="1422954"/>
          </a:xfrm>
          <a:prstGeom prst="rect">
            <a:avLst/>
          </a:prstGeom>
          <a:noFill/>
        </p:spPr>
        <p:txBody>
          <a:bodyPr wrap="square" rtlCol="0">
            <a:spAutoFit/>
          </a:bodyPr>
          <a:lstStyle/>
          <a:p>
            <a:pPr>
              <a:lnSpc>
                <a:spcPct val="150000"/>
              </a:lnSpc>
            </a:pPr>
            <a:r>
              <a:rPr lang="zh-CN" altLang="zh-CN" sz="2000" dirty="0">
                <a:latin typeface="微软雅黑" panose="020B0503020204020204" pitchFamily="34" charset="-122"/>
                <a:ea typeface="微软雅黑" panose="020B0503020204020204" pitchFamily="34" charset="-122"/>
              </a:rPr>
              <a:t>对于层次总排序也需要进行一致性检。经过检验，层次总排序是符合一致性检验的。具体到各个指标层，其详细的权重分布如下列各表所示</a:t>
            </a:r>
            <a:endParaRPr lang="zh-CN" altLang="zh-CN" sz="2000" b="1" dirty="0">
              <a:latin typeface="微软雅黑" panose="020B0503020204020204" pitchFamily="34" charset="-122"/>
              <a:ea typeface="微软雅黑" panose="020B0503020204020204" pitchFamily="34" charset="-122"/>
            </a:endParaRPr>
          </a:p>
        </p:txBody>
      </p:sp>
      <p:pic>
        <p:nvPicPr>
          <p:cNvPr id="101378" name="Picture 2"/>
          <p:cNvPicPr>
            <a:picLocks noChangeAspect="1" noChangeArrowheads="1"/>
          </p:cNvPicPr>
          <p:nvPr/>
        </p:nvPicPr>
        <p:blipFill>
          <a:blip r:embed="rId2" cstate="print"/>
          <a:srcRect/>
          <a:stretch>
            <a:fillRect/>
          </a:stretch>
        </p:blipFill>
        <p:spPr bwMode="auto">
          <a:xfrm>
            <a:off x="1187624" y="3573016"/>
            <a:ext cx="7666766" cy="2725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052736"/>
            <a:ext cx="6696744"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noProof="1" smtClean="0">
                <a:solidFill>
                  <a:schemeClr val="tx1"/>
                </a:solidFill>
                <a:latin typeface="微软雅黑" panose="020B0503020204020204" pitchFamily="34" charset="-122"/>
                <a:ea typeface="微软雅黑" panose="020B0503020204020204" pitchFamily="34" charset="-122"/>
              </a:rPr>
              <a:t>成本控制评价模型在佘山岛工程项目中的应用</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
        <p:nvSpPr>
          <p:cNvPr id="87079" name="Rectangle 3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 name="TextBox 9"/>
          <p:cNvSpPr txBox="1"/>
          <p:nvPr/>
        </p:nvSpPr>
        <p:spPr>
          <a:xfrm>
            <a:off x="1115616" y="2060848"/>
            <a:ext cx="7344816" cy="4555093"/>
          </a:xfrm>
          <a:prstGeom prst="rect">
            <a:avLst/>
          </a:prstGeom>
          <a:noFill/>
        </p:spPr>
        <p:txBody>
          <a:bodyPr wrap="square" rtlCol="0">
            <a:spAutoFit/>
          </a:bodyPr>
          <a:lstStyle/>
          <a:p>
            <a:pPr>
              <a:lnSpc>
                <a:spcPct val="150000"/>
              </a:lnSpc>
            </a:pPr>
            <a:r>
              <a:rPr lang="zh-CN" altLang="zh-CN" sz="2000" dirty="0">
                <a:latin typeface="微软雅黑" panose="020B0503020204020204" pitchFamily="34" charset="-122"/>
                <a:ea typeface="微软雅黑" panose="020B0503020204020204" pitchFamily="34" charset="-122"/>
              </a:rPr>
              <a:t>① 投标阶段成本控制</a:t>
            </a:r>
            <a:r>
              <a:rPr lang="en-US" altLang="zh-CN"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一致性比例</a:t>
            </a:r>
            <a:r>
              <a:rPr lang="en-US" altLang="zh-CN" sz="2000" dirty="0">
                <a:latin typeface="微软雅黑" panose="020B0503020204020204" pitchFamily="34" charset="-122"/>
                <a:ea typeface="微软雅黑" panose="020B0503020204020204" pitchFamily="34" charset="-122"/>
              </a:rPr>
              <a:t>: 0.0716; </a:t>
            </a:r>
            <a:r>
              <a:rPr lang="zh-CN" altLang="zh-CN" sz="2000" dirty="0">
                <a:latin typeface="微软雅黑" panose="020B0503020204020204" pitchFamily="34" charset="-122"/>
                <a:ea typeface="微软雅黑" panose="020B0503020204020204" pitchFamily="34" charset="-122"/>
              </a:rPr>
              <a:t>对</a:t>
            </a:r>
            <a:r>
              <a:rPr lang="en-US" altLang="zh-CN"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无居民岛工程成本控制能力</a:t>
            </a:r>
            <a:r>
              <a:rPr lang="en-US" altLang="zh-CN"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的权重：</a:t>
            </a:r>
            <a:r>
              <a:rPr lang="en-US" altLang="zh-CN" sz="2000" dirty="0">
                <a:latin typeface="微软雅黑" panose="020B0503020204020204" pitchFamily="34" charset="-122"/>
                <a:ea typeface="微软雅黑" panose="020B0503020204020204" pitchFamily="34" charset="-122"/>
              </a:rPr>
              <a:t>0.2790; </a:t>
            </a:r>
            <a:r>
              <a:rPr lang="en-US" altLang="zh-CN" sz="2000" dirty="0" err="1">
                <a:latin typeface="微软雅黑" panose="020B0503020204020204" pitchFamily="34" charset="-122"/>
                <a:ea typeface="微软雅黑" panose="020B0503020204020204" pitchFamily="34" charset="-122"/>
              </a:rPr>
              <a:t>λ</a:t>
            </a:r>
            <a:r>
              <a:rPr lang="en-US" altLang="zh-CN" sz="2000" baseline="-25000" dirty="0" err="1">
                <a:latin typeface="微软雅黑" panose="020B0503020204020204" pitchFamily="34" charset="-122"/>
                <a:ea typeface="微软雅黑" panose="020B0503020204020204" pitchFamily="34" charset="-122"/>
              </a:rPr>
              <a:t>max</a:t>
            </a:r>
            <a:r>
              <a:rPr lang="en-US" altLang="zh-CN" sz="2000" dirty="0">
                <a:latin typeface="微软雅黑" panose="020B0503020204020204" pitchFamily="34" charset="-122"/>
                <a:ea typeface="微软雅黑" panose="020B0503020204020204" pitchFamily="34" charset="-122"/>
              </a:rPr>
              <a:t>: 5.3206</a:t>
            </a:r>
            <a:r>
              <a:rPr lang="zh-CN"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zh-CN" sz="2000" dirty="0">
                <a:latin typeface="微软雅黑" panose="020B0503020204020204" pitchFamily="34" charset="-122"/>
                <a:ea typeface="微软雅黑" panose="020B0503020204020204" pitchFamily="34" charset="-122"/>
              </a:rPr>
              <a:t>② 施工过程成本控制</a:t>
            </a:r>
            <a:r>
              <a:rPr lang="en-US" altLang="zh-CN"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一致性比例</a:t>
            </a:r>
            <a:r>
              <a:rPr lang="en-US" altLang="zh-CN" sz="2000" dirty="0">
                <a:latin typeface="微软雅黑" panose="020B0503020204020204" pitchFamily="34" charset="-122"/>
                <a:ea typeface="微软雅黑" panose="020B0503020204020204" pitchFamily="34" charset="-122"/>
              </a:rPr>
              <a:t>: 0.0709; </a:t>
            </a:r>
            <a:r>
              <a:rPr lang="zh-CN" altLang="zh-CN" sz="2000" dirty="0">
                <a:latin typeface="微软雅黑" panose="020B0503020204020204" pitchFamily="34" charset="-122"/>
                <a:ea typeface="微软雅黑" panose="020B0503020204020204" pitchFamily="34" charset="-122"/>
              </a:rPr>
              <a:t>对</a:t>
            </a:r>
            <a:r>
              <a:rPr lang="en-US" altLang="zh-CN"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无居民岛工程成本控制能力</a:t>
            </a:r>
            <a:r>
              <a:rPr lang="en-US" altLang="zh-CN"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的权重：</a:t>
            </a:r>
            <a:r>
              <a:rPr lang="en-US" altLang="zh-CN" sz="2000" dirty="0">
                <a:latin typeface="微软雅黑" panose="020B0503020204020204" pitchFamily="34" charset="-122"/>
                <a:ea typeface="微软雅黑" panose="020B0503020204020204" pitchFamily="34" charset="-122"/>
              </a:rPr>
              <a:t>0.6491;λmax: 5.3175</a:t>
            </a:r>
            <a:r>
              <a:rPr lang="zh-CN" altLang="zh-CN" sz="2000" dirty="0">
                <a:latin typeface="微软雅黑" panose="020B0503020204020204" pitchFamily="34" charset="-122"/>
                <a:ea typeface="微软雅黑" panose="020B0503020204020204" pitchFamily="34" charset="-122"/>
              </a:rPr>
              <a:t>。</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zh-CN" sz="2000" dirty="0">
                <a:latin typeface="微软雅黑" panose="020B0503020204020204" pitchFamily="34" charset="-122"/>
                <a:ea typeface="微软雅黑" panose="020B0503020204020204" pitchFamily="34" charset="-122"/>
              </a:rPr>
              <a:t>③ 工程结算成本控制：一致性比例</a:t>
            </a:r>
            <a:r>
              <a:rPr lang="en-US" altLang="zh-CN" sz="2000" dirty="0">
                <a:latin typeface="微软雅黑" panose="020B0503020204020204" pitchFamily="34" charset="-122"/>
                <a:ea typeface="微软雅黑" panose="020B0503020204020204" pitchFamily="34" charset="-122"/>
              </a:rPr>
              <a:t>: 0.0999; </a:t>
            </a:r>
            <a:r>
              <a:rPr lang="zh-CN" altLang="zh-CN" sz="2000" dirty="0" smtClean="0">
                <a:latin typeface="微软雅黑" panose="020B0503020204020204" pitchFamily="34" charset="-122"/>
                <a:ea typeface="微软雅黑" panose="020B0503020204020204" pitchFamily="34" charset="-122"/>
              </a:rPr>
              <a:t>对</a:t>
            </a:r>
            <a:r>
              <a:rPr lang="en-US" altLang="zh-CN" sz="2000" dirty="0" smtClean="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无</a:t>
            </a:r>
            <a:r>
              <a:rPr lang="zh-CN" altLang="zh-CN" sz="2000" dirty="0">
                <a:latin typeface="微软雅黑" panose="020B0503020204020204" pitchFamily="34" charset="-122"/>
                <a:ea typeface="微软雅黑" panose="020B0503020204020204" pitchFamily="34" charset="-122"/>
              </a:rPr>
              <a:t>居民岛工程成本控制能</a:t>
            </a:r>
            <a:r>
              <a:rPr lang="zh-CN" altLang="zh-CN" sz="2000" dirty="0" smtClean="0">
                <a:latin typeface="微软雅黑" panose="020B0503020204020204" pitchFamily="34" charset="-122"/>
                <a:ea typeface="微软雅黑" panose="020B0503020204020204" pitchFamily="34" charset="-122"/>
              </a:rPr>
              <a:t>力</a:t>
            </a:r>
            <a:r>
              <a:rPr lang="en-US" altLang="zh-CN" sz="2000" dirty="0" smtClean="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的</a:t>
            </a:r>
            <a:r>
              <a:rPr lang="zh-CN" altLang="zh-CN" sz="2000" dirty="0">
                <a:latin typeface="微软雅黑" panose="020B0503020204020204" pitchFamily="34" charset="-122"/>
                <a:ea typeface="微软雅黑" panose="020B0503020204020204" pitchFamily="34" charset="-122"/>
              </a:rPr>
              <a:t>权重：</a:t>
            </a:r>
            <a:r>
              <a:rPr lang="en-US" altLang="zh-CN" sz="2000" dirty="0">
                <a:latin typeface="微软雅黑" panose="020B0503020204020204" pitchFamily="34" charset="-122"/>
                <a:ea typeface="微软雅黑" panose="020B0503020204020204" pitchFamily="34" charset="-122"/>
              </a:rPr>
              <a:t>0.0719;λmax: </a:t>
            </a:r>
            <a:r>
              <a:rPr lang="en-US" altLang="zh-CN" sz="2000" dirty="0" smtClean="0">
                <a:latin typeface="微软雅黑" panose="020B0503020204020204" pitchFamily="34" charset="-122"/>
                <a:ea typeface="微软雅黑" panose="020B0503020204020204" pitchFamily="34" charset="-122"/>
              </a:rPr>
              <a:t>5.4474</a:t>
            </a:r>
            <a:r>
              <a:rPr lang="zh-CN" altLang="en-US"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zh-CN" altLang="zh-CN" sz="2000" dirty="0">
                <a:latin typeface="微软雅黑" panose="020B0503020204020204" pitchFamily="34" charset="-122"/>
                <a:ea typeface="微软雅黑" panose="020B0503020204020204" pitchFamily="34" charset="-122"/>
              </a:rPr>
              <a:t>④ 综合计算到各个指标层，其方案层中详细的要素对决策目标的排序权的权重分布如下表所示。</a:t>
            </a:r>
            <a:endParaRPr lang="zh-CN" altLang="zh-CN" sz="2000" dirty="0">
              <a:latin typeface="微软雅黑" panose="020B0503020204020204" pitchFamily="34" charset="-122"/>
              <a:ea typeface="微软雅黑" panose="020B0503020204020204" pitchFamily="34" charset="-122"/>
            </a:endParaRPr>
          </a:p>
          <a:p>
            <a:pPr>
              <a:lnSpc>
                <a:spcPct val="150000"/>
              </a:lnSpc>
            </a:pPr>
            <a:endParaRPr lang="zh-CN" altLang="zh-CN" sz="2000" dirty="0">
              <a:latin typeface="微软雅黑" panose="020B0503020204020204" pitchFamily="34" charset="-122"/>
              <a:ea typeface="微软雅黑" panose="020B0503020204020204" pitchFamily="34" charset="-122"/>
            </a:endParaRPr>
          </a:p>
          <a:p>
            <a:endParaRPr lang="zh-CN" altLang="zh-CN" sz="2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052736"/>
            <a:ext cx="6696744"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noProof="1" smtClean="0">
                <a:solidFill>
                  <a:schemeClr val="tx1"/>
                </a:solidFill>
                <a:latin typeface="微软雅黑" panose="020B0503020204020204" pitchFamily="34" charset="-122"/>
                <a:ea typeface="微软雅黑" panose="020B0503020204020204" pitchFamily="34" charset="-122"/>
              </a:rPr>
              <a:t>成本控制评价模型在佘山岛工程项目中的应用</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
        <p:nvSpPr>
          <p:cNvPr id="87079" name="Rectangle 3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pic>
        <p:nvPicPr>
          <p:cNvPr id="103426" name="Picture 2"/>
          <p:cNvPicPr>
            <a:picLocks noChangeAspect="1" noChangeArrowheads="1"/>
          </p:cNvPicPr>
          <p:nvPr/>
        </p:nvPicPr>
        <p:blipFill>
          <a:blip r:embed="rId2" cstate="print"/>
          <a:srcRect/>
          <a:stretch>
            <a:fillRect/>
          </a:stretch>
        </p:blipFill>
        <p:spPr bwMode="auto">
          <a:xfrm>
            <a:off x="1763688" y="1700808"/>
            <a:ext cx="5756625" cy="5157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052736"/>
            <a:ext cx="6696744"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noProof="1" smtClean="0">
                <a:solidFill>
                  <a:schemeClr val="tx1"/>
                </a:solidFill>
                <a:latin typeface="微软雅黑" panose="020B0503020204020204" pitchFamily="34" charset="-122"/>
                <a:ea typeface="微软雅黑" panose="020B0503020204020204" pitchFamily="34" charset="-122"/>
              </a:rPr>
              <a:t>成本控制评价模型在佘山岛工程项目中的应用</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
        <p:nvSpPr>
          <p:cNvPr id="87079" name="Rectangle 3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 name="TextBox 9"/>
          <p:cNvSpPr txBox="1"/>
          <p:nvPr/>
        </p:nvSpPr>
        <p:spPr>
          <a:xfrm>
            <a:off x="1115616" y="1988840"/>
            <a:ext cx="7344816" cy="400110"/>
          </a:xfrm>
          <a:prstGeom prst="rect">
            <a:avLst/>
          </a:prstGeom>
          <a:noFill/>
        </p:spPr>
        <p:txBody>
          <a:bodyPr wrap="square" rtlCol="0">
            <a:spAutoFit/>
          </a:bodyPr>
          <a:lstStyle/>
          <a:p>
            <a:r>
              <a:rPr lang="zh-CN" altLang="zh-CN" sz="2000" dirty="0">
                <a:latin typeface="微软雅黑" panose="020B0503020204020204" pitchFamily="34" charset="-122"/>
                <a:ea typeface="微软雅黑" panose="020B0503020204020204" pitchFamily="34" charset="-122"/>
              </a:rPr>
              <a:t>进一步绘制各体系指标图如下</a:t>
            </a:r>
            <a:endParaRPr lang="zh-CN" altLang="zh-CN" sz="2000" b="1" dirty="0">
              <a:latin typeface="微软雅黑" panose="020B0503020204020204" pitchFamily="34" charset="-122"/>
              <a:ea typeface="微软雅黑" panose="020B0503020204020204" pitchFamily="34" charset="-122"/>
            </a:endParaRPr>
          </a:p>
        </p:txBody>
      </p:sp>
      <p:pic>
        <p:nvPicPr>
          <p:cNvPr id="104450" name="Picture 2" descr="yaahp635638484603906250"/>
          <p:cNvPicPr>
            <a:picLocks noChangeAspect="1" noChangeArrowheads="1"/>
          </p:cNvPicPr>
          <p:nvPr/>
        </p:nvPicPr>
        <p:blipFill>
          <a:blip r:embed="rId2" cstate="print"/>
          <a:srcRect/>
          <a:stretch>
            <a:fillRect/>
          </a:stretch>
        </p:blipFill>
        <p:spPr bwMode="auto">
          <a:xfrm>
            <a:off x="251520" y="2348880"/>
            <a:ext cx="8712968" cy="43091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052736"/>
            <a:ext cx="6696744"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noProof="1" smtClean="0">
                <a:solidFill>
                  <a:schemeClr val="tx1"/>
                </a:solidFill>
                <a:latin typeface="微软雅黑" panose="020B0503020204020204" pitchFamily="34" charset="-122"/>
                <a:ea typeface="微软雅黑" panose="020B0503020204020204" pitchFamily="34" charset="-122"/>
              </a:rPr>
              <a:t>成本控制评价模型在佘山岛工程项目中的应用</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
        <p:nvSpPr>
          <p:cNvPr id="87079" name="Rectangle 3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 name="TextBox 9"/>
          <p:cNvSpPr txBox="1"/>
          <p:nvPr/>
        </p:nvSpPr>
        <p:spPr>
          <a:xfrm>
            <a:off x="1115616" y="2060848"/>
            <a:ext cx="7344816" cy="2092881"/>
          </a:xfrm>
          <a:prstGeom prst="rect">
            <a:avLst/>
          </a:prstGeom>
          <a:noFill/>
        </p:spPr>
        <p:txBody>
          <a:bodyPr wrap="square" rtlCol="0">
            <a:spAutoFit/>
          </a:bodyPr>
          <a:lstStyle/>
          <a:p>
            <a:r>
              <a:rPr lang="x-none" altLang="zh-CN" sz="2000" dirty="0">
                <a:latin typeface="微软雅黑" panose="020B0503020204020204" pitchFamily="34" charset="-122"/>
                <a:ea typeface="微软雅黑" panose="020B0503020204020204" pitchFamily="34" charset="-122"/>
              </a:rPr>
              <a:t>(2) </a:t>
            </a:r>
            <a:r>
              <a:rPr lang="x-none" altLang="zh-CN" sz="2000" dirty="0" smtClean="0">
                <a:latin typeface="微软雅黑" panose="020B0503020204020204" pitchFamily="34" charset="-122"/>
                <a:ea typeface="微软雅黑" panose="020B0503020204020204" pitchFamily="34" charset="-122"/>
              </a:rPr>
              <a:t>构建评判矩阵</a:t>
            </a:r>
            <a:endParaRPr lang="en-US" altLang="zh-CN" sz="2000" dirty="0" smtClean="0">
              <a:latin typeface="微软雅黑" panose="020B0503020204020204" pitchFamily="34" charset="-122"/>
              <a:ea typeface="微软雅黑" panose="020B0503020204020204" pitchFamily="34" charset="-122"/>
            </a:endParaRPr>
          </a:p>
          <a:p>
            <a:endParaRPr lang="en-US" altLang="zh-CN" sz="2000" dirty="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rPr>
              <a:t>对</a:t>
            </a:r>
            <a:r>
              <a:rPr lang="zh-CN" altLang="zh-CN" sz="2000" dirty="0">
                <a:latin typeface="微软雅黑" panose="020B0503020204020204" pitchFamily="34" charset="-122"/>
                <a:ea typeface="微软雅黑" panose="020B0503020204020204" pitchFamily="34" charset="-122"/>
              </a:rPr>
              <a:t>无居民岛工程成本控制能力评价体系单因素进行评价，然后进行统计，最后形成一个综合了</a:t>
            </a:r>
            <a:r>
              <a:rPr lang="en-US" altLang="zh-CN" sz="2000" dirty="0">
                <a:latin typeface="微软雅黑" panose="020B0503020204020204" pitchFamily="34" charset="-122"/>
                <a:ea typeface="微软雅黑" panose="020B0503020204020204" pitchFamily="34" charset="-122"/>
              </a:rPr>
              <a:t>15</a:t>
            </a:r>
            <a:r>
              <a:rPr lang="zh-CN" altLang="zh-CN" sz="2000" dirty="0">
                <a:latin typeface="微软雅黑" panose="020B0503020204020204" pitchFamily="34" charset="-122"/>
                <a:ea typeface="微软雅黑" panose="020B0503020204020204" pitchFamily="34" charset="-122"/>
              </a:rPr>
              <a:t>个因素的</a:t>
            </a:r>
            <a:r>
              <a:rPr lang="en-US" altLang="zh-CN" sz="2000" dirty="0">
                <a:latin typeface="微软雅黑" panose="020B0503020204020204" pitchFamily="34" charset="-122"/>
                <a:ea typeface="微软雅黑" panose="020B0503020204020204" pitchFamily="34" charset="-122"/>
              </a:rPr>
              <a:t>5</a:t>
            </a:r>
            <a:r>
              <a:rPr lang="zh-CN" altLang="zh-CN" sz="2000" dirty="0">
                <a:latin typeface="微软雅黑" panose="020B0503020204020204" pitchFamily="34" charset="-122"/>
                <a:ea typeface="微软雅黑" panose="020B0503020204020204" pitchFamily="34" charset="-122"/>
              </a:rPr>
              <a:t>个等级的模糊矩阵</a:t>
            </a:r>
            <a:r>
              <a:rPr lang="en-US" altLang="zh-CN" sz="2000" dirty="0">
                <a:latin typeface="微软雅黑" panose="020B0503020204020204" pitchFamily="34" charset="-122"/>
                <a:ea typeface="微软雅黑" panose="020B0503020204020204" pitchFamily="34" charset="-122"/>
              </a:rPr>
              <a:t>R</a:t>
            </a:r>
            <a:r>
              <a:rPr lang="zh-CN" altLang="zh-CN" sz="2000" dirty="0">
                <a:latin typeface="微软雅黑" panose="020B0503020204020204" pitchFamily="34" charset="-122"/>
                <a:ea typeface="微软雅黑" panose="020B0503020204020204" pitchFamily="34" charset="-122"/>
              </a:rPr>
              <a:t>，评价结果如下表所示。</a:t>
            </a:r>
            <a:r>
              <a:rPr lang="en-US" altLang="zh-CN" sz="2000" dirty="0">
                <a:latin typeface="微软雅黑" panose="020B0503020204020204" pitchFamily="34" charset="-122"/>
                <a:ea typeface="微软雅黑" panose="020B0503020204020204" pitchFamily="34" charset="-122"/>
              </a:rPr>
              <a:t>R</a:t>
            </a:r>
            <a:r>
              <a:rPr lang="zh-CN" altLang="zh-CN" sz="2000" dirty="0">
                <a:latin typeface="微软雅黑" panose="020B0503020204020204" pitchFamily="34" charset="-122"/>
                <a:ea typeface="微软雅黑" panose="020B0503020204020204" pitchFamily="34" charset="-122"/>
              </a:rPr>
              <a:t>可由模糊矩阵来表示：</a:t>
            </a:r>
            <a:endParaRPr lang="zh-CN" altLang="zh-CN" sz="2000" dirty="0">
              <a:latin typeface="微软雅黑" panose="020B0503020204020204" pitchFamily="34" charset="-122"/>
              <a:ea typeface="微软雅黑" panose="020B0503020204020204" pitchFamily="34" charset="-122"/>
            </a:endParaRPr>
          </a:p>
        </p:txBody>
      </p:sp>
      <p:pic>
        <p:nvPicPr>
          <p:cNvPr id="105474" name="Picture 2" descr="图片1"/>
          <p:cNvPicPr>
            <a:picLocks noChangeAspect="1" noChangeArrowheads="1"/>
          </p:cNvPicPr>
          <p:nvPr/>
        </p:nvPicPr>
        <p:blipFill>
          <a:blip r:embed="rId2" cstate="print"/>
          <a:srcRect/>
          <a:stretch>
            <a:fillRect/>
          </a:stretch>
        </p:blipFill>
        <p:spPr bwMode="auto">
          <a:xfrm>
            <a:off x="2483768" y="4221088"/>
            <a:ext cx="3781028" cy="18506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052736"/>
            <a:ext cx="6696744"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noProof="1" smtClean="0">
                <a:solidFill>
                  <a:schemeClr val="tx1"/>
                </a:solidFill>
                <a:latin typeface="微软雅黑" panose="020B0503020204020204" pitchFamily="34" charset="-122"/>
                <a:ea typeface="微软雅黑" panose="020B0503020204020204" pitchFamily="34" charset="-122"/>
              </a:rPr>
              <a:t>成本控制评价模型在佘山岛工程项目中的应用</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
        <p:nvSpPr>
          <p:cNvPr id="87079" name="Rectangle 3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 name="TextBox 9"/>
          <p:cNvSpPr txBox="1"/>
          <p:nvPr/>
        </p:nvSpPr>
        <p:spPr>
          <a:xfrm>
            <a:off x="1115616" y="2060848"/>
            <a:ext cx="7344816" cy="1631216"/>
          </a:xfrm>
          <a:prstGeom prst="rect">
            <a:avLst/>
          </a:prstGeom>
          <a:noFill/>
        </p:spPr>
        <p:txBody>
          <a:bodyPr wrap="square" rtlCol="0">
            <a:spAutoFit/>
          </a:bodyPr>
          <a:lstStyle/>
          <a:p>
            <a:r>
              <a:rPr lang="x-none" altLang="zh-CN" sz="2000" dirty="0">
                <a:latin typeface="微软雅黑" panose="020B0503020204020204" pitchFamily="34" charset="-122"/>
                <a:ea typeface="微软雅黑" panose="020B0503020204020204" pitchFamily="34" charset="-122"/>
              </a:rPr>
              <a:t>(3) </a:t>
            </a:r>
            <a:r>
              <a:rPr lang="x-none" altLang="zh-CN" sz="2000" dirty="0" smtClean="0">
                <a:latin typeface="微软雅黑" panose="020B0503020204020204" pitchFamily="34" charset="-122"/>
                <a:ea typeface="微软雅黑" panose="020B0503020204020204" pitchFamily="34" charset="-122"/>
              </a:rPr>
              <a:t>模糊评判</a:t>
            </a:r>
            <a:endParaRPr lang="en-US" altLang="zh-CN" sz="2000" dirty="0">
              <a:latin typeface="微软雅黑" panose="020B0503020204020204" pitchFamily="34" charset="-122"/>
              <a:ea typeface="微软雅黑" panose="020B0503020204020204" pitchFamily="34" charset="-122"/>
            </a:endParaRPr>
          </a:p>
          <a:p>
            <a:pPr>
              <a:lnSpc>
                <a:spcPct val="150000"/>
              </a:lnSpc>
            </a:pPr>
            <a:r>
              <a:rPr lang="zh-CN" altLang="zh-CN" sz="2000" dirty="0">
                <a:latin typeface="微软雅黑" panose="020B0503020204020204" pitchFamily="34" charset="-122"/>
                <a:ea typeface="微软雅黑" panose="020B0503020204020204" pitchFamily="34" charset="-122"/>
              </a:rPr>
              <a:t>模糊评判是对</a:t>
            </a:r>
            <a:r>
              <a:rPr lang="en-US" altLang="zh-CN" sz="2000" dirty="0">
                <a:latin typeface="微软雅黑" panose="020B0503020204020204" pitchFamily="34" charset="-122"/>
                <a:ea typeface="微软雅黑" panose="020B0503020204020204" pitchFamily="34" charset="-122"/>
              </a:rPr>
              <a:t>C</a:t>
            </a:r>
            <a:r>
              <a:rPr lang="zh-CN" altLang="zh-CN" sz="2000" dirty="0">
                <a:latin typeface="微软雅黑" panose="020B0503020204020204" pitchFamily="34" charset="-122"/>
                <a:ea typeface="微软雅黑" panose="020B0503020204020204" pitchFamily="34" charset="-122"/>
              </a:rPr>
              <a:t>上的权重集和评判矩阵</a:t>
            </a:r>
            <a:r>
              <a:rPr lang="en-US" altLang="zh-CN" sz="2000" dirty="0">
                <a:latin typeface="微软雅黑" panose="020B0503020204020204" pitchFamily="34" charset="-122"/>
                <a:ea typeface="微软雅黑" panose="020B0503020204020204" pitchFamily="34" charset="-122"/>
              </a:rPr>
              <a:t>R</a:t>
            </a:r>
            <a:r>
              <a:rPr lang="zh-CN" altLang="zh-CN" sz="2000" dirty="0">
                <a:latin typeface="微软雅黑" panose="020B0503020204020204" pitchFamily="34" charset="-122"/>
                <a:ea typeface="微软雅黑" panose="020B0503020204020204" pitchFamily="34" charset="-122"/>
              </a:rPr>
              <a:t>的合成，评判结果</a:t>
            </a:r>
            <a:r>
              <a:rPr lang="en-US" altLang="zh-CN" sz="2000" dirty="0">
                <a:latin typeface="微软雅黑" panose="020B0503020204020204" pitchFamily="34" charset="-122"/>
                <a:ea typeface="微软雅黑" panose="020B0503020204020204" pitchFamily="34" charset="-122"/>
              </a:rPr>
              <a:t>S=</a:t>
            </a:r>
            <a:r>
              <a:rPr lang="en-US" altLang="zh-CN" sz="2000" dirty="0" err="1">
                <a:latin typeface="微软雅黑" panose="020B0503020204020204" pitchFamily="34" charset="-122"/>
                <a:ea typeface="微软雅黑" panose="020B0503020204020204" pitchFamily="34" charset="-122"/>
              </a:rPr>
              <a:t>Ci</a:t>
            </a:r>
            <a:r>
              <a:rPr lang="en-US" altLang="zh-CN" sz="2000" dirty="0">
                <a:latin typeface="微软雅黑" panose="020B0503020204020204" pitchFamily="34" charset="-122"/>
                <a:ea typeface="微软雅黑" panose="020B0503020204020204" pitchFamily="34" charset="-122"/>
              </a:rPr>
              <a:t>*</a:t>
            </a:r>
            <a:r>
              <a:rPr lang="en-US" altLang="zh-CN" sz="2000" dirty="0" err="1">
                <a:latin typeface="微软雅黑" panose="020B0503020204020204" pitchFamily="34" charset="-122"/>
                <a:ea typeface="微软雅黑" panose="020B0503020204020204" pitchFamily="34" charset="-122"/>
              </a:rPr>
              <a:t>Ri</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为模糊算子）</a:t>
            </a:r>
            <a:endParaRPr lang="zh-CN" altLang="zh-CN" sz="2000" dirty="0">
              <a:latin typeface="微软雅黑" panose="020B0503020204020204" pitchFamily="34" charset="-122"/>
              <a:ea typeface="微软雅黑" panose="020B0503020204020204" pitchFamily="34" charset="-122"/>
            </a:endParaRPr>
          </a:p>
          <a:p>
            <a:endParaRPr lang="zh-CN" altLang="zh-CN" sz="2000" dirty="0">
              <a:latin typeface="微软雅黑" panose="020B0503020204020204" pitchFamily="34" charset="-122"/>
              <a:ea typeface="微软雅黑" panose="020B0503020204020204" pitchFamily="34" charset="-122"/>
            </a:endParaRPr>
          </a:p>
        </p:txBody>
      </p:sp>
      <p:graphicFrame>
        <p:nvGraphicFramePr>
          <p:cNvPr id="106497" name="Object 1"/>
          <p:cNvGraphicFramePr>
            <a:graphicFrameLocks noChangeAspect="1"/>
          </p:cNvGraphicFramePr>
          <p:nvPr/>
        </p:nvGraphicFramePr>
        <p:xfrm>
          <a:off x="1390650" y="8039100"/>
          <a:ext cx="3543300" cy="968375"/>
        </p:xfrm>
        <a:graphic>
          <a:graphicData uri="http://schemas.openxmlformats.org/presentationml/2006/ole">
            <mc:AlternateContent xmlns:mc="http://schemas.openxmlformats.org/markup-compatibility/2006">
              <mc:Choice xmlns:v="urn:schemas-microsoft-com:vml" Requires="v">
                <p:oleObj spid="_x0000_s2049" name="" r:id="rId2" imgW="81381600" imgH="22250400" progId="Equation.DSMT4">
                  <p:embed/>
                </p:oleObj>
              </mc:Choice>
              <mc:Fallback>
                <p:oleObj name="" r:id="rId2" imgW="81381600" imgH="22250400" progId="Equation.DSMT4">
                  <p:embed/>
                  <p:pic>
                    <p:nvPicPr>
                      <p:cNvPr id="0" name="图片 2048"/>
                      <p:cNvPicPr>
                        <a:picLocks noChangeAspect="1"/>
                      </p:cNvPicPr>
                      <p:nvPr/>
                    </p:nvPicPr>
                    <p:blipFill>
                      <a:blip r:embed="rId3"/>
                      <a:stretch>
                        <a:fillRect/>
                      </a:stretch>
                    </p:blipFill>
                    <p:spPr>
                      <a:xfrm>
                        <a:off x="1390650" y="8039100"/>
                        <a:ext cx="3543300" cy="968375"/>
                      </a:xfrm>
                      <a:prstGeom prst="rect">
                        <a:avLst/>
                      </a:prstGeom>
                      <a:noFill/>
                      <a:ln w="9525">
                        <a:noFill/>
                      </a:ln>
                    </p:spPr>
                  </p:pic>
                </p:oleObj>
              </mc:Fallback>
            </mc:AlternateContent>
          </a:graphicData>
        </a:graphic>
      </p:graphicFrame>
      <p:graphicFrame>
        <p:nvGraphicFramePr>
          <p:cNvPr id="106498" name="Object 2"/>
          <p:cNvGraphicFramePr>
            <a:graphicFrameLocks noChangeAspect="1"/>
          </p:cNvGraphicFramePr>
          <p:nvPr/>
        </p:nvGraphicFramePr>
        <p:xfrm>
          <a:off x="1979711" y="3356992"/>
          <a:ext cx="4742613" cy="1296144"/>
        </p:xfrm>
        <a:graphic>
          <a:graphicData uri="http://schemas.openxmlformats.org/presentationml/2006/ole">
            <mc:AlternateContent xmlns:mc="http://schemas.openxmlformats.org/markup-compatibility/2006">
              <mc:Choice xmlns:v="urn:schemas-microsoft-com:vml" Requires="v">
                <p:oleObj spid="_x0000_s2050" name="" r:id="rId4" imgW="81381600" imgH="22250400" progId="">
                  <p:embed/>
                </p:oleObj>
              </mc:Choice>
              <mc:Fallback>
                <p:oleObj name="" r:id="rId4" imgW="81381600" imgH="22250400" progId="">
                  <p:embed/>
                  <p:pic>
                    <p:nvPicPr>
                      <p:cNvPr id="0" name="图片 2049"/>
                      <p:cNvPicPr>
                        <a:picLocks noChangeAspect="1"/>
                      </p:cNvPicPr>
                      <p:nvPr/>
                    </p:nvPicPr>
                    <p:blipFill>
                      <a:blip r:embed="rId3"/>
                      <a:stretch>
                        <a:fillRect/>
                      </a:stretch>
                    </p:blipFill>
                    <p:spPr>
                      <a:xfrm>
                        <a:off x="1979711" y="3356992"/>
                        <a:ext cx="4742613" cy="1296144"/>
                      </a:xfrm>
                      <a:prstGeom prst="rect">
                        <a:avLst/>
                      </a:prstGeom>
                      <a:noFill/>
                      <a:ln w="9525">
                        <a:noFill/>
                      </a:ln>
                    </p:spPr>
                  </p:pic>
                </p:oleObj>
              </mc:Fallback>
            </mc:AlternateContent>
          </a:graphicData>
        </a:graphic>
      </p:graphicFrame>
      <p:sp>
        <p:nvSpPr>
          <p:cNvPr id="9" name="TextBox 8"/>
          <p:cNvSpPr txBox="1"/>
          <p:nvPr/>
        </p:nvSpPr>
        <p:spPr>
          <a:xfrm>
            <a:off x="467544" y="4509120"/>
            <a:ext cx="5688632" cy="400110"/>
          </a:xfrm>
          <a:prstGeom prst="rect">
            <a:avLst/>
          </a:prstGeom>
          <a:noFill/>
        </p:spPr>
        <p:txBody>
          <a:bodyPr wrap="square" rtlCol="0">
            <a:spAutoFit/>
          </a:bodyPr>
          <a:lstStyle/>
          <a:p>
            <a:r>
              <a:rPr lang="zh-CN" altLang="zh-CN" sz="2000" dirty="0">
                <a:latin typeface="微软雅黑" panose="020B0503020204020204" pitchFamily="34" charset="-122"/>
                <a:ea typeface="微软雅黑" panose="020B0503020204020204" pitchFamily="34" charset="-122"/>
              </a:rPr>
              <a:t>由综合评价矩阵</a:t>
            </a:r>
            <a:endParaRPr lang="zh-CN" altLang="en-US" sz="2000" dirty="0">
              <a:latin typeface="微软雅黑" panose="020B0503020204020204" pitchFamily="34" charset="-122"/>
              <a:ea typeface="微软雅黑" panose="020B0503020204020204" pitchFamily="34" charset="-122"/>
            </a:endParaRPr>
          </a:p>
        </p:txBody>
      </p:sp>
      <p:sp>
        <p:nvSpPr>
          <p:cNvPr id="106500" name="Rectangle 4"/>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106499" name="Object 3"/>
          <p:cNvGraphicFramePr>
            <a:graphicFrameLocks noChangeAspect="1"/>
          </p:cNvGraphicFramePr>
          <p:nvPr/>
        </p:nvGraphicFramePr>
        <p:xfrm>
          <a:off x="1907704" y="4653136"/>
          <a:ext cx="6038447" cy="2204864"/>
        </p:xfrm>
        <a:graphic>
          <a:graphicData uri="http://schemas.openxmlformats.org/presentationml/2006/ole">
            <mc:AlternateContent xmlns:mc="http://schemas.openxmlformats.org/markup-compatibility/2006">
              <mc:Choice xmlns:v="urn:schemas-microsoft-com:vml" Requires="v">
                <p:oleObj spid="_x0000_s2051" name="" r:id="rId5" imgW="124663200" imgH="45110400" progId="Equation.DSMT4">
                  <p:embed/>
                </p:oleObj>
              </mc:Choice>
              <mc:Fallback>
                <p:oleObj name="" r:id="rId5" imgW="124663200" imgH="45110400" progId="Equation.DSMT4">
                  <p:embed/>
                  <p:pic>
                    <p:nvPicPr>
                      <p:cNvPr id="0" name="图片 2050"/>
                      <p:cNvPicPr>
                        <a:picLocks noChangeAspect="1"/>
                      </p:cNvPicPr>
                      <p:nvPr/>
                    </p:nvPicPr>
                    <p:blipFill>
                      <a:blip r:embed="rId6"/>
                      <a:stretch>
                        <a:fillRect/>
                      </a:stretch>
                    </p:blipFill>
                    <p:spPr>
                      <a:xfrm>
                        <a:off x="1907704" y="4653136"/>
                        <a:ext cx="6038447" cy="2204864"/>
                      </a:xfrm>
                      <a:prstGeom prst="rect">
                        <a:avLst/>
                      </a:prstGeom>
                      <a:noFill/>
                      <a:ln w="9525">
                        <a:noFill/>
                      </a:ln>
                    </p:spPr>
                  </p:pic>
                </p:oleObj>
              </mc:Fallback>
            </mc:AlternateContent>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052736"/>
            <a:ext cx="6696744"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noProof="1" smtClean="0">
                <a:solidFill>
                  <a:schemeClr val="tx1"/>
                </a:solidFill>
                <a:latin typeface="微软雅黑" panose="020B0503020204020204" pitchFamily="34" charset="-122"/>
                <a:ea typeface="微软雅黑" panose="020B0503020204020204" pitchFamily="34" charset="-122"/>
              </a:rPr>
              <a:t>成本控制评价模型在佘山岛工程项目中的应用</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
        <p:nvSpPr>
          <p:cNvPr id="87079" name="Rectangle 3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 name="TextBox 9"/>
          <p:cNvSpPr txBox="1"/>
          <p:nvPr/>
        </p:nvSpPr>
        <p:spPr>
          <a:xfrm>
            <a:off x="1187624" y="1916832"/>
            <a:ext cx="7344816" cy="1631216"/>
          </a:xfrm>
          <a:prstGeom prst="rect">
            <a:avLst/>
          </a:prstGeom>
          <a:noFill/>
        </p:spPr>
        <p:txBody>
          <a:bodyPr wrap="square" rtlCol="0">
            <a:spAutoFit/>
          </a:bodyPr>
          <a:lstStyle/>
          <a:p>
            <a:r>
              <a:rPr lang="zh-CN" altLang="zh-CN" sz="2000" dirty="0" smtClean="0">
                <a:latin typeface="微软雅黑" panose="020B0503020204020204" pitchFamily="34" charset="-122"/>
                <a:ea typeface="微软雅黑" panose="020B0503020204020204" pitchFamily="34" charset="-122"/>
              </a:rPr>
              <a:t>由</a:t>
            </a:r>
            <a:r>
              <a:rPr lang="zh-CN" altLang="zh-CN" sz="2000" dirty="0">
                <a:latin typeface="微软雅黑" panose="020B0503020204020204" pitchFamily="34" charset="-122"/>
                <a:ea typeface="微软雅黑" panose="020B0503020204020204" pitchFamily="34" charset="-122"/>
              </a:rPr>
              <a:t>此，可以得出佘山岛改扩建工程项目前期成本控制水平：有</a:t>
            </a:r>
            <a:r>
              <a:rPr lang="en-US" altLang="zh-CN" sz="2000" dirty="0">
                <a:latin typeface="微软雅黑" panose="020B0503020204020204" pitchFamily="34" charset="-122"/>
                <a:ea typeface="微软雅黑" panose="020B0503020204020204" pitchFamily="34" charset="-122"/>
              </a:rPr>
              <a:t>18</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73</a:t>
            </a:r>
            <a:r>
              <a:rPr lang="zh-CN" altLang="zh-CN" sz="2000" dirty="0">
                <a:latin typeface="微软雅黑" panose="020B0503020204020204" pitchFamily="34" charset="-122"/>
                <a:ea typeface="微软雅黑" panose="020B0503020204020204" pitchFamily="34" charset="-122"/>
              </a:rPr>
              <a:t>％的可能性是成本控制水平很</a:t>
            </a:r>
            <a:r>
              <a:rPr lang="zh-CN" altLang="zh-CN" sz="2000" dirty="0" smtClean="0">
                <a:latin typeface="微软雅黑" panose="020B0503020204020204" pitchFamily="34" charset="-122"/>
                <a:ea typeface="微软雅黑" panose="020B0503020204020204" pitchFamily="34" charset="-122"/>
              </a:rPr>
              <a:t>好</a:t>
            </a:r>
            <a:r>
              <a:rPr lang="zh-CN" altLang="en-US" sz="2000" dirty="0" smtClean="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有</a:t>
            </a:r>
            <a:r>
              <a:rPr lang="en-US" altLang="zh-CN" sz="2000" dirty="0">
                <a:latin typeface="微软雅黑" panose="020B0503020204020204" pitchFamily="34" charset="-122"/>
                <a:ea typeface="微软雅黑" panose="020B0503020204020204" pitchFamily="34" charset="-122"/>
              </a:rPr>
              <a:t>19</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15</a:t>
            </a:r>
            <a:r>
              <a:rPr lang="zh-CN" altLang="zh-CN" sz="2000" dirty="0">
                <a:latin typeface="微软雅黑" panose="020B0503020204020204" pitchFamily="34" charset="-122"/>
                <a:ea typeface="微软雅黑" panose="020B0503020204020204" pitchFamily="34" charset="-122"/>
              </a:rPr>
              <a:t>％的把握成本控制水平较</a:t>
            </a:r>
            <a:r>
              <a:rPr lang="zh-CN" altLang="zh-CN" sz="2000" dirty="0" smtClean="0">
                <a:latin typeface="微软雅黑" panose="020B0503020204020204" pitchFamily="34" charset="-122"/>
                <a:ea typeface="微软雅黑" panose="020B0503020204020204" pitchFamily="34" charset="-122"/>
              </a:rPr>
              <a:t>好</a:t>
            </a:r>
            <a:r>
              <a:rPr lang="zh-CN" altLang="en-US" sz="2000" dirty="0" smtClean="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有</a:t>
            </a:r>
            <a:r>
              <a:rPr lang="en-US" altLang="zh-CN" sz="2000" dirty="0">
                <a:latin typeface="微软雅黑" panose="020B0503020204020204" pitchFamily="34" charset="-122"/>
                <a:ea typeface="微软雅黑" panose="020B0503020204020204" pitchFamily="34" charset="-122"/>
              </a:rPr>
              <a:t>14</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06</a:t>
            </a:r>
            <a:r>
              <a:rPr lang="zh-CN" altLang="zh-CN" sz="2000" dirty="0">
                <a:latin typeface="微软雅黑" panose="020B0503020204020204" pitchFamily="34" charset="-122"/>
                <a:ea typeface="微软雅黑" panose="020B0503020204020204" pitchFamily="34" charset="-122"/>
              </a:rPr>
              <a:t>％的可能性成本控制水平一</a:t>
            </a:r>
            <a:r>
              <a:rPr lang="zh-CN" altLang="zh-CN" sz="2000" dirty="0" smtClean="0">
                <a:latin typeface="微软雅黑" panose="020B0503020204020204" pitchFamily="34" charset="-122"/>
                <a:ea typeface="微软雅黑" panose="020B0503020204020204" pitchFamily="34" charset="-122"/>
              </a:rPr>
              <a:t>般</a:t>
            </a:r>
            <a:r>
              <a:rPr lang="zh-CN" altLang="en-US" sz="2000" dirty="0" smtClean="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有</a:t>
            </a:r>
            <a:r>
              <a:rPr lang="en-US" altLang="zh-CN" sz="2000" dirty="0">
                <a:latin typeface="微软雅黑" panose="020B0503020204020204" pitchFamily="34" charset="-122"/>
                <a:ea typeface="微软雅黑" panose="020B0503020204020204" pitchFamily="34" charset="-122"/>
              </a:rPr>
              <a:t>45</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75</a:t>
            </a:r>
            <a:r>
              <a:rPr lang="zh-CN" altLang="zh-CN" sz="2000" dirty="0">
                <a:latin typeface="微软雅黑" panose="020B0503020204020204" pitchFamily="34" charset="-122"/>
                <a:ea typeface="微软雅黑" panose="020B0503020204020204" pitchFamily="34" charset="-122"/>
              </a:rPr>
              <a:t>％的可能性成本控制水平较</a:t>
            </a:r>
            <a:r>
              <a:rPr lang="zh-CN" altLang="zh-CN" sz="2000" dirty="0" smtClean="0">
                <a:latin typeface="微软雅黑" panose="020B0503020204020204" pitchFamily="34" charset="-122"/>
                <a:ea typeface="微软雅黑" panose="020B0503020204020204" pitchFamily="34" charset="-122"/>
              </a:rPr>
              <a:t>差</a:t>
            </a:r>
            <a:r>
              <a:rPr lang="zh-CN" altLang="en-US" sz="2000" dirty="0" smtClean="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有</a:t>
            </a:r>
            <a:r>
              <a:rPr lang="en-US" altLang="zh-CN" sz="2000" dirty="0">
                <a:latin typeface="微软雅黑" panose="020B0503020204020204" pitchFamily="34" charset="-122"/>
                <a:ea typeface="微软雅黑" panose="020B0503020204020204" pitchFamily="34" charset="-122"/>
              </a:rPr>
              <a:t>1</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59</a:t>
            </a:r>
            <a:r>
              <a:rPr lang="zh-CN" altLang="zh-CN" sz="2000" dirty="0">
                <a:latin typeface="微软雅黑" panose="020B0503020204020204" pitchFamily="34" charset="-122"/>
                <a:ea typeface="微软雅黑" panose="020B0503020204020204" pitchFamily="34" charset="-122"/>
              </a:rPr>
              <a:t>％的可能性成本控制水平很差。具体如下图所示：</a:t>
            </a:r>
            <a:endParaRPr lang="zh-CN" altLang="zh-CN" sz="2000" dirty="0">
              <a:latin typeface="微软雅黑" panose="020B0503020204020204" pitchFamily="34" charset="-122"/>
              <a:ea typeface="微软雅黑" panose="020B0503020204020204" pitchFamily="34" charset="-122"/>
            </a:endParaRPr>
          </a:p>
        </p:txBody>
      </p:sp>
      <p:sp>
        <p:nvSpPr>
          <p:cNvPr id="107522" name="Rectangle 2"/>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aphicFrame>
        <p:nvGraphicFramePr>
          <p:cNvPr id="107521" name="Object 1"/>
          <p:cNvGraphicFramePr>
            <a:graphicFrameLocks noChangeAspect="1"/>
          </p:cNvGraphicFramePr>
          <p:nvPr/>
        </p:nvGraphicFramePr>
        <p:xfrm>
          <a:off x="755576" y="3634180"/>
          <a:ext cx="4824536" cy="3223820"/>
        </p:xfrm>
        <a:graphic>
          <a:graphicData uri="http://schemas.openxmlformats.org/presentationml/2006/ole">
            <mc:AlternateContent xmlns:mc="http://schemas.openxmlformats.org/markup-compatibility/2006">
              <mc:Choice xmlns:v="urn:schemas-microsoft-com:vml" Requires="v">
                <p:oleObj spid="_x0000_s3073" name="" r:id="rId2" imgW="5561965" imgH="3722370" progId="MSGraph.Chart.8">
                  <p:embed/>
                </p:oleObj>
              </mc:Choice>
              <mc:Fallback>
                <p:oleObj name="" r:id="rId2" imgW="5561965" imgH="3722370" progId="MSGraph.Chart.8">
                  <p:embed/>
                  <p:pic>
                    <p:nvPicPr>
                      <p:cNvPr id="0" name="图片 3072"/>
                      <p:cNvPicPr>
                        <a:picLocks noChangeAspect="1"/>
                      </p:cNvPicPr>
                      <p:nvPr/>
                    </p:nvPicPr>
                    <p:blipFill>
                      <a:blip r:embed="rId3"/>
                      <a:stretch>
                        <a:fillRect/>
                      </a:stretch>
                    </p:blipFill>
                    <p:spPr>
                      <a:xfrm>
                        <a:off x="755576" y="3634180"/>
                        <a:ext cx="4824536" cy="3223820"/>
                      </a:xfrm>
                      <a:prstGeom prst="rect">
                        <a:avLst/>
                      </a:prstGeom>
                      <a:noFill/>
                      <a:ln w="9525">
                        <a:noFill/>
                      </a:ln>
                    </p:spPr>
                  </p:pic>
                </p:oleObj>
              </mc:Fallback>
            </mc:AlternateContent>
          </a:graphicData>
        </a:graphic>
      </p:graphicFrame>
      <p:sp>
        <p:nvSpPr>
          <p:cNvPr id="9" name="TextBox 8"/>
          <p:cNvSpPr txBox="1"/>
          <p:nvPr/>
        </p:nvSpPr>
        <p:spPr>
          <a:xfrm>
            <a:off x="5868144" y="3861048"/>
            <a:ext cx="3275856" cy="2616101"/>
          </a:xfrm>
          <a:prstGeom prst="rect">
            <a:avLst/>
          </a:prstGeom>
          <a:noFill/>
        </p:spPr>
        <p:txBody>
          <a:bodyPr wrap="square" rtlCol="0">
            <a:spAutoFit/>
          </a:bodyPr>
          <a:lstStyle/>
          <a:p>
            <a:r>
              <a:rPr lang="zh-CN" altLang="zh-CN" dirty="0">
                <a:latin typeface="微软雅黑" panose="020B0503020204020204" pitchFamily="34" charset="-122"/>
                <a:ea typeface="微软雅黑" panose="020B0503020204020204" pitchFamily="34" charset="-122"/>
              </a:rPr>
              <a:t>依据最大隶属度原则，佘山岛改扩建工程项目前期成本控制水平较差，从后期成本控制的角度来看，其工程项目的承建单位应当分析当前成本控制中的不足，改进成本控制措施，以期提高在后续工程项目中的成本控制水平</a:t>
            </a:r>
            <a:r>
              <a:rPr lang="zh-CN" altLang="zh-CN" sz="2000" dirty="0">
                <a:latin typeface="微软雅黑" panose="020B0503020204020204" pitchFamily="34" charset="-122"/>
                <a:ea typeface="微软雅黑" panose="020B0503020204020204" pitchFamily="34" charset="-122"/>
              </a:rPr>
              <a:t>。</a:t>
            </a:r>
            <a:endParaRPr lang="zh-CN" altLang="zh-CN" sz="2000" dirty="0">
              <a:latin typeface="微软雅黑" panose="020B0503020204020204" pitchFamily="34" charset="-122"/>
              <a:ea typeface="微软雅黑" panose="020B0503020204020204" pitchFamily="34" charset="-122"/>
            </a:endParaRPr>
          </a:p>
          <a:p>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052736"/>
            <a:ext cx="6696744"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noProof="1" smtClean="0">
                <a:solidFill>
                  <a:schemeClr val="tx1"/>
                </a:solidFill>
                <a:latin typeface="微软雅黑" panose="020B0503020204020204" pitchFamily="34" charset="-122"/>
                <a:ea typeface="微软雅黑" panose="020B0503020204020204" pitchFamily="34" charset="-122"/>
              </a:rPr>
              <a:t>成本控制评价模型在佘山岛工程项目中的应用</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
        <p:nvSpPr>
          <p:cNvPr id="87079" name="Rectangle 3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 name="TextBox 9"/>
          <p:cNvSpPr txBox="1"/>
          <p:nvPr/>
        </p:nvSpPr>
        <p:spPr>
          <a:xfrm>
            <a:off x="683568" y="2060848"/>
            <a:ext cx="7776864" cy="4708981"/>
          </a:xfrm>
          <a:prstGeom prst="rect">
            <a:avLst/>
          </a:prstGeom>
          <a:noFill/>
        </p:spPr>
        <p:txBody>
          <a:bodyPr wrap="square" rtlCol="0">
            <a:spAutoFit/>
          </a:bodyPr>
          <a:lstStyle/>
          <a:p>
            <a:r>
              <a:rPr lang="zh-CN" altLang="zh-CN" sz="2000" b="1" dirty="0">
                <a:latin typeface="微软雅黑" panose="020B0503020204020204" pitchFamily="34" charset="-122"/>
                <a:ea typeface="微软雅黑" panose="020B0503020204020204" pitchFamily="34" charset="-122"/>
              </a:rPr>
              <a:t>佘山岛工程项目成本控制存在的不</a:t>
            </a:r>
            <a:r>
              <a:rPr lang="zh-CN" altLang="zh-CN" sz="2000" b="1" dirty="0" smtClean="0">
                <a:latin typeface="微软雅黑" panose="020B0503020204020204" pitchFamily="34" charset="-122"/>
                <a:ea typeface="微软雅黑" panose="020B0503020204020204" pitchFamily="34" charset="-122"/>
              </a:rPr>
              <a:t>足</a:t>
            </a:r>
            <a:endParaRPr lang="en-US" altLang="zh-CN" sz="2000" b="1" dirty="0" smtClean="0">
              <a:latin typeface="微软雅黑" panose="020B0503020204020204" pitchFamily="34" charset="-122"/>
              <a:ea typeface="微软雅黑" panose="020B0503020204020204" pitchFamily="34" charset="-122"/>
            </a:endParaRPr>
          </a:p>
          <a:p>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1</a:t>
            </a:r>
            <a:r>
              <a:rPr lang="zh-CN" altLang="en-US" sz="2000" b="1" dirty="0" smtClean="0">
                <a:latin typeface="微软雅黑" panose="020B0503020204020204" pitchFamily="34" charset="-122"/>
                <a:ea typeface="微软雅黑" panose="020B0503020204020204" pitchFamily="34" charset="-122"/>
              </a:rPr>
              <a:t>）</a:t>
            </a:r>
            <a:r>
              <a:rPr lang="zh-CN" altLang="zh-CN" sz="2000" b="1" dirty="0">
                <a:latin typeface="微软雅黑" panose="020B0503020204020204" pitchFamily="34" charset="-122"/>
                <a:ea typeface="微软雅黑" panose="020B0503020204020204" pitchFamily="34" charset="-122"/>
              </a:rPr>
              <a:t>成本控制责任意识淡</a:t>
            </a:r>
            <a:r>
              <a:rPr lang="zh-CN" altLang="zh-CN" sz="2000" b="1" dirty="0" smtClean="0">
                <a:latin typeface="微软雅黑" panose="020B0503020204020204" pitchFamily="34" charset="-122"/>
                <a:ea typeface="微软雅黑" panose="020B0503020204020204" pitchFamily="34" charset="-122"/>
              </a:rPr>
              <a:t>薄</a:t>
            </a:r>
            <a:endParaRPr lang="en-US" altLang="zh-CN" sz="2000" b="1" dirty="0" smtClean="0">
              <a:latin typeface="微软雅黑" panose="020B0503020204020204" pitchFamily="34" charset="-122"/>
              <a:ea typeface="微软雅黑" panose="020B0503020204020204" pitchFamily="34" charset="-122"/>
            </a:endParaRPr>
          </a:p>
          <a:p>
            <a:r>
              <a:rPr lang="en-US" altLang="zh-CN" sz="2000" dirty="0" smtClean="0">
                <a:latin typeface="微软雅黑" panose="020B0503020204020204" pitchFamily="34" charset="-122"/>
                <a:ea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rPr>
              <a:t>由</a:t>
            </a:r>
            <a:r>
              <a:rPr lang="zh-CN" altLang="zh-CN" sz="2000" dirty="0">
                <a:latin typeface="微软雅黑" panose="020B0503020204020204" pitchFamily="34" charset="-122"/>
                <a:ea typeface="微软雅黑" panose="020B0503020204020204" pitchFamily="34" charset="-122"/>
              </a:rPr>
              <a:t>于该项目工程所在海岛，各部门之间较为分散，缺乏足够的沟通、协调。材料部门只管建筑材料的采办购置、清点检验以及分发。技术部门人员只负责工程项目的技术以及工程质量问题，而项目组织管理部门单纯负责监督工程进度和施工生产。从外表上来看好像是分工明朗、职责明确且各尽其责，然而实际上造成了成本控制责任不到位，导致互相推卸</a:t>
            </a:r>
            <a:r>
              <a:rPr lang="zh-CN"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2</a:t>
            </a:r>
            <a:r>
              <a:rPr lang="zh-CN" altLang="en-US" sz="2000" b="1" dirty="0" smtClean="0">
                <a:latin typeface="微软雅黑" panose="020B0503020204020204" pitchFamily="34" charset="-122"/>
                <a:ea typeface="微软雅黑" panose="020B0503020204020204" pitchFamily="34" charset="-122"/>
              </a:rPr>
              <a:t>）</a:t>
            </a:r>
            <a:r>
              <a:rPr lang="zh-CN" altLang="zh-CN" sz="2000" b="1" dirty="0" smtClean="0">
                <a:latin typeface="微软雅黑" panose="020B0503020204020204" pitchFamily="34" charset="-122"/>
                <a:ea typeface="微软雅黑" panose="020B0503020204020204" pitchFamily="34" charset="-122"/>
              </a:rPr>
              <a:t>成</a:t>
            </a:r>
            <a:r>
              <a:rPr lang="zh-CN" altLang="zh-CN" sz="2000" b="1" dirty="0">
                <a:latin typeface="微软雅黑" panose="020B0503020204020204" pitchFamily="34" charset="-122"/>
                <a:ea typeface="微软雅黑" panose="020B0503020204020204" pitchFamily="34" charset="-122"/>
              </a:rPr>
              <a:t>本控制观念落后</a:t>
            </a:r>
            <a:endParaRPr lang="en-US" altLang="zh-CN" sz="2000" b="1" dirty="0">
              <a:latin typeface="微软雅黑" panose="020B0503020204020204" pitchFamily="34" charset="-122"/>
              <a:ea typeface="微软雅黑" panose="020B0503020204020204" pitchFamily="34" charset="-122"/>
            </a:endParaRPr>
          </a:p>
          <a:p>
            <a:r>
              <a:rPr lang="en-US" altLang="zh-CN" sz="2000" dirty="0" smtClean="0">
                <a:latin typeface="微软雅黑" panose="020B0503020204020204" pitchFamily="34" charset="-122"/>
                <a:ea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rPr>
              <a:t>成</a:t>
            </a:r>
            <a:r>
              <a:rPr lang="zh-CN" altLang="zh-CN" sz="2000" dirty="0">
                <a:latin typeface="微软雅黑" panose="020B0503020204020204" pitchFamily="34" charset="-122"/>
                <a:ea typeface="微软雅黑" panose="020B0503020204020204" pitchFamily="34" charset="-122"/>
              </a:rPr>
              <a:t>本控制的手段局限于传统大陆项目成本控制特点，只限于工程项目本身和从施工方面，忽略了外部因素对工程项目成本的影</a:t>
            </a:r>
            <a:r>
              <a:rPr lang="zh-CN" altLang="zh-CN" sz="2000" dirty="0" smtClean="0">
                <a:latin typeface="微软雅黑" panose="020B0503020204020204" pitchFamily="34" charset="-122"/>
                <a:ea typeface="微软雅黑" panose="020B0503020204020204" pitchFamily="34" charset="-122"/>
              </a:rPr>
              <a:t>响。</a:t>
            </a:r>
            <a:r>
              <a:rPr lang="zh-CN" altLang="zh-CN" sz="2000" dirty="0">
                <a:latin typeface="微软雅黑" panose="020B0503020204020204" pitchFamily="34" charset="-122"/>
                <a:ea typeface="微软雅黑" panose="020B0503020204020204" pitchFamily="34" charset="-122"/>
              </a:rPr>
              <a:t>同时，成本控制的目的仅在于减少相关支出，不能从效益、效率的出发点来考虑成本，没有很好地运用成本</a:t>
            </a:r>
            <a:r>
              <a:rPr lang="en-US" altLang="zh-CN"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效益这一准则，无法通过产生成本</a:t>
            </a:r>
            <a:r>
              <a:rPr lang="en-US" altLang="zh-CN"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效益最大化来减少实际上的成</a:t>
            </a:r>
            <a:r>
              <a:rPr lang="zh-CN" altLang="zh-CN" sz="2000" dirty="0" smtClean="0">
                <a:latin typeface="微软雅黑" panose="020B0503020204020204" pitchFamily="34" charset="-122"/>
                <a:ea typeface="微软雅黑" panose="020B0503020204020204" pitchFamily="34" charset="-122"/>
              </a:rPr>
              <a:t>本</a:t>
            </a:r>
            <a:r>
              <a:rPr lang="zh-CN" altLang="en-US" sz="2000" dirty="0" smtClean="0">
                <a:latin typeface="微软雅黑" panose="020B0503020204020204" pitchFamily="34" charset="-122"/>
                <a:ea typeface="微软雅黑" panose="020B0503020204020204" pitchFamily="34" charset="-122"/>
              </a:rPr>
              <a:t>。</a:t>
            </a:r>
            <a:endParaRPr lang="zh-CN" altLang="zh-CN" sz="2000" dirty="0">
              <a:latin typeface="微软雅黑" panose="020B0503020204020204" pitchFamily="34" charset="-122"/>
              <a:ea typeface="微软雅黑" panose="020B0503020204020204" pitchFamily="34" charset="-122"/>
            </a:endParaRPr>
          </a:p>
          <a:p>
            <a:endParaRPr lang="zh-CN" altLang="zh-CN" sz="20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052736"/>
            <a:ext cx="6696744"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noProof="1" smtClean="0">
                <a:solidFill>
                  <a:schemeClr val="tx1"/>
                </a:solidFill>
                <a:latin typeface="微软雅黑" panose="020B0503020204020204" pitchFamily="34" charset="-122"/>
                <a:ea typeface="微软雅黑" panose="020B0503020204020204" pitchFamily="34" charset="-122"/>
              </a:rPr>
              <a:t>成本控制评价模型在佘山岛工程项目中的应用</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
        <p:nvSpPr>
          <p:cNvPr id="87079" name="Rectangle 3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 name="TextBox 9"/>
          <p:cNvSpPr txBox="1"/>
          <p:nvPr/>
        </p:nvSpPr>
        <p:spPr>
          <a:xfrm>
            <a:off x="683568" y="2060848"/>
            <a:ext cx="7776864" cy="3731278"/>
          </a:xfrm>
          <a:prstGeom prst="rect">
            <a:avLst/>
          </a:prstGeom>
          <a:noFill/>
        </p:spPr>
        <p:txBody>
          <a:bodyPr wrap="square" rtlCol="0">
            <a:spAutoFit/>
          </a:bodyPr>
          <a:lstStyle/>
          <a:p>
            <a:pPr>
              <a:lnSpc>
                <a:spcPct val="150000"/>
              </a:lnSpc>
            </a:pPr>
            <a:r>
              <a:rPr lang="zh-CN" altLang="zh-CN" sz="2000" b="1" dirty="0" smtClean="0">
                <a:latin typeface="微软雅黑" panose="020B0503020204020204" pitchFamily="34" charset="-122"/>
                <a:ea typeface="微软雅黑" panose="020B0503020204020204" pitchFamily="34" charset="-122"/>
              </a:rPr>
              <a:t>佘山岛工程项目成本控制存在的不足</a:t>
            </a: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r>
              <a:rPr lang="zh-CN" altLang="en-US" sz="2000" b="1" dirty="0" smtClean="0">
                <a:latin typeface="微软雅黑" panose="020B0503020204020204" pitchFamily="34" charset="-122"/>
                <a:ea typeface="微软雅黑" panose="020B0503020204020204" pitchFamily="34" charset="-122"/>
              </a:rPr>
              <a:t>（</a:t>
            </a:r>
            <a:r>
              <a:rPr lang="en-US" altLang="zh-CN" sz="2000" b="1" dirty="0" smtClean="0">
                <a:latin typeface="微软雅黑" panose="020B0503020204020204" pitchFamily="34" charset="-122"/>
                <a:ea typeface="微软雅黑" panose="020B0503020204020204" pitchFamily="34" charset="-122"/>
              </a:rPr>
              <a:t>3</a:t>
            </a:r>
            <a:r>
              <a:rPr lang="zh-CN" altLang="en-US" sz="2000" b="1" dirty="0" smtClean="0">
                <a:latin typeface="微软雅黑" panose="020B0503020204020204" pitchFamily="34" charset="-122"/>
                <a:ea typeface="微软雅黑" panose="020B0503020204020204" pitchFamily="34" charset="-122"/>
              </a:rPr>
              <a:t>）</a:t>
            </a:r>
            <a:r>
              <a:rPr lang="zh-CN" altLang="zh-CN" sz="2000" b="1" dirty="0">
                <a:latin typeface="微软雅黑" panose="020B0503020204020204" pitchFamily="34" charset="-122"/>
                <a:ea typeface="微软雅黑" panose="020B0503020204020204" pitchFamily="34" charset="-122"/>
              </a:rPr>
              <a:t>成本控制因素单</a:t>
            </a:r>
            <a:r>
              <a:rPr lang="zh-CN" altLang="zh-CN" sz="2000" b="1" dirty="0" smtClean="0">
                <a:latin typeface="微软雅黑" panose="020B0503020204020204" pitchFamily="34" charset="-122"/>
                <a:ea typeface="微软雅黑" panose="020B0503020204020204" pitchFamily="34" charset="-122"/>
              </a:rPr>
              <a:t>一</a:t>
            </a: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rPr>
              <a:t>工</a:t>
            </a:r>
            <a:r>
              <a:rPr lang="zh-CN" altLang="zh-CN" sz="2000" dirty="0">
                <a:latin typeface="微软雅黑" panose="020B0503020204020204" pitchFamily="34" charset="-122"/>
                <a:ea typeface="微软雅黑" panose="020B0503020204020204" pitchFamily="34" charset="-122"/>
              </a:rPr>
              <a:t>程项目承建企业单一的考虑施工过程中的人工、材料、机械以及现场费用支出，并未考虑与成本相关的质量、工期、以及最主要的天气海况带来的成本超支方面的因素，未对工程成本进行全面控制，缺乏因海岛气候变化快、腐蚀性大、盐分高等引发质量返工、返修等问题产生的费用支出的控制，没有注重质量成本对整体成本的影响。</a:t>
            </a:r>
            <a:endParaRPr lang="en-US" altLang="zh-CN" sz="2000" b="1" dirty="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50938" y="981075"/>
            <a:ext cx="7793037" cy="695325"/>
          </a:xfrm>
        </p:spPr>
        <p:txBody>
          <a:bodyPr/>
          <a:lstStyle/>
          <a:p>
            <a:r>
              <a:rPr lang="zh-CN" altLang="en-US" sz="2400" smtClean="0">
                <a:solidFill>
                  <a:schemeClr val="tx1"/>
                </a:solidFill>
              </a:rPr>
              <a:t>          </a:t>
            </a:r>
            <a:r>
              <a:rPr lang="zh-CN" altLang="en-US" sz="2400" b="1" smtClean="0">
                <a:solidFill>
                  <a:schemeClr val="tx1"/>
                </a:solidFill>
                <a:latin typeface="微软雅黑" panose="020B0503020204020204" pitchFamily="34" charset="-122"/>
                <a:ea typeface="微软雅黑" panose="020B0503020204020204" pitchFamily="34" charset="-122"/>
              </a:rPr>
              <a:t>案例相关理论介绍</a:t>
            </a:r>
            <a:endParaRPr lang="zh-CN" altLang="en-US" sz="2400" b="1" smtClean="0">
              <a:solidFill>
                <a:schemeClr val="tx1"/>
              </a:solidFill>
              <a:latin typeface="微软雅黑" panose="020B0503020204020204" pitchFamily="34" charset="-122"/>
              <a:ea typeface="微软雅黑" panose="020B0503020204020204" pitchFamily="34" charset="-122"/>
            </a:endParaRPr>
          </a:p>
        </p:txBody>
      </p:sp>
      <p:sp>
        <p:nvSpPr>
          <p:cNvPr id="7172" name="Rectangle 5"/>
          <p:cNvSpPr>
            <a:spLocks noChangeArrowheads="1"/>
          </p:cNvSpPr>
          <p:nvPr/>
        </p:nvSpPr>
        <p:spPr bwMode="auto">
          <a:xfrm>
            <a:off x="1150938" y="1757363"/>
            <a:ext cx="7793037" cy="501650"/>
          </a:xfrm>
          <a:prstGeom prst="rect">
            <a:avLst/>
          </a:prstGeom>
          <a:noFill/>
          <a:ln w="9525">
            <a:noFill/>
            <a:miter lim="800000"/>
          </a:ln>
        </p:spPr>
        <p:txBody>
          <a:bodyPr anchor="b"/>
          <a:lstStyle/>
          <a:p>
            <a:pPr eaLnBrk="0" hangingPunct="0"/>
            <a:r>
              <a:rPr lang="zh-CN" altLang="en-US" sz="2000" b="1" dirty="0">
                <a:latin typeface="微软雅黑" panose="020B0503020204020204" pitchFamily="34" charset="-122"/>
                <a:ea typeface="微软雅黑" panose="020B0503020204020204" pitchFamily="34" charset="-122"/>
              </a:rPr>
              <a:t>一</a:t>
            </a:r>
            <a:r>
              <a:rPr lang="zh-CN" altLang="en-US" sz="2000" b="1" dirty="0" smtClean="0">
                <a:latin typeface="微软雅黑" panose="020B0503020204020204" pitchFamily="34" charset="-122"/>
                <a:ea typeface="微软雅黑" panose="020B0503020204020204" pitchFamily="34" charset="-122"/>
              </a:rPr>
              <a:t>、</a:t>
            </a:r>
            <a:r>
              <a:rPr lang="zh-CN" altLang="zh-CN" sz="2000" b="1" dirty="0" smtClean="0">
                <a:latin typeface="微软雅黑" panose="020B0503020204020204" pitchFamily="34" charset="-122"/>
                <a:ea typeface="微软雅黑" panose="020B0503020204020204" pitchFamily="34" charset="-122"/>
              </a:rPr>
              <a:t>工</a:t>
            </a:r>
            <a:r>
              <a:rPr lang="zh-CN" altLang="zh-CN" sz="2000" b="1" dirty="0">
                <a:latin typeface="微软雅黑" panose="020B0503020204020204" pitchFamily="34" charset="-122"/>
                <a:ea typeface="微软雅黑" panose="020B0503020204020204" pitchFamily="34" charset="-122"/>
              </a:rPr>
              <a:t>程项目成本控制理论</a:t>
            </a:r>
            <a:endParaRPr lang="zh-CN" altLang="en-US" sz="2000" b="1" dirty="0">
              <a:latin typeface="微软雅黑" panose="020B0503020204020204" pitchFamily="34" charset="-122"/>
              <a:ea typeface="微软雅黑" panose="020B0503020204020204" pitchFamily="34" charset="-122"/>
            </a:endParaRPr>
          </a:p>
        </p:txBody>
      </p:sp>
      <p:sp>
        <p:nvSpPr>
          <p:cNvPr id="7173" name="Freeform 5"/>
          <p:cNvSpPr>
            <a:spLocks noChangeArrowheads="1"/>
          </p:cNvSpPr>
          <p:nvPr/>
        </p:nvSpPr>
        <p:spPr bwMode="auto">
          <a:xfrm>
            <a:off x="1403350" y="1196975"/>
            <a:ext cx="474663" cy="560388"/>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6" name="内容占位符 5"/>
          <p:cNvSpPr>
            <a:spLocks noGrp="1"/>
          </p:cNvSpPr>
          <p:nvPr>
            <p:ph idx="1"/>
          </p:nvPr>
        </p:nvSpPr>
        <p:spPr>
          <a:xfrm>
            <a:off x="971600" y="2564904"/>
            <a:ext cx="6912768" cy="3744416"/>
          </a:xfrm>
        </p:spPr>
        <p:txBody>
          <a:bodyPr/>
          <a:lstStyle/>
          <a:p>
            <a:r>
              <a:rPr lang="zh-CN" altLang="zh-CN" sz="2000" dirty="0" smtClean="0">
                <a:latin typeface="微软雅黑" panose="020B0503020204020204" pitchFamily="34" charset="-122"/>
                <a:ea typeface="微软雅黑" panose="020B0503020204020204" pitchFamily="34" charset="-122"/>
              </a:rPr>
              <a:t>成本控制（</a:t>
            </a:r>
            <a:r>
              <a:rPr lang="en-US" altLang="zh-CN" sz="2000" dirty="0" smtClean="0">
                <a:latin typeface="微软雅黑" panose="020B0503020204020204" pitchFamily="34" charset="-122"/>
                <a:ea typeface="微软雅黑" panose="020B0503020204020204" pitchFamily="34" charset="-122"/>
              </a:rPr>
              <a:t>Cost Control</a:t>
            </a:r>
            <a:r>
              <a:rPr lang="zh-CN" altLang="zh-CN" sz="2000" dirty="0" smtClean="0">
                <a:latin typeface="微软雅黑" panose="020B0503020204020204" pitchFamily="34" charset="-122"/>
                <a:ea typeface="微软雅黑" panose="020B0503020204020204" pitchFamily="34" charset="-122"/>
              </a:rPr>
              <a:t>）这个概念最初起源于美国，其本义目标是控制以及降低成本。</a:t>
            </a:r>
            <a:endParaRPr lang="zh-CN" altLang="zh-CN" sz="2000" dirty="0" smtClean="0">
              <a:latin typeface="微软雅黑" panose="020B0503020204020204" pitchFamily="34" charset="-122"/>
              <a:ea typeface="微软雅黑" panose="020B0503020204020204" pitchFamily="34" charset="-122"/>
            </a:endParaRPr>
          </a:p>
          <a:p>
            <a:r>
              <a:rPr lang="zh-CN" altLang="zh-CN" sz="2000" dirty="0" smtClean="0">
                <a:solidFill>
                  <a:srgbClr val="DD1607"/>
                </a:solidFill>
                <a:latin typeface="微软雅黑" panose="020B0503020204020204" pitchFamily="34" charset="-122"/>
                <a:ea typeface="微软雅黑" panose="020B0503020204020204" pitchFamily="34" charset="-122"/>
              </a:rPr>
              <a:t>工程项目成本控制</a:t>
            </a:r>
            <a:r>
              <a:rPr lang="zh-CN" altLang="zh-CN" sz="2000" dirty="0" smtClean="0">
                <a:latin typeface="微软雅黑" panose="020B0503020204020204" pitchFamily="34" charset="-122"/>
                <a:ea typeface="微软雅黑" panose="020B0503020204020204" pitchFamily="34" charset="-122"/>
              </a:rPr>
              <a:t>，即在成本产生形成的过程中，依据事前确定的成本目标，依据既定的原则，对其日常发生的各项生产经营活动进行控制。在成本控制施行的过程中，采取特定的方法来进行指导、调整、制约以及监督，同时对已经发生了的偏差和问题进行相应的分析探讨，查找出详细的原因所在，实时进行纠正纠治，进一步减少成本，进而确保达成事先既定的成本目标。</a:t>
            </a:r>
            <a:endParaRPr lang="zh-CN" altLang="zh-CN" dirty="0" smtClean="0">
              <a:latin typeface="微软雅黑" panose="020B0503020204020204" pitchFamily="34" charset="-122"/>
              <a:ea typeface="微软雅黑" panose="020B0503020204020204" pitchFamily="34" charset="-122"/>
            </a:endParaRPr>
          </a:p>
        </p:txBody>
      </p:sp>
      <p:pic>
        <p:nvPicPr>
          <p:cNvPr id="7" name="Picture 6" descr="校徽1921之三"/>
          <p:cNvPicPr>
            <a:picLocks noChangeAspect="1" noChangeArrowheads="1"/>
          </p:cNvPicPr>
          <p:nvPr/>
        </p:nvPicPr>
        <p:blipFill>
          <a:blip r:embed="rId1" cstate="print"/>
          <a:srcRect/>
          <a:stretch>
            <a:fillRect/>
          </a:stretch>
        </p:blipFill>
        <p:spPr bwMode="auto">
          <a:xfrm>
            <a:off x="7721600" y="193675"/>
            <a:ext cx="1258888" cy="1255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052736"/>
            <a:ext cx="6696744"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noProof="1" smtClean="0">
                <a:solidFill>
                  <a:schemeClr val="tx1"/>
                </a:solidFill>
                <a:latin typeface="微软雅黑" panose="020B0503020204020204" pitchFamily="34" charset="-122"/>
                <a:ea typeface="微软雅黑" panose="020B0503020204020204" pitchFamily="34" charset="-122"/>
              </a:rPr>
              <a:t>成本控制评价模型在佘山岛工程项目中的应用</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
        <p:nvSpPr>
          <p:cNvPr id="87079" name="Rectangle 3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 name="TextBox 9"/>
          <p:cNvSpPr txBox="1"/>
          <p:nvPr/>
        </p:nvSpPr>
        <p:spPr>
          <a:xfrm>
            <a:off x="467544" y="1916832"/>
            <a:ext cx="8280920" cy="4708981"/>
          </a:xfrm>
          <a:prstGeom prst="rect">
            <a:avLst/>
          </a:prstGeom>
          <a:noFill/>
        </p:spPr>
        <p:txBody>
          <a:bodyPr wrap="square" rtlCol="0">
            <a:spAutoFit/>
          </a:bodyPr>
          <a:lstStyle/>
          <a:p>
            <a:pPr>
              <a:lnSpc>
                <a:spcPct val="150000"/>
              </a:lnSpc>
            </a:pPr>
            <a:r>
              <a:rPr lang="zh-CN" altLang="zh-CN" sz="2000" b="1" dirty="0">
                <a:latin typeface="微软雅黑" panose="020B0503020204020204" pitchFamily="34" charset="-122"/>
                <a:ea typeface="微软雅黑" panose="020B0503020204020204" pitchFamily="34" charset="-122"/>
              </a:rPr>
              <a:t>改善措</a:t>
            </a:r>
            <a:r>
              <a:rPr lang="zh-CN" altLang="zh-CN" sz="2000" b="1" dirty="0" smtClean="0">
                <a:latin typeface="微软雅黑" panose="020B0503020204020204" pitchFamily="34" charset="-122"/>
                <a:ea typeface="微软雅黑" panose="020B0503020204020204" pitchFamily="34" charset="-122"/>
              </a:rPr>
              <a:t>施</a:t>
            </a:r>
            <a:endParaRPr lang="en-US" altLang="zh-CN" sz="2000" b="1" dirty="0" smtClean="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rPr>
              <a:t>整</a:t>
            </a:r>
            <a:r>
              <a:rPr lang="zh-CN" altLang="zh-CN" sz="2000" dirty="0">
                <a:latin typeface="微软雅黑" panose="020B0503020204020204" pitchFamily="34" charset="-122"/>
                <a:ea typeface="微软雅黑" panose="020B0503020204020204" pitchFamily="34" charset="-122"/>
              </a:rPr>
              <a:t>个工程项目的建设施工需建立起全过程的成本控制体系，借助谨慎且周密成本控制体系从投标、施工以及结算的各阶段都要做好成本控制工作</a:t>
            </a:r>
            <a:r>
              <a:rPr lang="zh-CN"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a:lnSpc>
                <a:spcPct val="150000"/>
              </a:lnSpc>
            </a:pPr>
            <a:r>
              <a:rPr lang="en-US" altLang="zh-CN" sz="2000" dirty="0" smtClean="0">
                <a:latin typeface="微软雅黑" panose="020B0503020204020204" pitchFamily="34" charset="-122"/>
                <a:ea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rPr>
              <a:t>工</a:t>
            </a:r>
            <a:r>
              <a:rPr lang="zh-CN" altLang="zh-CN" sz="2000" dirty="0">
                <a:latin typeface="微软雅黑" panose="020B0503020204020204" pitchFamily="34" charset="-122"/>
                <a:ea typeface="微软雅黑" panose="020B0503020204020204" pitchFamily="34" charset="-122"/>
              </a:rPr>
              <a:t>程项目成本控制方面存在的问题主要集中在施工阶段，除了建立全过程的成本控制体系及时进行改进和调整以及事前对海岛水文气象数据进行实测估算以及做好相应对专项预案外，还需从施工组织和计价方案选择两个方面进行调整</a:t>
            </a:r>
            <a:r>
              <a:rPr lang="zh-CN" altLang="en-US" sz="2000" dirty="0">
                <a:latin typeface="微软雅黑" panose="020B0503020204020204" pitchFamily="34" charset="-122"/>
                <a:ea typeface="微软雅黑" panose="020B0503020204020204" pitchFamily="34" charset="-122"/>
              </a:rPr>
              <a:t>。例如，</a:t>
            </a:r>
            <a:r>
              <a:rPr lang="x-none" altLang="zh-CN" sz="2000" dirty="0">
                <a:latin typeface="微软雅黑" panose="020B0503020204020204" pitchFamily="34" charset="-122"/>
                <a:ea typeface="微软雅黑" panose="020B0503020204020204" pitchFamily="34" charset="-122"/>
              </a:rPr>
              <a:t>集中运输建筑材料</a:t>
            </a:r>
            <a:r>
              <a:rPr lang="zh-CN" altLang="en-US"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降低运输损耗</a:t>
            </a:r>
            <a:r>
              <a:rPr lang="zh-CN" altLang="en-US" sz="2000" dirty="0">
                <a:latin typeface="微软雅黑" panose="020B0503020204020204" pitchFamily="34" charset="-122"/>
                <a:ea typeface="微软雅黑" panose="020B0503020204020204" pitchFamily="34" charset="-122"/>
              </a:rPr>
              <a:t>，</a:t>
            </a:r>
            <a:r>
              <a:rPr lang="x-none" altLang="zh-CN" sz="2000" dirty="0">
                <a:latin typeface="微软雅黑" panose="020B0503020204020204" pitchFamily="34" charset="-122"/>
                <a:ea typeface="微软雅黑" panose="020B0503020204020204" pitchFamily="34" charset="-122"/>
              </a:rPr>
              <a:t>减少维护返工</a:t>
            </a:r>
            <a:r>
              <a:rPr lang="zh-CN" altLang="en-US"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降低机械设备故障、施工队伍不稳定损失</a:t>
            </a:r>
            <a:r>
              <a:rPr lang="zh-CN" altLang="en-US" sz="2000" dirty="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减少材料二次运输</a:t>
            </a:r>
            <a:r>
              <a:rPr lang="zh-CN" altLang="en-US" sz="2000" dirty="0">
                <a:latin typeface="微软雅黑" panose="020B0503020204020204" pitchFamily="34" charset="-122"/>
                <a:ea typeface="微软雅黑" panose="020B0503020204020204" pitchFamily="34" charset="-122"/>
              </a:rPr>
              <a:t>以及</a:t>
            </a:r>
            <a:r>
              <a:rPr lang="zh-CN" altLang="zh-CN" sz="2000" dirty="0">
                <a:latin typeface="微软雅黑" panose="020B0503020204020204" pitchFamily="34" charset="-122"/>
                <a:ea typeface="微软雅黑" panose="020B0503020204020204" pitchFamily="34" charset="-122"/>
              </a:rPr>
              <a:t>合理选择造价计价方案降低成本</a:t>
            </a:r>
            <a:r>
              <a:rPr lang="zh-CN" altLang="en-US" sz="2000" dirty="0">
                <a:latin typeface="微软雅黑" panose="020B0503020204020204" pitchFamily="34" charset="-122"/>
                <a:ea typeface="微软雅黑" panose="020B0503020204020204" pitchFamily="34" charset="-122"/>
              </a:rPr>
              <a:t>等方法。</a:t>
            </a:r>
            <a:endParaRPr lang="zh-CN" altLang="zh-CN" sz="20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052736"/>
            <a:ext cx="6696744"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
        <p:nvSpPr>
          <p:cNvPr id="87079" name="Rectangle 39"/>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 name="TextBox 9"/>
          <p:cNvSpPr txBox="1"/>
          <p:nvPr/>
        </p:nvSpPr>
        <p:spPr>
          <a:xfrm>
            <a:off x="2699792" y="2996952"/>
            <a:ext cx="3312368" cy="830997"/>
          </a:xfrm>
          <a:prstGeom prst="rect">
            <a:avLst/>
          </a:prstGeom>
          <a:noFill/>
        </p:spPr>
        <p:txBody>
          <a:bodyPr wrap="square" rtlCol="0">
            <a:spAutoFit/>
          </a:bodyPr>
          <a:lstStyle/>
          <a:p>
            <a:pPr algn="ctr"/>
            <a:r>
              <a:rPr lang="en-US" altLang="zh-CN" sz="4800" b="1" dirty="0" smtClean="0">
                <a:latin typeface="+mj-lt"/>
              </a:rPr>
              <a:t>thanks</a:t>
            </a:r>
            <a:endParaRPr lang="zh-CN" altLang="zh-CN" sz="4800" b="1"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50938" y="836613"/>
            <a:ext cx="7793037" cy="839787"/>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r>
              <a:rPr lang="zh-CN" altLang="en-US" sz="2400" b="1" dirty="0" smtClean="0">
                <a:solidFill>
                  <a:schemeClr val="tx1"/>
                </a:solidFill>
                <a:latin typeface="微软雅黑" panose="020B0503020204020204" pitchFamily="34" charset="-122"/>
                <a:ea typeface="微软雅黑" panose="020B0503020204020204" pitchFamily="34" charset="-122"/>
                <a:sym typeface="Arial" panose="020B0604020202020204" pitchFamily="34" charset="0"/>
              </a:rPr>
              <a:t>案例</a:t>
            </a:r>
            <a:r>
              <a:rPr lang="zh-CN" altLang="en-US" sz="2400" b="1" dirty="0" smtClean="0">
                <a:solidFill>
                  <a:schemeClr val="tx1"/>
                </a:solidFill>
                <a:latin typeface="微软雅黑" panose="020B0503020204020204" pitchFamily="34" charset="-122"/>
                <a:ea typeface="微软雅黑" panose="020B0503020204020204" pitchFamily="34" charset="-122"/>
              </a:rPr>
              <a:t>相关理论介绍</a:t>
            </a:r>
            <a:r>
              <a:rPr lang="en-US" altLang="zh-CN" sz="2400" b="1" dirty="0" smtClean="0">
                <a:solidFill>
                  <a:schemeClr val="tx1"/>
                </a:solidFill>
                <a:latin typeface="微软雅黑" panose="020B0503020204020204" pitchFamily="34" charset="-122"/>
                <a:ea typeface="微软雅黑" panose="020B0503020204020204" pitchFamily="34" charset="-122"/>
              </a:rPr>
              <a:t>- </a:t>
            </a:r>
            <a:r>
              <a:rPr lang="zh-CN" altLang="en-US" sz="2400" b="1" dirty="0" smtClean="0">
                <a:solidFill>
                  <a:schemeClr val="tx1"/>
                </a:solidFill>
                <a:latin typeface="微软雅黑" panose="020B0503020204020204" pitchFamily="34" charset="-122"/>
                <a:ea typeface="微软雅黑" panose="020B0503020204020204" pitchFamily="34" charset="-122"/>
              </a:rPr>
              <a:t>工程项目成本控制理论</a:t>
            </a:r>
            <a:endParaRPr lang="en-US" altLang="zh-CN" sz="2400" b="1" dirty="0" smtClean="0">
              <a:solidFill>
                <a:schemeClr val="tx1"/>
              </a:solidFill>
              <a:latin typeface="微软雅黑" panose="020B0503020204020204" pitchFamily="34" charset="-122"/>
              <a:ea typeface="微软雅黑" panose="020B0503020204020204" pitchFamily="34" charset="-122"/>
            </a:endParaRPr>
          </a:p>
        </p:txBody>
      </p:sp>
      <p:sp>
        <p:nvSpPr>
          <p:cNvPr id="8196"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pic>
        <p:nvPicPr>
          <p:cNvPr id="8197" name="Picture 5" descr="201464154539841_5"/>
          <p:cNvPicPr>
            <a:picLocks noChangeAspect="1" noChangeArrowheads="1"/>
          </p:cNvPicPr>
          <p:nvPr/>
        </p:nvPicPr>
        <p:blipFill>
          <a:blip r:embed="rId1" cstate="print"/>
          <a:srcRect/>
          <a:stretch>
            <a:fillRect/>
          </a:stretch>
        </p:blipFill>
        <p:spPr bwMode="auto">
          <a:xfrm>
            <a:off x="1835696" y="2420888"/>
            <a:ext cx="5124177" cy="4248472"/>
          </a:xfrm>
          <a:prstGeom prst="rect">
            <a:avLst/>
          </a:prstGeom>
          <a:noFill/>
          <a:ln w="9525">
            <a:noFill/>
            <a:miter lim="800000"/>
            <a:headEnd/>
            <a:tailEnd/>
          </a:ln>
        </p:spPr>
      </p:pic>
      <p:sp>
        <p:nvSpPr>
          <p:cNvPr id="6" name="TextBox 5"/>
          <p:cNvSpPr txBox="1"/>
          <p:nvPr/>
        </p:nvSpPr>
        <p:spPr>
          <a:xfrm>
            <a:off x="1259632" y="1988840"/>
            <a:ext cx="5544616" cy="677108"/>
          </a:xfrm>
          <a:prstGeom prst="rect">
            <a:avLst/>
          </a:prstGeom>
          <a:noFill/>
        </p:spPr>
        <p:txBody>
          <a:bodyPr wrap="square" rtlCol="0">
            <a:spAutoFit/>
          </a:bodyPr>
          <a:lstStyle/>
          <a:p>
            <a:r>
              <a:rPr lang="zh-CN" altLang="zh-CN" sz="2000" b="1" dirty="0">
                <a:latin typeface="微软雅黑" panose="020B0503020204020204" pitchFamily="34" charset="-122"/>
                <a:ea typeface="微软雅黑" panose="020B0503020204020204" pitchFamily="34" charset="-122"/>
              </a:rPr>
              <a:t>工程项目</a:t>
            </a:r>
            <a:r>
              <a:rPr lang="zh-CN" altLang="zh-CN" sz="2000" b="1" dirty="0">
                <a:solidFill>
                  <a:srgbClr val="DD1607"/>
                </a:solidFill>
                <a:latin typeface="微软雅黑" panose="020B0503020204020204" pitchFamily="34" charset="-122"/>
                <a:ea typeface="微软雅黑" panose="020B0503020204020204" pitchFamily="34" charset="-122"/>
              </a:rPr>
              <a:t>成本管理</a:t>
            </a:r>
            <a:r>
              <a:rPr lang="zh-CN" altLang="zh-CN" sz="2000" b="1" dirty="0">
                <a:latin typeface="微软雅黑" panose="020B0503020204020204" pitchFamily="34" charset="-122"/>
                <a:ea typeface="微软雅黑" panose="020B0503020204020204" pitchFamily="34" charset="-122"/>
              </a:rPr>
              <a:t>流程图</a:t>
            </a:r>
            <a:endParaRPr lang="zh-CN" altLang="zh-CN" sz="2000" b="1" dirty="0">
              <a:latin typeface="微软雅黑" panose="020B0503020204020204" pitchFamily="34" charset="-122"/>
              <a:ea typeface="微软雅黑" panose="020B0503020204020204" pitchFamily="34" charset="-122"/>
            </a:endParaRPr>
          </a:p>
          <a:p>
            <a:endParaRPr lang="zh-CN" altLang="en-US" dirty="0"/>
          </a:p>
        </p:txBody>
      </p:sp>
      <p:pic>
        <p:nvPicPr>
          <p:cNvPr id="7" name="Picture 6" descr="校徽1921之三"/>
          <p:cNvPicPr>
            <a:picLocks noChangeAspect="1" noChangeArrowheads="1"/>
          </p:cNvPicPr>
          <p:nvPr/>
        </p:nvPicPr>
        <p:blipFill>
          <a:blip r:embed="rId2" cstate="print"/>
          <a:srcRect/>
          <a:stretch>
            <a:fillRect/>
          </a:stretch>
        </p:blipFill>
        <p:spPr bwMode="auto">
          <a:xfrm>
            <a:off x="7721600" y="193675"/>
            <a:ext cx="1258888" cy="1255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50938" y="836613"/>
            <a:ext cx="7793037" cy="839787"/>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r>
              <a:rPr lang="zh-CN" altLang="en-US" sz="2400" b="1" dirty="0" smtClean="0">
                <a:solidFill>
                  <a:schemeClr val="tx1"/>
                </a:solidFill>
                <a:latin typeface="微软雅黑" panose="020B0503020204020204" pitchFamily="34" charset="-122"/>
                <a:ea typeface="微软雅黑" panose="020B0503020204020204" pitchFamily="34" charset="-122"/>
                <a:sym typeface="Arial" panose="020B0604020202020204" pitchFamily="34" charset="0"/>
              </a:rPr>
              <a:t>案例</a:t>
            </a:r>
            <a:r>
              <a:rPr lang="zh-CN" altLang="en-US" sz="2400" b="1" dirty="0" smtClean="0">
                <a:solidFill>
                  <a:schemeClr val="tx1"/>
                </a:solidFill>
                <a:latin typeface="微软雅黑" panose="020B0503020204020204" pitchFamily="34" charset="-122"/>
                <a:ea typeface="微软雅黑" panose="020B0503020204020204" pitchFamily="34" charset="-122"/>
              </a:rPr>
              <a:t>相关理论介绍</a:t>
            </a:r>
            <a:r>
              <a:rPr lang="en-US" altLang="zh-CN" sz="2400" b="1" dirty="0" smtClean="0">
                <a:solidFill>
                  <a:schemeClr val="tx1"/>
                </a:solidFill>
                <a:latin typeface="微软雅黑" panose="020B0503020204020204" pitchFamily="34" charset="-122"/>
                <a:ea typeface="微软雅黑" panose="020B0503020204020204" pitchFamily="34" charset="-122"/>
              </a:rPr>
              <a:t>- </a:t>
            </a:r>
            <a:r>
              <a:rPr lang="zh-CN" altLang="en-US" sz="2400" b="1" dirty="0" smtClean="0">
                <a:solidFill>
                  <a:schemeClr val="tx1"/>
                </a:solidFill>
                <a:latin typeface="微软雅黑" panose="020B0503020204020204" pitchFamily="34" charset="-122"/>
                <a:ea typeface="微软雅黑" panose="020B0503020204020204" pitchFamily="34" charset="-122"/>
              </a:rPr>
              <a:t>工程项目成本控制理论</a:t>
            </a:r>
            <a:endParaRPr lang="en-US" altLang="zh-CN" sz="2400" b="1" dirty="0" smtClean="0">
              <a:solidFill>
                <a:schemeClr val="tx1"/>
              </a:solidFill>
              <a:latin typeface="微软雅黑" panose="020B0503020204020204" pitchFamily="34" charset="-122"/>
              <a:ea typeface="微软雅黑" panose="020B0503020204020204" pitchFamily="34" charset="-122"/>
            </a:endParaRPr>
          </a:p>
        </p:txBody>
      </p:sp>
      <p:sp>
        <p:nvSpPr>
          <p:cNvPr id="8196"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6" name="TextBox 5"/>
          <p:cNvSpPr txBox="1"/>
          <p:nvPr/>
        </p:nvSpPr>
        <p:spPr>
          <a:xfrm>
            <a:off x="1259632" y="1988840"/>
            <a:ext cx="5544616" cy="400110"/>
          </a:xfrm>
          <a:prstGeom prst="rect">
            <a:avLst/>
          </a:prstGeom>
          <a:noFill/>
        </p:spPr>
        <p:txBody>
          <a:bodyPr wrap="square" rtlCol="0">
            <a:spAutoFit/>
          </a:bodyPr>
          <a:lstStyle/>
          <a:p>
            <a:r>
              <a:rPr lang="zh-CN" altLang="zh-CN" sz="2000" b="1" dirty="0">
                <a:latin typeface="微软雅黑" panose="020B0503020204020204" pitchFamily="34" charset="-122"/>
                <a:ea typeface="微软雅黑" panose="020B0503020204020204" pitchFamily="34" charset="-122"/>
              </a:rPr>
              <a:t>工程项目</a:t>
            </a:r>
            <a:r>
              <a:rPr lang="zh-CN" altLang="zh-CN" sz="2000" b="1" dirty="0">
                <a:solidFill>
                  <a:srgbClr val="DD1607"/>
                </a:solidFill>
                <a:latin typeface="微软雅黑" panose="020B0503020204020204" pitchFamily="34" charset="-122"/>
                <a:ea typeface="微软雅黑" panose="020B0503020204020204" pitchFamily="34" charset="-122"/>
              </a:rPr>
              <a:t>成本控制流程图</a:t>
            </a:r>
            <a:endParaRPr lang="zh-CN" altLang="en-US" b="1" dirty="0">
              <a:solidFill>
                <a:srgbClr val="DD1607"/>
              </a:solidFill>
              <a:latin typeface="微软雅黑" panose="020B0503020204020204" pitchFamily="34" charset="-122"/>
              <a:ea typeface="微软雅黑" panose="020B0503020204020204" pitchFamily="34" charset="-122"/>
            </a:endParaRPr>
          </a:p>
        </p:txBody>
      </p:sp>
      <p:pic>
        <p:nvPicPr>
          <p:cNvPr id="60418" name="Picture 2" descr="21-1"/>
          <p:cNvPicPr>
            <a:picLocks noChangeAspect="1" noChangeArrowheads="1"/>
          </p:cNvPicPr>
          <p:nvPr/>
        </p:nvPicPr>
        <p:blipFill>
          <a:blip r:embed="rId1" cstate="print"/>
          <a:srcRect/>
          <a:stretch>
            <a:fillRect/>
          </a:stretch>
        </p:blipFill>
        <p:spPr bwMode="auto">
          <a:xfrm>
            <a:off x="971600" y="2852935"/>
            <a:ext cx="7272808" cy="2546299"/>
          </a:xfrm>
          <a:prstGeom prst="rect">
            <a:avLst/>
          </a:prstGeom>
          <a:noFill/>
          <a:ln w="9525">
            <a:noFill/>
            <a:miter lim="800000"/>
            <a:headEnd/>
            <a:tailEnd/>
          </a:ln>
        </p:spPr>
      </p:pic>
      <p:pic>
        <p:nvPicPr>
          <p:cNvPr id="7" name="Picture 6" descr="校徽1921之三"/>
          <p:cNvPicPr>
            <a:picLocks noChangeAspect="1" noChangeArrowheads="1"/>
          </p:cNvPicPr>
          <p:nvPr/>
        </p:nvPicPr>
        <p:blipFill>
          <a:blip r:embed="rId2" cstate="print"/>
          <a:srcRect/>
          <a:stretch>
            <a:fillRect/>
          </a:stretch>
        </p:blipFill>
        <p:spPr bwMode="auto">
          <a:xfrm>
            <a:off x="7721600" y="193675"/>
            <a:ext cx="1258888" cy="1255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50938" y="836613"/>
            <a:ext cx="7793037" cy="839787"/>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r>
              <a:rPr lang="zh-CN" altLang="en-US" sz="2400" b="1" dirty="0" smtClean="0">
                <a:solidFill>
                  <a:schemeClr val="tx1"/>
                </a:solidFill>
                <a:latin typeface="微软雅黑" panose="020B0503020204020204" pitchFamily="34" charset="-122"/>
                <a:ea typeface="微软雅黑" panose="020B0503020204020204" pitchFamily="34" charset="-122"/>
                <a:sym typeface="Arial" panose="020B0604020202020204" pitchFamily="34" charset="0"/>
              </a:rPr>
              <a:t>案例</a:t>
            </a:r>
            <a:r>
              <a:rPr lang="zh-CN" altLang="en-US" sz="2400" b="1" dirty="0" smtClean="0">
                <a:solidFill>
                  <a:schemeClr val="tx1"/>
                </a:solidFill>
                <a:latin typeface="微软雅黑" panose="020B0503020204020204" pitchFamily="34" charset="-122"/>
                <a:ea typeface="微软雅黑" panose="020B0503020204020204" pitchFamily="34" charset="-122"/>
              </a:rPr>
              <a:t>相关理论介绍</a:t>
            </a:r>
            <a:r>
              <a:rPr lang="en-US" altLang="zh-CN" sz="2400" b="1" dirty="0" smtClean="0">
                <a:solidFill>
                  <a:schemeClr val="tx1"/>
                </a:solidFill>
                <a:latin typeface="微软雅黑" panose="020B0503020204020204" pitchFamily="34" charset="-122"/>
                <a:ea typeface="微软雅黑" panose="020B0503020204020204" pitchFamily="34" charset="-122"/>
              </a:rPr>
              <a:t>- </a:t>
            </a:r>
            <a:r>
              <a:rPr lang="zh-CN" altLang="en-US" sz="2400" b="1" dirty="0" smtClean="0">
                <a:solidFill>
                  <a:schemeClr val="tx1"/>
                </a:solidFill>
                <a:latin typeface="微软雅黑" panose="020B0503020204020204" pitchFamily="34" charset="-122"/>
                <a:ea typeface="微软雅黑" panose="020B0503020204020204" pitchFamily="34" charset="-122"/>
              </a:rPr>
              <a:t>工程项目成本控制理论</a:t>
            </a:r>
            <a:endParaRPr lang="en-US" altLang="zh-CN" sz="2400" b="1" dirty="0" smtClean="0">
              <a:solidFill>
                <a:schemeClr val="tx1"/>
              </a:solidFill>
              <a:latin typeface="微软雅黑" panose="020B0503020204020204" pitchFamily="34" charset="-122"/>
              <a:ea typeface="微软雅黑" panose="020B0503020204020204" pitchFamily="34" charset="-122"/>
            </a:endParaRPr>
          </a:p>
        </p:txBody>
      </p:sp>
      <p:sp>
        <p:nvSpPr>
          <p:cNvPr id="8196"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6" name="TextBox 5"/>
          <p:cNvSpPr txBox="1"/>
          <p:nvPr/>
        </p:nvSpPr>
        <p:spPr>
          <a:xfrm>
            <a:off x="1259632" y="1988840"/>
            <a:ext cx="5544616" cy="400110"/>
          </a:xfrm>
          <a:prstGeom prst="rect">
            <a:avLst/>
          </a:prstGeom>
          <a:noFill/>
        </p:spPr>
        <p:txBody>
          <a:bodyPr wrap="square" rtlCol="0">
            <a:spAutoFit/>
          </a:bodyPr>
          <a:lstStyle/>
          <a:p>
            <a:r>
              <a:rPr lang="zh-CN" altLang="zh-CN" sz="2000" b="1" dirty="0" smtClean="0">
                <a:latin typeface="微软雅黑" panose="020B0503020204020204" pitchFamily="34" charset="-122"/>
                <a:ea typeface="微软雅黑" panose="020B0503020204020204" pitchFamily="34" charset="-122"/>
              </a:rPr>
              <a:t>工</a:t>
            </a:r>
            <a:r>
              <a:rPr lang="zh-CN" altLang="zh-CN" sz="2000" b="1" dirty="0">
                <a:latin typeface="微软雅黑" panose="020B0503020204020204" pitchFamily="34" charset="-122"/>
                <a:ea typeface="微软雅黑" panose="020B0503020204020204" pitchFamily="34" charset="-122"/>
              </a:rPr>
              <a:t>程项目</a:t>
            </a:r>
            <a:r>
              <a:rPr lang="zh-CN" altLang="zh-CN" sz="2000" b="1" dirty="0">
                <a:solidFill>
                  <a:srgbClr val="DD1607"/>
                </a:solidFill>
                <a:latin typeface="微软雅黑" panose="020B0503020204020204" pitchFamily="34" charset="-122"/>
                <a:ea typeface="微软雅黑" panose="020B0503020204020204" pitchFamily="34" charset="-122"/>
              </a:rPr>
              <a:t>成本控制系统图</a:t>
            </a:r>
            <a:endParaRPr lang="zh-CN" altLang="en-US" sz="2000" b="1" dirty="0">
              <a:solidFill>
                <a:srgbClr val="DD1607"/>
              </a:solidFill>
              <a:latin typeface="微软雅黑" panose="020B0503020204020204" pitchFamily="34" charset="-122"/>
              <a:ea typeface="微软雅黑" panose="020B0503020204020204" pitchFamily="34" charset="-122"/>
            </a:endParaRPr>
          </a:p>
        </p:txBody>
      </p:sp>
      <p:pic>
        <p:nvPicPr>
          <p:cNvPr id="61442" name="Picture 2" descr="22-1"/>
          <p:cNvPicPr>
            <a:picLocks noChangeAspect="1" noChangeArrowheads="1"/>
          </p:cNvPicPr>
          <p:nvPr/>
        </p:nvPicPr>
        <p:blipFill>
          <a:blip r:embed="rId1" cstate="print"/>
          <a:srcRect/>
          <a:stretch>
            <a:fillRect/>
          </a:stretch>
        </p:blipFill>
        <p:spPr bwMode="auto">
          <a:xfrm>
            <a:off x="755576" y="2492896"/>
            <a:ext cx="7140530" cy="4032448"/>
          </a:xfrm>
          <a:prstGeom prst="rect">
            <a:avLst/>
          </a:prstGeom>
          <a:noFill/>
          <a:ln w="9525">
            <a:noFill/>
            <a:miter lim="800000"/>
            <a:headEnd/>
            <a:tailEnd/>
          </a:ln>
        </p:spPr>
      </p:pic>
      <p:pic>
        <p:nvPicPr>
          <p:cNvPr id="7" name="Picture 6" descr="校徽1921之三"/>
          <p:cNvPicPr>
            <a:picLocks noChangeAspect="1" noChangeArrowheads="1"/>
          </p:cNvPicPr>
          <p:nvPr/>
        </p:nvPicPr>
        <p:blipFill>
          <a:blip r:embed="rId2" cstate="print"/>
          <a:srcRect/>
          <a:stretch>
            <a:fillRect/>
          </a:stretch>
        </p:blipFill>
        <p:spPr bwMode="auto">
          <a:xfrm>
            <a:off x="7721600" y="193675"/>
            <a:ext cx="1258888" cy="1255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50938" y="836613"/>
            <a:ext cx="7793037" cy="839787"/>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r>
              <a:rPr lang="zh-CN" altLang="en-US" sz="2400" b="1" dirty="0" smtClean="0">
                <a:solidFill>
                  <a:schemeClr val="tx1"/>
                </a:solidFill>
                <a:latin typeface="微软雅黑" panose="020B0503020204020204" pitchFamily="34" charset="-122"/>
                <a:ea typeface="微软雅黑" panose="020B0503020204020204" pitchFamily="34" charset="-122"/>
                <a:sym typeface="Arial" panose="020B0604020202020204" pitchFamily="34" charset="0"/>
              </a:rPr>
              <a:t>案例</a:t>
            </a:r>
            <a:r>
              <a:rPr lang="zh-CN" altLang="en-US" sz="2400" b="1" dirty="0" smtClean="0">
                <a:solidFill>
                  <a:schemeClr val="tx1"/>
                </a:solidFill>
                <a:latin typeface="微软雅黑" panose="020B0503020204020204" pitchFamily="34" charset="-122"/>
                <a:ea typeface="微软雅黑" panose="020B0503020204020204" pitchFamily="34" charset="-122"/>
              </a:rPr>
              <a:t>相关理论介绍</a:t>
            </a:r>
            <a:r>
              <a:rPr lang="en-US" altLang="zh-CN" sz="2400" b="1" dirty="0" smtClean="0">
                <a:solidFill>
                  <a:schemeClr val="tx1"/>
                </a:solidFill>
                <a:latin typeface="微软雅黑" panose="020B0503020204020204" pitchFamily="34" charset="-122"/>
                <a:ea typeface="微软雅黑" panose="020B0503020204020204" pitchFamily="34" charset="-122"/>
              </a:rPr>
              <a:t>- </a:t>
            </a:r>
            <a:r>
              <a:rPr lang="zh-CN" altLang="en-US" sz="2400" b="1" dirty="0" smtClean="0">
                <a:solidFill>
                  <a:schemeClr val="tx1"/>
                </a:solidFill>
                <a:latin typeface="微软雅黑" panose="020B0503020204020204" pitchFamily="34" charset="-122"/>
                <a:ea typeface="微软雅黑" panose="020B0503020204020204" pitchFamily="34" charset="-122"/>
              </a:rPr>
              <a:t>工程项目成本控制理论</a:t>
            </a:r>
            <a:endParaRPr lang="en-US" altLang="zh-CN" sz="2400" b="1" dirty="0" smtClean="0">
              <a:solidFill>
                <a:schemeClr val="tx1"/>
              </a:solidFill>
              <a:latin typeface="微软雅黑" panose="020B0503020204020204" pitchFamily="34" charset="-122"/>
              <a:ea typeface="微软雅黑" panose="020B0503020204020204" pitchFamily="34" charset="-122"/>
            </a:endParaRPr>
          </a:p>
        </p:txBody>
      </p:sp>
      <p:sp>
        <p:nvSpPr>
          <p:cNvPr id="8196"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6" name="TextBox 5"/>
          <p:cNvSpPr txBox="1"/>
          <p:nvPr/>
        </p:nvSpPr>
        <p:spPr>
          <a:xfrm>
            <a:off x="1259632" y="1988840"/>
            <a:ext cx="6048672" cy="2554545"/>
          </a:xfrm>
          <a:prstGeom prst="rect">
            <a:avLst/>
          </a:prstGeom>
          <a:noFill/>
        </p:spPr>
        <p:txBody>
          <a:bodyPr wrap="square" rtlCol="0">
            <a:spAutoFit/>
          </a:bodyPr>
          <a:lstStyle/>
          <a:p>
            <a:r>
              <a:rPr lang="zh-CN" altLang="zh-CN" sz="2000" b="1" dirty="0"/>
              <a:t>工程项目成本控制的重</a:t>
            </a:r>
            <a:r>
              <a:rPr lang="zh-CN" altLang="zh-CN" sz="2000" b="1" dirty="0" smtClean="0"/>
              <a:t>点</a:t>
            </a:r>
            <a:endParaRPr lang="en-US" altLang="zh-CN" sz="2000" b="1" dirty="0" smtClean="0"/>
          </a:p>
          <a:p>
            <a:endParaRPr lang="en-US" altLang="zh-CN" sz="2000" b="1" dirty="0" smtClean="0"/>
          </a:p>
          <a:p>
            <a:pPr>
              <a:lnSpc>
                <a:spcPct val="150000"/>
              </a:lnSpc>
            </a:pPr>
            <a:r>
              <a:rPr lang="en-US" altLang="zh-CN" sz="2000" dirty="0" smtClean="0">
                <a:latin typeface="微软雅黑" panose="020B0503020204020204" pitchFamily="34" charset="-122"/>
                <a:ea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rPr>
              <a:t>成</a:t>
            </a:r>
            <a:r>
              <a:rPr lang="zh-CN" altLang="zh-CN" sz="2000" dirty="0">
                <a:latin typeface="微软雅黑" panose="020B0503020204020204" pitchFamily="34" charset="-122"/>
                <a:ea typeface="微软雅黑" panose="020B0503020204020204" pitchFamily="34" charset="-122"/>
              </a:rPr>
              <a:t>本控制的目标完成的是对工程项目成本的管理，其重点包含五个阶段的成本控制，即工程项目决策、设计成本控制、招投标费用、施工成本控制和结算成本控制。</a:t>
            </a:r>
            <a:endParaRPr lang="zh-CN" altLang="en-US" sz="2000" b="1" dirty="0">
              <a:latin typeface="微软雅黑" panose="020B0503020204020204" pitchFamily="34" charset="-122"/>
              <a:ea typeface="微软雅黑" panose="020B0503020204020204" pitchFamily="34" charset="-122"/>
            </a:endParaRPr>
          </a:p>
        </p:txBody>
      </p:sp>
      <p:pic>
        <p:nvPicPr>
          <p:cNvPr id="7" name="Picture 6" descr="校徽1921之三"/>
          <p:cNvPicPr>
            <a:picLocks noChangeAspect="1" noChangeArrowheads="1"/>
          </p:cNvPicPr>
          <p:nvPr/>
        </p:nvPicPr>
        <p:blipFill>
          <a:blip r:embed="rId1" cstate="print"/>
          <a:srcRect/>
          <a:stretch>
            <a:fillRect/>
          </a:stretch>
        </p:blipFill>
        <p:spPr bwMode="auto">
          <a:xfrm>
            <a:off x="7721600" y="193675"/>
            <a:ext cx="1258888" cy="1255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文本框 99"/>
          <p:cNvSpPr txBox="1">
            <a:spLocks noChangeArrowheads="1"/>
          </p:cNvSpPr>
          <p:nvPr/>
        </p:nvSpPr>
        <p:spPr bwMode="auto">
          <a:xfrm>
            <a:off x="971600" y="1988840"/>
            <a:ext cx="7110412" cy="4654608"/>
          </a:xfrm>
          <a:prstGeom prst="rect">
            <a:avLst/>
          </a:prstGeom>
          <a:noFill/>
          <a:ln w="9525">
            <a:noFill/>
            <a:miter lim="800000"/>
          </a:ln>
        </p:spPr>
        <p:txBody>
          <a:bodyPr>
            <a:spAutoFit/>
          </a:bodyPr>
          <a:lstStyle/>
          <a:p>
            <a:pPr indent="304800" eaLnBrk="0" hangingPunct="0">
              <a:lnSpc>
                <a:spcPct val="150000"/>
              </a:lnSpc>
            </a:pPr>
            <a:r>
              <a:rPr lang="en-US" altLang="zh-CN" sz="2000" dirty="0" smtClean="0"/>
              <a:t>   </a:t>
            </a:r>
            <a:r>
              <a:rPr lang="zh-CN" altLang="zh-CN" sz="2000" dirty="0" smtClean="0">
                <a:latin typeface="微软雅黑" panose="020B0503020204020204" pitchFamily="34" charset="-122"/>
                <a:ea typeface="微软雅黑" panose="020B0503020204020204" pitchFamily="34" charset="-122"/>
              </a:rPr>
              <a:t>由</a:t>
            </a:r>
            <a:r>
              <a:rPr lang="zh-CN" altLang="zh-CN" sz="2000" dirty="0">
                <a:latin typeface="微软雅黑" panose="020B0503020204020204" pitchFamily="34" charset="-122"/>
                <a:ea typeface="微软雅黑" panose="020B0503020204020204" pitchFamily="34" charset="-122"/>
              </a:rPr>
              <a:t>于建设施工地点一般远离大陆，类似工程项目的建设较少，缺乏可供借鉴的经验。同时施工组织管理难度大，工程项目所需要物资、机械等</a:t>
            </a:r>
            <a:r>
              <a:rPr lang="zh-CN" altLang="zh-CN" sz="2000" dirty="0" smtClean="0">
                <a:latin typeface="微软雅黑" panose="020B0503020204020204" pitchFamily="34" charset="-122"/>
                <a:ea typeface="微软雅黑" panose="020B0503020204020204" pitchFamily="34" charset="-122"/>
              </a:rPr>
              <a:t>筹措</a:t>
            </a:r>
            <a:r>
              <a:rPr lang="zh-CN" altLang="zh-CN" sz="2000" dirty="0">
                <a:latin typeface="微软雅黑" panose="020B0503020204020204" pitchFamily="34" charset="-122"/>
                <a:ea typeface="微软雅黑" panose="020B0503020204020204" pitchFamily="34" charset="-122"/>
              </a:rPr>
              <a:t>、运输困难，加之施工环境恶劣，有关针对海岛工程项目的专门性计价规定少，影响工程项目成本因素多，使得施工成本居高不下</a:t>
            </a:r>
            <a:r>
              <a:rPr lang="zh-CN" altLang="zh-CN" sz="2000" dirty="0" smtClean="0">
                <a:latin typeface="微软雅黑" panose="020B0503020204020204" pitchFamily="34" charset="-122"/>
                <a:ea typeface="微软雅黑" panose="020B0503020204020204" pitchFamily="34" charset="-122"/>
              </a:rPr>
              <a:t>。</a:t>
            </a:r>
            <a:endParaRPr lang="en-US" altLang="zh-CN" sz="2000" dirty="0" smtClean="0">
              <a:latin typeface="微软雅黑" panose="020B0503020204020204" pitchFamily="34" charset="-122"/>
              <a:ea typeface="微软雅黑" panose="020B0503020204020204" pitchFamily="34" charset="-122"/>
            </a:endParaRPr>
          </a:p>
          <a:p>
            <a:pPr indent="304800" eaLnBrk="0" hangingPunct="0">
              <a:lnSpc>
                <a:spcPct val="150000"/>
              </a:lnSpc>
            </a:pPr>
            <a:endParaRPr lang="en-US" altLang="zh-CN" sz="2000" dirty="0" smtClean="0">
              <a:latin typeface="微软雅黑" panose="020B0503020204020204" pitchFamily="34" charset="-122"/>
              <a:ea typeface="微软雅黑" panose="020B0503020204020204" pitchFamily="34" charset="-122"/>
            </a:endParaRPr>
          </a:p>
          <a:p>
            <a:pPr indent="304800" eaLnBrk="0" hangingPunct="0">
              <a:lnSpc>
                <a:spcPct val="150000"/>
              </a:lnSpc>
            </a:pPr>
            <a:r>
              <a:rPr lang="en-US" altLang="zh-CN" sz="2000" dirty="0">
                <a:latin typeface="微软雅黑" panose="020B0503020204020204" pitchFamily="34" charset="-122"/>
                <a:ea typeface="微软雅黑" panose="020B0503020204020204" pitchFamily="34" charset="-122"/>
              </a:rPr>
              <a:t> </a:t>
            </a:r>
            <a:r>
              <a:rPr lang="en-US" altLang="zh-CN" sz="2000" dirty="0" smtClean="0">
                <a:latin typeface="微软雅黑" panose="020B0503020204020204" pitchFamily="34" charset="-122"/>
                <a:ea typeface="微软雅黑" panose="020B0503020204020204" pitchFamily="34" charset="-122"/>
              </a:rPr>
              <a:t>  </a:t>
            </a:r>
            <a:r>
              <a:rPr lang="zh-CN" altLang="zh-CN" sz="2000" dirty="0" smtClean="0">
                <a:latin typeface="微软雅黑" panose="020B0503020204020204" pitchFamily="34" charset="-122"/>
                <a:ea typeface="微软雅黑" panose="020B0503020204020204" pitchFamily="34" charset="-122"/>
              </a:rPr>
              <a:t>综</a:t>
            </a:r>
            <a:r>
              <a:rPr lang="zh-CN" altLang="zh-CN" sz="2000" dirty="0">
                <a:latin typeface="微软雅黑" panose="020B0503020204020204" pitchFamily="34" charset="-122"/>
                <a:ea typeface="微软雅黑" panose="020B0503020204020204" pitchFamily="34" charset="-122"/>
              </a:rPr>
              <a:t>合来看，影响成本费用支出的关键因素为下列几</a:t>
            </a:r>
            <a:r>
              <a:rPr lang="zh-CN" altLang="zh-CN" sz="2000" dirty="0" smtClean="0">
                <a:latin typeface="微软雅黑" panose="020B0503020204020204" pitchFamily="34" charset="-122"/>
                <a:ea typeface="微软雅黑" panose="020B0503020204020204" pitchFamily="34" charset="-122"/>
              </a:rPr>
              <a:t>个</a:t>
            </a:r>
            <a:r>
              <a:rPr lang="zh-CN" altLang="en-US" sz="2000" dirty="0" smtClean="0">
                <a:latin typeface="微软雅黑" panose="020B0503020204020204" pitchFamily="34" charset="-122"/>
                <a:ea typeface="微软雅黑" panose="020B0503020204020204" pitchFamily="34" charset="-122"/>
              </a:rPr>
              <a:t>：人</a:t>
            </a:r>
            <a:r>
              <a:rPr lang="zh-CN" altLang="en-US" sz="2000" dirty="0">
                <a:latin typeface="微软雅黑" panose="020B0503020204020204" pitchFamily="34" charset="-122"/>
                <a:ea typeface="微软雅黑" panose="020B0503020204020204" pitchFamily="34" charset="-122"/>
              </a:rPr>
              <a:t>工</a:t>
            </a:r>
            <a:r>
              <a:rPr lang="zh-CN" altLang="en-US" sz="2000" dirty="0" smtClean="0">
                <a:latin typeface="微软雅黑" panose="020B0503020204020204" pitchFamily="34" charset="-122"/>
                <a:ea typeface="微软雅黑" panose="020B0503020204020204" pitchFamily="34" charset="-122"/>
              </a:rPr>
              <a:t>费，运输环节费用，</a:t>
            </a:r>
            <a:r>
              <a:rPr lang="zh-CN" altLang="zh-CN" sz="2000" dirty="0">
                <a:latin typeface="微软雅黑" panose="020B0503020204020204" pitchFamily="34" charset="-122"/>
                <a:ea typeface="微软雅黑" panose="020B0503020204020204" pitchFamily="34" charset="-122"/>
              </a:rPr>
              <a:t>材料车辆损耗费</a:t>
            </a:r>
            <a:r>
              <a:rPr lang="zh-CN" altLang="zh-CN" sz="2000" dirty="0" smtClean="0">
                <a:latin typeface="微软雅黑" panose="020B0503020204020204" pitchFamily="34" charset="-122"/>
                <a:ea typeface="微软雅黑" panose="020B0503020204020204" pitchFamily="34" charset="-122"/>
              </a:rPr>
              <a:t>用</a:t>
            </a:r>
            <a:r>
              <a:rPr lang="zh-CN" altLang="en-US" sz="2000" dirty="0" smtClean="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大型施工机具运输费</a:t>
            </a:r>
            <a:r>
              <a:rPr lang="zh-CN" altLang="zh-CN" sz="2000" dirty="0" smtClean="0">
                <a:latin typeface="微软雅黑" panose="020B0503020204020204" pitchFamily="34" charset="-122"/>
                <a:ea typeface="微软雅黑" panose="020B0503020204020204" pitchFamily="34" charset="-122"/>
              </a:rPr>
              <a:t>用</a:t>
            </a:r>
            <a:r>
              <a:rPr lang="zh-CN" altLang="en-US" sz="2000" dirty="0" smtClean="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材料堆放租赁费</a:t>
            </a:r>
            <a:r>
              <a:rPr lang="zh-CN" altLang="zh-CN" sz="2000" dirty="0" smtClean="0">
                <a:latin typeface="微软雅黑" panose="020B0503020204020204" pitchFamily="34" charset="-122"/>
                <a:ea typeface="微软雅黑" panose="020B0503020204020204" pitchFamily="34" charset="-122"/>
              </a:rPr>
              <a:t>用</a:t>
            </a:r>
            <a:r>
              <a:rPr lang="zh-CN" altLang="en-US" sz="2000" dirty="0" smtClean="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机械设备损坏故障及窝工费</a:t>
            </a:r>
            <a:r>
              <a:rPr lang="zh-CN" altLang="zh-CN" sz="2000" dirty="0" smtClean="0">
                <a:latin typeface="微软雅黑" panose="020B0503020204020204" pitchFamily="34" charset="-122"/>
                <a:ea typeface="微软雅黑" panose="020B0503020204020204" pitchFamily="34" charset="-122"/>
              </a:rPr>
              <a:t>用</a:t>
            </a:r>
            <a:r>
              <a:rPr lang="zh-CN" altLang="en-US" sz="2000" dirty="0" smtClean="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安</a:t>
            </a:r>
            <a:r>
              <a:rPr lang="zh-CN" altLang="zh-CN" sz="2000" dirty="0">
                <a:latin typeface="微软雅黑" panose="020B0503020204020204" pitchFamily="34" charset="-122"/>
                <a:ea typeface="微软雅黑" panose="020B0503020204020204" pitchFamily="34" charset="-122"/>
              </a:rPr>
              <a:t>全增加费</a:t>
            </a:r>
            <a:r>
              <a:rPr lang="zh-CN" altLang="zh-CN" sz="2000" dirty="0" smtClean="0">
                <a:latin typeface="微软雅黑" panose="020B0503020204020204" pitchFamily="34" charset="-122"/>
                <a:ea typeface="微软雅黑" panose="020B0503020204020204" pitchFamily="34" charset="-122"/>
              </a:rPr>
              <a:t>用</a:t>
            </a:r>
            <a:r>
              <a:rPr lang="zh-CN" altLang="en-US" sz="2000" dirty="0" smtClean="0">
                <a:latin typeface="微软雅黑" panose="020B0503020204020204" pitchFamily="34" charset="-122"/>
                <a:ea typeface="微软雅黑" panose="020B0503020204020204" pitchFamily="34" charset="-122"/>
              </a:rPr>
              <a:t>，</a:t>
            </a:r>
            <a:r>
              <a:rPr lang="zh-CN" altLang="zh-CN" sz="2000" dirty="0">
                <a:latin typeface="微软雅黑" panose="020B0503020204020204" pitchFamily="34" charset="-122"/>
                <a:ea typeface="微软雅黑" panose="020B0503020204020204" pitchFamily="34" charset="-122"/>
              </a:rPr>
              <a:t>隐形增加费</a:t>
            </a:r>
            <a:r>
              <a:rPr lang="zh-CN" altLang="zh-CN" sz="2000" dirty="0" smtClean="0">
                <a:latin typeface="微软雅黑" panose="020B0503020204020204" pitchFamily="34" charset="-122"/>
                <a:ea typeface="微软雅黑" panose="020B0503020204020204" pitchFamily="34" charset="-122"/>
              </a:rPr>
              <a:t>用</a:t>
            </a:r>
            <a:r>
              <a:rPr lang="zh-CN" altLang="en-US" sz="2000" dirty="0" smtClean="0">
                <a:latin typeface="微软雅黑" panose="020B0503020204020204" pitchFamily="34" charset="-122"/>
                <a:ea typeface="微软雅黑" panose="020B0503020204020204" pitchFamily="34" charset="-122"/>
              </a:rPr>
              <a:t>，</a:t>
            </a:r>
            <a:r>
              <a:rPr lang="zh-CN" altLang="zh-CN" sz="2000" dirty="0" smtClean="0">
                <a:latin typeface="微软雅黑" panose="020B0503020204020204" pitchFamily="34" charset="-122"/>
                <a:ea typeface="微软雅黑" panose="020B0503020204020204" pitchFamily="34" charset="-122"/>
              </a:rPr>
              <a:t>管</a:t>
            </a:r>
            <a:r>
              <a:rPr lang="zh-CN" altLang="zh-CN" sz="2000" dirty="0">
                <a:latin typeface="微软雅黑" panose="020B0503020204020204" pitchFamily="34" charset="-122"/>
                <a:ea typeface="微软雅黑" panose="020B0503020204020204" pitchFamily="34" charset="-122"/>
              </a:rPr>
              <a:t>理费</a:t>
            </a:r>
            <a:r>
              <a:rPr lang="zh-CN" altLang="zh-CN" sz="2000" dirty="0" smtClean="0">
                <a:latin typeface="微软雅黑" panose="020B0503020204020204" pitchFamily="34" charset="-122"/>
                <a:ea typeface="微软雅黑" panose="020B0503020204020204" pitchFamily="34" charset="-122"/>
              </a:rPr>
              <a:t>用</a:t>
            </a:r>
            <a:r>
              <a:rPr lang="zh-CN" altLang="en-US" sz="2000" dirty="0" smtClean="0">
                <a:latin typeface="微软雅黑" panose="020B0503020204020204" pitchFamily="34" charset="-122"/>
                <a:ea typeface="微软雅黑" panose="020B0503020204020204" pitchFamily="34" charset="-122"/>
              </a:rPr>
              <a:t>等。</a:t>
            </a:r>
            <a:endParaRPr lang="zh-CN" altLang="en-US" sz="2000" dirty="0">
              <a:latin typeface="微软雅黑" panose="020B0503020204020204" pitchFamily="34" charset="-122"/>
              <a:ea typeface="微软雅黑" panose="020B0503020204020204" pitchFamily="34" charset="-122"/>
            </a:endParaRPr>
          </a:p>
        </p:txBody>
      </p:sp>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1907704" y="1412776"/>
            <a:ext cx="6408712"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dirty="0" smtClean="0">
                <a:solidFill>
                  <a:schemeClr val="tx1"/>
                </a:solidFill>
                <a:latin typeface="微软雅黑" panose="020B0503020204020204" pitchFamily="34" charset="-122"/>
                <a:ea typeface="微软雅黑" panose="020B0503020204020204" pitchFamily="34" charset="-122"/>
              </a:rPr>
              <a:t>无居民岛工程项目成本控制要点</a:t>
            </a:r>
            <a:br>
              <a:rPr lang="en-US" altLang="zh-CN" sz="2400" dirty="0" smtClean="0">
                <a:solidFill>
                  <a:schemeClr val="tx1"/>
                </a:solidFill>
                <a:latin typeface="微软雅黑" panose="020B0503020204020204" pitchFamily="34" charset="-122"/>
                <a:ea typeface="微软雅黑" panose="020B0503020204020204" pitchFamily="34" charset="-122"/>
              </a:rPr>
            </a:br>
            <a:r>
              <a:rPr lang="en-US" altLang="zh-CN" sz="2400" dirty="0" smtClean="0">
                <a:solidFill>
                  <a:schemeClr val="tx1"/>
                </a:solidFill>
                <a:latin typeface="微软雅黑" panose="020B0503020204020204" pitchFamily="34" charset="-122"/>
                <a:ea typeface="微软雅黑" panose="020B0503020204020204" pitchFamily="34" charset="-122"/>
              </a:rPr>
              <a:t> </a:t>
            </a:r>
            <a:endParaRPr lang="zh-CN" altLang="en-US" sz="2400"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文本框 99"/>
          <p:cNvSpPr txBox="1">
            <a:spLocks noChangeArrowheads="1"/>
          </p:cNvSpPr>
          <p:nvPr/>
        </p:nvSpPr>
        <p:spPr bwMode="auto">
          <a:xfrm>
            <a:off x="971600" y="1988840"/>
            <a:ext cx="7110412" cy="2862322"/>
          </a:xfrm>
          <a:prstGeom prst="rect">
            <a:avLst/>
          </a:prstGeom>
          <a:noFill/>
          <a:ln w="9525">
            <a:noFill/>
            <a:miter lim="800000"/>
          </a:ln>
        </p:spPr>
        <p:txBody>
          <a:bodyPr>
            <a:spAutoFit/>
          </a:bodyPr>
          <a:lstStyle/>
          <a:p>
            <a:pPr indent="304800" eaLnBrk="0" hangingPunct="0">
              <a:lnSpc>
                <a:spcPct val="150000"/>
              </a:lnSpc>
            </a:pPr>
            <a:r>
              <a:rPr lang="en-US" altLang="zh-CN" sz="2000" dirty="0" smtClean="0">
                <a:latin typeface="微软雅黑" panose="020B0503020204020204" pitchFamily="34" charset="-122"/>
                <a:ea typeface="微软雅黑" panose="020B0503020204020204" pitchFamily="34" charset="-122"/>
              </a:rPr>
              <a:t>   </a:t>
            </a:r>
            <a:r>
              <a:rPr lang="zh-CN" altLang="zh-CN" sz="2000" dirty="0" smtClean="0">
                <a:solidFill>
                  <a:srgbClr val="DD1607"/>
                </a:solidFill>
                <a:latin typeface="微软雅黑" panose="020B0503020204020204" pitchFamily="34" charset="-122"/>
                <a:ea typeface="微软雅黑" panose="020B0503020204020204" pitchFamily="34" charset="-122"/>
              </a:rPr>
              <a:t>模</a:t>
            </a:r>
            <a:r>
              <a:rPr lang="zh-CN" altLang="zh-CN" sz="2000" dirty="0">
                <a:solidFill>
                  <a:srgbClr val="DD1607"/>
                </a:solidFill>
                <a:latin typeface="微软雅黑" panose="020B0503020204020204" pitchFamily="34" charset="-122"/>
                <a:ea typeface="微软雅黑" panose="020B0503020204020204" pitchFamily="34" charset="-122"/>
              </a:rPr>
              <a:t>糊综合评价法</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Fuzzy Comprehensive Evaluation</a:t>
            </a:r>
            <a:r>
              <a:rPr lang="zh-CN" altLang="zh-CN" sz="2000" dirty="0">
                <a:latin typeface="微软雅黑" panose="020B0503020204020204" pitchFamily="34" charset="-122"/>
                <a:ea typeface="微软雅黑" panose="020B0503020204020204" pitchFamily="34" charset="-122"/>
              </a:rPr>
              <a:t>，</a:t>
            </a:r>
            <a:r>
              <a:rPr lang="en-US" altLang="zh-CN" sz="2000" dirty="0">
                <a:latin typeface="微软雅黑" panose="020B0503020204020204" pitchFamily="34" charset="-122"/>
                <a:ea typeface="微软雅黑" panose="020B0503020204020204" pitchFamily="34" charset="-122"/>
              </a:rPr>
              <a:t>FCE</a:t>
            </a:r>
            <a:r>
              <a:rPr lang="zh-CN" altLang="zh-CN" sz="2000" dirty="0">
                <a:latin typeface="微软雅黑" panose="020B0503020204020204" pitchFamily="34" charset="-122"/>
                <a:ea typeface="微软雅黑" panose="020B0503020204020204" pitchFamily="34" charset="-122"/>
              </a:rPr>
              <a:t>）最早由美国自动化控制领域查德教授提出来，它是以模糊数学为基础，借助相关概念，运用模糊关系合成原理，从多种因素出发，把一些边界不清、不易定量的因素确定化、精确化，对需要研究的事物及其其分支的等级状况进行的一种科学的综合性评价方法。</a:t>
            </a:r>
            <a:endParaRPr lang="zh-CN" altLang="en-US" sz="2000" dirty="0">
              <a:latin typeface="微软雅黑" panose="020B0503020204020204" pitchFamily="34" charset="-122"/>
              <a:ea typeface="微软雅黑" panose="020B0503020204020204" pitchFamily="34" charset="-122"/>
            </a:endParaRPr>
          </a:p>
        </p:txBody>
      </p:sp>
      <p:sp>
        <p:nvSpPr>
          <p:cNvPr id="11267" name="Freeform 5"/>
          <p:cNvSpPr>
            <a:spLocks noChangeArrowheads="1"/>
          </p:cNvSpPr>
          <p:nvPr/>
        </p:nvSpPr>
        <p:spPr bwMode="auto">
          <a:xfrm>
            <a:off x="1403350" y="1125538"/>
            <a:ext cx="474663" cy="560387"/>
          </a:xfrm>
          <a:custGeom>
            <a:avLst/>
            <a:gdLst>
              <a:gd name="T0" fmla="*/ 120 w 574"/>
              <a:gd name="T1" fmla="*/ 441 h 681"/>
              <a:gd name="T2" fmla="*/ 205 w 574"/>
              <a:gd name="T3" fmla="*/ 476 h 681"/>
              <a:gd name="T4" fmla="*/ 389 w 574"/>
              <a:gd name="T5" fmla="*/ 329 h 681"/>
              <a:gd name="T6" fmla="*/ 380 w 574"/>
              <a:gd name="T7" fmla="*/ 289 h 681"/>
              <a:gd name="T8" fmla="*/ 392 w 574"/>
              <a:gd name="T9" fmla="*/ 241 h 681"/>
              <a:gd name="T10" fmla="*/ 270 w 574"/>
              <a:gd name="T11" fmla="*/ 138 h 681"/>
              <a:gd name="T12" fmla="*/ 217 w 574"/>
              <a:gd name="T13" fmla="*/ 159 h 681"/>
              <a:gd name="T14" fmla="*/ 137 w 574"/>
              <a:gd name="T15" fmla="*/ 79 h 681"/>
              <a:gd name="T16" fmla="*/ 217 w 574"/>
              <a:gd name="T17" fmla="*/ 0 h 681"/>
              <a:gd name="T18" fmla="*/ 296 w 574"/>
              <a:gd name="T19" fmla="*/ 79 h 681"/>
              <a:gd name="T20" fmla="*/ 289 w 574"/>
              <a:gd name="T21" fmla="*/ 113 h 681"/>
              <a:gd name="T22" fmla="*/ 412 w 574"/>
              <a:gd name="T23" fmla="*/ 217 h 681"/>
              <a:gd name="T24" fmla="*/ 477 w 574"/>
              <a:gd name="T25" fmla="*/ 192 h 681"/>
              <a:gd name="T26" fmla="*/ 574 w 574"/>
              <a:gd name="T27" fmla="*/ 289 h 681"/>
              <a:gd name="T28" fmla="*/ 477 w 574"/>
              <a:gd name="T29" fmla="*/ 386 h 681"/>
              <a:gd name="T30" fmla="*/ 406 w 574"/>
              <a:gd name="T31" fmla="*/ 355 h 681"/>
              <a:gd name="T32" fmla="*/ 224 w 574"/>
              <a:gd name="T33" fmla="*/ 501 h 681"/>
              <a:gd name="T34" fmla="*/ 240 w 574"/>
              <a:gd name="T35" fmla="*/ 561 h 681"/>
              <a:gd name="T36" fmla="*/ 120 w 574"/>
              <a:gd name="T37" fmla="*/ 681 h 681"/>
              <a:gd name="T38" fmla="*/ 0 w 574"/>
              <a:gd name="T39" fmla="*/ 561 h 681"/>
              <a:gd name="T40" fmla="*/ 120 w 574"/>
              <a:gd name="T41" fmla="*/ 441 h 68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74"/>
              <a:gd name="T64" fmla="*/ 0 h 681"/>
              <a:gd name="T65" fmla="*/ 574 w 574"/>
              <a:gd name="T66" fmla="*/ 681 h 68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74" h="681">
                <a:moveTo>
                  <a:pt x="120" y="441"/>
                </a:moveTo>
                <a:cubicBezTo>
                  <a:pt x="153" y="441"/>
                  <a:pt x="183" y="454"/>
                  <a:pt x="205" y="476"/>
                </a:cubicBezTo>
                <a:lnTo>
                  <a:pt x="389" y="329"/>
                </a:lnTo>
                <a:cubicBezTo>
                  <a:pt x="383" y="317"/>
                  <a:pt x="380" y="303"/>
                  <a:pt x="380" y="289"/>
                </a:cubicBezTo>
                <a:cubicBezTo>
                  <a:pt x="380" y="271"/>
                  <a:pt x="384" y="255"/>
                  <a:pt x="392" y="241"/>
                </a:cubicBezTo>
                <a:lnTo>
                  <a:pt x="270" y="138"/>
                </a:lnTo>
                <a:cubicBezTo>
                  <a:pt x="256" y="151"/>
                  <a:pt x="237" y="159"/>
                  <a:pt x="217" y="159"/>
                </a:cubicBezTo>
                <a:cubicBezTo>
                  <a:pt x="173" y="159"/>
                  <a:pt x="137" y="123"/>
                  <a:pt x="137" y="79"/>
                </a:cubicBezTo>
                <a:cubicBezTo>
                  <a:pt x="137" y="36"/>
                  <a:pt x="173" y="0"/>
                  <a:pt x="217" y="0"/>
                </a:cubicBezTo>
                <a:cubicBezTo>
                  <a:pt x="260" y="0"/>
                  <a:pt x="296" y="36"/>
                  <a:pt x="296" y="79"/>
                </a:cubicBezTo>
                <a:cubicBezTo>
                  <a:pt x="296" y="91"/>
                  <a:pt x="293" y="103"/>
                  <a:pt x="289" y="113"/>
                </a:cubicBezTo>
                <a:lnTo>
                  <a:pt x="412" y="217"/>
                </a:lnTo>
                <a:cubicBezTo>
                  <a:pt x="429" y="201"/>
                  <a:pt x="452" y="192"/>
                  <a:pt x="477" y="192"/>
                </a:cubicBezTo>
                <a:cubicBezTo>
                  <a:pt x="530" y="192"/>
                  <a:pt x="574" y="235"/>
                  <a:pt x="574" y="289"/>
                </a:cubicBezTo>
                <a:cubicBezTo>
                  <a:pt x="574" y="342"/>
                  <a:pt x="530" y="386"/>
                  <a:pt x="477" y="386"/>
                </a:cubicBezTo>
                <a:cubicBezTo>
                  <a:pt x="449" y="386"/>
                  <a:pt x="424" y="374"/>
                  <a:pt x="406" y="355"/>
                </a:cubicBezTo>
                <a:lnTo>
                  <a:pt x="224" y="501"/>
                </a:lnTo>
                <a:cubicBezTo>
                  <a:pt x="234" y="518"/>
                  <a:pt x="240" y="539"/>
                  <a:pt x="240" y="561"/>
                </a:cubicBezTo>
                <a:cubicBezTo>
                  <a:pt x="240" y="627"/>
                  <a:pt x="186" y="681"/>
                  <a:pt x="120" y="681"/>
                </a:cubicBezTo>
                <a:cubicBezTo>
                  <a:pt x="54" y="681"/>
                  <a:pt x="0" y="627"/>
                  <a:pt x="0" y="561"/>
                </a:cubicBezTo>
                <a:cubicBezTo>
                  <a:pt x="0" y="495"/>
                  <a:pt x="54" y="441"/>
                  <a:pt x="120" y="441"/>
                </a:cubicBezTo>
                <a:close/>
              </a:path>
            </a:pathLst>
          </a:custGeom>
          <a:solidFill>
            <a:srgbClr val="113E6A"/>
          </a:solidFill>
          <a:ln w="9525">
            <a:noFill/>
            <a:round/>
          </a:ln>
        </p:spPr>
        <p:txBody>
          <a:bodyPr/>
          <a:lstStyle/>
          <a:p>
            <a:endParaRPr lang="zh-CN" altLang="en-US"/>
          </a:p>
        </p:txBody>
      </p:sp>
      <p:sp>
        <p:nvSpPr>
          <p:cNvPr id="11268" name="标题 1"/>
          <p:cNvSpPr>
            <a:spLocks noGrp="1" noChangeArrowheads="1"/>
          </p:cNvSpPr>
          <p:nvPr>
            <p:ph type="title"/>
          </p:nvPr>
        </p:nvSpPr>
        <p:spPr>
          <a:xfrm>
            <a:off x="2051720" y="1052736"/>
            <a:ext cx="4032448" cy="719138"/>
          </a:xfrm>
        </p:spPr>
        <p:txBody>
          <a:bodyPr/>
          <a:lstStyle/>
          <a:p>
            <a:r>
              <a:rPr lang="en-US" altLang="zh-CN" sz="2800" dirty="0" smtClean="0">
                <a:solidFill>
                  <a:schemeClr val="tx1"/>
                </a:solidFill>
                <a:latin typeface="微软雅黑" panose="020B0503020204020204" pitchFamily="34" charset="-122"/>
                <a:ea typeface="微软雅黑" panose="020B0503020204020204" pitchFamily="34" charset="-122"/>
              </a:rPr>
              <a:t>      </a:t>
            </a:r>
            <a:br>
              <a:rPr lang="en-US" altLang="zh-CN" sz="2800" dirty="0" smtClean="0">
                <a:solidFill>
                  <a:schemeClr val="tx1"/>
                </a:solidFill>
                <a:latin typeface="微软雅黑" panose="020B0503020204020204" pitchFamily="34" charset="-122"/>
                <a:ea typeface="微软雅黑" panose="020B0503020204020204" pitchFamily="34" charset="-122"/>
              </a:rPr>
            </a:br>
            <a:br>
              <a:rPr lang="en-US" altLang="zh-CN" sz="2800" dirty="0" smtClean="0">
                <a:solidFill>
                  <a:schemeClr val="tx1"/>
                </a:solidFill>
                <a:latin typeface="微软雅黑" panose="020B0503020204020204" pitchFamily="34" charset="-122"/>
                <a:ea typeface="微软雅黑" panose="020B0503020204020204" pitchFamily="34" charset="-122"/>
              </a:rPr>
            </a:br>
            <a:r>
              <a:rPr lang="zh-CN" altLang="zh-CN" sz="2400" b="1" dirty="0" smtClean="0">
                <a:solidFill>
                  <a:schemeClr val="tx1"/>
                </a:solidFill>
                <a:latin typeface="微软雅黑" panose="020B0503020204020204" pitchFamily="34" charset="-122"/>
                <a:ea typeface="微软雅黑" panose="020B0503020204020204" pitchFamily="34" charset="-122"/>
              </a:rPr>
              <a:t>成本控制模糊综合评价</a:t>
            </a:r>
            <a:endParaRPr lang="zh-CN" altLang="en-US" sz="2400" b="1" dirty="0" smtClean="0">
              <a:solidFill>
                <a:schemeClr val="tx1"/>
              </a:solidFill>
              <a:latin typeface="微软雅黑" panose="020B0503020204020204" pitchFamily="34" charset="-122"/>
              <a:ea typeface="微软雅黑" panose="020B0503020204020204" pitchFamily="34" charset="-122"/>
            </a:endParaRPr>
          </a:p>
        </p:txBody>
      </p:sp>
      <p:pic>
        <p:nvPicPr>
          <p:cNvPr id="5" name="Picture 6" descr="校徽1921之三"/>
          <p:cNvPicPr>
            <a:picLocks noChangeAspect="1" noChangeArrowheads="1"/>
          </p:cNvPicPr>
          <p:nvPr/>
        </p:nvPicPr>
        <p:blipFill>
          <a:blip r:embed="rId1" cstate="print"/>
          <a:srcRect/>
          <a:stretch>
            <a:fillRect/>
          </a:stretch>
        </p:blipFill>
        <p:spPr>
          <a:xfrm>
            <a:off x="7721600" y="193675"/>
            <a:ext cx="1258888" cy="1255713"/>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fontScheme name="">
      <a:majorFont>
        <a:latin typeface="Tahoma"/>
        <a:ea typeface="宋体"/>
        <a:cs typeface=""/>
      </a:majorFont>
      <a:minorFont>
        <a:latin typeface="Tahoma"/>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lends">
  <a:themeElements>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fontScheme name="">
      <a:majorFont>
        <a:latin typeface="Tahoma"/>
        <a:ea typeface="宋体"/>
        <a:cs typeface=""/>
      </a:majorFont>
      <a:minorFont>
        <a:latin typeface="Tahoma"/>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Fan</Template>
  <TotalTime>0</TotalTime>
  <Words>4937</Words>
  <Application>WPS 演示</Application>
  <PresentationFormat>全屏显示(4:3)</PresentationFormat>
  <Paragraphs>204</Paragraphs>
  <Slides>31</Slides>
  <Notes>0</Notes>
  <HiddenSlides>0</HiddenSlides>
  <MMClips>0</MMClips>
  <ScaleCrop>false</ScaleCrop>
  <HeadingPairs>
    <vt:vector size="8" baseType="variant">
      <vt:variant>
        <vt:lpstr>已用的字体</vt:lpstr>
      </vt:variant>
      <vt:variant>
        <vt:i4>7</vt:i4>
      </vt:variant>
      <vt:variant>
        <vt:lpstr>主题</vt:lpstr>
      </vt:variant>
      <vt:variant>
        <vt:i4>2</vt:i4>
      </vt:variant>
      <vt:variant>
        <vt:lpstr>嵌入 OLE 服务器</vt:lpstr>
      </vt:variant>
      <vt:variant>
        <vt:i4>3</vt:i4>
      </vt:variant>
      <vt:variant>
        <vt:lpstr>幻灯片标题</vt:lpstr>
      </vt:variant>
      <vt:variant>
        <vt:i4>31</vt:i4>
      </vt:variant>
    </vt:vector>
  </HeadingPairs>
  <TitlesOfParts>
    <vt:vector size="43" baseType="lpstr">
      <vt:lpstr>Arial</vt:lpstr>
      <vt:lpstr>宋体</vt:lpstr>
      <vt:lpstr>Wingdings</vt:lpstr>
      <vt:lpstr>Tahoma</vt:lpstr>
      <vt:lpstr>微软雅黑</vt:lpstr>
      <vt:lpstr>Times New Roman</vt:lpstr>
      <vt:lpstr>Arial Unicode MS</vt:lpstr>
      <vt:lpstr>Blends</vt:lpstr>
      <vt:lpstr>1_Blends</vt:lpstr>
      <vt:lpstr>Equation.DSMT4</vt:lpstr>
      <vt:lpstr>Equation.DSMT4</vt:lpstr>
      <vt:lpstr>MSGraph.Chart.8</vt:lpstr>
      <vt:lpstr>佘山岛工程项目成本控制评价  </vt:lpstr>
      <vt:lpstr>PowerPoint 演示文稿</vt:lpstr>
      <vt:lpstr>          案例相关理论介绍</vt:lpstr>
      <vt:lpstr>       案例相关理论介绍- 工程项目成本控制理论</vt:lpstr>
      <vt:lpstr>       案例相关理论介绍- 工程项目成本控制理论</vt:lpstr>
      <vt:lpstr>       案例相关理论介绍- 工程项目成本控制理论</vt:lpstr>
      <vt:lpstr>       案例相关理论介绍- 工程项目成本控制理论</vt:lpstr>
      <vt:lpstr>        无居民岛工程项目成本控制要点  </vt:lpstr>
      <vt:lpstr>        成本控制模糊综合评价</vt:lpstr>
      <vt:lpstr>        成本控制模糊综合评价</vt:lpstr>
      <vt:lpstr>        成本控制模糊综合评价</vt:lpstr>
      <vt:lpstr>        成本控制模糊综合评价</vt:lpstr>
      <vt:lpstr>        成本控制模糊综合评价</vt:lpstr>
      <vt:lpstr>        成本控制模糊综合评价</vt:lpstr>
      <vt:lpstr>        成本控制模糊综合评价</vt:lpstr>
      <vt:lpstr>        成本控制评价模型在佘山岛工程项目中的应用</vt:lpstr>
      <vt:lpstr>        成本控制评价模型在佘山岛工程项目中的应用</vt:lpstr>
      <vt:lpstr>        成本控制评价模型在佘山岛工程项目中的应用</vt:lpstr>
      <vt:lpstr>        成本控制评价模型在佘山岛工程项目中的应用</vt:lpstr>
      <vt:lpstr>        成本控制评价模型在佘山岛工程项目中的应用</vt:lpstr>
      <vt:lpstr>        成本控制评价模型在佘山岛工程项目中的应用</vt:lpstr>
      <vt:lpstr>        成本控制评价模型在佘山岛工程项目中的应用</vt:lpstr>
      <vt:lpstr>        成本控制评价模型在佘山岛工程项目中的应用</vt:lpstr>
      <vt:lpstr>        成本控制评价模型在佘山岛工程项目中的应用</vt:lpstr>
      <vt:lpstr>        成本控制评价模型在佘山岛工程项目中的应用</vt:lpstr>
      <vt:lpstr>        成本控制评价模型在佘山岛工程项目中的应用</vt:lpstr>
      <vt:lpstr>        成本控制评价模型在佘山岛工程项目中的应用</vt:lpstr>
      <vt:lpstr>        成本控制评价模型在佘山岛工程项目中的应用</vt:lpstr>
      <vt:lpstr>        成本控制评价模型在佘山岛工程项目中的应用</vt:lpstr>
      <vt:lpstr>        成本控制评价模型在佘山岛工程项目中的应用</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税收质量管理体系</dc:title>
  <dc:creator>ncdx</dc:creator>
  <cp:lastModifiedBy>lenovo</cp:lastModifiedBy>
  <cp:revision>758</cp:revision>
  <dcterms:created xsi:type="dcterms:W3CDTF">2004-10-23T12:41:00Z</dcterms:created>
  <dcterms:modified xsi:type="dcterms:W3CDTF">2017-11-17T08:50:27Z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