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 id="277" r:id="rId22"/>
    <p:sldId id="278" r:id="rId23"/>
    <p:sldId id="279" r:id="rId24"/>
    <p:sldId id="281" r:id="rId25"/>
    <p:sldId id="291" r:id="rId26"/>
    <p:sldId id="293" r:id="rId27"/>
    <p:sldId id="295" r:id="rId28"/>
    <p:sldId id="296" r:id="rId29"/>
    <p:sldId id="298" r:id="rId30"/>
    <p:sldId id="297" r:id="rId31"/>
    <p:sldId id="283" r:id="rId32"/>
    <p:sldId id="285" r:id="rId33"/>
    <p:sldId id="286" r:id="rId34"/>
    <p:sldId id="287" r:id="rId35"/>
    <p:sldId id="288" r:id="rId36"/>
    <p:sldId id="28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22" r:id="rId52"/>
    <p:sldId id="314" r:id="rId53"/>
    <p:sldId id="315" r:id="rId54"/>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7" Type="http://schemas.openxmlformats.org/officeDocument/2006/relationships/tableStyles" Target="tableStyles.xml"/><Relationship Id="rId56" Type="http://schemas.openxmlformats.org/officeDocument/2006/relationships/viewProps" Target="viewProps.xml"/><Relationship Id="rId55" Type="http://schemas.openxmlformats.org/officeDocument/2006/relationships/presProps" Target="presProps.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5" Type="http://schemas.openxmlformats.org/officeDocument/2006/relationships/image" Target="../media/image28.wmf"/><Relationship Id="rId4" Type="http://schemas.openxmlformats.org/officeDocument/2006/relationships/image" Target="../media/image26.wmf"/><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4" Type="http://schemas.openxmlformats.org/officeDocument/2006/relationships/image" Target="../media/image33.wmf"/><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pic>
        <p:nvPicPr>
          <p:cNvPr id="2050" name="图片 2049" descr="9副本"/>
          <p:cNvPicPr>
            <a:picLocks noChangeAspect="1"/>
          </p:cNvPicPr>
          <p:nvPr/>
        </p:nvPicPr>
        <p:blipFill>
          <a:blip r:embed="rId3"/>
          <a:stretch>
            <a:fillRect/>
          </a:stretch>
        </p:blipFill>
        <p:spPr>
          <a:xfrm>
            <a:off x="0" y="0"/>
            <a:ext cx="12192000" cy="6858000"/>
          </a:xfrm>
          <a:prstGeom prst="rect">
            <a:avLst/>
          </a:prstGeom>
          <a:noFill/>
          <a:ln w="9525">
            <a:noFill/>
          </a:ln>
        </p:spPr>
      </p:pic>
      <p:sp>
        <p:nvSpPr>
          <p:cNvPr id="2051" name="标题 2050"/>
          <p:cNvSpPr>
            <a:spLocks noGrp="1"/>
          </p:cNvSpPr>
          <p:nvPr>
            <p:ph type="ctrTitle"/>
          </p:nvPr>
        </p:nvSpPr>
        <p:spPr>
          <a:xfrm>
            <a:off x="2929467" y="3717925"/>
            <a:ext cx="8540751" cy="1108075"/>
          </a:xfrm>
          <a:prstGeom prst="rect">
            <a:avLst/>
          </a:prstGeom>
          <a:noFill/>
          <a:ln w="9525">
            <a:noFill/>
          </a:ln>
        </p:spPr>
        <p:txBody>
          <a:bodyPr anchor="ctr"/>
          <a:lstStyle>
            <a:lvl1pPr lvl="0" algn="r">
              <a:defRPr/>
            </a:lvl1pPr>
          </a:lstStyle>
          <a:p>
            <a:pPr lvl="0"/>
            <a:r>
              <a:rPr lang="zh-CN" altLang="en-US"/>
              <a:t>单击此处编辑母版标题样式</a:t>
            </a:r>
            <a:endParaRPr lang="zh-CN" altLang="en-US"/>
          </a:p>
        </p:txBody>
      </p:sp>
      <p:sp>
        <p:nvSpPr>
          <p:cNvPr id="2052" name="副标题 2051"/>
          <p:cNvSpPr>
            <a:spLocks noGrp="1"/>
          </p:cNvSpPr>
          <p:nvPr>
            <p:ph type="subTitle" idx="1"/>
          </p:nvPr>
        </p:nvSpPr>
        <p:spPr>
          <a:xfrm>
            <a:off x="2929467" y="4940300"/>
            <a:ext cx="8534400" cy="720725"/>
          </a:xfrm>
          <a:prstGeom prst="rect">
            <a:avLst/>
          </a:prstGeom>
          <a:noFill/>
          <a:ln w="9525">
            <a:noFill/>
          </a:ln>
        </p:spPr>
        <p:txBody>
          <a:bodyPr anchor="t"/>
          <a:lstStyle>
            <a:lvl1pPr marL="0" lvl="0" indent="0" algn="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a:t>单击此处编辑母版副标题样式</a:t>
            </a:r>
            <a:endParaRPr lang="zh-CN" altLang="en-US"/>
          </a:p>
        </p:txBody>
      </p:sp>
      <p:sp>
        <p:nvSpPr>
          <p:cNvPr id="2053" name="日期占位符 2052"/>
          <p:cNvSpPr>
            <a:spLocks noGrp="1"/>
          </p:cNvSpPr>
          <p:nvPr>
            <p:ph type="dt" sz="half" idx="2"/>
          </p:nvPr>
        </p:nvSpPr>
        <p:spPr>
          <a:xfrm>
            <a:off x="609600" y="6245225"/>
            <a:ext cx="2844800" cy="476250"/>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2054" name="页脚占位符 2053"/>
          <p:cNvSpPr>
            <a:spLocks noGrp="1"/>
          </p:cNvSpPr>
          <p:nvPr>
            <p:ph type="ftr" sz="quarter" idx="3"/>
          </p:nvPr>
        </p:nvSpPr>
        <p:spPr>
          <a:xfrm>
            <a:off x="4165600" y="6245225"/>
            <a:ext cx="3860800" cy="476250"/>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
        <p:nvSpPr>
          <p:cNvPr id="2055" name="灯片编号占位符 2054"/>
          <p:cNvSpPr>
            <a:spLocks noGrp="1"/>
          </p:cNvSpPr>
          <p:nvPr>
            <p:ph type="sldNum" sz="quarter" idx="4"/>
          </p:nvPr>
        </p:nvSpPr>
        <p:spPr>
          <a:xfrm>
            <a:off x="8737600" y="6245225"/>
            <a:ext cx="2844800" cy="476250"/>
          </a:xfrm>
          <a:prstGeom prst="rect">
            <a:avLst/>
          </a:prstGeom>
          <a:noFill/>
          <a:ln w="9525">
            <a:noFill/>
          </a:ln>
        </p:spPr>
        <p:txBody>
          <a:bodyPr anchor="t"/>
          <a:lstStyle>
            <a:lvl1pPr algn="r">
              <a:defRPr sz="1400"/>
            </a:lvl1pPr>
          </a:lstStyle>
          <a:p>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0573"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ransition>
    <p:fade/>
  </p:transition>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3.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idx="1"/>
          </p:nvPr>
        </p:nvSpPr>
        <p:spPr>
          <a:xfrm>
            <a:off x="609600" y="1600200"/>
            <a:ext cx="109728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sldNum="0" hdr="0" ftr="0" dt="0"/>
  <p:txStyles>
    <p:titleStyle>
      <a:lvl1pPr marL="0" lvl="0" indent="0" algn="ctr" defTabSz="91440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6" Type="http://schemas.openxmlformats.org/officeDocument/2006/relationships/vmlDrawing" Target="../drawings/vmlDrawing2.vml"/><Relationship Id="rId5" Type="http://schemas.openxmlformats.org/officeDocument/2006/relationships/slideLayout" Target="../slideLayouts/slideLayout2.xml"/><Relationship Id="rId4" Type="http://schemas.openxmlformats.org/officeDocument/2006/relationships/image" Target="../media/image7.wmf"/><Relationship Id="rId3" Type="http://schemas.openxmlformats.org/officeDocument/2006/relationships/oleObject" Target="../embeddings/oleObject3.bin"/><Relationship Id="rId2" Type="http://schemas.openxmlformats.org/officeDocument/2006/relationships/image" Target="../media/image6.wmf"/><Relationship Id="rId1"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5" Type="http://schemas.openxmlformats.org/officeDocument/2006/relationships/vmlDrawing" Target="../drawings/vmlDrawing3.vml"/><Relationship Id="rId4" Type="http://schemas.openxmlformats.org/officeDocument/2006/relationships/slideLayout" Target="../slideLayouts/slideLayout2.xml"/><Relationship Id="rId3" Type="http://schemas.openxmlformats.org/officeDocument/2006/relationships/image" Target="../media/image9.wmf"/><Relationship Id="rId2" Type="http://schemas.openxmlformats.org/officeDocument/2006/relationships/oleObject" Target="../embeddings/oleObject4.bin"/><Relationship Id="rId1" Type="http://schemas.openxmlformats.org/officeDocument/2006/relationships/image" Target="../media/image8.png"/></Relationships>
</file>

<file path=ppt/slides/_rels/slide12.xml.rels><?xml version="1.0" encoding="UTF-8" standalone="yes"?>
<Relationships xmlns="http://schemas.openxmlformats.org/package/2006/relationships"><Relationship Id="rId9" Type="http://schemas.openxmlformats.org/officeDocument/2006/relationships/oleObject" Target="../embeddings/oleObject9.bin"/><Relationship Id="rId8" Type="http://schemas.openxmlformats.org/officeDocument/2006/relationships/image" Target="../media/image13.wmf"/><Relationship Id="rId7" Type="http://schemas.openxmlformats.org/officeDocument/2006/relationships/oleObject" Target="../embeddings/oleObject8.bin"/><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1.wmf"/><Relationship Id="rId3" Type="http://schemas.openxmlformats.org/officeDocument/2006/relationships/oleObject" Target="../embeddings/oleObject6.bin"/><Relationship Id="rId2" Type="http://schemas.openxmlformats.org/officeDocument/2006/relationships/image" Target="../media/image10.wmf"/><Relationship Id="rId14" Type="http://schemas.openxmlformats.org/officeDocument/2006/relationships/vmlDrawing" Target="../drawings/vmlDrawing4.vml"/><Relationship Id="rId13" Type="http://schemas.openxmlformats.org/officeDocument/2006/relationships/slideLayout" Target="../slideLayouts/slideLayout2.xml"/><Relationship Id="rId12" Type="http://schemas.openxmlformats.org/officeDocument/2006/relationships/image" Target="../media/image15.wmf"/><Relationship Id="rId11" Type="http://schemas.openxmlformats.org/officeDocument/2006/relationships/oleObject" Target="../embeddings/oleObject10.bin"/><Relationship Id="rId10" Type="http://schemas.openxmlformats.org/officeDocument/2006/relationships/image" Target="../media/image14.wmf"/><Relationship Id="rId1"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7" Type="http://schemas.openxmlformats.org/officeDocument/2006/relationships/vmlDrawing" Target="../drawings/vmlDrawing5.vml"/><Relationship Id="rId6" Type="http://schemas.openxmlformats.org/officeDocument/2006/relationships/slideLayout" Target="../slideLayouts/slideLayout2.xml"/><Relationship Id="rId5" Type="http://schemas.openxmlformats.org/officeDocument/2006/relationships/image" Target="../media/image18.wmf"/><Relationship Id="rId4" Type="http://schemas.openxmlformats.org/officeDocument/2006/relationships/oleObject" Target="../embeddings/oleObject12.bin"/><Relationship Id="rId3" Type="http://schemas.openxmlformats.org/officeDocument/2006/relationships/image" Target="../media/image17.png"/><Relationship Id="rId2" Type="http://schemas.openxmlformats.org/officeDocument/2006/relationships/image" Target="../media/image16.wmf"/><Relationship Id="rId1"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9" Type="http://schemas.openxmlformats.org/officeDocument/2006/relationships/vmlDrawing" Target="../drawings/vmlDrawing6.vml"/><Relationship Id="rId8" Type="http://schemas.openxmlformats.org/officeDocument/2006/relationships/slideLayout" Target="../slideLayouts/slideLayout2.xml"/><Relationship Id="rId7" Type="http://schemas.openxmlformats.org/officeDocument/2006/relationships/oleObject" Target="../embeddings/oleObject16.bin"/><Relationship Id="rId6" Type="http://schemas.openxmlformats.org/officeDocument/2006/relationships/image" Target="../media/image21.wmf"/><Relationship Id="rId5" Type="http://schemas.openxmlformats.org/officeDocument/2006/relationships/oleObject" Target="../embeddings/oleObject15.bin"/><Relationship Id="rId4" Type="http://schemas.openxmlformats.org/officeDocument/2006/relationships/image" Target="../media/image20.wmf"/><Relationship Id="rId3" Type="http://schemas.openxmlformats.org/officeDocument/2006/relationships/oleObject" Target="../embeddings/oleObject14.bin"/><Relationship Id="rId2" Type="http://schemas.openxmlformats.org/officeDocument/2006/relationships/image" Target="../media/image19.wmf"/><Relationship Id="rId1"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4" Type="http://schemas.openxmlformats.org/officeDocument/2006/relationships/vmlDrawing" Target="../drawings/vmlDrawing7.vml"/><Relationship Id="rId3" Type="http://schemas.openxmlformats.org/officeDocument/2006/relationships/slideLayout" Target="../slideLayouts/slideLayout2.xml"/><Relationship Id="rId2" Type="http://schemas.openxmlformats.org/officeDocument/2006/relationships/image" Target="../media/image22.wmf"/><Relationship Id="rId1" Type="http://schemas.openxmlformats.org/officeDocument/2006/relationships/oleObject" Target="../embeddings/oleObject17.bin"/></Relationships>
</file>

<file path=ppt/slides/_rels/slide18.xml.rels><?xml version="1.0" encoding="UTF-8" standalone="yes"?>
<Relationships xmlns="http://schemas.openxmlformats.org/package/2006/relationships"><Relationship Id="rId9" Type="http://schemas.openxmlformats.org/officeDocument/2006/relationships/image" Target="../media/image27.png"/><Relationship Id="rId8" Type="http://schemas.openxmlformats.org/officeDocument/2006/relationships/image" Target="../media/image26.wmf"/><Relationship Id="rId7" Type="http://schemas.openxmlformats.org/officeDocument/2006/relationships/oleObject" Target="../embeddings/oleObject21.bin"/><Relationship Id="rId6" Type="http://schemas.openxmlformats.org/officeDocument/2006/relationships/image" Target="../media/image25.wmf"/><Relationship Id="rId5" Type="http://schemas.openxmlformats.org/officeDocument/2006/relationships/oleObject" Target="../embeddings/oleObject20.bin"/><Relationship Id="rId4" Type="http://schemas.openxmlformats.org/officeDocument/2006/relationships/image" Target="../media/image24.wmf"/><Relationship Id="rId3" Type="http://schemas.openxmlformats.org/officeDocument/2006/relationships/oleObject" Target="../embeddings/oleObject19.bin"/><Relationship Id="rId2" Type="http://schemas.openxmlformats.org/officeDocument/2006/relationships/image" Target="../media/image23.wmf"/><Relationship Id="rId13" Type="http://schemas.openxmlformats.org/officeDocument/2006/relationships/vmlDrawing" Target="../drawings/vmlDrawing8.vml"/><Relationship Id="rId12" Type="http://schemas.openxmlformats.org/officeDocument/2006/relationships/slideLayout" Target="../slideLayouts/slideLayout2.xml"/><Relationship Id="rId11" Type="http://schemas.openxmlformats.org/officeDocument/2006/relationships/image" Target="../media/image28.wmf"/><Relationship Id="rId10" Type="http://schemas.openxmlformats.org/officeDocument/2006/relationships/oleObject" Target="../embeddings/oleObject22.bin"/><Relationship Id="rId1" Type="http://schemas.openxmlformats.org/officeDocument/2006/relationships/oleObject" Target="../embeddings/oleObject18.bin"/></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33.wmf"/><Relationship Id="rId7" Type="http://schemas.openxmlformats.org/officeDocument/2006/relationships/oleObject" Target="../embeddings/oleObject26.bin"/><Relationship Id="rId6" Type="http://schemas.openxmlformats.org/officeDocument/2006/relationships/image" Target="../media/image32.wmf"/><Relationship Id="rId5" Type="http://schemas.openxmlformats.org/officeDocument/2006/relationships/oleObject" Target="../embeddings/oleObject25.bin"/><Relationship Id="rId4" Type="http://schemas.openxmlformats.org/officeDocument/2006/relationships/image" Target="../media/image31.wmf"/><Relationship Id="rId3" Type="http://schemas.openxmlformats.org/officeDocument/2006/relationships/oleObject" Target="../embeddings/oleObject24.bin"/><Relationship Id="rId2" Type="http://schemas.openxmlformats.org/officeDocument/2006/relationships/image" Target="../media/image30.wmf"/><Relationship Id="rId10" Type="http://schemas.openxmlformats.org/officeDocument/2006/relationships/vmlDrawing" Target="../drawings/vmlDrawing9.vml"/><Relationship Id="rId1" Type="http://schemas.openxmlformats.org/officeDocument/2006/relationships/oleObject" Target="../embeddings/oleObject23.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4.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5.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vmlDrawing" Target="../drawings/vmlDrawing10.vml"/><Relationship Id="rId7" Type="http://schemas.openxmlformats.org/officeDocument/2006/relationships/slideLayout" Target="../slideLayouts/slideLayout2.xml"/><Relationship Id="rId6" Type="http://schemas.openxmlformats.org/officeDocument/2006/relationships/image" Target="../media/image38.wmf"/><Relationship Id="rId5" Type="http://schemas.openxmlformats.org/officeDocument/2006/relationships/oleObject" Target="../embeddings/oleObject29.bin"/><Relationship Id="rId4" Type="http://schemas.openxmlformats.org/officeDocument/2006/relationships/image" Target="../media/image37.wmf"/><Relationship Id="rId3" Type="http://schemas.openxmlformats.org/officeDocument/2006/relationships/oleObject" Target="../embeddings/oleObject28.bin"/><Relationship Id="rId2" Type="http://schemas.openxmlformats.org/officeDocument/2006/relationships/image" Target="../media/image36.wmf"/><Relationship Id="rId1" Type="http://schemas.openxmlformats.org/officeDocument/2006/relationships/oleObject" Target="../embeddings/oleObject27.bin"/></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9.emf"/></Relationships>
</file>

<file path=ppt/slides/_rels/slide49.xml.rels><?xml version="1.0" encoding="UTF-8" standalone="yes"?>
<Relationships xmlns="http://schemas.openxmlformats.org/package/2006/relationships"><Relationship Id="rId6" Type="http://schemas.openxmlformats.org/officeDocument/2006/relationships/vmlDrawing" Target="../drawings/vmlDrawing11.vml"/><Relationship Id="rId5" Type="http://schemas.openxmlformats.org/officeDocument/2006/relationships/slideLayout" Target="../slideLayouts/slideLayout2.xml"/><Relationship Id="rId4" Type="http://schemas.openxmlformats.org/officeDocument/2006/relationships/image" Target="../media/image41.wmf"/><Relationship Id="rId3" Type="http://schemas.openxmlformats.org/officeDocument/2006/relationships/oleObject" Target="../embeddings/oleObject31.bin"/><Relationship Id="rId2" Type="http://schemas.openxmlformats.org/officeDocument/2006/relationships/image" Target="../media/image40.wmf"/><Relationship Id="rId1" Type="http://schemas.openxmlformats.org/officeDocument/2006/relationships/oleObject" Target="../embeddings/oleObject30.bin"/></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50.xml.rels><?xml version="1.0" encoding="UTF-8" standalone="yes"?>
<Relationships xmlns="http://schemas.openxmlformats.org/package/2006/relationships"><Relationship Id="rId4" Type="http://schemas.openxmlformats.org/officeDocument/2006/relationships/vmlDrawing" Target="../drawings/vmlDrawing12.vml"/><Relationship Id="rId3" Type="http://schemas.openxmlformats.org/officeDocument/2006/relationships/slideLayout" Target="../slideLayouts/slideLayout2.xml"/><Relationship Id="rId2" Type="http://schemas.openxmlformats.org/officeDocument/2006/relationships/image" Target="../media/image42.wmf"/><Relationship Id="rId1" Type="http://schemas.openxmlformats.org/officeDocument/2006/relationships/oleObject" Target="../embeddings/oleObject32.bin"/></Relationships>
</file>

<file path=ppt/slides/_rels/slide51.xml.rels><?xml version="1.0" encoding="UTF-8" standalone="yes"?>
<Relationships xmlns="http://schemas.openxmlformats.org/package/2006/relationships"><Relationship Id="rId4" Type="http://schemas.openxmlformats.org/officeDocument/2006/relationships/vmlDrawing" Target="../drawings/vmlDrawing13.vml"/><Relationship Id="rId3" Type="http://schemas.openxmlformats.org/officeDocument/2006/relationships/slideLayout" Target="../slideLayouts/slideLayout2.xml"/><Relationship Id="rId2" Type="http://schemas.openxmlformats.org/officeDocument/2006/relationships/image" Target="../media/image43.wmf"/><Relationship Id="rId1" Type="http://schemas.openxmlformats.org/officeDocument/2006/relationships/oleObject" Target="../embeddings/oleObject33.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5.wmf"/><Relationship Id="rId1"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scene3d>
              <a:camera prst="orthographicFront"/>
              <a:lightRig rig="threePt" dir="t"/>
            </a:scene3d>
          </a:bodyPr>
          <a:p>
            <a:r>
              <a:rPr lang="zh-CN" altLang="en-US" sz="5400">
                <a:ln w="12700" cmpd="sng">
                  <a:solidFill>
                    <a:schemeClr val="accent4"/>
                  </a:solidFill>
                  <a:prstDash val="solid"/>
                </a:ln>
                <a:solidFill>
                  <a:srgbClr val="002060"/>
                </a:solidFill>
                <a:effectLst/>
                <a:latin typeface="方正姚体" panose="02010601030101010101" charset="-122"/>
                <a:ea typeface="方正姚体" panose="02010601030101010101" charset="-122"/>
              </a:rPr>
              <a:t>模糊综合评价法</a:t>
            </a:r>
            <a:endParaRPr lang="zh-CN" altLang="en-US" sz="5400">
              <a:ln w="12700" cmpd="sng">
                <a:solidFill>
                  <a:schemeClr val="accent4"/>
                </a:solidFill>
                <a:prstDash val="solid"/>
              </a:ln>
              <a:solidFill>
                <a:srgbClr val="002060"/>
              </a:solidFill>
              <a:effectLst/>
              <a:latin typeface="方正姚体" panose="02010601030101010101" charset="-122"/>
              <a:ea typeface="方正姚体" panose="02010601030101010101"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731520"/>
            <a:ext cx="10972800" cy="5394960"/>
          </a:xfrm>
        </p:spPr>
        <p:txBody>
          <a:bodyPr>
            <a:normAutofit lnSpcReduction="20000"/>
          </a:bodyPr>
          <a:p>
            <a:r>
              <a:rPr lang="zh-CN" altLang="en-US" sz="3200">
                <a:solidFill>
                  <a:srgbClr val="FF0000"/>
                </a:solidFill>
              </a:rPr>
              <a:t>2、确定评语等级论域</a:t>
            </a:r>
            <a:endParaRPr lang="zh-CN" altLang="en-US" sz="3200">
              <a:solidFill>
                <a:srgbClr val="FF0000"/>
              </a:solidFill>
            </a:endParaRPr>
          </a:p>
          <a:p>
            <a:r>
              <a:rPr lang="zh-CN" altLang="en-US" sz="2800"/>
              <a:t>评语集是评价者对被评价对象可能做出的各种总的评价结果组成的集合，用V表示：</a:t>
            </a:r>
            <a:endParaRPr lang="zh-CN" altLang="en-US" sz="2800"/>
          </a:p>
          <a:p>
            <a:endParaRPr lang="zh-CN" altLang="en-US" sz="2800"/>
          </a:p>
          <a:p>
            <a:endParaRPr lang="zh-CN" altLang="en-US" sz="2800"/>
          </a:p>
          <a:p>
            <a:endParaRPr lang="zh-CN" altLang="en-US" sz="2800"/>
          </a:p>
          <a:p>
            <a:r>
              <a:rPr lang="zh-CN" altLang="en-US" sz="2800"/>
              <a:t>实际上就是对被评价对象变化区间的一个划分。其中    代表第i个评价结果，n为总的评价结果数。</a:t>
            </a:r>
            <a:endParaRPr lang="zh-CN" altLang="en-US" sz="2800"/>
          </a:p>
          <a:p>
            <a:endParaRPr lang="zh-CN" altLang="en-US" sz="2800"/>
          </a:p>
          <a:p>
            <a:r>
              <a:rPr lang="zh-CN" altLang="en-US" sz="2800"/>
              <a:t>具体等级可以依据评价内容用适当的语言进行描述，比如评价产品的竞争力可用V={强、中、弱}，评价地区的社会经济发展水平可用V={高、较高、一般、较低、低}，评价经济效益可用V={好、较好、一般、较差、差}等。</a:t>
            </a:r>
            <a:endParaRPr lang="zh-CN" altLang="en-US" sz="2800"/>
          </a:p>
        </p:txBody>
      </p:sp>
      <p:graphicFrame>
        <p:nvGraphicFramePr>
          <p:cNvPr id="10243" name="对象 10242"/>
          <p:cNvGraphicFramePr>
            <a:graphicFrameLocks noChangeAspect="1"/>
          </p:cNvGraphicFramePr>
          <p:nvPr/>
        </p:nvGraphicFramePr>
        <p:xfrm>
          <a:off x="3540760" y="2027555"/>
          <a:ext cx="5328285" cy="932180"/>
        </p:xfrm>
        <a:graphic>
          <a:graphicData uri="http://schemas.openxmlformats.org/presentationml/2006/ole">
            <mc:AlternateContent xmlns:mc="http://schemas.openxmlformats.org/markup-compatibility/2006">
              <mc:Choice xmlns:v="urn:schemas-microsoft-com:vml" Requires="v">
                <p:oleObj spid="_x0000_s3076" name="" r:id="rId1" imgW="1080770" imgH="228600" progId="Equation.3">
                  <p:embed/>
                </p:oleObj>
              </mc:Choice>
              <mc:Fallback>
                <p:oleObj name="" r:id="rId1" imgW="1080770" imgH="228600" progId="Equation.3">
                  <p:embed/>
                  <p:pic>
                    <p:nvPicPr>
                      <p:cNvPr id="0" name="图片 3075"/>
                      <p:cNvPicPr/>
                      <p:nvPr/>
                    </p:nvPicPr>
                    <p:blipFill>
                      <a:blip r:embed="rId2"/>
                      <a:stretch>
                        <a:fillRect/>
                      </a:stretch>
                    </p:blipFill>
                    <p:spPr>
                      <a:xfrm>
                        <a:off x="3540760" y="2027555"/>
                        <a:ext cx="5328285" cy="932180"/>
                      </a:xfrm>
                      <a:prstGeom prst="rect">
                        <a:avLst/>
                      </a:prstGeom>
                      <a:noFill/>
                      <a:ln w="38100">
                        <a:noFill/>
                        <a:miter/>
                      </a:ln>
                    </p:spPr>
                  </p:pic>
                </p:oleObj>
              </mc:Fallback>
            </mc:AlternateContent>
          </a:graphicData>
        </a:graphic>
      </p:graphicFrame>
      <p:graphicFrame>
        <p:nvGraphicFramePr>
          <p:cNvPr id="10244" name="对象 10243"/>
          <p:cNvGraphicFramePr>
            <a:graphicFrameLocks noChangeAspect="1"/>
          </p:cNvGraphicFramePr>
          <p:nvPr/>
        </p:nvGraphicFramePr>
        <p:xfrm>
          <a:off x="9145905" y="3107690"/>
          <a:ext cx="553085" cy="642620"/>
        </p:xfrm>
        <a:graphic>
          <a:graphicData uri="http://schemas.openxmlformats.org/presentationml/2006/ole">
            <mc:AlternateContent xmlns:mc="http://schemas.openxmlformats.org/markup-compatibility/2006">
              <mc:Choice xmlns:v="urn:schemas-microsoft-com:vml" Requires="v">
                <p:oleObj spid="_x0000_s3080" name="" r:id="rId3" imgW="127635" imgH="203835" progId="Equation.3">
                  <p:embed/>
                </p:oleObj>
              </mc:Choice>
              <mc:Fallback>
                <p:oleObj name="" r:id="rId3" imgW="127635" imgH="203835" progId="Equation.3">
                  <p:embed/>
                  <p:pic>
                    <p:nvPicPr>
                      <p:cNvPr id="0" name="图片 3079"/>
                      <p:cNvPicPr/>
                      <p:nvPr/>
                    </p:nvPicPr>
                    <p:blipFill>
                      <a:blip r:embed="rId4"/>
                      <a:stretch>
                        <a:fillRect/>
                      </a:stretch>
                    </p:blipFill>
                    <p:spPr>
                      <a:xfrm>
                        <a:off x="9145905" y="3107690"/>
                        <a:ext cx="553085" cy="642620"/>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792480"/>
            <a:ext cx="10972800" cy="5334000"/>
          </a:xfrm>
        </p:spPr>
        <p:txBody>
          <a:bodyPr>
            <a:normAutofit lnSpcReduction="20000"/>
          </a:bodyPr>
          <a:p>
            <a:pPr marL="0" indent="0">
              <a:buNone/>
            </a:pPr>
            <a:r>
              <a:rPr lang="zh-CN" altLang="en-US" sz="3200">
                <a:solidFill>
                  <a:srgbClr val="FF0000"/>
                </a:solidFill>
              </a:rPr>
              <a:t>3、进行单因素评价，建立模糊关系矩阵R</a:t>
            </a:r>
            <a:endParaRPr lang="zh-CN" altLang="en-US" sz="3200">
              <a:solidFill>
                <a:srgbClr val="FF0000"/>
              </a:solidFill>
            </a:endParaRPr>
          </a:p>
          <a:p>
            <a:r>
              <a:rPr lang="zh-CN" altLang="en-US" sz="2800"/>
              <a:t>单独从一个因素出发进行评价，以确定评价对象对评价集合V的隶属程度，称为单因素模糊评价。在构造了等级模糊子集后，就要逐个对被评价对象从每个因素                                  上进行量化，也就是确定从单因素来看被评价对象对各等级模糊子集的隶属度，进而得到模糊关系矩阵：</a:t>
            </a:r>
            <a:endParaRPr lang="zh-CN" altLang="en-US" sz="2800"/>
          </a:p>
          <a:p>
            <a:endParaRPr lang="zh-CN" altLang="en-US" sz="2800"/>
          </a:p>
          <a:p>
            <a:endParaRPr lang="zh-CN" altLang="en-US"/>
          </a:p>
          <a:p>
            <a:endParaRPr lang="zh-CN" altLang="en-US"/>
          </a:p>
          <a:p>
            <a:endParaRPr lang="zh-CN" altLang="en-US"/>
          </a:p>
          <a:p>
            <a:endParaRPr lang="zh-CN" altLang="en-US"/>
          </a:p>
        </p:txBody>
      </p:sp>
      <p:pic>
        <p:nvPicPr>
          <p:cNvPr id="4" name="图片 3"/>
          <p:cNvPicPr>
            <a:picLocks noChangeAspect="1"/>
          </p:cNvPicPr>
          <p:nvPr/>
        </p:nvPicPr>
        <p:blipFill>
          <a:blip r:embed="rId1"/>
          <a:stretch>
            <a:fillRect/>
          </a:stretch>
        </p:blipFill>
        <p:spPr>
          <a:xfrm>
            <a:off x="5762625" y="1896110"/>
            <a:ext cx="2647315" cy="504825"/>
          </a:xfrm>
          <a:prstGeom prst="rect">
            <a:avLst/>
          </a:prstGeom>
        </p:spPr>
      </p:pic>
      <p:graphicFrame>
        <p:nvGraphicFramePr>
          <p:cNvPr id="11268" name="对象 11267"/>
          <p:cNvGraphicFramePr>
            <a:graphicFrameLocks noChangeAspect="1"/>
          </p:cNvGraphicFramePr>
          <p:nvPr/>
        </p:nvGraphicFramePr>
        <p:xfrm>
          <a:off x="3528060" y="3072765"/>
          <a:ext cx="4316730" cy="2360295"/>
        </p:xfrm>
        <a:graphic>
          <a:graphicData uri="http://schemas.openxmlformats.org/presentationml/2006/ole">
            <mc:AlternateContent xmlns:mc="http://schemas.openxmlformats.org/markup-compatibility/2006">
              <mc:Choice xmlns:v="urn:schemas-microsoft-com:vml" Requires="v">
                <p:oleObj spid="_x0000_s3079" name="" r:id="rId2" imgW="1536700" imgH="939800" progId="Equation.3">
                  <p:embed/>
                </p:oleObj>
              </mc:Choice>
              <mc:Fallback>
                <p:oleObj name="" r:id="rId2" imgW="1536700" imgH="939800" progId="Equation.3">
                  <p:embed/>
                  <p:pic>
                    <p:nvPicPr>
                      <p:cNvPr id="0" name="图片 3078"/>
                      <p:cNvPicPr/>
                      <p:nvPr/>
                    </p:nvPicPr>
                    <p:blipFill>
                      <a:blip r:embed="rId3"/>
                      <a:stretch>
                        <a:fillRect/>
                      </a:stretch>
                    </p:blipFill>
                    <p:spPr>
                      <a:xfrm>
                        <a:off x="3528060" y="3072765"/>
                        <a:ext cx="4316730" cy="2360295"/>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929640"/>
            <a:ext cx="10972800" cy="5196840"/>
          </a:xfrm>
        </p:spPr>
        <p:txBody>
          <a:bodyPr/>
          <a:p>
            <a:r>
              <a:rPr lang="zh-CN" altLang="en-US" sz="2800"/>
              <a:t>其中                                       表示某个被评价对象从因素      来看对     等级模糊子集的隶属度。一个被评价对象在某个因素     方面的表现是通过模糊向量                                          来刻画的（在其他评价方法中多是由一个指标实际值来刻画，因此从这个角度讲，模糊综合评价要求更多的信息），    称为单因素评价矩阵，可以看作是因素集U和评价集V之间的一种模糊关系，即影响因素与评价对象之间的“合理关系”。</a:t>
            </a:r>
            <a:endParaRPr lang="zh-CN" altLang="en-US" sz="2800"/>
          </a:p>
        </p:txBody>
      </p:sp>
      <p:graphicFrame>
        <p:nvGraphicFramePr>
          <p:cNvPr id="12291" name="对象 12290"/>
          <p:cNvGraphicFramePr>
            <a:graphicFrameLocks noChangeAspect="1"/>
          </p:cNvGraphicFramePr>
          <p:nvPr/>
        </p:nvGraphicFramePr>
        <p:xfrm>
          <a:off x="1964690" y="859155"/>
          <a:ext cx="3285490" cy="535305"/>
        </p:xfrm>
        <a:graphic>
          <a:graphicData uri="http://schemas.openxmlformats.org/presentationml/2006/ole">
            <mc:AlternateContent xmlns:mc="http://schemas.openxmlformats.org/markup-compatibility/2006">
              <mc:Choice xmlns:v="urn:schemas-microsoft-com:vml" Requires="v">
                <p:oleObj spid="_x0000_s3094" name="" r:id="rId1" imgW="1777365" imgH="241300" progId="Equation.3">
                  <p:embed/>
                </p:oleObj>
              </mc:Choice>
              <mc:Fallback>
                <p:oleObj name="" r:id="rId1" imgW="1777365" imgH="241300" progId="Equation.3">
                  <p:embed/>
                  <p:pic>
                    <p:nvPicPr>
                      <p:cNvPr id="0" name="图片 3093"/>
                      <p:cNvPicPr/>
                      <p:nvPr/>
                    </p:nvPicPr>
                    <p:blipFill>
                      <a:blip r:embed="rId2"/>
                      <a:stretch>
                        <a:fillRect/>
                      </a:stretch>
                    </p:blipFill>
                    <p:spPr>
                      <a:xfrm>
                        <a:off x="1964690" y="859155"/>
                        <a:ext cx="3285490" cy="535305"/>
                      </a:xfrm>
                      <a:prstGeom prst="rect">
                        <a:avLst/>
                      </a:prstGeom>
                      <a:noFill/>
                      <a:ln w="38100">
                        <a:noFill/>
                        <a:miter/>
                      </a:ln>
                    </p:spPr>
                  </p:pic>
                </p:oleObj>
              </mc:Fallback>
            </mc:AlternateContent>
          </a:graphicData>
        </a:graphic>
      </p:graphicFrame>
      <p:graphicFrame>
        <p:nvGraphicFramePr>
          <p:cNvPr id="12292" name="对象 12291"/>
          <p:cNvGraphicFramePr>
            <a:graphicFrameLocks noChangeAspect="1"/>
          </p:cNvGraphicFramePr>
          <p:nvPr/>
        </p:nvGraphicFramePr>
        <p:xfrm>
          <a:off x="9871710" y="859155"/>
          <a:ext cx="576580" cy="570865"/>
        </p:xfrm>
        <a:graphic>
          <a:graphicData uri="http://schemas.openxmlformats.org/presentationml/2006/ole">
            <mc:AlternateContent xmlns:mc="http://schemas.openxmlformats.org/markup-compatibility/2006">
              <mc:Choice xmlns:v="urn:schemas-microsoft-com:vml" Requires="v">
                <p:oleObj spid="_x0000_s3084" name="" r:id="rId3" imgW="153035" imgH="229235" progId="Equation.3">
                  <p:embed/>
                </p:oleObj>
              </mc:Choice>
              <mc:Fallback>
                <p:oleObj name="" r:id="rId3" imgW="153035" imgH="229235" progId="Equation.3">
                  <p:embed/>
                  <p:pic>
                    <p:nvPicPr>
                      <p:cNvPr id="0" name="图片 3083"/>
                      <p:cNvPicPr/>
                      <p:nvPr/>
                    </p:nvPicPr>
                    <p:blipFill>
                      <a:blip r:embed="rId4"/>
                      <a:stretch>
                        <a:fillRect/>
                      </a:stretch>
                    </p:blipFill>
                    <p:spPr>
                      <a:xfrm>
                        <a:off x="9871710" y="859155"/>
                        <a:ext cx="576580" cy="570865"/>
                      </a:xfrm>
                      <a:prstGeom prst="rect">
                        <a:avLst/>
                      </a:prstGeom>
                      <a:noFill/>
                      <a:ln w="38100">
                        <a:noFill/>
                        <a:miter/>
                      </a:ln>
                    </p:spPr>
                  </p:pic>
                </p:oleObj>
              </mc:Fallback>
            </mc:AlternateContent>
          </a:graphicData>
        </a:graphic>
      </p:graphicFrame>
      <p:graphicFrame>
        <p:nvGraphicFramePr>
          <p:cNvPr id="12294" name="对象 12293"/>
          <p:cNvGraphicFramePr>
            <a:graphicFrameLocks noChangeAspect="1"/>
          </p:cNvGraphicFramePr>
          <p:nvPr/>
        </p:nvGraphicFramePr>
        <p:xfrm>
          <a:off x="10085070" y="1321118"/>
          <a:ext cx="566738" cy="500062"/>
        </p:xfrm>
        <a:graphic>
          <a:graphicData uri="http://schemas.openxmlformats.org/presentationml/2006/ole">
            <mc:AlternateContent xmlns:mc="http://schemas.openxmlformats.org/markup-compatibility/2006">
              <mc:Choice xmlns:v="urn:schemas-microsoft-com:vml" Requires="v">
                <p:oleObj spid="_x0000_s3088" name="" r:id="rId5" imgW="153035" imgH="229235" progId="Equation.3">
                  <p:embed/>
                </p:oleObj>
              </mc:Choice>
              <mc:Fallback>
                <p:oleObj name="" r:id="rId5" imgW="153035" imgH="229235" progId="Equation.3">
                  <p:embed/>
                  <p:pic>
                    <p:nvPicPr>
                      <p:cNvPr id="0" name="图片 3087"/>
                      <p:cNvPicPr/>
                      <p:nvPr/>
                    </p:nvPicPr>
                    <p:blipFill>
                      <a:blip r:embed="rId6"/>
                      <a:stretch>
                        <a:fillRect/>
                      </a:stretch>
                    </p:blipFill>
                    <p:spPr>
                      <a:xfrm>
                        <a:off x="10085070" y="1321118"/>
                        <a:ext cx="566738" cy="500062"/>
                      </a:xfrm>
                      <a:prstGeom prst="rect">
                        <a:avLst/>
                      </a:prstGeom>
                      <a:noFill/>
                      <a:ln w="38100">
                        <a:noFill/>
                        <a:miter/>
                      </a:ln>
                    </p:spPr>
                  </p:pic>
                </p:oleObj>
              </mc:Fallback>
            </mc:AlternateContent>
          </a:graphicData>
        </a:graphic>
      </p:graphicFrame>
      <p:graphicFrame>
        <p:nvGraphicFramePr>
          <p:cNvPr id="12295" name="对象 12294"/>
          <p:cNvGraphicFramePr>
            <a:graphicFrameLocks noChangeAspect="1"/>
          </p:cNvGraphicFramePr>
          <p:nvPr/>
        </p:nvGraphicFramePr>
        <p:xfrm>
          <a:off x="4916805" y="1821180"/>
          <a:ext cx="3418205" cy="454660"/>
        </p:xfrm>
        <a:graphic>
          <a:graphicData uri="http://schemas.openxmlformats.org/presentationml/2006/ole">
            <mc:AlternateContent xmlns:mc="http://schemas.openxmlformats.org/markup-compatibility/2006">
              <mc:Choice xmlns:v="urn:schemas-microsoft-com:vml" Requires="v">
                <p:oleObj spid="_x0000_s3089" name="" r:id="rId7" imgW="1106170" imgH="228600" progId="Equation.3">
                  <p:embed/>
                </p:oleObj>
              </mc:Choice>
              <mc:Fallback>
                <p:oleObj name="" r:id="rId7" imgW="1106170" imgH="228600" progId="Equation.3">
                  <p:embed/>
                  <p:pic>
                    <p:nvPicPr>
                      <p:cNvPr id="0" name="图片 3088"/>
                      <p:cNvPicPr/>
                      <p:nvPr/>
                    </p:nvPicPr>
                    <p:blipFill>
                      <a:blip r:embed="rId8"/>
                      <a:stretch>
                        <a:fillRect/>
                      </a:stretch>
                    </p:blipFill>
                    <p:spPr>
                      <a:xfrm>
                        <a:off x="4916805" y="1821180"/>
                        <a:ext cx="3418205" cy="454660"/>
                      </a:xfrm>
                      <a:prstGeom prst="rect">
                        <a:avLst/>
                      </a:prstGeom>
                      <a:noFill/>
                      <a:ln w="38100">
                        <a:noFill/>
                        <a:miter/>
                      </a:ln>
                    </p:spPr>
                  </p:pic>
                </p:oleObj>
              </mc:Fallback>
            </mc:AlternateContent>
          </a:graphicData>
        </a:graphic>
      </p:graphicFrame>
      <p:graphicFrame>
        <p:nvGraphicFramePr>
          <p:cNvPr id="12296" name="对象 12295"/>
          <p:cNvGraphicFramePr>
            <a:graphicFrameLocks noChangeAspect="1"/>
          </p:cNvGraphicFramePr>
          <p:nvPr/>
        </p:nvGraphicFramePr>
        <p:xfrm>
          <a:off x="6159500" y="2559050"/>
          <a:ext cx="673100" cy="596900"/>
        </p:xfrm>
        <a:graphic>
          <a:graphicData uri="http://schemas.openxmlformats.org/presentationml/2006/ole">
            <mc:AlternateContent xmlns:mc="http://schemas.openxmlformats.org/markup-compatibility/2006">
              <mc:Choice xmlns:v="urn:schemas-microsoft-com:vml" Requires="v">
                <p:oleObj spid="_x0000_s3085" name="" r:id="rId9" imgW="114935" imgH="203835" progId="Equation.3">
                  <p:embed/>
                </p:oleObj>
              </mc:Choice>
              <mc:Fallback>
                <p:oleObj name="" r:id="rId9" imgW="114935" imgH="203835" progId="Equation.3">
                  <p:embed/>
                  <p:pic>
                    <p:nvPicPr>
                      <p:cNvPr id="0" name="图片 3084"/>
                      <p:cNvPicPr/>
                      <p:nvPr/>
                    </p:nvPicPr>
                    <p:blipFill>
                      <a:blip r:embed="rId10"/>
                      <a:stretch>
                        <a:fillRect/>
                      </a:stretch>
                    </p:blipFill>
                    <p:spPr>
                      <a:xfrm>
                        <a:off x="6159500" y="2559050"/>
                        <a:ext cx="673100" cy="596900"/>
                      </a:xfrm>
                      <a:prstGeom prst="rect">
                        <a:avLst/>
                      </a:prstGeom>
                      <a:noFill/>
                      <a:ln w="38100">
                        <a:noFill/>
                        <a:miter/>
                      </a:ln>
                    </p:spPr>
                  </p:pic>
                </p:oleObj>
              </mc:Fallback>
            </mc:AlternateContent>
          </a:graphicData>
        </a:graphic>
      </p:graphicFrame>
      <p:graphicFrame>
        <p:nvGraphicFramePr>
          <p:cNvPr id="12293" name="对象 12292"/>
          <p:cNvGraphicFramePr>
            <a:graphicFrameLocks noChangeAspect="1"/>
          </p:cNvGraphicFramePr>
          <p:nvPr/>
        </p:nvGraphicFramePr>
        <p:xfrm>
          <a:off x="1347470" y="1224280"/>
          <a:ext cx="513080" cy="694055"/>
        </p:xfrm>
        <a:graphic>
          <a:graphicData uri="http://schemas.openxmlformats.org/presentationml/2006/ole">
            <mc:AlternateContent xmlns:mc="http://schemas.openxmlformats.org/markup-compatibility/2006">
              <mc:Choice xmlns:v="urn:schemas-microsoft-com:vml" Requires="v">
                <p:oleObj spid="_x0000_s3081" name="" r:id="rId11" imgW="153035" imgH="229235" progId="Equation.3">
                  <p:embed/>
                </p:oleObj>
              </mc:Choice>
              <mc:Fallback>
                <p:oleObj name="" r:id="rId11" imgW="153035" imgH="229235" progId="Equation.3">
                  <p:embed/>
                  <p:pic>
                    <p:nvPicPr>
                      <p:cNvPr id="0" name="图片 3080"/>
                      <p:cNvPicPr/>
                      <p:nvPr/>
                    </p:nvPicPr>
                    <p:blipFill>
                      <a:blip r:embed="rId12"/>
                      <a:stretch>
                        <a:fillRect/>
                      </a:stretch>
                    </p:blipFill>
                    <p:spPr>
                      <a:xfrm>
                        <a:off x="1347470" y="1224280"/>
                        <a:ext cx="513080" cy="694055"/>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808355"/>
            <a:ext cx="10972800" cy="5318125"/>
          </a:xfrm>
        </p:spPr>
        <p:txBody>
          <a:bodyPr/>
          <a:p>
            <a:r>
              <a:rPr lang="zh-CN" altLang="en-US" sz="2800" dirty="0">
                <a:solidFill>
                  <a:srgbClr val="262626"/>
                </a:solidFill>
                <a:latin typeface="+mj-ea"/>
                <a:ea typeface="+mj-ea"/>
                <a:cs typeface="+mn-ea"/>
                <a:sym typeface="+mn-ea"/>
              </a:rPr>
              <a:t>在确定隶属关系时，通常是由专家或与评价问题相关的专业人员依据评判等级对评价对象进行打分，然后统计打分结果，然后可以根据绝对值减数法求得      </a:t>
            </a:r>
            <a:r>
              <a:rPr lang="zh-CN" altLang="en-US" sz="2800" dirty="0">
                <a:latin typeface="+mj-ea"/>
                <a:ea typeface="+mj-ea"/>
                <a:sym typeface="+mn-ea"/>
              </a:rPr>
              <a:t>即</a:t>
            </a:r>
            <a:r>
              <a:rPr lang="en-US" altLang="zh-CN" sz="2800" dirty="0">
                <a:latin typeface="+mj-ea"/>
                <a:ea typeface="+mj-ea"/>
                <a:sym typeface="+mn-ea"/>
              </a:rPr>
              <a:t>:</a:t>
            </a:r>
            <a:endParaRPr lang="en-US" altLang="zh-CN" sz="2800" dirty="0">
              <a:latin typeface="+mj-ea"/>
              <a:ea typeface="+mj-ea"/>
              <a:sym typeface="+mn-ea"/>
            </a:endParaRPr>
          </a:p>
          <a:p>
            <a:r>
              <a:rPr lang="zh-CN" altLang="en-US" sz="2800" dirty="0">
                <a:solidFill>
                  <a:srgbClr val="262626"/>
                </a:solidFill>
                <a:latin typeface="+mj-ea"/>
                <a:ea typeface="+mj-ea"/>
                <a:cs typeface="+mn-ea"/>
                <a:sym typeface="+mn-ea"/>
              </a:rPr>
              <a:t>  </a:t>
            </a:r>
            <a:endParaRPr lang="zh-CN" altLang="en-US" sz="2800" dirty="0">
              <a:solidFill>
                <a:srgbClr val="262626"/>
              </a:solidFill>
              <a:latin typeface="+mj-ea"/>
              <a:ea typeface="+mj-ea"/>
              <a:cs typeface="+mn-ea"/>
              <a:sym typeface="+mn-ea"/>
            </a:endParaRPr>
          </a:p>
          <a:p>
            <a:endParaRPr lang="zh-CN" altLang="en-US" sz="2800">
              <a:latin typeface="+mj-ea"/>
              <a:ea typeface="+mj-ea"/>
            </a:endParaRPr>
          </a:p>
          <a:p>
            <a:endParaRPr lang="zh-CN" altLang="en-US" sz="2800">
              <a:latin typeface="+mj-ea"/>
              <a:ea typeface="+mj-ea"/>
            </a:endParaRPr>
          </a:p>
          <a:p>
            <a:endParaRPr lang="zh-CN" altLang="en-US" sz="2800">
              <a:latin typeface="+mj-ea"/>
              <a:ea typeface="+mj-ea"/>
            </a:endParaRPr>
          </a:p>
          <a:p>
            <a:r>
              <a:rPr lang="zh-CN" altLang="en-US" sz="2800" dirty="0">
                <a:latin typeface="+mj-ea"/>
                <a:ea typeface="+mj-ea"/>
                <a:sym typeface="+mn-ea"/>
              </a:rPr>
              <a:t>其中：c适当选取，要求</a:t>
            </a:r>
            <a:endParaRPr lang="zh-CN" altLang="en-US" sz="2800" dirty="0">
              <a:latin typeface="+mj-ea"/>
              <a:ea typeface="+mj-ea"/>
            </a:endParaRPr>
          </a:p>
          <a:p>
            <a:endParaRPr lang="zh-CN" altLang="en-US" sz="2800">
              <a:latin typeface="+mj-ea"/>
              <a:ea typeface="+mj-ea"/>
            </a:endParaRPr>
          </a:p>
        </p:txBody>
      </p:sp>
      <p:graphicFrame>
        <p:nvGraphicFramePr>
          <p:cNvPr id="13315" name="对象 13314"/>
          <p:cNvGraphicFramePr>
            <a:graphicFrameLocks noChangeAspect="1"/>
          </p:cNvGraphicFramePr>
          <p:nvPr/>
        </p:nvGraphicFramePr>
        <p:xfrm>
          <a:off x="4389755" y="1628775"/>
          <a:ext cx="835025" cy="642938"/>
        </p:xfrm>
        <a:graphic>
          <a:graphicData uri="http://schemas.openxmlformats.org/presentationml/2006/ole">
            <mc:AlternateContent xmlns:mc="http://schemas.openxmlformats.org/markup-compatibility/2006">
              <mc:Choice xmlns:v="urn:schemas-microsoft-com:vml" Requires="v">
                <p:oleObj spid="_x0000_s3083" name="" r:id="rId1" imgW="153035" imgH="241935" progId="Equation.3">
                  <p:embed/>
                </p:oleObj>
              </mc:Choice>
              <mc:Fallback>
                <p:oleObj name="" r:id="rId1" imgW="153035" imgH="241935" progId="Equation.3">
                  <p:embed/>
                  <p:pic>
                    <p:nvPicPr>
                      <p:cNvPr id="0" name="图片 3082"/>
                      <p:cNvPicPr/>
                      <p:nvPr/>
                    </p:nvPicPr>
                    <p:blipFill>
                      <a:blip r:embed="rId2"/>
                      <a:stretch>
                        <a:fillRect/>
                      </a:stretch>
                    </p:blipFill>
                    <p:spPr>
                      <a:xfrm>
                        <a:off x="4389755" y="1628775"/>
                        <a:ext cx="835025" cy="642938"/>
                      </a:xfrm>
                      <a:prstGeom prst="rect">
                        <a:avLst/>
                      </a:prstGeom>
                      <a:noFill/>
                      <a:ln w="38100">
                        <a:noFill/>
                        <a:miter/>
                      </a:ln>
                    </p:spPr>
                  </p:pic>
                </p:oleObj>
              </mc:Fallback>
            </mc:AlternateContent>
          </a:graphicData>
        </a:graphic>
      </p:graphicFrame>
      <p:pic>
        <p:nvPicPr>
          <p:cNvPr id="4" name="图片 3"/>
          <p:cNvPicPr>
            <a:picLocks noChangeAspect="1"/>
          </p:cNvPicPr>
          <p:nvPr/>
        </p:nvPicPr>
        <p:blipFill>
          <a:blip r:embed="rId3"/>
          <a:stretch>
            <a:fillRect/>
          </a:stretch>
        </p:blipFill>
        <p:spPr>
          <a:xfrm>
            <a:off x="2584450" y="2272030"/>
            <a:ext cx="7000240" cy="1866900"/>
          </a:xfrm>
          <a:prstGeom prst="rect">
            <a:avLst/>
          </a:prstGeom>
        </p:spPr>
      </p:pic>
      <p:graphicFrame>
        <p:nvGraphicFramePr>
          <p:cNvPr id="20486" name="对象 20485"/>
          <p:cNvGraphicFramePr>
            <a:graphicFrameLocks noChangeAspect="1"/>
          </p:cNvGraphicFramePr>
          <p:nvPr/>
        </p:nvGraphicFramePr>
        <p:xfrm>
          <a:off x="5121275" y="4312285"/>
          <a:ext cx="1927225" cy="785813"/>
        </p:xfrm>
        <a:graphic>
          <a:graphicData uri="http://schemas.openxmlformats.org/presentationml/2006/ole">
            <mc:AlternateContent xmlns:mc="http://schemas.openxmlformats.org/markup-compatibility/2006">
              <mc:Choice xmlns:v="urn:schemas-microsoft-com:vml" Requires="v">
                <p:oleObj spid="_x0000_s3085" name="" r:id="rId4" imgW="584835" imgH="241300" progId="Equation.3">
                  <p:embed/>
                </p:oleObj>
              </mc:Choice>
              <mc:Fallback>
                <p:oleObj name="" r:id="rId4" imgW="584835" imgH="241300" progId="Equation.3">
                  <p:embed/>
                  <p:pic>
                    <p:nvPicPr>
                      <p:cNvPr id="0" name="图片 3084"/>
                      <p:cNvPicPr/>
                      <p:nvPr/>
                    </p:nvPicPr>
                    <p:blipFill>
                      <a:blip r:embed="rId5"/>
                      <a:stretch>
                        <a:fillRect/>
                      </a:stretch>
                    </p:blipFill>
                    <p:spPr>
                      <a:xfrm>
                        <a:off x="5121275" y="4312285"/>
                        <a:ext cx="1927225" cy="785813"/>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777240"/>
            <a:ext cx="10972800" cy="5349240"/>
          </a:xfrm>
        </p:spPr>
        <p:txBody>
          <a:bodyPr/>
          <a:p>
            <a:pPr marL="0" indent="0">
              <a:buNone/>
            </a:pPr>
            <a:r>
              <a:rPr lang="zh-CN" altLang="en-US" sz="3200">
                <a:solidFill>
                  <a:srgbClr val="FF0000"/>
                </a:solidFill>
              </a:rPr>
              <a:t>4、确定评价因素的模糊权向量</a:t>
            </a:r>
            <a:endParaRPr lang="zh-CN" altLang="en-US" sz="3200">
              <a:solidFill>
                <a:srgbClr val="FF0000"/>
              </a:solidFill>
            </a:endParaRPr>
          </a:p>
          <a:p>
            <a:pPr marL="0" indent="0">
              <a:buNone/>
            </a:pPr>
            <a:r>
              <a:rPr lang="zh-CN" altLang="en-US" sz="2800"/>
              <a:t>为了反映各因素的重要程度，对各因素U应分配给一个相应的权数 </a:t>
            </a:r>
            <a:endParaRPr lang="zh-CN" altLang="en-US" sz="2800"/>
          </a:p>
          <a:p>
            <a:pPr marL="0" indent="0">
              <a:buNone/>
            </a:pPr>
            <a:r>
              <a:rPr lang="zh-CN" altLang="en-US" sz="2800"/>
              <a:t>                             ，</a:t>
            </a:r>
            <a:r>
              <a:rPr lang="zh-CN" altLang="en-US" sz="2800" b="1" dirty="0">
                <a:latin typeface="楷体_GB2312" charset="-122"/>
                <a:ea typeface="楷体_GB2312" charset="-122"/>
                <a:sym typeface="+mn-ea"/>
              </a:rPr>
              <a:t>通常要求    满足             ，于是   表示第i个因素的权重，再由各权重组成的一个模糊集合A就是权重集。</a:t>
            </a:r>
            <a:endParaRPr lang="zh-CN" altLang="en-US" sz="2800" b="1" dirty="0">
              <a:latin typeface="楷体_GB2312" charset="-122"/>
              <a:ea typeface="楷体_GB2312" charset="-122"/>
              <a:sym typeface="+mn-ea"/>
            </a:endParaRPr>
          </a:p>
          <a:p>
            <a:pPr marL="0" indent="0">
              <a:buNone/>
            </a:pPr>
            <a:endParaRPr lang="zh-CN" altLang="en-US" sz="2800" b="1" dirty="0">
              <a:latin typeface="楷体_GB2312" charset="-122"/>
              <a:ea typeface="楷体_GB2312" charset="-122"/>
              <a:sym typeface="+mn-ea"/>
            </a:endParaRPr>
          </a:p>
          <a:p>
            <a:pPr marL="0" indent="0">
              <a:buNone/>
            </a:pPr>
            <a:r>
              <a:rPr lang="zh-CN" altLang="en-US" sz="2800" b="1" dirty="0">
                <a:latin typeface="楷体_GB2312" charset="-122"/>
                <a:ea typeface="楷体_GB2312" charset="-122"/>
                <a:sym typeface="+mn-ea"/>
              </a:rPr>
              <a:t>A反映了各因素的重要程度.</a:t>
            </a:r>
            <a:endParaRPr lang="zh-CN" altLang="en-US" sz="2800" b="1" dirty="0">
              <a:latin typeface="楷体_GB2312" charset="-122"/>
              <a:ea typeface="楷体_GB2312" charset="-122"/>
              <a:sym typeface="+mn-ea"/>
            </a:endParaRPr>
          </a:p>
          <a:p>
            <a:pPr marL="0" indent="0">
              <a:buNone/>
            </a:pPr>
            <a:endParaRPr lang="zh-CN" altLang="en-US" sz="2800" b="1" dirty="0">
              <a:latin typeface="楷体_GB2312" charset="-122"/>
              <a:ea typeface="楷体_GB2312" charset="-122"/>
              <a:sym typeface="+mn-ea"/>
            </a:endParaRPr>
          </a:p>
          <a:p>
            <a:pPr marL="0" indent="0">
              <a:buNone/>
            </a:pPr>
            <a:r>
              <a:rPr lang="zh-CN" altLang="en-US" sz="2800" b="1" dirty="0">
                <a:latin typeface="楷体_GB2312" charset="-122"/>
                <a:ea typeface="楷体_GB2312" charset="-122"/>
                <a:sym typeface="+mn-ea"/>
              </a:rPr>
              <a:t>在进行模糊综合评价时，权重对最终的评价结果会产生很大的影响，不同的权重有时会得到完全不同的结论。 </a:t>
            </a:r>
            <a:endParaRPr lang="zh-CN" altLang="en-US" sz="2800" b="1" dirty="0">
              <a:latin typeface="楷体_GB2312" charset="-122"/>
              <a:ea typeface="楷体_GB2312" charset="-122"/>
              <a:sym typeface="+mn-ea"/>
            </a:endParaRPr>
          </a:p>
        </p:txBody>
      </p:sp>
      <p:graphicFrame>
        <p:nvGraphicFramePr>
          <p:cNvPr id="14340" name="对象 14339"/>
          <p:cNvGraphicFramePr>
            <a:graphicFrameLocks noChangeAspect="1"/>
          </p:cNvGraphicFramePr>
          <p:nvPr/>
        </p:nvGraphicFramePr>
        <p:xfrm>
          <a:off x="991553" y="1756410"/>
          <a:ext cx="2286000" cy="530225"/>
        </p:xfrm>
        <a:graphic>
          <a:graphicData uri="http://schemas.openxmlformats.org/presentationml/2006/ole">
            <mc:AlternateContent xmlns:mc="http://schemas.openxmlformats.org/markup-compatibility/2006">
              <mc:Choice xmlns:v="urn:schemas-microsoft-com:vml" Requires="v">
                <p:oleObj spid="_x0000_s3093" name="" r:id="rId1" imgW="915035" imgH="203200" progId="Equation.3">
                  <p:embed/>
                </p:oleObj>
              </mc:Choice>
              <mc:Fallback>
                <p:oleObj name="" r:id="rId1" imgW="915035" imgH="203200" progId="Equation.3">
                  <p:embed/>
                  <p:pic>
                    <p:nvPicPr>
                      <p:cNvPr id="0" name="图片 3092"/>
                      <p:cNvPicPr/>
                      <p:nvPr/>
                    </p:nvPicPr>
                    <p:blipFill>
                      <a:blip r:embed="rId2"/>
                      <a:stretch>
                        <a:fillRect/>
                      </a:stretch>
                    </p:blipFill>
                    <p:spPr>
                      <a:xfrm>
                        <a:off x="991553" y="1756410"/>
                        <a:ext cx="2286000" cy="530225"/>
                      </a:xfrm>
                      <a:prstGeom prst="rect">
                        <a:avLst/>
                      </a:prstGeom>
                      <a:noFill/>
                      <a:ln w="38100">
                        <a:noFill/>
                        <a:miter/>
                      </a:ln>
                    </p:spPr>
                  </p:pic>
                </p:oleObj>
              </mc:Fallback>
            </mc:AlternateContent>
          </a:graphicData>
        </a:graphic>
      </p:graphicFrame>
      <p:graphicFrame>
        <p:nvGraphicFramePr>
          <p:cNvPr id="14342" name="对象 14341"/>
          <p:cNvGraphicFramePr>
            <a:graphicFrameLocks noChangeAspect="1"/>
          </p:cNvGraphicFramePr>
          <p:nvPr/>
        </p:nvGraphicFramePr>
        <p:xfrm>
          <a:off x="5503545" y="1756410"/>
          <a:ext cx="495300" cy="605790"/>
        </p:xfrm>
        <a:graphic>
          <a:graphicData uri="http://schemas.openxmlformats.org/presentationml/2006/ole">
            <mc:AlternateContent xmlns:mc="http://schemas.openxmlformats.org/markup-compatibility/2006">
              <mc:Choice xmlns:v="urn:schemas-microsoft-com:vml" Requires="v">
                <p:oleObj spid="_x0000_s3081" name="" r:id="rId3" imgW="153035" imgH="229235" progId="Equation.3">
                  <p:embed/>
                </p:oleObj>
              </mc:Choice>
              <mc:Fallback>
                <p:oleObj name="" r:id="rId3" imgW="153035" imgH="229235" progId="Equation.3">
                  <p:embed/>
                  <p:pic>
                    <p:nvPicPr>
                      <p:cNvPr id="0" name="图片 3080"/>
                      <p:cNvPicPr/>
                      <p:nvPr/>
                    </p:nvPicPr>
                    <p:blipFill>
                      <a:blip r:embed="rId4"/>
                      <a:stretch>
                        <a:fillRect/>
                      </a:stretch>
                    </p:blipFill>
                    <p:spPr>
                      <a:xfrm>
                        <a:off x="5503545" y="1756410"/>
                        <a:ext cx="495300" cy="605790"/>
                      </a:xfrm>
                      <a:prstGeom prst="rect">
                        <a:avLst/>
                      </a:prstGeom>
                      <a:noFill/>
                      <a:ln w="38100">
                        <a:noFill/>
                        <a:miter/>
                      </a:ln>
                    </p:spPr>
                  </p:pic>
                </p:oleObj>
              </mc:Fallback>
            </mc:AlternateContent>
          </a:graphicData>
        </a:graphic>
      </p:graphicFrame>
      <p:graphicFrame>
        <p:nvGraphicFramePr>
          <p:cNvPr id="14341" name="对象 14340"/>
          <p:cNvGraphicFramePr>
            <a:graphicFrameLocks noChangeAspect="1"/>
          </p:cNvGraphicFramePr>
          <p:nvPr/>
        </p:nvGraphicFramePr>
        <p:xfrm>
          <a:off x="6892290" y="1756093"/>
          <a:ext cx="2000250" cy="571500"/>
        </p:xfrm>
        <a:graphic>
          <a:graphicData uri="http://schemas.openxmlformats.org/presentationml/2006/ole">
            <mc:AlternateContent xmlns:mc="http://schemas.openxmlformats.org/markup-compatibility/2006">
              <mc:Choice xmlns:v="urn:schemas-microsoft-com:vml" Requires="v">
                <p:oleObj spid="_x0000_s3086" name="" r:id="rId5" imgW="953135" imgH="254000" progId="Equation.3">
                  <p:embed/>
                </p:oleObj>
              </mc:Choice>
              <mc:Fallback>
                <p:oleObj name="" r:id="rId5" imgW="953135" imgH="254000" progId="Equation.3">
                  <p:embed/>
                  <p:pic>
                    <p:nvPicPr>
                      <p:cNvPr id="0" name="图片 3085"/>
                      <p:cNvPicPr/>
                      <p:nvPr/>
                    </p:nvPicPr>
                    <p:blipFill>
                      <a:blip r:embed="rId6"/>
                      <a:stretch>
                        <a:fillRect/>
                      </a:stretch>
                    </p:blipFill>
                    <p:spPr>
                      <a:xfrm>
                        <a:off x="6892290" y="1756093"/>
                        <a:ext cx="2000250" cy="571500"/>
                      </a:xfrm>
                      <a:prstGeom prst="rect">
                        <a:avLst/>
                      </a:prstGeom>
                      <a:noFill/>
                      <a:ln w="38100">
                        <a:noFill/>
                        <a:miter/>
                      </a:ln>
                    </p:spPr>
                  </p:pic>
                </p:oleObj>
              </mc:Fallback>
            </mc:AlternateContent>
          </a:graphicData>
        </a:graphic>
      </p:graphicFrame>
      <p:graphicFrame>
        <p:nvGraphicFramePr>
          <p:cNvPr id="14343" name="对象 14342"/>
          <p:cNvGraphicFramePr>
            <a:graphicFrameLocks noChangeAspect="1"/>
          </p:cNvGraphicFramePr>
          <p:nvPr/>
        </p:nvGraphicFramePr>
        <p:xfrm>
          <a:off x="10151428" y="1819275"/>
          <a:ext cx="571500" cy="542925"/>
        </p:xfrm>
        <a:graphic>
          <a:graphicData uri="http://schemas.openxmlformats.org/presentationml/2006/ole">
            <mc:AlternateContent xmlns:mc="http://schemas.openxmlformats.org/markup-compatibility/2006">
              <mc:Choice xmlns:v="urn:schemas-microsoft-com:vml" Requires="v">
                <p:oleObj spid="_x0000_s3082" name="" r:id="rId7" imgW="153035" imgH="229235" progId="Equation.3">
                  <p:embed/>
                </p:oleObj>
              </mc:Choice>
              <mc:Fallback>
                <p:oleObj name="" r:id="rId7" imgW="153035" imgH="229235" progId="Equation.3">
                  <p:embed/>
                  <p:pic>
                    <p:nvPicPr>
                      <p:cNvPr id="0" name="图片 3081"/>
                      <p:cNvPicPr/>
                      <p:nvPr/>
                    </p:nvPicPr>
                    <p:blipFill>
                      <a:blip r:embed="rId4"/>
                      <a:stretch>
                        <a:fillRect/>
                      </a:stretch>
                    </p:blipFill>
                    <p:spPr>
                      <a:xfrm>
                        <a:off x="10151428" y="1819275"/>
                        <a:ext cx="571500" cy="542925"/>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594360"/>
            <a:ext cx="10972800" cy="5532120"/>
          </a:xfrm>
        </p:spPr>
        <p:txBody>
          <a:bodyPr/>
          <a:p>
            <a:r>
              <a:rPr lang="zh-CN" altLang="en-US" sz="3200"/>
              <a:t>权重选择的合适与否直接关系到模型的成败。确定权重的方法有以下几种：</a:t>
            </a:r>
            <a:endParaRPr lang="zh-CN" altLang="en-US" sz="3200"/>
          </a:p>
          <a:p>
            <a:pPr lvl="1"/>
            <a:r>
              <a:rPr lang="zh-CN" altLang="en-US" sz="2800">
                <a:sym typeface="+mn-ea"/>
              </a:rPr>
              <a:t>Delphi法</a:t>
            </a:r>
            <a:endParaRPr lang="zh-CN" altLang="en-US" sz="2800">
              <a:sym typeface="+mn-ea"/>
            </a:endParaRPr>
          </a:p>
          <a:p>
            <a:pPr lvl="1"/>
            <a:r>
              <a:rPr lang="zh-CN" altLang="en-US" sz="2800">
                <a:sym typeface="+mn-ea"/>
              </a:rPr>
              <a:t>专家估计法</a:t>
            </a:r>
            <a:endParaRPr lang="zh-CN" altLang="en-US" sz="2800">
              <a:sym typeface="+mn-ea"/>
            </a:endParaRPr>
          </a:p>
          <a:p>
            <a:pPr lvl="1"/>
            <a:r>
              <a:rPr lang="zh-CN" altLang="en-US" sz="2800"/>
              <a:t>层次分析法</a:t>
            </a:r>
            <a:endParaRPr lang="zh-CN" altLang="en-US" sz="2800"/>
          </a:p>
          <a:p>
            <a:pPr lvl="1"/>
            <a:r>
              <a:rPr lang="zh-CN" altLang="en-US" sz="2800"/>
              <a:t>加权平均法</a:t>
            </a:r>
            <a:endParaRPr lang="zh-CN" altLang="en-US" sz="280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853440"/>
            <a:ext cx="10972800" cy="5273040"/>
          </a:xfrm>
        </p:spPr>
        <p:txBody>
          <a:bodyPr/>
          <a:p>
            <a:r>
              <a:rPr lang="zh-CN" altLang="en-US" sz="3200">
                <a:solidFill>
                  <a:srgbClr val="FF0000"/>
                </a:solidFill>
              </a:rPr>
              <a:t>5、多因素模糊评价</a:t>
            </a:r>
            <a:endParaRPr lang="zh-CN" altLang="en-US" sz="3200">
              <a:solidFill>
                <a:srgbClr val="FF0000"/>
              </a:solidFill>
            </a:endParaRPr>
          </a:p>
          <a:p>
            <a:r>
              <a:rPr lang="zh-CN" altLang="en-US" sz="2800"/>
              <a:t>利用合适的合成算子将A与模糊关系矩阵R合成得到各被评价对象的模糊综合评价结果向量B。</a:t>
            </a:r>
            <a:endParaRPr lang="zh-CN" altLang="en-US" sz="2800"/>
          </a:p>
          <a:p>
            <a:r>
              <a:rPr lang="zh-CN" altLang="en-US" sz="2800"/>
              <a:t>  R中不同的行反映了某个被评价对象从不同的单因素来看对各等级模糊子集的隶属程度。用模糊权向量A将不同的行进行综合就可以得到该被评价对象从总体上来看对各等级模糊子集的隶属程度，即模糊综合评价结果向量B。</a:t>
            </a:r>
            <a:endParaRPr lang="zh-CN" altLang="en-US" sz="2800"/>
          </a:p>
          <a:p>
            <a:endParaRPr lang="zh-CN" altLang="en-US" sz="280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823595"/>
            <a:ext cx="10972800" cy="5302885"/>
          </a:xfrm>
        </p:spPr>
        <p:txBody>
          <a:bodyPr/>
          <a:p>
            <a:r>
              <a:rPr lang="zh-CN" altLang="en-US" sz="2800" dirty="0">
                <a:latin typeface="+mn-ea"/>
                <a:sym typeface="+mn-ea"/>
              </a:rPr>
              <a:t>模糊综合评价的模型为</a:t>
            </a:r>
            <a:endParaRPr lang="zh-CN" altLang="en-US" sz="2800" dirty="0">
              <a:latin typeface="+mn-ea"/>
              <a:sym typeface="+mn-ea"/>
            </a:endParaRPr>
          </a:p>
          <a:p>
            <a:endParaRPr lang="zh-CN" altLang="en-US" sz="2800" dirty="0">
              <a:latin typeface="+mn-ea"/>
              <a:sym typeface="+mn-ea"/>
            </a:endParaRPr>
          </a:p>
          <a:p>
            <a:endParaRPr lang="zh-CN" altLang="en-US" sz="2800" dirty="0">
              <a:latin typeface="+mn-ea"/>
              <a:sym typeface="+mn-ea"/>
            </a:endParaRPr>
          </a:p>
          <a:p>
            <a:endParaRPr lang="zh-CN" altLang="en-US" sz="2800" dirty="0">
              <a:latin typeface="+mn-ea"/>
              <a:sym typeface="+mn-ea"/>
            </a:endParaRPr>
          </a:p>
          <a:p>
            <a:endParaRPr lang="zh-CN" altLang="en-US" sz="2800" dirty="0">
              <a:latin typeface="+mn-ea"/>
              <a:sym typeface="+mn-ea"/>
            </a:endParaRPr>
          </a:p>
          <a:p>
            <a:endParaRPr lang="zh-CN" altLang="en-US" sz="2800" dirty="0">
              <a:latin typeface="+mn-ea"/>
              <a:sym typeface="+mn-ea"/>
            </a:endParaRPr>
          </a:p>
          <a:p>
            <a:r>
              <a:rPr lang="zh-CN" altLang="en-US" sz="2800">
                <a:latin typeface="+mn-ea"/>
              </a:rPr>
              <a:t>其中：bj表示被评级对象从整体上看对评价等级模糊子集元素vj的隶属程度。</a:t>
            </a:r>
            <a:endParaRPr lang="zh-CN" altLang="en-US" sz="2800">
              <a:latin typeface="+mn-ea"/>
            </a:endParaRPr>
          </a:p>
        </p:txBody>
      </p:sp>
      <p:graphicFrame>
        <p:nvGraphicFramePr>
          <p:cNvPr id="17411" name="对象 17410"/>
          <p:cNvGraphicFramePr>
            <a:graphicFrameLocks noChangeAspect="1"/>
          </p:cNvGraphicFramePr>
          <p:nvPr/>
        </p:nvGraphicFramePr>
        <p:xfrm>
          <a:off x="2342198" y="1433195"/>
          <a:ext cx="7000875" cy="2428875"/>
        </p:xfrm>
        <a:graphic>
          <a:graphicData uri="http://schemas.openxmlformats.org/presentationml/2006/ole">
            <mc:AlternateContent xmlns:mc="http://schemas.openxmlformats.org/markup-compatibility/2006">
              <mc:Choice xmlns:v="urn:schemas-microsoft-com:vml" Requires="v">
                <p:oleObj spid="_x0000_s3076" name="" r:id="rId1" imgW="3746500" imgH="939800" progId="Equation.3">
                  <p:embed/>
                </p:oleObj>
              </mc:Choice>
              <mc:Fallback>
                <p:oleObj name="" r:id="rId1" imgW="3746500" imgH="939800" progId="Equation.3">
                  <p:embed/>
                  <p:pic>
                    <p:nvPicPr>
                      <p:cNvPr id="0" name="图片 3075"/>
                      <p:cNvPicPr/>
                      <p:nvPr/>
                    </p:nvPicPr>
                    <p:blipFill>
                      <a:blip r:embed="rId2"/>
                      <a:stretch>
                        <a:fillRect/>
                      </a:stretch>
                    </p:blipFill>
                    <p:spPr>
                      <a:xfrm>
                        <a:off x="2342198" y="1433195"/>
                        <a:ext cx="7000875" cy="2428875"/>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380365"/>
            <a:ext cx="10972800" cy="5746115"/>
          </a:xfrm>
        </p:spPr>
        <p:txBody>
          <a:bodyPr>
            <a:normAutofit/>
          </a:bodyPr>
          <a:p>
            <a:r>
              <a:rPr lang="zh-CN" altLang="en-US"/>
              <a:t>常用的模糊合成算子有以下四种：</a:t>
            </a:r>
            <a:endParaRPr lang="zh-CN" altLang="en-US"/>
          </a:p>
          <a:p>
            <a:pPr marL="0" indent="0">
              <a:buNone/>
            </a:pPr>
            <a:r>
              <a:rPr lang="zh-CN" altLang="en-US"/>
              <a:t>              </a:t>
            </a:r>
            <a:endParaRPr lang="zh-CN" altLang="en-US"/>
          </a:p>
          <a:p>
            <a:endParaRPr lang="zh-CN" altLang="en-US"/>
          </a:p>
          <a:p>
            <a:endParaRPr lang="zh-CN" altLang="en-US"/>
          </a:p>
          <a:p>
            <a:pPr marL="0" indent="0">
              <a:buNone/>
            </a:pPr>
            <a:r>
              <a:rPr lang="zh-CN" altLang="en-US"/>
              <a:t>    </a:t>
            </a:r>
            <a:endParaRPr lang="zh-CN" altLang="en-US"/>
          </a:p>
          <a:p>
            <a:endParaRPr lang="zh-CN" altLang="en-US"/>
          </a:p>
          <a:p>
            <a:pPr marL="0" indent="0">
              <a:buNone/>
            </a:pPr>
            <a:r>
              <a:rPr lang="en-US" altLang="zh-CN"/>
              <a:t>     </a:t>
            </a:r>
            <a:endParaRPr lang="en-US" altLang="zh-CN"/>
          </a:p>
          <a:p>
            <a:endParaRPr lang="zh-CN" altLang="en-US"/>
          </a:p>
          <a:p>
            <a:endParaRPr lang="zh-CN" altLang="en-US"/>
          </a:p>
          <a:p>
            <a:pPr marL="0" indent="0">
              <a:buNone/>
            </a:pPr>
            <a:r>
              <a:rPr lang="zh-CN" altLang="en-US"/>
              <a:t>        </a:t>
            </a:r>
            <a:endParaRPr lang="zh-CN" altLang="en-US"/>
          </a:p>
        </p:txBody>
      </p:sp>
      <p:graphicFrame>
        <p:nvGraphicFramePr>
          <p:cNvPr id="22534" name="对象 22533"/>
          <p:cNvGraphicFramePr>
            <a:graphicFrameLocks noChangeAspect="1"/>
          </p:cNvGraphicFramePr>
          <p:nvPr/>
        </p:nvGraphicFramePr>
        <p:xfrm>
          <a:off x="1154113" y="899160"/>
          <a:ext cx="1439862" cy="568325"/>
        </p:xfrm>
        <a:graphic>
          <a:graphicData uri="http://schemas.openxmlformats.org/presentationml/2006/ole">
            <mc:AlternateContent xmlns:mc="http://schemas.openxmlformats.org/markup-compatibility/2006">
              <mc:Choice xmlns:v="urn:schemas-microsoft-com:vml" Requires="v">
                <p:oleObj spid="_x0000_s3091" name="" r:id="rId1" imgW="13106400" imgH="5181600" progId="Equation.3">
                  <p:embed/>
                </p:oleObj>
              </mc:Choice>
              <mc:Fallback>
                <p:oleObj name="" r:id="rId1" imgW="13106400" imgH="5181600" progId="Equation.3">
                  <p:embed/>
                  <p:pic>
                    <p:nvPicPr>
                      <p:cNvPr id="0" name="图片 3090"/>
                      <p:cNvPicPr/>
                      <p:nvPr/>
                    </p:nvPicPr>
                    <p:blipFill>
                      <a:blip r:embed="rId2"/>
                      <a:stretch>
                        <a:fillRect/>
                      </a:stretch>
                    </p:blipFill>
                    <p:spPr>
                      <a:xfrm>
                        <a:off x="1154113" y="899160"/>
                        <a:ext cx="1439862" cy="568325"/>
                      </a:xfrm>
                      <a:prstGeom prst="rect">
                        <a:avLst/>
                      </a:prstGeom>
                      <a:noFill/>
                      <a:ln w="38100">
                        <a:noFill/>
                        <a:miter/>
                      </a:ln>
                    </p:spPr>
                  </p:pic>
                </p:oleObj>
              </mc:Fallback>
            </mc:AlternateContent>
          </a:graphicData>
        </a:graphic>
      </p:graphicFrame>
      <p:graphicFrame>
        <p:nvGraphicFramePr>
          <p:cNvPr id="22533" name="对象 22532"/>
          <p:cNvGraphicFramePr>
            <a:graphicFrameLocks noChangeAspect="1"/>
          </p:cNvGraphicFramePr>
          <p:nvPr/>
        </p:nvGraphicFramePr>
        <p:xfrm>
          <a:off x="1154430" y="1330325"/>
          <a:ext cx="7634288" cy="790575"/>
        </p:xfrm>
        <a:graphic>
          <a:graphicData uri="http://schemas.openxmlformats.org/presentationml/2006/ole">
            <mc:AlternateContent xmlns:mc="http://schemas.openxmlformats.org/markup-compatibility/2006">
              <mc:Choice xmlns:v="urn:schemas-microsoft-com:vml" Requires="v">
                <p:oleObj spid="_x0000_s3093" name="" r:id="rId3" imgW="67360800" imgH="8839200" progId="Equation.3">
                  <p:embed/>
                </p:oleObj>
              </mc:Choice>
              <mc:Fallback>
                <p:oleObj name="" r:id="rId3" imgW="67360800" imgH="8839200" progId="Equation.3">
                  <p:embed/>
                  <p:pic>
                    <p:nvPicPr>
                      <p:cNvPr id="0" name="图片 3092"/>
                      <p:cNvPicPr/>
                      <p:nvPr/>
                    </p:nvPicPr>
                    <p:blipFill>
                      <a:blip r:embed="rId4"/>
                      <a:stretch>
                        <a:fillRect/>
                      </a:stretch>
                    </p:blipFill>
                    <p:spPr>
                      <a:xfrm>
                        <a:off x="1154430" y="1330325"/>
                        <a:ext cx="7634288" cy="790575"/>
                      </a:xfrm>
                      <a:prstGeom prst="rect">
                        <a:avLst/>
                      </a:prstGeom>
                      <a:noFill/>
                      <a:ln w="38100">
                        <a:noFill/>
                        <a:miter/>
                      </a:ln>
                    </p:spPr>
                  </p:pic>
                </p:oleObj>
              </mc:Fallback>
            </mc:AlternateContent>
          </a:graphicData>
        </a:graphic>
      </p:graphicFrame>
      <p:graphicFrame>
        <p:nvGraphicFramePr>
          <p:cNvPr id="22535" name="对象 22534"/>
          <p:cNvGraphicFramePr>
            <a:graphicFrameLocks noChangeAspect="1"/>
          </p:cNvGraphicFramePr>
          <p:nvPr/>
        </p:nvGraphicFramePr>
        <p:xfrm>
          <a:off x="1175385" y="2269173"/>
          <a:ext cx="1397000" cy="577850"/>
        </p:xfrm>
        <a:graphic>
          <a:graphicData uri="http://schemas.openxmlformats.org/presentationml/2006/ole">
            <mc:AlternateContent xmlns:mc="http://schemas.openxmlformats.org/markup-compatibility/2006">
              <mc:Choice xmlns:v="urn:schemas-microsoft-com:vml" Requires="v">
                <p:oleObj spid="_x0000_s3087" name="" r:id="rId5" imgW="12496800" imgH="5181600" progId="Equation.3">
                  <p:embed/>
                </p:oleObj>
              </mc:Choice>
              <mc:Fallback>
                <p:oleObj name="" r:id="rId5" imgW="12496800" imgH="5181600" progId="Equation.3">
                  <p:embed/>
                  <p:pic>
                    <p:nvPicPr>
                      <p:cNvPr id="0" name="图片 3086"/>
                      <p:cNvPicPr/>
                      <p:nvPr/>
                    </p:nvPicPr>
                    <p:blipFill>
                      <a:blip r:embed="rId6"/>
                      <a:stretch>
                        <a:fillRect/>
                      </a:stretch>
                    </p:blipFill>
                    <p:spPr>
                      <a:xfrm>
                        <a:off x="1175385" y="2269173"/>
                        <a:ext cx="1397000" cy="577850"/>
                      </a:xfrm>
                      <a:prstGeom prst="rect">
                        <a:avLst/>
                      </a:prstGeom>
                      <a:noFill/>
                      <a:ln w="38100">
                        <a:noFill/>
                        <a:miter/>
                      </a:ln>
                    </p:spPr>
                  </p:pic>
                </p:oleObj>
              </mc:Fallback>
            </mc:AlternateContent>
          </a:graphicData>
        </a:graphic>
      </p:graphicFrame>
      <p:graphicFrame>
        <p:nvGraphicFramePr>
          <p:cNvPr id="22536" name="对象 22535"/>
          <p:cNvGraphicFramePr>
            <a:graphicFrameLocks noChangeAspect="1"/>
          </p:cNvGraphicFramePr>
          <p:nvPr/>
        </p:nvGraphicFramePr>
        <p:xfrm>
          <a:off x="1227455" y="2656840"/>
          <a:ext cx="7561580" cy="937260"/>
        </p:xfrm>
        <a:graphic>
          <a:graphicData uri="http://schemas.openxmlformats.org/presentationml/2006/ole">
            <mc:AlternateContent xmlns:mc="http://schemas.openxmlformats.org/markup-compatibility/2006">
              <mc:Choice xmlns:v="urn:schemas-microsoft-com:vml" Requires="v">
                <p:oleObj spid="_x0000_s3092" name="" r:id="rId7" imgW="57302400" imgH="8839200" progId="Equation.3">
                  <p:embed/>
                </p:oleObj>
              </mc:Choice>
              <mc:Fallback>
                <p:oleObj name="" r:id="rId7" imgW="57302400" imgH="8839200" progId="Equation.3">
                  <p:embed/>
                  <p:pic>
                    <p:nvPicPr>
                      <p:cNvPr id="0" name="图片 3091"/>
                      <p:cNvPicPr/>
                      <p:nvPr/>
                    </p:nvPicPr>
                    <p:blipFill>
                      <a:blip r:embed="rId8"/>
                      <a:stretch>
                        <a:fillRect/>
                      </a:stretch>
                    </p:blipFill>
                    <p:spPr>
                      <a:xfrm>
                        <a:off x="1227455" y="2656840"/>
                        <a:ext cx="7561580" cy="937260"/>
                      </a:xfrm>
                      <a:prstGeom prst="rect">
                        <a:avLst/>
                      </a:prstGeom>
                      <a:noFill/>
                      <a:ln w="38100">
                        <a:noFill/>
                        <a:miter/>
                      </a:ln>
                    </p:spPr>
                  </p:pic>
                </p:oleObj>
              </mc:Fallback>
            </mc:AlternateContent>
          </a:graphicData>
        </a:graphic>
      </p:graphicFrame>
      <p:sp>
        <p:nvSpPr>
          <p:cNvPr id="7" name="文本框 6"/>
          <p:cNvSpPr txBox="1"/>
          <p:nvPr/>
        </p:nvSpPr>
        <p:spPr>
          <a:xfrm>
            <a:off x="1175385" y="3594100"/>
            <a:ext cx="2774950" cy="583565"/>
          </a:xfrm>
          <a:prstGeom prst="rect">
            <a:avLst/>
          </a:prstGeom>
          <a:noFill/>
          <a:ln w="9525">
            <a:noFill/>
          </a:ln>
        </p:spPr>
        <p:txBody>
          <a:bodyPr>
            <a:spAutoFit/>
          </a:bodyPr>
          <a:p>
            <a:r>
              <a:rPr lang="zh-CN" altLang="en-US" sz="3200" dirty="0">
                <a:latin typeface="Arial" panose="020B0604020202020204" pitchFamily="34" charset="0"/>
              </a:rPr>
              <a:t>M(</a:t>
            </a:r>
            <a:r>
              <a:rPr lang="zh-CN" altLang="en-US" sz="3200" dirty="0">
                <a:latin typeface="Arial" panose="020B0604020202020204" pitchFamily="34" charset="0"/>
                <a:sym typeface="宋体" panose="02010600030101010101" pitchFamily="2" charset="-122"/>
              </a:rPr>
              <a:t>∧,⊕</a:t>
            </a:r>
            <a:r>
              <a:rPr lang="zh-CN" altLang="en-US" sz="3200" dirty="0">
                <a:latin typeface="Arial" panose="020B0604020202020204" pitchFamily="34" charset="0"/>
              </a:rPr>
              <a:t>)</a:t>
            </a:r>
            <a:endParaRPr lang="zh-CN" altLang="en-US" sz="3200" dirty="0">
              <a:latin typeface="Arial" panose="020B0604020202020204" pitchFamily="34" charset="0"/>
            </a:endParaRPr>
          </a:p>
        </p:txBody>
      </p:sp>
      <p:pic>
        <p:nvPicPr>
          <p:cNvPr id="8" name="图片 7"/>
          <p:cNvPicPr>
            <a:picLocks noChangeAspect="1"/>
          </p:cNvPicPr>
          <p:nvPr/>
        </p:nvPicPr>
        <p:blipFill>
          <a:blip r:embed="rId9"/>
          <a:stretch>
            <a:fillRect/>
          </a:stretch>
        </p:blipFill>
        <p:spPr>
          <a:xfrm>
            <a:off x="1227455" y="4177665"/>
            <a:ext cx="5695315" cy="1000125"/>
          </a:xfrm>
          <a:prstGeom prst="rect">
            <a:avLst/>
          </a:prstGeom>
        </p:spPr>
      </p:pic>
      <p:sp>
        <p:nvSpPr>
          <p:cNvPr id="23557" name="文本框 23556"/>
          <p:cNvSpPr txBox="1"/>
          <p:nvPr/>
        </p:nvSpPr>
        <p:spPr>
          <a:xfrm>
            <a:off x="1154430" y="5086350"/>
            <a:ext cx="2136775" cy="583565"/>
          </a:xfrm>
          <a:prstGeom prst="rect">
            <a:avLst/>
          </a:prstGeom>
          <a:noFill/>
          <a:ln w="9525">
            <a:noFill/>
          </a:ln>
        </p:spPr>
        <p:txBody>
          <a:bodyPr wrap="square">
            <a:spAutoFit/>
          </a:bodyPr>
          <a:p>
            <a:r>
              <a:rPr lang="zh-CN" altLang="en-US" sz="3200" dirty="0">
                <a:latin typeface="Arial" panose="020B0604020202020204" pitchFamily="34" charset="0"/>
              </a:rPr>
              <a:t>M(</a:t>
            </a:r>
            <a:r>
              <a:rPr lang="zh-CN" altLang="en-US" sz="3200" dirty="0">
                <a:latin typeface="Arial" panose="020B0604020202020204" pitchFamily="34" charset="0"/>
                <a:sym typeface="宋体" panose="02010600030101010101" pitchFamily="2" charset="-122"/>
              </a:rPr>
              <a:t>•,⊕</a:t>
            </a:r>
            <a:r>
              <a:rPr lang="zh-CN" altLang="en-US" sz="3200" dirty="0">
                <a:latin typeface="Arial" panose="020B0604020202020204" pitchFamily="34" charset="0"/>
              </a:rPr>
              <a:t>)</a:t>
            </a:r>
            <a:endParaRPr lang="zh-CN" altLang="en-US" sz="3200" dirty="0">
              <a:latin typeface="Arial" panose="020B0604020202020204" pitchFamily="34" charset="0"/>
            </a:endParaRPr>
          </a:p>
        </p:txBody>
      </p:sp>
      <p:graphicFrame>
        <p:nvGraphicFramePr>
          <p:cNvPr id="23556" name="内容占位符 23555"/>
          <p:cNvGraphicFramePr>
            <a:graphicFrameLocks noChangeAspect="1"/>
          </p:cNvGraphicFramePr>
          <p:nvPr>
            <p:ph sz="quarter" idx="4294967295"/>
          </p:nvPr>
        </p:nvGraphicFramePr>
        <p:xfrm>
          <a:off x="1227455" y="5669915"/>
          <a:ext cx="6198235" cy="935355"/>
        </p:xfrm>
        <a:graphic>
          <a:graphicData uri="http://schemas.openxmlformats.org/presentationml/2006/ole">
            <mc:AlternateContent xmlns:mc="http://schemas.openxmlformats.org/markup-compatibility/2006">
              <mc:Choice xmlns:v="urn:schemas-microsoft-com:vml" Requires="v">
                <p:oleObj spid="_x0000_s3089" name="" r:id="rId10" imgW="2349500" imgH="457200" progId="Equation.3">
                  <p:embed/>
                </p:oleObj>
              </mc:Choice>
              <mc:Fallback>
                <p:oleObj name="" r:id="rId10" imgW="2349500" imgH="457200" progId="Equation.3">
                  <p:embed/>
                  <p:pic>
                    <p:nvPicPr>
                      <p:cNvPr id="0" name="图片 3088"/>
                      <p:cNvPicPr/>
                      <p:nvPr/>
                    </p:nvPicPr>
                    <p:blipFill>
                      <a:blip r:embed="rId11"/>
                      <a:stretch>
                        <a:fillRect/>
                      </a:stretch>
                    </p:blipFill>
                    <p:spPr>
                      <a:xfrm>
                        <a:off x="1227455" y="5669915"/>
                        <a:ext cx="6198235" cy="935355"/>
                      </a:xfrm>
                      <a:prstGeom prst="rect">
                        <a:avLst/>
                      </a:prstGeom>
                      <a:noFill/>
                      <a:ln w="38100">
                        <a:miter/>
                      </a:ln>
                    </p:spPr>
                  </p:pic>
                </p:oleObj>
              </mc:Fallback>
            </mc:AlternateContent>
          </a:graphicData>
        </a:graphic>
      </p:graphicFrame>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579" name="内容占位符 24578" descr="图片1"/>
          <p:cNvPicPr>
            <a:picLocks noChangeAspect="1"/>
          </p:cNvPicPr>
          <p:nvPr>
            <p:ph idx="1"/>
          </p:nvPr>
        </p:nvPicPr>
        <p:blipFill>
          <a:blip r:embed="rId1"/>
          <a:stretch>
            <a:fillRect/>
          </a:stretch>
        </p:blipFill>
        <p:spPr>
          <a:xfrm>
            <a:off x="864235" y="1171575"/>
            <a:ext cx="10098405" cy="4345305"/>
          </a:xfrm>
          <a:prstGeom prst="rect">
            <a:avLst/>
          </a:prstGeom>
          <a:noFill/>
          <a:ln w="9525">
            <a:noFill/>
          </a:ln>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000">
                <a:latin typeface="华文行楷" panose="02010800040101010101" charset="-122"/>
                <a:ea typeface="华文行楷" panose="02010800040101010101" charset="-122"/>
              </a:rPr>
              <a:t>一、什么是事物的模糊性</a:t>
            </a:r>
            <a:endParaRPr lang="zh-CN" altLang="en-US" sz="4000">
              <a:latin typeface="华文行楷" panose="02010800040101010101" charset="-122"/>
              <a:ea typeface="华文行楷" panose="02010800040101010101" charset="-122"/>
            </a:endParaRPr>
          </a:p>
        </p:txBody>
      </p:sp>
      <p:sp>
        <p:nvSpPr>
          <p:cNvPr id="3" name="内容占位符 2"/>
          <p:cNvSpPr>
            <a:spLocks noGrp="1"/>
          </p:cNvSpPr>
          <p:nvPr>
            <p:ph idx="1"/>
          </p:nvPr>
        </p:nvSpPr>
        <p:spPr/>
        <p:txBody>
          <a:bodyPr/>
          <a:p>
            <a:r>
              <a:rPr lang="zh-CN" altLang="en-US" sz="3200"/>
              <a:t>指客观事物在中介过渡时所呈现的“亦此亦彼性”。</a:t>
            </a:r>
            <a:endParaRPr lang="zh-CN" altLang="en-US" sz="3200"/>
          </a:p>
          <a:p>
            <a:pPr marL="457200" lvl="1" indent="0">
              <a:buNone/>
            </a:pPr>
            <a:r>
              <a:rPr lang="en-US" altLang="zh-CN" sz="2800"/>
              <a:t>(1)</a:t>
            </a:r>
            <a:r>
              <a:rPr lang="zh-CN" altLang="en-US" sz="2800"/>
              <a:t>清晰的事物——每个概念的内涵（内在涵义或本质属性）和外延（符合本概念的全体）都必须是清楚的、不变的，每个概念非真即假，有一条截然分明的界线，如男、女。</a:t>
            </a:r>
            <a:endParaRPr lang="zh-CN" altLang="en-US" sz="2800"/>
          </a:p>
          <a:p>
            <a:pPr marL="457200" lvl="1" indent="0">
              <a:buNone/>
            </a:pPr>
            <a:r>
              <a:rPr lang="zh-CN" altLang="en-US" sz="2800"/>
              <a:t>(2)模糊性事物——由于人未认识，或有所认识但信息不够丰富，使其模糊性不可忽略。它是一种没有绝对明确的外延的事物。如美与丑等。人们对颜色、气味、滋味、声音、容貌、冷暖、深浅等的认识就是模糊的。</a:t>
            </a:r>
            <a:endParaRPr lang="zh-CN" altLang="en-US" sz="280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701675"/>
            <a:ext cx="10972800" cy="5424805"/>
          </a:xfrm>
        </p:spPr>
        <p:txBody>
          <a:bodyPr/>
          <a:p>
            <a:r>
              <a:rPr lang="zh-CN" altLang="en-US" sz="3200">
                <a:solidFill>
                  <a:srgbClr val="FF0000"/>
                </a:solidFill>
              </a:rPr>
              <a:t>6、对模糊综合评价结果进行分析</a:t>
            </a:r>
            <a:endParaRPr lang="zh-CN" altLang="en-US" sz="3200">
              <a:solidFill>
                <a:srgbClr val="FF0000"/>
              </a:solidFill>
            </a:endParaRPr>
          </a:p>
          <a:p>
            <a:r>
              <a:rPr lang="zh-CN" altLang="en-US" sz="2800"/>
              <a:t>模糊综合评价的结果是被评价对象对各等级模糊子集的隶属度，它一般是一个模糊向量，而不是一个点值，因而他能提供的信息比其他方法更丰富。对多个评价对象比较并排序，就需要进一步处理，即计算每个评价对象的综合分值，按大小排序，按序择优。将综合评价结果B转换为综合分值，于是可依其大小进行排序，从而挑选出最优者</a:t>
            </a:r>
            <a:r>
              <a:rPr lang="zh-CN" altLang="en-US"/>
              <a:t>。</a:t>
            </a:r>
            <a:endParaRPr lang="zh-CN" altLang="en-US"/>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426720"/>
            <a:ext cx="10972800" cy="6187440"/>
          </a:xfrm>
        </p:spPr>
        <p:txBody>
          <a:bodyPr>
            <a:normAutofit fontScale="90000" lnSpcReduction="10000"/>
          </a:bodyPr>
          <a:p>
            <a:r>
              <a:rPr lang="zh-CN" altLang="en-US" sz="3200"/>
              <a:t>处理模糊综合评价向量常用的两种方法：</a:t>
            </a:r>
            <a:endParaRPr lang="zh-CN" altLang="en-US" sz="3200"/>
          </a:p>
          <a:p>
            <a:r>
              <a:rPr lang="zh-CN" altLang="en-US" sz="2800"/>
              <a:t>最大隶属度原则</a:t>
            </a:r>
            <a:endParaRPr lang="zh-CN" altLang="en-US" sz="2800"/>
          </a:p>
          <a:p>
            <a:pPr lvl="1"/>
            <a:r>
              <a:rPr lang="zh-CN" altLang="en-US" sz="2800"/>
              <a:t>若模糊综合评价结果向量                                  中的                           ，</a:t>
            </a:r>
            <a:endParaRPr lang="zh-CN" altLang="en-US" sz="2800"/>
          </a:p>
          <a:p>
            <a:pPr marL="457200" lvl="1" indent="0">
              <a:buNone/>
            </a:pPr>
            <a:r>
              <a:rPr lang="zh-CN" altLang="en-US" sz="2800"/>
              <a:t>则被评价对象总体上来讲隶属于第r等级，即为最大隶属原则。</a:t>
            </a:r>
            <a:endParaRPr lang="zh-CN" altLang="en-US" sz="2800"/>
          </a:p>
          <a:p>
            <a:r>
              <a:rPr lang="zh-CN" altLang="en-US" sz="2800"/>
              <a:t>加权平均原则</a:t>
            </a:r>
            <a:endParaRPr lang="zh-CN" altLang="en-US" sz="2800"/>
          </a:p>
          <a:p>
            <a:pPr marL="457200" lvl="1" indent="0">
              <a:buNone/>
            </a:pPr>
            <a:r>
              <a:rPr lang="zh-CN" altLang="en-US" sz="2800"/>
              <a:t>加权平均原则就是将等级看作一种相对位置，使其连续化。为了能定量处理，不妨用“1，2，3，……m”以此表示各等级，并称其为各等级的秩。然后用B中对应分量将各等级的秩加权求和，从而得到被评价对象的相对位置，其表达方式如下：</a:t>
            </a:r>
            <a:endParaRPr lang="zh-CN" altLang="en-US" sz="2800"/>
          </a:p>
          <a:p>
            <a:pPr marL="457200" lvl="1" indent="0">
              <a:buNone/>
            </a:pPr>
            <a:endParaRPr lang="zh-CN" altLang="en-US" sz="2800"/>
          </a:p>
          <a:p>
            <a:pPr marL="457200" lvl="1" indent="0">
              <a:buNone/>
            </a:pPr>
            <a:endParaRPr lang="zh-CN" altLang="en-US" sz="2800"/>
          </a:p>
          <a:p>
            <a:pPr marL="457200" lvl="1" indent="0">
              <a:buNone/>
            </a:pPr>
            <a:r>
              <a:rPr lang="zh-CN" altLang="en-US" sz="2800"/>
              <a:t>    </a:t>
            </a:r>
            <a:endParaRPr lang="zh-CN" altLang="en-US" sz="2800"/>
          </a:p>
          <a:p>
            <a:pPr marL="457200" lvl="1" indent="0">
              <a:buNone/>
            </a:pPr>
            <a:r>
              <a:rPr lang="zh-CN" altLang="en-US" sz="2800"/>
              <a:t>其中，k为待定系数（k=1或2）目的是控制较大的bj所引起的作用。</a:t>
            </a:r>
            <a:endParaRPr lang="zh-CN" altLang="en-US" sz="2800"/>
          </a:p>
          <a:p>
            <a:pPr marL="457200" lvl="1" indent="0">
              <a:buNone/>
            </a:pPr>
            <a:r>
              <a:rPr lang="zh-CN" altLang="en-US" sz="2800"/>
              <a:t>当                 时，加权平均原则就是为最大隶属原则。</a:t>
            </a:r>
            <a:endParaRPr lang="zh-CN" altLang="en-US" sz="2800"/>
          </a:p>
        </p:txBody>
      </p:sp>
      <p:graphicFrame>
        <p:nvGraphicFramePr>
          <p:cNvPr id="20484" name="对象 20483"/>
          <p:cNvGraphicFramePr>
            <a:graphicFrameLocks noChangeAspect="1"/>
          </p:cNvGraphicFramePr>
          <p:nvPr/>
        </p:nvGraphicFramePr>
        <p:xfrm>
          <a:off x="5063490" y="1244600"/>
          <a:ext cx="2857500" cy="500063"/>
        </p:xfrm>
        <a:graphic>
          <a:graphicData uri="http://schemas.openxmlformats.org/presentationml/2006/ole">
            <mc:AlternateContent xmlns:mc="http://schemas.openxmlformats.org/markup-compatibility/2006">
              <mc:Choice xmlns:v="urn:schemas-microsoft-com:vml" Requires="v">
                <p:oleObj spid="_x0000_s3082" name="" r:id="rId1" imgW="1080770" imgH="228600" progId="Equation.3">
                  <p:embed/>
                </p:oleObj>
              </mc:Choice>
              <mc:Fallback>
                <p:oleObj name="" r:id="rId1" imgW="1080770" imgH="228600" progId="Equation.3">
                  <p:embed/>
                  <p:pic>
                    <p:nvPicPr>
                      <p:cNvPr id="0" name="图片 3081"/>
                      <p:cNvPicPr/>
                      <p:nvPr/>
                    </p:nvPicPr>
                    <p:blipFill>
                      <a:blip r:embed="rId2"/>
                      <a:stretch>
                        <a:fillRect/>
                      </a:stretch>
                    </p:blipFill>
                    <p:spPr>
                      <a:xfrm>
                        <a:off x="5063490" y="1244600"/>
                        <a:ext cx="2857500" cy="500063"/>
                      </a:xfrm>
                      <a:prstGeom prst="rect">
                        <a:avLst/>
                      </a:prstGeom>
                      <a:noFill/>
                      <a:ln w="38100">
                        <a:noFill/>
                        <a:miter/>
                      </a:ln>
                    </p:spPr>
                  </p:pic>
                </p:oleObj>
              </mc:Fallback>
            </mc:AlternateContent>
          </a:graphicData>
        </a:graphic>
      </p:graphicFrame>
      <p:graphicFrame>
        <p:nvGraphicFramePr>
          <p:cNvPr id="20485" name="对象 20484"/>
          <p:cNvGraphicFramePr>
            <a:graphicFrameLocks noChangeAspect="1"/>
          </p:cNvGraphicFramePr>
          <p:nvPr/>
        </p:nvGraphicFramePr>
        <p:xfrm>
          <a:off x="8605520" y="1244600"/>
          <a:ext cx="2286000" cy="535940"/>
        </p:xfrm>
        <a:graphic>
          <a:graphicData uri="http://schemas.openxmlformats.org/presentationml/2006/ole">
            <mc:AlternateContent xmlns:mc="http://schemas.openxmlformats.org/markup-compatibility/2006">
              <mc:Choice xmlns:v="urn:schemas-microsoft-com:vml" Requires="v">
                <p:oleObj spid="_x0000_s3081" name="" r:id="rId3" imgW="826135" imgH="292100" progId="Equation.3">
                  <p:embed/>
                </p:oleObj>
              </mc:Choice>
              <mc:Fallback>
                <p:oleObj name="" r:id="rId3" imgW="826135" imgH="292100" progId="Equation.3">
                  <p:embed/>
                  <p:pic>
                    <p:nvPicPr>
                      <p:cNvPr id="0" name="图片 3080"/>
                      <p:cNvPicPr/>
                      <p:nvPr/>
                    </p:nvPicPr>
                    <p:blipFill>
                      <a:blip r:embed="rId4"/>
                      <a:stretch>
                        <a:fillRect/>
                      </a:stretch>
                    </p:blipFill>
                    <p:spPr>
                      <a:xfrm>
                        <a:off x="8605520" y="1244600"/>
                        <a:ext cx="2286000" cy="535940"/>
                      </a:xfrm>
                      <a:prstGeom prst="rect">
                        <a:avLst/>
                      </a:prstGeom>
                      <a:noFill/>
                      <a:ln w="38100">
                        <a:noFill/>
                        <a:miter/>
                      </a:ln>
                    </p:spPr>
                  </p:pic>
                </p:oleObj>
              </mc:Fallback>
            </mc:AlternateContent>
          </a:graphicData>
        </a:graphic>
      </p:graphicFrame>
      <p:graphicFrame>
        <p:nvGraphicFramePr>
          <p:cNvPr id="21508" name="对象 21507"/>
          <p:cNvGraphicFramePr>
            <a:graphicFrameLocks noChangeAspect="1"/>
          </p:cNvGraphicFramePr>
          <p:nvPr/>
        </p:nvGraphicFramePr>
        <p:xfrm>
          <a:off x="4565650" y="3728720"/>
          <a:ext cx="2516505" cy="1457325"/>
        </p:xfrm>
        <a:graphic>
          <a:graphicData uri="http://schemas.openxmlformats.org/presentationml/2006/ole">
            <mc:AlternateContent xmlns:mc="http://schemas.openxmlformats.org/markup-compatibility/2006">
              <mc:Choice xmlns:v="urn:schemas-microsoft-com:vml" Requires="v">
                <p:oleObj spid="_x0000_s3085" name="" r:id="rId5" imgW="826770" imgH="890270" progId="Equation.3">
                  <p:embed/>
                </p:oleObj>
              </mc:Choice>
              <mc:Fallback>
                <p:oleObj name="" r:id="rId5" imgW="826770" imgH="890270" progId="Equation.3">
                  <p:embed/>
                  <p:pic>
                    <p:nvPicPr>
                      <p:cNvPr id="0" name="图片 3084"/>
                      <p:cNvPicPr/>
                      <p:nvPr/>
                    </p:nvPicPr>
                    <p:blipFill>
                      <a:blip r:embed="rId6"/>
                      <a:stretch>
                        <a:fillRect/>
                      </a:stretch>
                    </p:blipFill>
                    <p:spPr>
                      <a:xfrm>
                        <a:off x="4565650" y="3728720"/>
                        <a:ext cx="2516505" cy="1457325"/>
                      </a:xfrm>
                      <a:prstGeom prst="rect">
                        <a:avLst/>
                      </a:prstGeom>
                      <a:noFill/>
                      <a:ln w="38100">
                        <a:noFill/>
                        <a:miter/>
                      </a:ln>
                    </p:spPr>
                  </p:pic>
                </p:oleObj>
              </mc:Fallback>
            </mc:AlternateContent>
          </a:graphicData>
        </a:graphic>
      </p:graphicFrame>
      <p:graphicFrame>
        <p:nvGraphicFramePr>
          <p:cNvPr id="21509" name="对象 21508"/>
          <p:cNvGraphicFramePr>
            <a:graphicFrameLocks noChangeAspect="1"/>
          </p:cNvGraphicFramePr>
          <p:nvPr/>
        </p:nvGraphicFramePr>
        <p:xfrm>
          <a:off x="1630998" y="5734685"/>
          <a:ext cx="1158875" cy="450850"/>
        </p:xfrm>
        <a:graphic>
          <a:graphicData uri="http://schemas.openxmlformats.org/presentationml/2006/ole">
            <mc:AlternateContent xmlns:mc="http://schemas.openxmlformats.org/markup-compatibility/2006">
              <mc:Choice xmlns:v="urn:schemas-microsoft-com:vml" Requires="v">
                <p:oleObj spid="_x0000_s3086" name="" r:id="rId7" imgW="457835" imgH="177800" progId="Equation.3">
                  <p:embed/>
                </p:oleObj>
              </mc:Choice>
              <mc:Fallback>
                <p:oleObj name="" r:id="rId7" imgW="457835" imgH="177800" progId="Equation.3">
                  <p:embed/>
                  <p:pic>
                    <p:nvPicPr>
                      <p:cNvPr id="0" name="图片 3085"/>
                      <p:cNvPicPr/>
                      <p:nvPr/>
                    </p:nvPicPr>
                    <p:blipFill>
                      <a:blip r:embed="rId8"/>
                      <a:stretch>
                        <a:fillRect/>
                      </a:stretch>
                    </p:blipFill>
                    <p:spPr>
                      <a:xfrm>
                        <a:off x="1630998" y="5734685"/>
                        <a:ext cx="1158875" cy="450850"/>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000">
                <a:latin typeface="华文行楷" panose="02010800040101010101" charset="-122"/>
                <a:ea typeface="华文行楷" panose="02010800040101010101" charset="-122"/>
              </a:rPr>
              <a:t>五、模糊综合评价方法的优缺点</a:t>
            </a:r>
            <a:endParaRPr lang="zh-CN" altLang="en-US" sz="4000">
              <a:latin typeface="华文行楷" panose="02010800040101010101" charset="-122"/>
              <a:ea typeface="华文行楷" panose="02010800040101010101" charset="-122"/>
            </a:endParaRPr>
          </a:p>
        </p:txBody>
      </p:sp>
      <p:sp>
        <p:nvSpPr>
          <p:cNvPr id="3" name="内容占位符 2"/>
          <p:cNvSpPr>
            <a:spLocks noGrp="1"/>
          </p:cNvSpPr>
          <p:nvPr>
            <p:ph idx="1"/>
          </p:nvPr>
        </p:nvSpPr>
        <p:spPr>
          <a:xfrm>
            <a:off x="609600" y="1264920"/>
            <a:ext cx="10972800" cy="4861560"/>
          </a:xfrm>
        </p:spPr>
        <p:txBody>
          <a:bodyPr>
            <a:noAutofit/>
          </a:bodyPr>
          <a:p>
            <a:r>
              <a:rPr lang="zh-CN" altLang="en-US">
                <a:latin typeface="+mn-ea"/>
              </a:rPr>
              <a:t>1、模糊综合评价法的优点</a:t>
            </a:r>
            <a:endParaRPr lang="zh-CN" altLang="en-US">
              <a:latin typeface="+mn-ea"/>
            </a:endParaRPr>
          </a:p>
          <a:p>
            <a:pPr lvl="1"/>
            <a:r>
              <a:rPr lang="zh-CN" altLang="en-US" sz="2400">
                <a:latin typeface="+mn-ea"/>
              </a:rPr>
              <a:t>模糊评价通过精确的数字手段处理模糊的评价对象，能对蕴藏信息呈现模糊性的资料作出比较科学、合理、贴近实际的量化评价；</a:t>
            </a:r>
            <a:endParaRPr lang="zh-CN" altLang="en-US" sz="2400">
              <a:latin typeface="+mn-ea"/>
            </a:endParaRPr>
          </a:p>
          <a:p>
            <a:pPr lvl="1"/>
            <a:r>
              <a:rPr lang="zh-CN" altLang="en-US" sz="2400">
                <a:latin typeface="+mn-ea"/>
              </a:rPr>
              <a:t>评价结果是一个矢量，而不是一个点值，包含的信息比较丰富，既可以比较准确的刻画被评价对象，又可以进一步加工，得到参考信息。</a:t>
            </a:r>
            <a:endParaRPr lang="zh-CN" altLang="en-US" sz="2400">
              <a:latin typeface="+mn-ea"/>
            </a:endParaRPr>
          </a:p>
          <a:p>
            <a:r>
              <a:rPr lang="zh-CN" altLang="en-US">
                <a:latin typeface="+mn-ea"/>
              </a:rPr>
              <a:t>2、模糊综合评价法的缺点</a:t>
            </a:r>
            <a:endParaRPr lang="zh-CN" altLang="en-US">
              <a:latin typeface="+mn-ea"/>
            </a:endParaRPr>
          </a:p>
          <a:p>
            <a:pPr lvl="1"/>
            <a:r>
              <a:rPr lang="zh-CN" altLang="en-US" sz="2400">
                <a:latin typeface="+mn-ea"/>
              </a:rPr>
              <a:t>计算复杂，对指标权重矢量的确定主观性较强；</a:t>
            </a:r>
            <a:endParaRPr lang="zh-CN" altLang="en-US" sz="2400">
              <a:latin typeface="+mn-ea"/>
            </a:endParaRPr>
          </a:p>
          <a:p>
            <a:pPr lvl="1"/>
            <a:r>
              <a:rPr lang="zh-CN" altLang="en-US" sz="2400">
                <a:latin typeface="+mn-ea"/>
              </a:rPr>
              <a:t>当指标集U较大，即指标集个数凡较大时，在权矢量和为1的条件约束下，相对隶属度权系数往往偏小，权矢量与模糊矩阵R不匹配，结果会出现超模糊现象，分辨率很差，无法区分谁的隶属度更高，甚至造成评判失败，此时可用分层模糊评估法加以改进</a:t>
            </a:r>
            <a:endParaRPr lang="zh-CN" altLang="en-US" sz="2400">
              <a:latin typeface="+mn-ea"/>
            </a:endParaRPr>
          </a:p>
          <a:p>
            <a:endParaRPr lang="zh-CN" altLang="en-US" sz="2400">
              <a:latin typeface="+mn-ea"/>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000">
                <a:latin typeface="华文行楷" panose="02010800040101010101" charset="-122"/>
                <a:ea typeface="华文行楷" panose="02010800040101010101" charset="-122"/>
              </a:rPr>
              <a:t>六、模糊层次分析法</a:t>
            </a:r>
            <a:r>
              <a:rPr lang="zh-CN" altLang="en-US" sz="4000">
                <a:latin typeface="+mj-ea"/>
              </a:rPr>
              <a:t>（FAHP）</a:t>
            </a:r>
            <a:endParaRPr lang="zh-CN" altLang="en-US" sz="4000">
              <a:latin typeface="+mj-ea"/>
            </a:endParaRPr>
          </a:p>
        </p:txBody>
      </p:sp>
      <p:sp>
        <p:nvSpPr>
          <p:cNvPr id="3" name="内容占位符 2"/>
          <p:cNvSpPr>
            <a:spLocks noGrp="1"/>
          </p:cNvSpPr>
          <p:nvPr>
            <p:ph idx="1"/>
          </p:nvPr>
        </p:nvSpPr>
        <p:spPr/>
        <p:txBody>
          <a:bodyPr/>
          <a:p>
            <a:r>
              <a:rPr lang="zh-CN" altLang="en-US" sz="2800"/>
              <a:t>将模糊综合评价法(Fuzzy Comprehensive Evaluation，FCE）和层次分析法（Analytic Hierarchy Process，AHP）相结合的评价方法，它是一种定性与定量相结合的评价模型，在有关效能评估、体系评价以及系统优化等方面有着非常广泛的应用。一般先用层析分析法确定因素集，然后用模糊综合评判确定评判效果。模糊综合评价法是在层次法之上使得两者相互融合，对拟评价项目有着良好的可靠性。</a:t>
            </a:r>
            <a:endParaRPr lang="zh-CN" altLang="en-US" sz="280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000">
                <a:latin typeface="华文行楷" panose="02010800040101010101" charset="-122"/>
                <a:ea typeface="华文行楷" panose="02010800040101010101" charset="-122"/>
                <a:sym typeface="+mn-ea"/>
              </a:rPr>
              <a:t>七、层次分析法</a:t>
            </a:r>
            <a:r>
              <a:rPr lang="zh-CN" altLang="en-US">
                <a:sym typeface="+mn-ea"/>
              </a:rPr>
              <a:t>（AHP）：</a:t>
            </a:r>
            <a:endParaRPr lang="zh-CN" altLang="en-US">
              <a:sym typeface="+mn-ea"/>
            </a:endParaRPr>
          </a:p>
        </p:txBody>
      </p:sp>
      <p:sp>
        <p:nvSpPr>
          <p:cNvPr id="3" name="内容占位符 2"/>
          <p:cNvSpPr>
            <a:spLocks noGrp="1"/>
          </p:cNvSpPr>
          <p:nvPr>
            <p:ph idx="1"/>
          </p:nvPr>
        </p:nvSpPr>
        <p:spPr/>
        <p:txBody>
          <a:bodyPr/>
          <a:p>
            <a:pPr marL="0" indent="0">
              <a:buNone/>
            </a:pPr>
            <a:r>
              <a:rPr lang="zh-CN" altLang="en-US" sz="3200"/>
              <a:t>递阶层次结构的建立</a:t>
            </a:r>
            <a:endParaRPr lang="zh-CN" altLang="en-US" sz="3200"/>
          </a:p>
          <a:p>
            <a:pPr marL="457200" lvl="1" indent="0">
              <a:buNone/>
            </a:pPr>
            <a:r>
              <a:rPr lang="zh-CN" altLang="en-US" sz="2800"/>
              <a:t>根据对问题分析和了解，将问题所包含的因素，按照是否共有某些特征进行归纳成组，并把它们之间的共同特性看成是系统中新的层次中的一些因素，而这些因素本身也按照另外的特性组合起来，形成更高层次的因素，直到最终形成单一的最高层次因素。</a:t>
            </a:r>
            <a:endParaRPr lang="zh-CN" altLang="en-US" sz="2800"/>
          </a:p>
          <a:p>
            <a:pPr lvl="1">
              <a:buFont typeface="Wingdings" panose="05000000000000000000" charset="0"/>
              <a:buChar char=""/>
            </a:pPr>
            <a:r>
              <a:rPr lang="zh-CN" altLang="en-US" sz="2800"/>
              <a:t>最高层是目标层</a:t>
            </a:r>
            <a:endParaRPr lang="zh-CN" altLang="en-US" sz="2800"/>
          </a:p>
          <a:p>
            <a:pPr lvl="1">
              <a:buFont typeface="Wingdings" panose="05000000000000000000" charset="0"/>
              <a:buChar char=""/>
            </a:pPr>
            <a:r>
              <a:rPr lang="zh-CN" altLang="en-US" sz="2800"/>
              <a:t>中间层是准则层</a:t>
            </a:r>
            <a:endParaRPr lang="zh-CN" altLang="en-US" sz="2800"/>
          </a:p>
          <a:p>
            <a:pPr lvl="1">
              <a:buFont typeface="Wingdings" panose="05000000000000000000" charset="0"/>
              <a:buChar char=""/>
            </a:pPr>
            <a:r>
              <a:rPr lang="zh-CN" altLang="en-US" sz="2800"/>
              <a:t>……..</a:t>
            </a:r>
            <a:endParaRPr lang="zh-CN" altLang="en-US" sz="2800"/>
          </a:p>
          <a:p>
            <a:pPr lvl="1">
              <a:buFont typeface="Wingdings" panose="05000000000000000000" charset="0"/>
              <a:buChar char=""/>
            </a:pPr>
            <a:r>
              <a:rPr lang="zh-CN" altLang="en-US" sz="2800"/>
              <a:t>最低层是方案层或措施层</a:t>
            </a:r>
            <a:endParaRPr lang="zh-CN" altLang="en-US" sz="280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777875"/>
            <a:ext cx="10972800" cy="5348605"/>
          </a:xfrm>
        </p:spPr>
        <p:txBody>
          <a:bodyPr/>
          <a:p>
            <a:r>
              <a:rPr lang="zh-CN" altLang="en-US" sz="2800"/>
              <a:t>建立两两比较的判断矩阵</a:t>
            </a:r>
            <a:endParaRPr lang="zh-CN" altLang="en-US" sz="2800"/>
          </a:p>
          <a:p>
            <a:r>
              <a:rPr lang="zh-CN" altLang="en-US" sz="2800"/>
              <a:t>         判断矩阵表示针对上一层次某单元（元素），本层次与它有关单元之间相对重要性的比较。一般取如下形式：</a:t>
            </a:r>
            <a:endParaRPr lang="zh-CN" altLang="en-US" sz="2800"/>
          </a:p>
          <a:p>
            <a:endParaRPr lang="zh-CN" altLang="en-US"/>
          </a:p>
        </p:txBody>
      </p:sp>
      <p:graphicFrame>
        <p:nvGraphicFramePr>
          <p:cNvPr id="15362" name="表格 15361"/>
          <p:cNvGraphicFramePr/>
          <p:nvPr/>
        </p:nvGraphicFramePr>
        <p:xfrm>
          <a:off x="2484120" y="2275840"/>
          <a:ext cx="6370320" cy="4064000"/>
        </p:xfrm>
        <a:graphic>
          <a:graphicData uri="http://schemas.openxmlformats.org/drawingml/2006/table">
            <a:tbl>
              <a:tblPr>
                <a:tableStyleId>{5940675A-B579-460E-94D1-54222C63F5DA}</a:tableStyleId>
              </a:tblPr>
              <a:tblGrid>
                <a:gridCol w="1061720"/>
                <a:gridCol w="1061720"/>
                <a:gridCol w="1061720"/>
                <a:gridCol w="1061720"/>
                <a:gridCol w="1061720"/>
                <a:gridCol w="1061720"/>
              </a:tblGrid>
              <a:tr h="642620">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sz="3200">
                          <a:effectLst>
                            <a:outerShdw blurRad="38100" dist="38100" dir="2700000">
                              <a:srgbClr val="FFFFFF"/>
                            </a:outerShdw>
                          </a:effectLst>
                        </a:rPr>
                        <a:t>Cs</a:t>
                      </a:r>
                      <a:endParaRPr lang="en-US" altLang="zh-CN" sz="3200">
                        <a:effectLst>
                          <a:outerShdw blurRad="38100" dist="38100" dir="2700000">
                            <a:srgbClr val="FFFFFF"/>
                          </a:outerShdw>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t> p</a:t>
                      </a:r>
                      <a:r>
                        <a:rPr lang="en-US" altLang="zh-CN" baseline="-25000"/>
                        <a:t>1</a:t>
                      </a:r>
                      <a:endParaRPr lang="en-US" altLang="zh-CN" baseline="-25000"/>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t>p</a:t>
                      </a:r>
                      <a:r>
                        <a:rPr lang="en-US" altLang="zh-CN" baseline="-25000"/>
                        <a:t>2</a:t>
                      </a:r>
                      <a:endParaRPr lang="en-US" altLang="zh-CN" baseline="-25000"/>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t>…</a:t>
                      </a:r>
                      <a:endParaRPr lang="en-US" altLang="zh-CN" baseline="-25000"/>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t>…</a:t>
                      </a:r>
                      <a:endParaRPr lang="en-US" altLang="zh-CN" baseline="-25000"/>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t>p</a:t>
                      </a:r>
                      <a:r>
                        <a:rPr lang="en-US" altLang="zh-CN" baseline="-25000"/>
                        <a:t>n</a:t>
                      </a:r>
                      <a:endParaRPr lang="en-US" altLang="zh-CN" baseline="-25000"/>
                    </a:p>
                  </a:txBody>
                  <a:tcPr vert="horz" anchor="t"/>
                </a:tc>
              </a:tr>
              <a:tr h="687070">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t>p</a:t>
                      </a:r>
                      <a:r>
                        <a:rPr lang="en-US" altLang="zh-CN" baseline="-25000"/>
                        <a:t>1</a:t>
                      </a:r>
                      <a:endParaRPr lang="en-US" altLang="zh-CN" baseline="-25000"/>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b</a:t>
                      </a:r>
                      <a:r>
                        <a:rPr lang="en-US" altLang="zh-CN" baseline="-25000">
                          <a:effectLst/>
                        </a:rPr>
                        <a:t>11</a:t>
                      </a:r>
                      <a:endParaRPr lang="en-US" altLang="zh-CN" baseline="-25000">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b</a:t>
                      </a:r>
                      <a:r>
                        <a:rPr lang="en-US" altLang="zh-CN" baseline="-25000">
                          <a:effectLst/>
                        </a:rPr>
                        <a:t>12</a:t>
                      </a:r>
                      <a:endParaRPr lang="en-US" altLang="zh-CN" baseline="-25000">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b</a:t>
                      </a:r>
                      <a:r>
                        <a:rPr lang="en-US" altLang="zh-CN" baseline="-25000">
                          <a:effectLst/>
                        </a:rPr>
                        <a:t>1n</a:t>
                      </a:r>
                      <a:endParaRPr lang="en-US" altLang="zh-CN" baseline="-25000">
                        <a:effectLst/>
                      </a:endParaRPr>
                    </a:p>
                  </a:txBody>
                  <a:tcPr vert="horz" anchor="t"/>
                </a:tc>
              </a:tr>
              <a:tr h="686435">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t>p</a:t>
                      </a:r>
                      <a:r>
                        <a:rPr lang="en-US" altLang="zh-CN" baseline="-25000"/>
                        <a:t>2</a:t>
                      </a:r>
                      <a:endParaRPr lang="en-US" altLang="zh-CN" baseline="-25000"/>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b</a:t>
                      </a:r>
                      <a:r>
                        <a:rPr lang="en-US" altLang="zh-CN" baseline="-25000">
                          <a:effectLst/>
                        </a:rPr>
                        <a:t>21</a:t>
                      </a:r>
                      <a:endParaRPr lang="en-US" altLang="zh-CN" baseline="-25000">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b</a:t>
                      </a:r>
                      <a:r>
                        <a:rPr lang="en-US" altLang="zh-CN" baseline="-25000">
                          <a:effectLst/>
                        </a:rPr>
                        <a:t>22</a:t>
                      </a:r>
                      <a:endParaRPr lang="en-US" altLang="zh-CN" baseline="-25000">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b</a:t>
                      </a:r>
                      <a:r>
                        <a:rPr lang="en-US" altLang="zh-CN" baseline="-25000">
                          <a:effectLst/>
                        </a:rPr>
                        <a:t>2n</a:t>
                      </a:r>
                      <a:endParaRPr lang="en-US" altLang="zh-CN" baseline="-25000">
                        <a:effectLst/>
                      </a:endParaRPr>
                    </a:p>
                  </a:txBody>
                  <a:tcPr vert="horz" anchor="t"/>
                </a:tc>
              </a:tr>
              <a:tr h="674370">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t>…</a:t>
                      </a:r>
                      <a:endParaRPr lang="en-US" altLang="zh-CN" baseline="-25000"/>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r>
              <a:tr h="688975">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t>…</a:t>
                      </a:r>
                      <a:endParaRPr lang="en-US" altLang="zh-CN" baseline="-25000"/>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r>
              <a:tr h="684530">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t>p</a:t>
                      </a:r>
                      <a:r>
                        <a:rPr lang="en-US" altLang="zh-CN" baseline="-25000"/>
                        <a:t>n</a:t>
                      </a:r>
                      <a:endParaRPr lang="en-US" altLang="zh-CN" baseline="-25000"/>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b</a:t>
                      </a:r>
                      <a:r>
                        <a:rPr lang="en-US" altLang="zh-CN" baseline="-25000">
                          <a:effectLst/>
                        </a:rPr>
                        <a:t>n1</a:t>
                      </a:r>
                      <a:endParaRPr lang="en-US" altLang="zh-CN" baseline="-25000">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b</a:t>
                      </a:r>
                      <a:r>
                        <a:rPr lang="en-US" altLang="zh-CN" baseline="-25000">
                          <a:effectLst/>
                        </a:rPr>
                        <a:t>n2</a:t>
                      </a:r>
                      <a:endParaRPr lang="en-US" altLang="zh-CN" baseline="-25000">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a:t>
                      </a:r>
                      <a:endParaRPr lang="en-US" altLang="zh-CN">
                        <a:effectLst/>
                      </a:endParaRPr>
                    </a:p>
                  </a:txBody>
                  <a:tcPr vert="horz" anchor="t"/>
                </a:tc>
                <a:tc>
                  <a:txBody>
                    <a:bodyPr wrap="square"/>
                    <a:lstStyle>
                      <a:lvl1pPr marL="342900" lvl="0" indent="-342900" algn="l" defTabSz="914400" eaLnBrk="1" fontAlgn="base" latinLnBrk="0" hangingPunct="1">
                        <a:lnSpc>
                          <a:spcPct val="100000"/>
                        </a:lnSpc>
                        <a:spcBef>
                          <a:spcPct val="20000"/>
                        </a:spcBef>
                        <a:spcAft>
                          <a:spcPct val="0"/>
                        </a:spcAft>
                        <a:buClr>
                          <a:schemeClr val="bg2"/>
                        </a:buClr>
                        <a:buFont typeface="Monotype Sorts" pitchFamily="2" charset="2"/>
                        <a:buChar char="§"/>
                        <a:defRPr sz="2800" u="none" kern="1200" baseline="0">
                          <a:solidFill>
                            <a:schemeClr val="tx1"/>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chemeClr val="bg2"/>
                        </a:buClr>
                        <a:buSzPct val="50000"/>
                        <a:buFont typeface="Monotype Sorts" pitchFamily="2" charset="2"/>
                        <a:buChar char="l"/>
                        <a:defRPr sz="2400" b="0" i="0" u="none" kern="1200" baseline="0">
                          <a:solidFill>
                            <a:schemeClr val="tx1"/>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chemeClr val="tx1"/>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chemeClr val="tx1"/>
                          </a:solidFill>
                          <a:latin typeface="Times New Roman" panose="02020603050405020304" pitchFamily="2" charset="0"/>
                          <a:ea typeface="宋体" panose="02010600030101010101" pitchFamily="2" charset="-122"/>
                        </a:defRPr>
                      </a:lvl5pPr>
                    </a:lstStyle>
                    <a:p>
                      <a:pPr marL="0" lvl="0" indent="0" algn="ctr">
                        <a:buNone/>
                      </a:pPr>
                      <a:r>
                        <a:rPr lang="en-US" altLang="zh-CN">
                          <a:effectLst/>
                        </a:rPr>
                        <a:t>b</a:t>
                      </a:r>
                      <a:r>
                        <a:rPr lang="en-US" altLang="zh-CN" baseline="-25000">
                          <a:effectLst/>
                        </a:rPr>
                        <a:t>nn</a:t>
                      </a:r>
                      <a:endParaRPr lang="en-US" altLang="zh-CN" baseline="-25000">
                        <a:effectLst/>
                      </a:endParaRPr>
                    </a:p>
                  </a:txBody>
                  <a:tcPr vert="horz" anchor="t"/>
                </a:tc>
              </a:tr>
            </a:tbl>
          </a:graphicData>
        </a:graphic>
      </p:graphicFrame>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853440"/>
            <a:ext cx="10972800" cy="5273040"/>
          </a:xfrm>
        </p:spPr>
        <p:txBody>
          <a:bodyPr/>
          <a:p>
            <a:pPr eaLnBrk="0" hangingPunct="0">
              <a:buClr>
                <a:srgbClr val="FF0000"/>
              </a:buClr>
              <a:buFont typeface="Wingdings" panose="05000000000000000000" pitchFamily="2" charset="2"/>
              <a:buNone/>
            </a:pPr>
            <a:r>
              <a:rPr lang="zh-CN" altLang="en-US" sz="2800">
                <a:solidFill>
                  <a:schemeClr val="tx1"/>
                </a:solidFill>
                <a:effectLst/>
                <a:latin typeface="+mn-ea"/>
                <a:sym typeface="+mn-ea"/>
              </a:rPr>
              <a:t>判断矩阵</a:t>
            </a:r>
            <a:r>
              <a:rPr lang="en-US" altLang="zh-CN" sz="2800">
                <a:solidFill>
                  <a:schemeClr val="tx1"/>
                </a:solidFill>
                <a:effectLst/>
                <a:latin typeface="+mn-ea"/>
                <a:sym typeface="+mn-ea"/>
              </a:rPr>
              <a:t>B</a:t>
            </a:r>
            <a:r>
              <a:rPr lang="zh-CN" altLang="en-US" sz="2800">
                <a:solidFill>
                  <a:schemeClr val="tx1"/>
                </a:solidFill>
                <a:effectLst/>
                <a:latin typeface="+mn-ea"/>
                <a:sym typeface="+mn-ea"/>
              </a:rPr>
              <a:t>具有如下特征：</a:t>
            </a:r>
            <a:endParaRPr lang="zh-CN" altLang="en-US" sz="2800">
              <a:solidFill>
                <a:schemeClr val="tx1"/>
              </a:solidFill>
              <a:effectLst/>
              <a:latin typeface="+mn-ea"/>
              <a:sym typeface="+mn-ea"/>
            </a:endParaRPr>
          </a:p>
          <a:p>
            <a:pPr eaLnBrk="0" hangingPunct="0">
              <a:buClr>
                <a:srgbClr val="FF0000"/>
              </a:buClr>
              <a:buFont typeface="Wingdings" panose="05000000000000000000" pitchFamily="2" charset="2"/>
              <a:buNone/>
            </a:pPr>
            <a:endParaRPr lang="zh-CN" altLang="en-US" sz="2800">
              <a:solidFill>
                <a:schemeClr val="tx1"/>
              </a:solidFill>
              <a:effectLst/>
              <a:latin typeface="+mn-ea"/>
              <a:sym typeface="+mn-ea"/>
            </a:endParaRPr>
          </a:p>
          <a:p>
            <a:pPr eaLnBrk="0" hangingPunct="0">
              <a:buClr>
                <a:srgbClr val="FF0000"/>
              </a:buClr>
              <a:buChar char="o"/>
            </a:pPr>
            <a:r>
              <a:rPr lang="zh-CN" altLang="en-US" sz="2800">
                <a:solidFill>
                  <a:schemeClr val="tx1"/>
                </a:solidFill>
                <a:effectLst/>
                <a:latin typeface="+mn-ea"/>
                <a:sym typeface="+mn-ea"/>
              </a:rPr>
              <a:t>    </a:t>
            </a:r>
            <a:r>
              <a:rPr lang="en-US" altLang="zh-CN" sz="2800">
                <a:solidFill>
                  <a:schemeClr val="tx1"/>
                </a:solidFill>
                <a:effectLst/>
                <a:latin typeface="+mn-ea"/>
                <a:sym typeface="+mn-ea"/>
              </a:rPr>
              <a:t>b</a:t>
            </a:r>
            <a:r>
              <a:rPr lang="en-US" altLang="zh-CN" sz="2800" baseline="-25000">
                <a:solidFill>
                  <a:schemeClr val="tx1"/>
                </a:solidFill>
                <a:effectLst/>
                <a:latin typeface="+mn-ea"/>
                <a:sym typeface="+mn-ea"/>
              </a:rPr>
              <a:t>ii </a:t>
            </a:r>
            <a:r>
              <a:rPr lang="en-US" altLang="zh-CN" sz="2800">
                <a:solidFill>
                  <a:schemeClr val="tx1"/>
                </a:solidFill>
                <a:effectLst/>
                <a:latin typeface="+mn-ea"/>
                <a:sym typeface="+mn-ea"/>
              </a:rPr>
              <a:t>= 1</a:t>
            </a:r>
            <a:endParaRPr lang="en-US" altLang="zh-CN" sz="2800">
              <a:solidFill>
                <a:schemeClr val="tx1"/>
              </a:solidFill>
              <a:effectLst/>
              <a:latin typeface="+mn-ea"/>
              <a:sym typeface="+mn-ea"/>
            </a:endParaRPr>
          </a:p>
          <a:p>
            <a:pPr eaLnBrk="0" hangingPunct="0">
              <a:buClr>
                <a:srgbClr val="FF0000"/>
              </a:buClr>
              <a:buChar char="o"/>
            </a:pPr>
            <a:r>
              <a:rPr lang="en-US" altLang="zh-CN" sz="2800">
                <a:solidFill>
                  <a:schemeClr val="tx1"/>
                </a:solidFill>
                <a:effectLst/>
                <a:latin typeface="+mn-ea"/>
                <a:sym typeface="+mn-ea"/>
              </a:rPr>
              <a:t>    b</a:t>
            </a:r>
            <a:r>
              <a:rPr lang="en-US" altLang="zh-CN" sz="2800" baseline="-25000">
                <a:solidFill>
                  <a:schemeClr val="tx1"/>
                </a:solidFill>
                <a:effectLst/>
                <a:latin typeface="+mn-ea"/>
                <a:sym typeface="+mn-ea"/>
              </a:rPr>
              <a:t>ji </a:t>
            </a:r>
            <a:r>
              <a:rPr lang="en-US" altLang="zh-CN" sz="2800">
                <a:solidFill>
                  <a:schemeClr val="tx1"/>
                </a:solidFill>
                <a:effectLst/>
                <a:latin typeface="+mn-ea"/>
                <a:sym typeface="+mn-ea"/>
              </a:rPr>
              <a:t>= 1/ b</a:t>
            </a:r>
            <a:r>
              <a:rPr lang="en-US" altLang="zh-CN" sz="2800" baseline="-25000">
                <a:solidFill>
                  <a:schemeClr val="tx1"/>
                </a:solidFill>
                <a:effectLst/>
                <a:latin typeface="+mn-ea"/>
                <a:sym typeface="+mn-ea"/>
              </a:rPr>
              <a:t>ij</a:t>
            </a:r>
            <a:endParaRPr lang="en-US" altLang="zh-CN" sz="2800" baseline="-25000">
              <a:solidFill>
                <a:schemeClr val="tx1"/>
              </a:solidFill>
              <a:effectLst/>
              <a:latin typeface="+mn-ea"/>
              <a:sym typeface="+mn-ea"/>
            </a:endParaRPr>
          </a:p>
          <a:p>
            <a:pPr eaLnBrk="0" hangingPunct="0">
              <a:buClr>
                <a:srgbClr val="FF0000"/>
              </a:buClr>
              <a:buChar char="o"/>
            </a:pPr>
            <a:r>
              <a:rPr lang="en-US" altLang="zh-CN" sz="2800">
                <a:solidFill>
                  <a:schemeClr val="tx1"/>
                </a:solidFill>
                <a:effectLst/>
                <a:latin typeface="+mn-ea"/>
                <a:sym typeface="+mn-ea"/>
              </a:rPr>
              <a:t>    b</a:t>
            </a:r>
            <a:r>
              <a:rPr lang="en-US" altLang="zh-CN" sz="2800" baseline="-25000">
                <a:solidFill>
                  <a:schemeClr val="tx1"/>
                </a:solidFill>
                <a:effectLst/>
                <a:latin typeface="+mn-ea"/>
                <a:sym typeface="+mn-ea"/>
              </a:rPr>
              <a:t>ij </a:t>
            </a:r>
            <a:r>
              <a:rPr lang="en-US" altLang="zh-CN" sz="2800">
                <a:solidFill>
                  <a:schemeClr val="tx1"/>
                </a:solidFill>
                <a:effectLst/>
                <a:latin typeface="+mn-ea"/>
                <a:sym typeface="+mn-ea"/>
              </a:rPr>
              <a:t>= b</a:t>
            </a:r>
            <a:r>
              <a:rPr lang="en-US" altLang="zh-CN" sz="2800" baseline="-25000">
                <a:solidFill>
                  <a:schemeClr val="tx1"/>
                </a:solidFill>
                <a:effectLst/>
                <a:latin typeface="+mn-ea"/>
                <a:sym typeface="+mn-ea"/>
              </a:rPr>
              <a:t>ik</a:t>
            </a:r>
            <a:r>
              <a:rPr lang="en-US" altLang="zh-CN" sz="2800">
                <a:solidFill>
                  <a:schemeClr val="tx1"/>
                </a:solidFill>
                <a:effectLst/>
                <a:latin typeface="+mn-ea"/>
                <a:sym typeface="+mn-ea"/>
              </a:rPr>
              <a:t>/ b</a:t>
            </a:r>
            <a:r>
              <a:rPr lang="en-US" altLang="zh-CN" sz="2800" baseline="-25000">
                <a:solidFill>
                  <a:schemeClr val="tx1"/>
                </a:solidFill>
                <a:effectLst/>
                <a:latin typeface="+mn-ea"/>
                <a:sym typeface="+mn-ea"/>
              </a:rPr>
              <a:t>jk</a:t>
            </a:r>
            <a:endParaRPr lang="en-US" altLang="zh-CN" sz="2800" baseline="-25000">
              <a:solidFill>
                <a:schemeClr val="tx1"/>
              </a:solidFill>
              <a:effectLst/>
              <a:latin typeface="+mn-ea"/>
              <a:sym typeface="+mn-ea"/>
            </a:endParaRPr>
          </a:p>
          <a:p>
            <a:pPr marL="0" indent="0" eaLnBrk="0" hangingPunct="0">
              <a:buClr>
                <a:srgbClr val="FF0000"/>
              </a:buClr>
              <a:buNone/>
            </a:pPr>
            <a:r>
              <a:rPr lang="en-US" altLang="zh-CN" sz="2800">
                <a:solidFill>
                  <a:schemeClr val="tx1"/>
                </a:solidFill>
                <a:effectLst/>
                <a:latin typeface="+mn-ea"/>
                <a:sym typeface="+mn-ea"/>
              </a:rPr>
              <a:t>                      (i,j,k=1,2,….n)</a:t>
            </a:r>
            <a:endParaRPr lang="en-US" altLang="zh-CN" sz="2800">
              <a:solidFill>
                <a:schemeClr val="tx1"/>
              </a:solidFill>
              <a:effectLst/>
              <a:latin typeface="+mn-ea"/>
              <a:sym typeface="+mn-ea"/>
            </a:endParaRPr>
          </a:p>
          <a:p>
            <a:r>
              <a:rPr lang="zh-CN" altLang="en-US" sz="2800">
                <a:effectLst/>
                <a:latin typeface="+mn-ea"/>
              </a:rPr>
              <a:t>判断矩阵中的bij是根据资料数据、专家的意见和系统分析人员的经验经过反复研究后确定。应用层次分析法保持判断思维的一致性是非常重要的，只要矩阵中的bij满足上述三条关系式时，就说明判断矩阵具有完全的一致性。</a:t>
            </a:r>
            <a:endParaRPr lang="zh-CN" altLang="en-US" sz="2800">
              <a:effectLst/>
              <a:latin typeface="+mn-ea"/>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990600"/>
            <a:ext cx="10972800" cy="5135880"/>
          </a:xfrm>
        </p:spPr>
        <p:txBody>
          <a:bodyPr/>
          <a:p>
            <a:r>
              <a:rPr lang="zh-CN" altLang="en-US" sz="2800"/>
              <a:t>判断矩阵一致性指标C.I.(Consistency   Index)</a:t>
            </a:r>
            <a:endParaRPr lang="zh-CN" altLang="en-US" sz="2800"/>
          </a:p>
          <a:p>
            <a:endParaRPr lang="zh-CN" altLang="en-US" sz="2800"/>
          </a:p>
          <a:p>
            <a:endParaRPr lang="zh-CN" altLang="en-US" sz="2800"/>
          </a:p>
          <a:p>
            <a:endParaRPr lang="zh-CN" altLang="en-US" sz="2800"/>
          </a:p>
          <a:p>
            <a:endParaRPr lang="zh-CN" altLang="en-US" sz="2800"/>
          </a:p>
          <a:p>
            <a:r>
              <a:rPr lang="zh-CN" altLang="en-US" sz="2800"/>
              <a:t>一致性指标C.I.的值越大，表明判断矩阵偏离完全一致性的程度越大， C.I.的值越小，表明判断矩阵越接近于完全一致性。一般判断矩阵的阶数n越大，人为造成的偏离完全一致性指标C.I.的值便越大；n越小，人为造成的偏离完全一致性指标C.I.的值便越小。</a:t>
            </a:r>
            <a:endParaRPr lang="zh-CN" altLang="en-US" sz="2800"/>
          </a:p>
        </p:txBody>
      </p:sp>
      <p:sp>
        <p:nvSpPr>
          <p:cNvPr id="20484" name="文本框 20483"/>
          <p:cNvSpPr txBox="1"/>
          <p:nvPr/>
        </p:nvSpPr>
        <p:spPr>
          <a:xfrm>
            <a:off x="1280160" y="2164080"/>
            <a:ext cx="1828800" cy="706755"/>
          </a:xfrm>
          <a:prstGeom prst="rect">
            <a:avLst/>
          </a:prstGeom>
          <a:noFill/>
          <a:ln w="9525">
            <a:noFill/>
          </a:ln>
        </p:spPr>
        <p:txBody>
          <a:bodyPr>
            <a:spAutoFit/>
          </a:bodyPr>
          <a:p>
            <a:pPr eaLnBrk="0" hangingPunct="0">
              <a:buClr>
                <a:srgbClr val="FF0000"/>
              </a:buClr>
              <a:buFont typeface="Wingdings" panose="05000000000000000000" pitchFamily="2" charset="2"/>
              <a:buNone/>
            </a:pPr>
            <a:r>
              <a:rPr lang="en-US" altLang="zh-CN" sz="4000" b="1">
                <a:solidFill>
                  <a:schemeClr val="tx1"/>
                </a:solidFill>
                <a:effectLst/>
                <a:latin typeface="Times New Roman" panose="02020603050405020304" pitchFamily="2" charset="0"/>
              </a:rPr>
              <a:t>C.I. =</a:t>
            </a:r>
            <a:endParaRPr lang="en-US" altLang="zh-CN" sz="4000" b="1">
              <a:solidFill>
                <a:schemeClr val="tx1"/>
              </a:solidFill>
              <a:effectLst/>
              <a:latin typeface="Times New Roman" panose="02020603050405020304" pitchFamily="2" charset="0"/>
            </a:endParaRPr>
          </a:p>
        </p:txBody>
      </p:sp>
      <p:sp>
        <p:nvSpPr>
          <p:cNvPr id="20485" name="文本框 20484"/>
          <p:cNvSpPr txBox="1"/>
          <p:nvPr/>
        </p:nvSpPr>
        <p:spPr>
          <a:xfrm>
            <a:off x="2956560" y="1709420"/>
            <a:ext cx="1828800" cy="1616075"/>
          </a:xfrm>
          <a:prstGeom prst="rect">
            <a:avLst/>
          </a:prstGeom>
          <a:noFill/>
          <a:ln w="9525">
            <a:noFill/>
          </a:ln>
        </p:spPr>
        <p:txBody>
          <a:bodyPr>
            <a:spAutoFit/>
          </a:bodyPr>
          <a:p>
            <a:pPr>
              <a:spcBef>
                <a:spcPct val="50000"/>
              </a:spcBef>
            </a:pPr>
            <a:r>
              <a:rPr lang="en-US" altLang="zh-CN" sz="4000" b="1">
                <a:solidFill>
                  <a:schemeClr val="tx1"/>
                </a:solidFill>
                <a:effectLst/>
                <a:latin typeface="Times New Roman" panose="02020603050405020304" pitchFamily="2" charset="0"/>
                <a:sym typeface="Symbol" panose="05050102010706020507" pitchFamily="2" charset="2"/>
              </a:rPr>
              <a:t></a:t>
            </a:r>
            <a:r>
              <a:rPr lang="en-US" altLang="zh-CN" sz="4000" b="1" baseline="-25000">
                <a:solidFill>
                  <a:schemeClr val="tx1"/>
                </a:solidFill>
                <a:effectLst/>
                <a:latin typeface="Times New Roman" panose="02020603050405020304" pitchFamily="2" charset="0"/>
                <a:sym typeface="Symbol" panose="05050102010706020507" pitchFamily="2" charset="2"/>
              </a:rPr>
              <a:t>max </a:t>
            </a:r>
            <a:r>
              <a:rPr lang="en-US" altLang="zh-CN" sz="4000" b="1">
                <a:solidFill>
                  <a:schemeClr val="tx1"/>
                </a:solidFill>
                <a:effectLst/>
                <a:latin typeface="Times New Roman" panose="02020603050405020304" pitchFamily="2" charset="0"/>
                <a:sym typeface="Symbol" panose="05050102010706020507" pitchFamily="2" charset="2"/>
              </a:rPr>
              <a:t>- n</a:t>
            </a:r>
            <a:endParaRPr lang="en-US" altLang="zh-CN" sz="4000" b="1">
              <a:solidFill>
                <a:schemeClr val="tx1"/>
              </a:solidFill>
              <a:effectLst/>
              <a:latin typeface="Times New Roman" panose="02020603050405020304" pitchFamily="2" charset="0"/>
              <a:sym typeface="Symbol" panose="05050102010706020507" pitchFamily="2" charset="2"/>
            </a:endParaRPr>
          </a:p>
          <a:p>
            <a:pPr algn="ctr">
              <a:spcBef>
                <a:spcPct val="50000"/>
              </a:spcBef>
            </a:pPr>
            <a:r>
              <a:rPr lang="en-US" altLang="zh-CN" sz="4000" b="1">
                <a:solidFill>
                  <a:schemeClr val="tx1"/>
                </a:solidFill>
                <a:effectLst/>
                <a:latin typeface="Times New Roman" panose="02020603050405020304" pitchFamily="2" charset="0"/>
                <a:sym typeface="Symbol" panose="05050102010706020507" pitchFamily="2" charset="2"/>
              </a:rPr>
              <a:t>n-1</a:t>
            </a:r>
            <a:endParaRPr lang="en-US" altLang="zh-CN" sz="4000" b="1">
              <a:solidFill>
                <a:schemeClr val="tx1"/>
              </a:solidFill>
              <a:effectLst/>
              <a:latin typeface="Times New Roman" panose="02020603050405020304" pitchFamily="2" charset="0"/>
              <a:sym typeface="Symbol" panose="05050102010706020507" pitchFamily="2" charset="2"/>
            </a:endParaRPr>
          </a:p>
        </p:txBody>
      </p:sp>
      <p:sp>
        <p:nvSpPr>
          <p:cNvPr id="20486" name="直接连接符 20485"/>
          <p:cNvSpPr/>
          <p:nvPr/>
        </p:nvSpPr>
        <p:spPr>
          <a:xfrm>
            <a:off x="2804160" y="2517775"/>
            <a:ext cx="1981200" cy="0"/>
          </a:xfrm>
          <a:prstGeom prst="line">
            <a:avLst/>
          </a:prstGeom>
          <a:ln w="57150">
            <a:headEnd type="none" w="med" len="med"/>
            <a:tailEnd type="none" w="med" len="med"/>
          </a:ln>
        </p:spPr>
        <p:style>
          <a:lnRef idx="3">
            <a:schemeClr val="dk1"/>
          </a:lnRef>
          <a:fillRef idx="0">
            <a:schemeClr val="dk1"/>
          </a:fillRef>
          <a:effectRef idx="2">
            <a:schemeClr val="dk1"/>
          </a:effectRef>
          <a:fontRef idx="minor">
            <a:schemeClr val="tx1"/>
          </a:fontRef>
        </p:style>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914400"/>
            <a:ext cx="10972800" cy="5212080"/>
          </a:xfrm>
        </p:spPr>
        <p:txBody>
          <a:bodyPr/>
          <a:p>
            <a:r>
              <a:rPr lang="zh-CN" altLang="en-US" sz="2800"/>
              <a:t>对于多阶判断矩阵，引入平均随机一致性指标 R.I.(Random    Index),下表给出了1-15阶正互反矩阵计算1000次得到的平均随机一致性指标 。</a:t>
            </a:r>
            <a:endParaRPr lang="zh-CN" altLang="en-US" sz="2800"/>
          </a:p>
          <a:p>
            <a:endParaRPr lang="zh-CN" altLang="en-US" sz="2800"/>
          </a:p>
          <a:p>
            <a:endParaRPr lang="zh-CN" altLang="en-US" sz="2800"/>
          </a:p>
          <a:p>
            <a:endParaRPr lang="zh-CN" altLang="en-US" sz="2800"/>
          </a:p>
          <a:p>
            <a:endParaRPr lang="zh-CN" altLang="en-US"/>
          </a:p>
          <a:p>
            <a:endParaRPr lang="zh-CN" altLang="en-US"/>
          </a:p>
        </p:txBody>
      </p:sp>
      <p:graphicFrame>
        <p:nvGraphicFramePr>
          <p:cNvPr id="23554" name="表格 23553"/>
          <p:cNvGraphicFramePr/>
          <p:nvPr/>
        </p:nvGraphicFramePr>
        <p:xfrm>
          <a:off x="2438400" y="2270760"/>
          <a:ext cx="7481570" cy="3108325"/>
        </p:xfrm>
        <a:graphic>
          <a:graphicData uri="http://schemas.openxmlformats.org/drawingml/2006/table">
            <a:tbl>
              <a:tblPr>
                <a:effectLst/>
                <a:tableStyleId>{5940675A-B579-460E-94D1-54222C63F5DA}</a:tableStyleId>
              </a:tblPr>
              <a:tblGrid>
                <a:gridCol w="831215"/>
                <a:gridCol w="831215"/>
                <a:gridCol w="831850"/>
                <a:gridCol w="831215"/>
                <a:gridCol w="830580"/>
                <a:gridCol w="831215"/>
                <a:gridCol w="880745"/>
                <a:gridCol w="782320"/>
                <a:gridCol w="831215"/>
              </a:tblGrid>
              <a:tr h="698500">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n</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2</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3</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4</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5</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6</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7</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8</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r>
              <a:tr h="880745">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RI</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0</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0</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0.58</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0.90</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1.12</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1.24</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1.32</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1.41</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r>
              <a:tr h="770255">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n</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9</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10</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11</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12</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13</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14</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15</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endParaRPr lang="zh-CN" altLang="en-US"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r>
              <a:tr h="758825">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RI</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1.46</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1.49</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1.52</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1.54</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1.56</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1.58</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r>
                        <a:rPr lang="en-US" altLang="zh-CN" sz="1800" b="1">
                          <a:solidFill>
                            <a:srgbClr val="333333"/>
                          </a:solidFill>
                          <a:effectLst/>
                          <a:latin typeface="Times New Roman" panose="02020603050405020304" pitchFamily="2" charset="0"/>
                          <a:ea typeface="宋体" panose="02010600030101010101" pitchFamily="2" charset="-122"/>
                        </a:rPr>
                        <a:t>1.59</a:t>
                      </a:r>
                      <a:endParaRPr lang="en-US" altLang="zh-CN"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c>
                  <a:txBody>
                    <a:bodyPr wrap="square"/>
                    <a:lstStyle>
                      <a:lvl1pPr marL="342900" lvl="0" indent="-342900" algn="l" defTabSz="914400" eaLnBrk="1" fontAlgn="base" latinLnBrk="0" hangingPunct="1">
                        <a:lnSpc>
                          <a:spcPct val="100000"/>
                        </a:lnSpc>
                        <a:spcBef>
                          <a:spcPct val="20000"/>
                        </a:spcBef>
                        <a:spcAft>
                          <a:spcPct val="0"/>
                        </a:spcAft>
                        <a:buClr>
                          <a:srgbClr val="578963"/>
                        </a:buClr>
                        <a:buFont typeface="Monotype Sorts" pitchFamily="2" charset="2"/>
                        <a:buChar char="§"/>
                        <a:defRPr sz="2800" u="none" kern="1200" baseline="0">
                          <a:solidFill>
                            <a:srgbClr val="333333"/>
                          </a:solidFill>
                          <a:latin typeface="Times New Roman" panose="02020603050405020304" pitchFamily="2"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lr>
                          <a:srgbClr val="578963"/>
                        </a:buClr>
                        <a:buSzPct val="50000"/>
                        <a:buFont typeface="Monotype Sorts" pitchFamily="2" charset="2"/>
                        <a:buChar char="l"/>
                        <a:defRPr sz="2400" b="0" i="0" u="none" kern="1200" baseline="0">
                          <a:solidFill>
                            <a:srgbClr val="333333"/>
                          </a:solidFill>
                          <a:latin typeface="Times New Roman" panose="02020603050405020304" pitchFamily="2" charset="0"/>
                          <a:ea typeface="宋体" panose="02010600030101010101" pitchFamily="2" charset="-122"/>
                        </a:defRPr>
                      </a:lvl2pPr>
                      <a:lvl3pPr marL="1143000" lvl="2" indent="-228600" algn="l" defTabSz="914400" eaLnBrk="1" fontAlgn="base" latinLnBrk="0" hangingPunct="1">
                        <a:lnSpc>
                          <a:spcPct val="100000"/>
                        </a:lnSpc>
                        <a:spcBef>
                          <a:spcPct val="20000"/>
                        </a:spcBef>
                        <a:spcAft>
                          <a:spcPct val="0"/>
                        </a:spcAft>
                        <a:buFont typeface="Monotype Sorts" pitchFamily="2" charset="2"/>
                        <a:buChar char="•"/>
                        <a:defRPr sz="2000" b="0" i="0" u="none" kern="1200" baseline="0">
                          <a:solidFill>
                            <a:srgbClr val="333333"/>
                          </a:solidFill>
                          <a:latin typeface="Times New Roman" panose="02020603050405020304" pitchFamily="2" charset="0"/>
                          <a:ea typeface="宋体" panose="02010600030101010101" pitchFamily="2" charset="-122"/>
                        </a:defRPr>
                      </a:lvl3pPr>
                      <a:lvl4pPr marL="1600200" lvl="3"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4pPr>
                      <a:lvl5pPr marL="2057400" lvl="4" indent="-228600" algn="l" defTabSz="914400" eaLnBrk="1" fontAlgn="base" latinLnBrk="0" hangingPunct="1">
                        <a:lnSpc>
                          <a:spcPct val="100000"/>
                        </a:lnSpc>
                        <a:spcBef>
                          <a:spcPct val="20000"/>
                        </a:spcBef>
                        <a:spcAft>
                          <a:spcPct val="0"/>
                        </a:spcAft>
                        <a:buFont typeface="Monotype Sorts" pitchFamily="2" charset="2"/>
                        <a:buChar char="»"/>
                        <a:defRPr sz="1800" b="0" i="0" u="none" kern="1200" baseline="0">
                          <a:solidFill>
                            <a:srgbClr val="333333"/>
                          </a:solidFill>
                          <a:latin typeface="Times New Roman" panose="02020603050405020304" pitchFamily="2" charset="0"/>
                          <a:ea typeface="宋体" panose="02010600030101010101" pitchFamily="2" charset="-122"/>
                        </a:defRPr>
                      </a:lvl5pPr>
                    </a:lstStyle>
                    <a:p>
                      <a:pPr marL="0" lvl="0" indent="0" algn="ctr">
                        <a:buNone/>
                      </a:pPr>
                      <a:endParaRPr lang="zh-CN" altLang="en-US" sz="1800" b="1">
                        <a:solidFill>
                          <a:srgbClr val="333333"/>
                        </a:solidFill>
                        <a:effectLst/>
                        <a:latin typeface="Times New Roman" panose="02020603050405020304" pitchFamily="2" charset="0"/>
                        <a:ea typeface="宋体" panose="02010600030101010101" pitchFamily="2" charset="-122"/>
                      </a:endParaRPr>
                    </a:p>
                  </a:txBody>
                  <a:tcPr vert="horz" anchor="t">
                    <a:lnL w="12700" cmpd="sng">
                      <a:solidFill>
                        <a:srgbClr val="2A2A2A"/>
                      </a:solidFill>
                    </a:lnL>
                    <a:lnR w="12700" cmpd="sng">
                      <a:solidFill>
                        <a:srgbClr val="2A2A2A"/>
                      </a:solidFill>
                    </a:lnR>
                    <a:lnT w="12700" cmpd="sng">
                      <a:solidFill>
                        <a:srgbClr val="2A2A2A"/>
                      </a:solidFill>
                    </a:lnT>
                    <a:lnB w="12700" cmpd="sng">
                      <a:solidFill>
                        <a:srgbClr val="2A2A2A"/>
                      </a:solidFill>
                    </a:lnB>
                    <a:noFill/>
                  </a:tcPr>
                </a:tc>
              </a:tr>
            </a:tbl>
          </a:graphicData>
        </a:graphic>
      </p:graphicFrame>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823595"/>
            <a:ext cx="10972800" cy="5302885"/>
          </a:xfrm>
        </p:spPr>
        <p:txBody>
          <a:bodyPr/>
          <a:p>
            <a:r>
              <a:rPr lang="zh-CN" altLang="en-US" sz="2800"/>
              <a:t>当 n&lt;3时，判断矩阵永远具有完全一致性。判断矩阵一致性指标 C.I. 与同阶平均随机一致性指标R.I. 之比称为随机一致性比率C.R.(Consistency  Ratio)。</a:t>
            </a:r>
            <a:endParaRPr lang="zh-CN" altLang="en-US" sz="2800"/>
          </a:p>
          <a:p>
            <a:endParaRPr lang="zh-CN" altLang="en-US" sz="2800"/>
          </a:p>
          <a:p>
            <a:endParaRPr lang="zh-CN" altLang="en-US" sz="2800"/>
          </a:p>
          <a:p>
            <a:pPr marL="0" indent="0">
              <a:buNone/>
            </a:pPr>
            <a:endParaRPr lang="zh-CN" altLang="en-US" sz="2800"/>
          </a:p>
          <a:p>
            <a:r>
              <a:rPr lang="zh-CN" altLang="en-US" sz="2800"/>
              <a:t>当 C.R.&lt;  0.10  时，便认为判断矩阵具有可以接受的一致性。当C.R. ≥0.10  时，就需要调整和修正判断矩阵，使其满足C.R.&lt;  0.10 ，从而具有满意的一致性。</a:t>
            </a:r>
            <a:endParaRPr lang="zh-CN" altLang="en-US" sz="2800"/>
          </a:p>
        </p:txBody>
      </p:sp>
      <p:sp>
        <p:nvSpPr>
          <p:cNvPr id="24580" name="文本框 24579"/>
          <p:cNvSpPr txBox="1"/>
          <p:nvPr/>
        </p:nvSpPr>
        <p:spPr>
          <a:xfrm>
            <a:off x="1539240" y="2696845"/>
            <a:ext cx="1828800" cy="701675"/>
          </a:xfrm>
          <a:prstGeom prst="rect">
            <a:avLst/>
          </a:prstGeom>
          <a:noFill/>
          <a:ln w="9525">
            <a:noFill/>
          </a:ln>
        </p:spPr>
        <p:txBody>
          <a:bodyPr>
            <a:spAutoFit/>
          </a:bodyPr>
          <a:p>
            <a:pPr eaLnBrk="0" hangingPunct="0">
              <a:buClr>
                <a:srgbClr val="FF0000"/>
              </a:buClr>
              <a:buFont typeface="Wingdings" panose="05000000000000000000" pitchFamily="2" charset="2"/>
              <a:buNone/>
            </a:pPr>
            <a:r>
              <a:rPr lang="en-US" altLang="zh-CN" sz="4000" b="1">
                <a:solidFill>
                  <a:schemeClr val="tx1"/>
                </a:solidFill>
                <a:effectLst/>
                <a:latin typeface="Times New Roman" panose="02020603050405020304" pitchFamily="2" charset="0"/>
              </a:rPr>
              <a:t>C.R. =</a:t>
            </a:r>
            <a:endParaRPr lang="en-US" altLang="zh-CN" sz="4000" b="1">
              <a:solidFill>
                <a:schemeClr val="tx1"/>
              </a:solidFill>
              <a:effectLst/>
              <a:latin typeface="Times New Roman" panose="02020603050405020304" pitchFamily="2" charset="0"/>
            </a:endParaRPr>
          </a:p>
        </p:txBody>
      </p:sp>
      <p:sp>
        <p:nvSpPr>
          <p:cNvPr id="24581" name="文本框 24580"/>
          <p:cNvSpPr txBox="1"/>
          <p:nvPr/>
        </p:nvSpPr>
        <p:spPr>
          <a:xfrm>
            <a:off x="3368040" y="2239645"/>
            <a:ext cx="1828800" cy="1616075"/>
          </a:xfrm>
          <a:prstGeom prst="rect">
            <a:avLst/>
          </a:prstGeom>
          <a:noFill/>
          <a:ln w="9525">
            <a:noFill/>
          </a:ln>
        </p:spPr>
        <p:txBody>
          <a:bodyPr>
            <a:spAutoFit/>
          </a:bodyPr>
          <a:p>
            <a:pPr algn="ctr">
              <a:spcBef>
                <a:spcPct val="50000"/>
              </a:spcBef>
            </a:pPr>
            <a:r>
              <a:rPr lang="en-US" altLang="zh-CN" sz="4000" b="1">
                <a:solidFill>
                  <a:schemeClr val="tx1"/>
                </a:solidFill>
                <a:effectLst/>
                <a:latin typeface="Times New Roman" panose="02020603050405020304" pitchFamily="2" charset="0"/>
                <a:sym typeface="Symbol" panose="05050102010706020507" pitchFamily="2" charset="2"/>
              </a:rPr>
              <a:t>C.I</a:t>
            </a:r>
            <a:endParaRPr lang="en-US" altLang="zh-CN" sz="4000" b="1">
              <a:solidFill>
                <a:schemeClr val="tx1"/>
              </a:solidFill>
              <a:effectLst/>
              <a:latin typeface="Times New Roman" panose="02020603050405020304" pitchFamily="2" charset="0"/>
              <a:sym typeface="Symbol" panose="05050102010706020507" pitchFamily="2" charset="2"/>
            </a:endParaRPr>
          </a:p>
          <a:p>
            <a:pPr algn="ctr">
              <a:spcBef>
                <a:spcPct val="50000"/>
              </a:spcBef>
            </a:pPr>
            <a:r>
              <a:rPr lang="en-US" altLang="zh-CN" sz="4000" b="1">
                <a:solidFill>
                  <a:schemeClr val="tx1"/>
                </a:solidFill>
                <a:effectLst/>
                <a:latin typeface="Times New Roman" panose="02020603050405020304" pitchFamily="2" charset="0"/>
                <a:sym typeface="Symbol" panose="05050102010706020507" pitchFamily="2" charset="2"/>
              </a:rPr>
              <a:t>R.I.</a:t>
            </a:r>
            <a:endParaRPr lang="en-US" altLang="zh-CN" sz="4000" b="1">
              <a:solidFill>
                <a:schemeClr val="tx1"/>
              </a:solidFill>
              <a:effectLst/>
              <a:latin typeface="Times New Roman" panose="02020603050405020304" pitchFamily="2" charset="0"/>
              <a:sym typeface="Symbol" panose="05050102010706020507" pitchFamily="2" charset="2"/>
            </a:endParaRPr>
          </a:p>
        </p:txBody>
      </p:sp>
      <p:sp>
        <p:nvSpPr>
          <p:cNvPr id="24582" name="直接连接符 24581"/>
          <p:cNvSpPr/>
          <p:nvPr/>
        </p:nvSpPr>
        <p:spPr>
          <a:xfrm>
            <a:off x="3444240" y="3048000"/>
            <a:ext cx="1676400" cy="0"/>
          </a:xfrm>
          <a:prstGeom prst="line">
            <a:avLst/>
          </a:prstGeom>
          <a:ln w="57150" cap="flat" cmpd="sng">
            <a:solidFill>
              <a:schemeClr val="tx1"/>
            </a:solidFill>
            <a:prstDash val="solid"/>
            <a:headEnd type="none" w="med" len="med"/>
            <a:tailEnd type="none" w="med" len="med"/>
          </a:ln>
        </p:spPr>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内容占位符 4"/>
          <p:cNvSpPr/>
          <p:nvPr>
            <p:ph idx="1"/>
          </p:nvPr>
        </p:nvSpPr>
        <p:spPr>
          <a:xfrm>
            <a:off x="609600" y="914400"/>
            <a:ext cx="10972800" cy="5212080"/>
          </a:xfrm>
        </p:spPr>
        <p:txBody>
          <a:bodyPr/>
          <a:p>
            <a:r>
              <a:rPr lang="zh-CN" altLang="en-US" sz="2800"/>
              <a:t>很多时候，人们不仅要从多种因素考虑，且一般只能用模糊语言描述。如显示器的舒适性，人员的政治立场坚定，某建设方案的社会影响等。</a:t>
            </a:r>
            <a:endParaRPr lang="zh-CN" altLang="en-US" sz="2800"/>
          </a:p>
          <a:p>
            <a:r>
              <a:rPr lang="zh-CN" altLang="en-US" sz="2800"/>
              <a:t> 评价者从诸因素出发，参照有关信息，根据其判断对复杂问题分别作出“大、中、小”；“高、中、低”；“优、良、可、劣”；“好、较好、一般、较差、差”等程度性的模糊评价。</a:t>
            </a:r>
            <a:r>
              <a:rPr lang="zh-CN" altLang="en-US"/>
              <a:t>  </a:t>
            </a:r>
            <a:endParaRPr lang="zh-CN" altLang="en-US"/>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000">
                <a:latin typeface="华文行楷" panose="02010800040101010101" charset="-122"/>
                <a:ea typeface="华文行楷" panose="02010800040101010101" charset="-122"/>
              </a:rPr>
              <a:t>八、模糊综合分析法的应用案例</a:t>
            </a:r>
            <a:endParaRPr lang="zh-CN" altLang="en-US" sz="4000">
              <a:latin typeface="华文行楷" panose="02010800040101010101" charset="-122"/>
              <a:ea typeface="华文行楷" panose="02010800040101010101" charset="-122"/>
            </a:endParaRPr>
          </a:p>
        </p:txBody>
      </p:sp>
      <p:sp>
        <p:nvSpPr>
          <p:cNvPr id="3" name="内容占位符 2"/>
          <p:cNvSpPr>
            <a:spLocks noGrp="1"/>
          </p:cNvSpPr>
          <p:nvPr>
            <p:ph idx="1"/>
          </p:nvPr>
        </p:nvSpPr>
        <p:spPr>
          <a:xfrm>
            <a:off x="609600" y="1600200"/>
            <a:ext cx="10972800" cy="4723765"/>
          </a:xfrm>
        </p:spPr>
        <p:txBody>
          <a:bodyPr>
            <a:normAutofit/>
          </a:bodyPr>
          <a:p>
            <a:r>
              <a:rPr lang="zh-CN" altLang="en-US" sz="3200"/>
              <a:t>无居民岛工程项目成本控制评价</a:t>
            </a:r>
            <a:endParaRPr lang="zh-CN" altLang="en-US" sz="3200"/>
          </a:p>
          <a:p>
            <a:r>
              <a:rPr lang="zh-CN" altLang="en-US"/>
              <a:t>所谓无居民岛工程项目成本控制，其实就是指控制理论在无居民岛工程项目成本控制中的实际应用。无居民岛工程项目成本控制情况综合评定时，存在大量的模糊现象和模糊概念，如资料核查情况，气候海况影响、船期物资运输、综合实验情况等，传统的评定方式无法完全定量来评价，导致计算机处理比较困难，而采用模糊综合评价法主要基于以下原因：</a:t>
            </a:r>
            <a:endParaRPr lang="zh-CN" altLang="en-US"/>
          </a:p>
          <a:p>
            <a:r>
              <a:rPr lang="zh-CN" altLang="en-US"/>
              <a:t>（1） 模糊综合评价法对定性关系的定量研究，可以有效地弥补了主观因素的影响，许多存在的定性分析带来的偏差，可以有效的提高评价的准确性。</a:t>
            </a:r>
            <a:endParaRPr lang="zh-CN" altLang="en-US"/>
          </a:p>
          <a:p>
            <a:r>
              <a:rPr lang="zh-CN" altLang="en-US"/>
              <a:t>（2） 影响无居民岛工程项目成本支出及造价的因素非常多，运用模糊综合评价方法能更加充分地考虑到各种因素，对它定量分析后结论会相对更为全面和准确。</a:t>
            </a:r>
            <a:endParaRPr lang="zh-CN" altLang="en-US"/>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823595"/>
            <a:ext cx="10972800" cy="5516245"/>
          </a:xfrm>
        </p:spPr>
        <p:txBody>
          <a:bodyPr>
            <a:normAutofit fontScale="90000"/>
          </a:bodyPr>
          <a:p>
            <a:r>
              <a:rPr lang="zh-CN" altLang="en-US" sz="3200">
                <a:solidFill>
                  <a:srgbClr val="FF0000"/>
                </a:solidFill>
              </a:rPr>
              <a:t>1 </a:t>
            </a:r>
            <a:r>
              <a:rPr lang="en-US" altLang="zh-CN" sz="3200">
                <a:solidFill>
                  <a:srgbClr val="FF0000"/>
                </a:solidFill>
              </a:rPr>
              <a:t>.</a:t>
            </a:r>
            <a:r>
              <a:rPr lang="zh-CN" altLang="en-US" sz="3200">
                <a:solidFill>
                  <a:srgbClr val="FF0000"/>
                </a:solidFill>
              </a:rPr>
              <a:t>模型的构建</a:t>
            </a:r>
            <a:endParaRPr lang="zh-CN" altLang="en-US" sz="3200">
              <a:solidFill>
                <a:srgbClr val="FF0000"/>
              </a:solidFill>
            </a:endParaRPr>
          </a:p>
          <a:p>
            <a:r>
              <a:rPr lang="zh-CN" altLang="en-US" sz="2800"/>
              <a:t>无居民岛工程项目成本控制评价模型之中，至关重要的是指标体系的选取，当前有关无居民岛工程项目建设施工的探究相对较少，遴选相关的成本控制指标存有一定程度上的难度，主要借助：</a:t>
            </a:r>
            <a:endParaRPr lang="zh-CN" altLang="en-US" sz="2800"/>
          </a:p>
          <a:p>
            <a:r>
              <a:rPr lang="zh-CN" altLang="en-US" sz="2800"/>
              <a:t>（1） 当前我国有关工程的成本控制的相关研究进行回顾性，选取相关成本控制指标体系，构成无居民岛工程成本控制指标体系的骨架；</a:t>
            </a:r>
            <a:endParaRPr lang="zh-CN" altLang="en-US" sz="2800"/>
          </a:p>
          <a:p>
            <a:r>
              <a:rPr lang="zh-CN" altLang="en-US" sz="2800"/>
              <a:t>（2） 根据无居民岛工程成本控制的独特性，在案例所论述成本控制指标系统架构上来组织更加深入地完善，进而得到基础的指标体系。</a:t>
            </a:r>
            <a:endParaRPr lang="zh-CN" altLang="en-US" sz="2800"/>
          </a:p>
          <a:p>
            <a:r>
              <a:rPr lang="zh-CN" altLang="en-US" sz="2800"/>
              <a:t>运用模糊综合评价构建成本控制评价模型，能够针对无居民岛工程项目成本控制的实际情况，对不同权重、多层次指标组建结合后的状况实施评价，解决了通常情况下评价方法的单一化、绝对和盲目，促使评价结果更加公正客观，可以比较好地适合于论文所选的实例的成本控制效果的评价。</a:t>
            </a:r>
            <a:endParaRPr lang="zh-CN" altLang="en-US" sz="280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488950"/>
            <a:ext cx="10972800" cy="5637530"/>
          </a:xfrm>
        </p:spPr>
        <p:txBody>
          <a:bodyPr/>
          <a:p>
            <a:r>
              <a:rPr lang="zh-CN" altLang="en-US"/>
              <a:t>通过上述研究，将无居民岛工程成本控制(X)设为目标层。设投标阶段成本控制为C1， 施工过程成本控制为C2,工程结算成本控制为C3，并将上文所述指标作为准则层。基于AHP的无居民岛工程项目成本控制指标体系如下表3-1所示：</a:t>
            </a:r>
            <a:endParaRPr lang="zh-CN" altLang="en-US"/>
          </a:p>
          <a:p>
            <a:endParaRPr lang="zh-CN" altLang="en-US"/>
          </a:p>
        </p:txBody>
      </p:sp>
      <p:graphicFrame>
        <p:nvGraphicFramePr>
          <p:cNvPr id="0" name="表格 -1"/>
          <p:cNvGraphicFramePr/>
          <p:nvPr/>
        </p:nvGraphicFramePr>
        <p:xfrm>
          <a:off x="1248410" y="2122170"/>
          <a:ext cx="9452610" cy="4267835"/>
        </p:xfrm>
        <a:graphic>
          <a:graphicData uri="http://schemas.openxmlformats.org/drawingml/2006/table">
            <a:tbl>
              <a:tblPr firstRow="1" bandRow="1">
                <a:tableStyleId>{5940675A-B579-460E-94D1-54222C63F5DA}</a:tableStyleId>
              </a:tblPr>
              <a:tblGrid>
                <a:gridCol w="1988185"/>
                <a:gridCol w="2899410"/>
                <a:gridCol w="4565015"/>
              </a:tblGrid>
              <a:tr h="299085">
                <a:tc>
                  <a:txBody>
                    <a:bodyPr/>
                    <a:p>
                      <a:pPr indent="0" algn="ctr">
                        <a:buNone/>
                      </a:pPr>
                      <a:r>
                        <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目标层</a:t>
                      </a:r>
                      <a:endPar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准则层</a:t>
                      </a:r>
                      <a:endPar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指标层</a:t>
                      </a:r>
                      <a:endPar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4795">
                <a:tc rowSpan="15">
                  <a:txBody>
                    <a:bodyPr/>
                    <a:p>
                      <a:pPr indent="0" algn="ctr">
                        <a:buNone/>
                      </a:pPr>
                      <a:r>
                        <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无居民岛工程成本控制</a:t>
                      </a:r>
                      <a:r>
                        <a:rPr lang="en-US" altLang="zh-CN" sz="1800" b="0">
                          <a:solidFill>
                            <a:srgbClr val="000000"/>
                          </a:solidFill>
                          <a:latin typeface="Calibri" panose="020F0502020204030204" charset="0"/>
                          <a:cs typeface="Calibri" panose="020F0502020204030204" charset="0"/>
                        </a:rPr>
                        <a:t>X</a:t>
                      </a:r>
                      <a:endParaRPr lang="en-US" altLang="zh-CN" sz="1800" b="0">
                        <a:solidFill>
                          <a:srgbClr val="000000"/>
                        </a:solidFill>
                        <a:latin typeface="Calibri" panose="020F0502020204030204" charset="0"/>
                        <a:ea typeface="宋体" panose="02010600030101010101" pitchFamily="2" charset="-122"/>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rowSpan="5">
                  <a:txBody>
                    <a:bodyPr/>
                    <a:p>
                      <a:pPr indent="0" algn="ctr">
                        <a:buNone/>
                      </a:pPr>
                      <a:r>
                        <a:rPr lang="zh-CN" altLang="en-US" sz="1800" b="0">
                          <a:solidFill>
                            <a:srgbClr val="000000"/>
                          </a:solidFill>
                          <a:latin typeface="Calibri" panose="020F0502020204030204" charset="0"/>
                          <a:cs typeface="Calibri" panose="020F0502020204030204" charset="0"/>
                        </a:rPr>
                        <a:t>投标阶段成本控制</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1</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Calibri" panose="020F0502020204030204" charset="0"/>
                          <a:cs typeface="Calibri" panose="020F0502020204030204" charset="0"/>
                        </a:rPr>
                        <a:t>海上运输成本核算</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11</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1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zh-CN" altLang="en-US" sz="1800" b="0">
                          <a:solidFill>
                            <a:srgbClr val="000000"/>
                          </a:solidFill>
                          <a:latin typeface="Calibri" panose="020F0502020204030204" charset="0"/>
                          <a:cs typeface="Calibri" panose="020F0502020204030204" charset="0"/>
                        </a:rPr>
                        <a:t>岛上二次搬运成本核算</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12</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79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zh-CN" altLang="en-US" sz="1800" b="0">
                          <a:solidFill>
                            <a:srgbClr val="000000"/>
                          </a:solidFill>
                          <a:latin typeface="Calibri" panose="020F0502020204030204" charset="0"/>
                          <a:cs typeface="Calibri" panose="020F0502020204030204" charset="0"/>
                        </a:rPr>
                        <a:t>水文气象统计</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13</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79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zh-CN" altLang="en-US" sz="1800" b="0">
                          <a:solidFill>
                            <a:srgbClr val="000000"/>
                          </a:solidFill>
                          <a:latin typeface="Calibri" panose="020F0502020204030204" charset="0"/>
                          <a:cs typeface="Calibri" panose="020F0502020204030204" charset="0"/>
                        </a:rPr>
                        <a:t>专项施工方案成本核算</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14</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1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B w="9525" cap="flat" cmpd="sng">
                      <a:solidFill>
                        <a:srgbClr val="000000"/>
                      </a:solidFill>
                      <a:prstDash val="solid"/>
                      <a:headEnd type="none" w="med" len="med"/>
                      <a:tailEnd type="none" w="med" len="med"/>
                    </a:lnB>
                  </a:tcPr>
                </a:tc>
                <a:tc>
                  <a:txBody>
                    <a:bodyPr/>
                    <a:p>
                      <a:pPr indent="0" algn="ctr">
                        <a:buNone/>
                      </a:pPr>
                      <a:r>
                        <a:rPr lang="zh-CN" altLang="en-US" sz="1800" b="0">
                          <a:solidFill>
                            <a:srgbClr val="000000"/>
                          </a:solidFill>
                          <a:latin typeface="Calibri" panose="020F0502020204030204" charset="0"/>
                          <a:cs typeface="Calibri" panose="020F0502020204030204" charset="0"/>
                        </a:rPr>
                        <a:t>人工成本核算</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15</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79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rowSpan="5">
                  <a:txBody>
                    <a:bodyPr/>
                    <a:p>
                      <a:pPr indent="0" algn="ctr">
                        <a:buNone/>
                      </a:pPr>
                      <a:r>
                        <a:rPr lang="zh-CN" altLang="en-US" sz="1800" b="0">
                          <a:solidFill>
                            <a:srgbClr val="000000"/>
                          </a:solidFill>
                          <a:latin typeface="Calibri" panose="020F0502020204030204" charset="0"/>
                          <a:cs typeface="Calibri" panose="020F0502020204030204" charset="0"/>
                        </a:rPr>
                        <a:t>施工过程成本控制</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2</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Calibri" panose="020F0502020204030204" charset="0"/>
                          <a:cs typeface="Calibri" panose="020F0502020204030204" charset="0"/>
                        </a:rPr>
                        <a:t>人、材、机直接成本控制</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21</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79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zh-CN" altLang="en-US" sz="1800" b="0">
                          <a:solidFill>
                            <a:srgbClr val="000000"/>
                          </a:solidFill>
                          <a:latin typeface="Calibri" panose="020F0502020204030204" charset="0"/>
                          <a:cs typeface="Calibri" panose="020F0502020204030204" charset="0"/>
                        </a:rPr>
                        <a:t>材料损耗成本控制</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22</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1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zh-CN" altLang="en-US" sz="1800" b="0">
                          <a:solidFill>
                            <a:srgbClr val="000000"/>
                          </a:solidFill>
                          <a:latin typeface="Calibri" panose="020F0502020204030204" charset="0"/>
                          <a:cs typeface="Calibri" panose="020F0502020204030204" charset="0"/>
                        </a:rPr>
                        <a:t>人工损耗成本控制</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23</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79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zh-CN" altLang="en-US" sz="1800" b="0">
                          <a:solidFill>
                            <a:srgbClr val="000000"/>
                          </a:solidFill>
                          <a:latin typeface="Calibri" panose="020F0502020204030204" charset="0"/>
                          <a:cs typeface="Calibri" panose="020F0502020204030204" charset="0"/>
                        </a:rPr>
                        <a:t>工程量变更签证</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24</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79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B w="9525" cap="flat" cmpd="sng">
                      <a:solidFill>
                        <a:srgbClr val="000000"/>
                      </a:solidFill>
                      <a:prstDash val="solid"/>
                      <a:headEnd type="none" w="med" len="med"/>
                      <a:tailEnd type="none" w="med" len="med"/>
                    </a:lnB>
                  </a:tcPr>
                </a:tc>
                <a:tc>
                  <a:txBody>
                    <a:bodyPr/>
                    <a:p>
                      <a:pPr indent="0" algn="ctr">
                        <a:buNone/>
                      </a:pPr>
                      <a:r>
                        <a:rPr lang="zh-CN" altLang="en-US" sz="1800" b="0">
                          <a:solidFill>
                            <a:srgbClr val="000000"/>
                          </a:solidFill>
                          <a:latin typeface="Calibri" panose="020F0502020204030204" charset="0"/>
                          <a:cs typeface="Calibri" panose="020F0502020204030204" charset="0"/>
                        </a:rPr>
                        <a:t>工期变更签证</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25</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1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rowSpan="5">
                  <a:txBody>
                    <a:bodyPr/>
                    <a:p>
                      <a:pPr indent="0" algn="ctr">
                        <a:buNone/>
                      </a:pPr>
                      <a:r>
                        <a:rPr lang="zh-CN" altLang="en-US" sz="1800" b="0">
                          <a:solidFill>
                            <a:srgbClr val="000000"/>
                          </a:solidFill>
                          <a:latin typeface="Calibri" panose="020F0502020204030204" charset="0"/>
                          <a:cs typeface="Calibri" panose="020F0502020204030204" charset="0"/>
                        </a:rPr>
                        <a:t>工程结算成本控制</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3</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Calibri" panose="020F0502020204030204" charset="0"/>
                          <a:cs typeface="Calibri" panose="020F0502020204030204" charset="0"/>
                        </a:rPr>
                        <a:t>非乙方造成工期延长费用补偿确认</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31</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79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zh-CN" altLang="en-US" sz="1800" b="0">
                          <a:solidFill>
                            <a:srgbClr val="000000"/>
                          </a:solidFill>
                          <a:latin typeface="Calibri" panose="020F0502020204030204" charset="0"/>
                          <a:cs typeface="Calibri" panose="020F0502020204030204" charset="0"/>
                        </a:rPr>
                        <a:t>非生产性开支</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32</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79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zh-CN" altLang="en-US" sz="1800" b="0">
                          <a:solidFill>
                            <a:srgbClr val="000000"/>
                          </a:solidFill>
                          <a:latin typeface="Calibri" panose="020F0502020204030204" charset="0"/>
                          <a:cs typeface="Calibri" panose="020F0502020204030204" charset="0"/>
                        </a:rPr>
                        <a:t>专项施工方案费用确认</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33</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1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zh-CN" altLang="en-US" sz="1800" b="0">
                          <a:solidFill>
                            <a:srgbClr val="000000"/>
                          </a:solidFill>
                          <a:latin typeface="Calibri" panose="020F0502020204030204" charset="0"/>
                          <a:cs typeface="Calibri" panose="020F0502020204030204" charset="0"/>
                        </a:rPr>
                        <a:t>自然灾害损失费用补偿确认</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34</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6479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B w="9525" cap="flat" cmpd="sng">
                      <a:solidFill>
                        <a:srgbClr val="000000"/>
                      </a:solidFill>
                      <a:prstDash val="solid"/>
                      <a:headEnd type="none" w="med" len="med"/>
                      <a:tailEnd type="none" w="med" len="med"/>
                    </a:lnB>
                  </a:tcPr>
                </a:tc>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B w="9525" cap="flat" cmpd="sng">
                      <a:solidFill>
                        <a:srgbClr val="000000"/>
                      </a:solidFill>
                      <a:prstDash val="solid"/>
                      <a:headEnd type="none" w="med" len="med"/>
                      <a:tailEnd type="none" w="med" len="med"/>
                    </a:lnB>
                  </a:tcPr>
                </a:tc>
                <a:tc>
                  <a:txBody>
                    <a:bodyPr/>
                    <a:p>
                      <a:pPr indent="0" algn="ctr">
                        <a:buNone/>
                      </a:pPr>
                      <a:r>
                        <a:rPr lang="zh-CN" altLang="en-US" sz="1800" b="0">
                          <a:solidFill>
                            <a:srgbClr val="000000"/>
                          </a:solidFill>
                          <a:latin typeface="Calibri" panose="020F0502020204030204" charset="0"/>
                          <a:cs typeface="Calibri" panose="020F0502020204030204" charset="0"/>
                        </a:rPr>
                        <a:t>工程量变更单价确认</a:t>
                      </a:r>
                      <a:r>
                        <a:rPr lang="en-US" altLang="zh-CN" sz="1800" b="0">
                          <a:solidFill>
                            <a:srgbClr val="000000"/>
                          </a:solidFill>
                          <a:latin typeface="Calibri" panose="020F0502020204030204" charset="0"/>
                          <a:cs typeface="Calibri" panose="020F0502020204030204" charset="0"/>
                        </a:rPr>
                        <a:t>C</a:t>
                      </a:r>
                      <a:r>
                        <a:rPr lang="en-US" altLang="zh-CN" sz="1800" b="0" baseline="-25000">
                          <a:solidFill>
                            <a:srgbClr val="000000"/>
                          </a:solidFill>
                          <a:latin typeface="Calibri" panose="020F0502020204030204" charset="0"/>
                          <a:cs typeface="Calibri" panose="020F0502020204030204" charset="0"/>
                        </a:rPr>
                        <a:t>35</a:t>
                      </a:r>
                      <a:endParaRPr lang="en-US" altLang="zh-CN" sz="18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16280" y="754380"/>
            <a:ext cx="10972800" cy="5349240"/>
          </a:xfrm>
        </p:spPr>
        <p:txBody>
          <a:bodyPr/>
          <a:p>
            <a:pPr marL="0" indent="0">
              <a:buNone/>
            </a:pPr>
            <a:r>
              <a:rPr lang="zh-CN" altLang="en-US" sz="3200">
                <a:solidFill>
                  <a:srgbClr val="FF0000"/>
                </a:solidFill>
              </a:rPr>
              <a:t>2</a:t>
            </a:r>
            <a:r>
              <a:rPr lang="en-US" altLang="zh-CN" sz="3200">
                <a:solidFill>
                  <a:srgbClr val="FF0000"/>
                </a:solidFill>
              </a:rPr>
              <a:t>.</a:t>
            </a:r>
            <a:r>
              <a:rPr lang="zh-CN" altLang="en-US" sz="3200">
                <a:solidFill>
                  <a:srgbClr val="FF0000"/>
                </a:solidFill>
              </a:rPr>
              <a:t> 模型分析</a:t>
            </a:r>
            <a:endParaRPr lang="zh-CN" altLang="en-US" sz="3200">
              <a:solidFill>
                <a:srgbClr val="FF0000"/>
              </a:solidFill>
            </a:endParaRPr>
          </a:p>
          <a:p>
            <a:pPr marL="0" indent="0">
              <a:buNone/>
            </a:pPr>
            <a:r>
              <a:rPr lang="zh-CN" altLang="en-US" sz="2800"/>
              <a:t>基于模糊综合评价的成本控制评价模型由下列三个主要的构成部分组成：</a:t>
            </a:r>
            <a:endParaRPr lang="zh-CN" altLang="en-US" sz="2800"/>
          </a:p>
          <a:p>
            <a:pPr marL="0" indent="0">
              <a:buNone/>
            </a:pPr>
            <a:r>
              <a:rPr lang="zh-CN" altLang="en-US" sz="2800"/>
              <a:t>（1） 评价因素集</a:t>
            </a:r>
            <a:endParaRPr lang="zh-CN" altLang="en-US" sz="2800"/>
          </a:p>
          <a:p>
            <a:pPr marL="0" indent="0">
              <a:buNone/>
            </a:pPr>
            <a:r>
              <a:rPr lang="zh-CN" altLang="en-US" sz="2800"/>
              <a:t>如上表所示，确定影响评价成本控制的主要因素，遴选出相应的指标，建立成本控制评价因素集，即评估指标C＝｛C1,C2,C3｝，其中</a:t>
            </a:r>
            <a:endParaRPr lang="zh-CN" altLang="en-US" sz="2800"/>
          </a:p>
          <a:p>
            <a:pPr marL="0" indent="0">
              <a:buNone/>
            </a:pPr>
            <a:r>
              <a:rPr lang="zh-CN" altLang="en-US" sz="2800"/>
              <a:t>CI＝｛C11,C12,…,C15｝</a:t>
            </a:r>
            <a:endParaRPr lang="zh-CN" altLang="en-US" sz="2800"/>
          </a:p>
          <a:p>
            <a:pPr marL="0" indent="0">
              <a:buNone/>
            </a:pPr>
            <a:r>
              <a:rPr lang="zh-CN" altLang="en-US" sz="2800"/>
              <a:t>C2＝｛C21,C22,…,C25｝</a:t>
            </a:r>
            <a:endParaRPr lang="zh-CN" altLang="en-US" sz="2800"/>
          </a:p>
          <a:p>
            <a:pPr marL="0" indent="0">
              <a:buNone/>
            </a:pPr>
            <a:r>
              <a:rPr lang="zh-CN" altLang="en-US" sz="2800"/>
              <a:t>C3＝｛C31,C32,…,C35｝</a:t>
            </a:r>
            <a:endParaRPr lang="zh-CN" altLang="en-US" sz="280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1219200"/>
            <a:ext cx="10972800" cy="4907280"/>
          </a:xfrm>
        </p:spPr>
        <p:txBody>
          <a:bodyPr>
            <a:normAutofit/>
          </a:bodyPr>
          <a:p>
            <a:pPr marL="0" indent="0">
              <a:buNone/>
            </a:pPr>
            <a:r>
              <a:rPr lang="zh-CN" altLang="en-US" sz="2800"/>
              <a:t>（2） 确定评语集或评价等级集</a:t>
            </a:r>
            <a:endParaRPr lang="zh-CN" altLang="en-US" sz="2800"/>
          </a:p>
          <a:p>
            <a:r>
              <a:rPr lang="zh-CN" altLang="en-US" sz="2800"/>
              <a:t>设A表示评估等级的集合，将其作为对评估结果的表达，则A＝｛A1,A2,…,AN｝，其中N表示等技术。按照一般性原则，为成本控制指标体系设定5个（即N＝5）评估等级的集合。为了分析的需要，取  A＝1且Ai≥0（i＝1,2，…,5）,A＝｛很好（A1）,较好（A2），一般（A3），较差（A4），很差（A5）｝，并通过定性分析对模糊评语集进行数量赋值，即H＝｛1，0.9，0.7,0.5,0.2｝。</a:t>
            </a:r>
            <a:endParaRPr lang="zh-CN" altLang="en-US" sz="2800"/>
          </a:p>
          <a:p>
            <a:endParaRPr lang="zh-CN" altLang="en-US" sz="280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990600"/>
            <a:ext cx="10972800" cy="5135880"/>
          </a:xfrm>
        </p:spPr>
        <p:txBody>
          <a:bodyPr/>
          <a:p>
            <a:r>
              <a:rPr lang="zh-CN" altLang="en-US" sz="2800"/>
              <a:t>（3） 确定权重集</a:t>
            </a:r>
            <a:endParaRPr lang="zh-CN" altLang="en-US" sz="2800"/>
          </a:p>
          <a:p>
            <a:r>
              <a:rPr lang="zh-CN" altLang="en-US" sz="2800"/>
              <a:t>针对因素集来说，每一个因素的重要程度都不同，因而需要对每一个因素分别赋予不同的权重，为克服权重确定时存在的不确定性和模糊性，权重的确定具有主观随意性，为减少主观偏差，在广泛征求专家、工程建设现场管理人员和会计财务人员等引荐的基础上，邀请10名专业人士依据模糊评价设计的两两指标相对重要度的定义表组织评定，结合工程项目的实际情况调查，同时按照反馈的信息不断地组织修正，应用层次分析法（AHP）来构建比较判断权重矩阵，进而确定权重集。</a:t>
            </a:r>
            <a:endParaRPr lang="zh-CN" altLang="en-US" sz="280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853440"/>
            <a:ext cx="10972800" cy="5273040"/>
          </a:xfrm>
        </p:spPr>
        <p:txBody>
          <a:bodyPr/>
          <a:p>
            <a:r>
              <a:rPr lang="en-US" altLang="zh-CN" sz="3200">
                <a:solidFill>
                  <a:srgbClr val="FF0000"/>
                </a:solidFill>
              </a:rPr>
              <a:t>3.项目中重要性指标度值的选取</a:t>
            </a:r>
            <a:endParaRPr lang="en-US" altLang="zh-CN" sz="3200">
              <a:solidFill>
                <a:srgbClr val="FF0000"/>
              </a:solidFill>
            </a:endParaRPr>
          </a:p>
          <a:p>
            <a:r>
              <a:rPr lang="en-US" altLang="zh-CN" sz="2800"/>
              <a:t>权重的确定具有主观随意性，为减少主观偏差，在广泛征求专家、工程项目建设现场管理人员以及会计财务人员等引荐的基础上，邀请专业人员根据设计的两两指标相对重要度定义表进行评判，并且结合现场实际调查，根据建设、施工、监理等三方反馈的信息不断进行修正，运用AHP构建比较判断权重矩阵，进而确定权重集，通过详细计算可得具体数值。</a:t>
            </a:r>
            <a:endParaRPr lang="en-US" altLang="zh-CN" sz="2800"/>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640080"/>
            <a:ext cx="10972800" cy="5699760"/>
          </a:xfrm>
        </p:spPr>
        <p:txBody>
          <a:bodyPr>
            <a:normAutofit/>
          </a:bodyPr>
          <a:p>
            <a:r>
              <a:rPr lang="en-US" altLang="zh-CN" sz="3600">
                <a:solidFill>
                  <a:srgbClr val="FF0000"/>
                </a:solidFill>
              </a:rPr>
              <a:t>4.分步骤计算</a:t>
            </a:r>
            <a:endParaRPr lang="en-US" altLang="zh-CN" sz="3600">
              <a:solidFill>
                <a:srgbClr val="FF0000"/>
              </a:solidFill>
            </a:endParaRPr>
          </a:p>
          <a:p>
            <a:r>
              <a:rPr lang="en-US" altLang="zh-CN"/>
              <a:t>(1) 计算准则层指标的权重</a:t>
            </a:r>
            <a:endParaRPr lang="en-US" altLang="zh-CN"/>
          </a:p>
          <a:p>
            <a:r>
              <a:rPr lang="en-US" altLang="zh-CN"/>
              <a:t>为了避免矩阵的一致性偏离过大，并保证人的思维过程一致性，需要对指标进行权重的一致性检验，即判断矩阵的一致性。它是指专家在判断指标的重要性时，各判断之间协调一致，不致出现相互矛盾的结果。出现不一致在多阶判断的条件下极容易发生，只不过不同的条件下不一致的程度上有所差别而已。</a:t>
            </a:r>
            <a:endParaRPr lang="en-US" altLang="zh-CN"/>
          </a:p>
          <a:p>
            <a:r>
              <a:rPr lang="en-US" altLang="zh-CN"/>
              <a:t>在层次分析法中引入判断矩阵最大特征根以外的其余特征根的负平均值，作为度量判断矩阵偏离一致性的指标，即用：</a:t>
            </a:r>
            <a:endParaRPr lang="en-US" altLang="zh-CN"/>
          </a:p>
          <a:p>
            <a:r>
              <a:rPr lang="en-US" altLang="zh-CN"/>
              <a:t>      </a:t>
            </a:r>
            <a:endParaRPr lang="en-US" altLang="zh-CN"/>
          </a:p>
          <a:p>
            <a:r>
              <a:rPr lang="en-US" altLang="zh-CN"/>
              <a:t>检查决策者思维的一致性。CI值越大，表明判断矩阵偏离完全一致性的程度越大；CI值越小（接近于0），表明判断矩阵的一致性越好。</a:t>
            </a:r>
            <a:endParaRPr lang="en-US" altLang="zh-CN"/>
          </a:p>
          <a:p>
            <a:r>
              <a:rPr lang="en-US" altLang="zh-CN"/>
              <a:t>当判断矩阵具有完全一致性时，CI=0；</a:t>
            </a:r>
            <a:endParaRPr lang="en-US" altLang="zh-CN"/>
          </a:p>
        </p:txBody>
      </p:sp>
      <p:pic>
        <p:nvPicPr>
          <p:cNvPr id="4" name="图片 1" descr="图片9"/>
          <p:cNvPicPr>
            <a:picLocks noChangeAspect="1"/>
          </p:cNvPicPr>
          <p:nvPr/>
        </p:nvPicPr>
        <p:blipFill>
          <a:blip r:embed="rId1"/>
          <a:stretch>
            <a:fillRect/>
          </a:stretch>
        </p:blipFill>
        <p:spPr>
          <a:xfrm>
            <a:off x="6490970" y="3539490"/>
            <a:ext cx="2889885" cy="896620"/>
          </a:xfrm>
          <a:prstGeom prst="rect">
            <a:avLst/>
          </a:prstGeom>
          <a:noFill/>
          <a:ln w="9525">
            <a:noFill/>
          </a:ln>
        </p:spPr>
      </p:pic>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563880"/>
            <a:ext cx="10972800" cy="5562600"/>
          </a:xfrm>
        </p:spPr>
        <p:txBody>
          <a:bodyPr>
            <a:noAutofit/>
          </a:bodyPr>
          <a:p>
            <a:pPr marL="0" indent="0">
              <a:buNone/>
            </a:pPr>
            <a:r>
              <a:rPr lang="zh-CN" altLang="en-US" sz="2800"/>
              <a:t>当判断矩阵具有满意一致性时，需引入判断矩阵的平均随机一致性指标RI值。对于1-9阶判断矩阵，RI值如下：</a:t>
            </a:r>
            <a:endParaRPr lang="zh-CN" altLang="en-US" sz="2800"/>
          </a:p>
          <a:p>
            <a:endParaRPr lang="zh-CN" altLang="en-US" sz="2800"/>
          </a:p>
          <a:p>
            <a:endParaRPr lang="zh-CN" altLang="en-US" sz="2800"/>
          </a:p>
          <a:p>
            <a:endParaRPr lang="zh-CN" altLang="en-US" sz="2800"/>
          </a:p>
          <a:p>
            <a:endParaRPr lang="zh-CN" altLang="en-US" sz="2800"/>
          </a:p>
          <a:p>
            <a:pPr marL="0" indent="0">
              <a:buNone/>
            </a:pPr>
            <a:r>
              <a:rPr lang="zh-CN" altLang="en-US" sz="2800"/>
              <a:t>当阶数大于2时，判断矩阵的一致性指标CI与同阶平均随机一致性指标RI之比称为随机一致性比率CR，当CR=CI/RI&lt;0.10时，可以认为判断矩阵具有满意的一致性，否则需要调整判断矩阵。</a:t>
            </a:r>
            <a:endParaRPr lang="zh-CN" altLang="en-US" sz="2800"/>
          </a:p>
          <a:p>
            <a:pPr marL="0" indent="0">
              <a:buNone/>
            </a:pPr>
            <a:r>
              <a:rPr lang="zh-CN" altLang="en-US" sz="2800"/>
              <a:t>经过计算，发现CR=0.0624＜0.10。因此，在此时，权重一致性令人满意。因此，可得知准则层C1，C2，C3的权重分别为：</a:t>
            </a:r>
            <a:endParaRPr lang="zh-CN" altLang="en-US" sz="2800"/>
          </a:p>
          <a:p>
            <a:pPr marL="0" indent="0">
              <a:buNone/>
            </a:pPr>
            <a:r>
              <a:rPr lang="zh-CN" altLang="en-US" sz="2800"/>
              <a:t>0.2790，0.6491，0.0719。</a:t>
            </a:r>
            <a:endParaRPr lang="zh-CN" altLang="en-US" sz="2800"/>
          </a:p>
        </p:txBody>
      </p:sp>
      <p:graphicFrame>
        <p:nvGraphicFramePr>
          <p:cNvPr id="0" name="表格 -1"/>
          <p:cNvGraphicFramePr/>
          <p:nvPr/>
        </p:nvGraphicFramePr>
        <p:xfrm>
          <a:off x="2140585" y="1617980"/>
          <a:ext cx="7773035" cy="1397000"/>
        </p:xfrm>
        <a:graphic>
          <a:graphicData uri="http://schemas.openxmlformats.org/drawingml/2006/table">
            <a:tbl>
              <a:tblPr firstRow="1" bandRow="1">
                <a:tableStyleId>{5940675A-B579-460E-94D1-54222C63F5DA}</a:tableStyleId>
              </a:tblPr>
              <a:tblGrid>
                <a:gridCol w="791210"/>
                <a:gridCol w="894080"/>
                <a:gridCol w="895985"/>
                <a:gridCol w="894715"/>
                <a:gridCol w="894080"/>
                <a:gridCol w="894715"/>
                <a:gridCol w="893445"/>
                <a:gridCol w="896620"/>
                <a:gridCol w="718185"/>
              </a:tblGrid>
              <a:tr h="645795">
                <a:tc>
                  <a:txBody>
                    <a:bodyPr/>
                    <a:p>
                      <a:pPr indent="0" algn="ctr">
                        <a:buNone/>
                      </a:pPr>
                      <a:r>
                        <a:rPr lang="en-US" altLang="zh-CN" sz="2000" b="0">
                          <a:solidFill>
                            <a:srgbClr val="000000"/>
                          </a:solidFill>
                          <a:latin typeface="Calibri" panose="020F0502020204030204" charset="0"/>
                          <a:cs typeface="Calibri" panose="020F0502020204030204" charset="0"/>
                        </a:rPr>
                        <a:t>1</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2</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3</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4</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5</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6</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7</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8</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9</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51205">
                <a:tc>
                  <a:txBody>
                    <a:bodyPr/>
                    <a:p>
                      <a:pPr indent="0" algn="ctr">
                        <a:buNone/>
                      </a:pPr>
                      <a:r>
                        <a:rPr lang="en-US" altLang="zh-CN" sz="2000" b="0">
                          <a:solidFill>
                            <a:srgbClr val="000000"/>
                          </a:solidFill>
                          <a:latin typeface="Calibri" panose="020F0502020204030204" charset="0"/>
                          <a:cs typeface="Calibri" panose="020F0502020204030204" charset="0"/>
                        </a:rPr>
                        <a:t>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0.58</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0.90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1.12</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1.24</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1.32</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1.41</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1.45</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792480"/>
            <a:ext cx="10972800" cy="5334000"/>
          </a:xfrm>
        </p:spPr>
        <p:txBody>
          <a:bodyPr/>
          <a:p>
            <a:r>
              <a:rPr lang="zh-CN" altLang="en-US" sz="2800"/>
              <a:t>即投标阶段成本控制的权重为0.2790，施工过程成本控制的权重为0.6491、工程结算成本控制的权重为0.0719。（一致性比例: 0.0624; 对"无居民岛工程成本控制能力"的权重：1.0000; λmax: 3.0649）。</a:t>
            </a:r>
            <a:endParaRPr lang="zh-CN" altLang="en-US" sz="2800"/>
          </a:p>
          <a:p>
            <a:endParaRPr lang="zh-CN" altLang="en-US" sz="2800"/>
          </a:p>
          <a:p>
            <a:endParaRPr lang="zh-CN" altLang="en-US"/>
          </a:p>
          <a:p>
            <a:endParaRPr lang="zh-CN" altLang="en-US"/>
          </a:p>
          <a:p>
            <a:endParaRPr lang="zh-CN" altLang="en-US"/>
          </a:p>
          <a:p>
            <a:endParaRPr lang="zh-CN" altLang="en-US"/>
          </a:p>
          <a:p>
            <a:pPr marL="0" indent="0" algn="ctr">
              <a:buNone/>
            </a:pPr>
            <a:endParaRPr lang="zh-CN" altLang="en-US" sz="2000"/>
          </a:p>
          <a:p>
            <a:pPr marL="0" indent="0" algn="ctr">
              <a:buNone/>
            </a:pPr>
            <a:endParaRPr lang="zh-CN" altLang="en-US" sz="2000"/>
          </a:p>
          <a:p>
            <a:pPr marL="0" indent="0" algn="ctr">
              <a:buNone/>
            </a:pPr>
            <a:r>
              <a:rPr lang="zh-CN" altLang="en-US" sz="2000"/>
              <a:t>无居民岛工程成本控制能力</a:t>
            </a:r>
            <a:endParaRPr lang="zh-CN" altLang="en-US" sz="2000"/>
          </a:p>
        </p:txBody>
      </p:sp>
      <p:graphicFrame>
        <p:nvGraphicFramePr>
          <p:cNvPr id="0" name="表格 -1"/>
          <p:cNvGraphicFramePr/>
          <p:nvPr/>
        </p:nvGraphicFramePr>
        <p:xfrm>
          <a:off x="2082800" y="2623185"/>
          <a:ext cx="8026400" cy="2654300"/>
        </p:xfrm>
        <a:graphic>
          <a:graphicData uri="http://schemas.openxmlformats.org/drawingml/2006/table">
            <a:tbl>
              <a:tblPr firstRow="1" bandRow="1">
                <a:tableStyleId>{5940675A-B579-460E-94D1-54222C63F5DA}</a:tableStyleId>
              </a:tblPr>
              <a:tblGrid>
                <a:gridCol w="2102485"/>
                <a:gridCol w="1504950"/>
                <a:gridCol w="1471930"/>
                <a:gridCol w="1746885"/>
                <a:gridCol w="1200150"/>
              </a:tblGrid>
              <a:tr h="515620">
                <a:tc>
                  <a:txBody>
                    <a:bodyPr/>
                    <a:p>
                      <a:pPr indent="0" algn="ctr">
                        <a:buNone/>
                      </a:pPr>
                      <a:r>
                        <a:rPr lang="zh-CN" altLang="en-US" sz="1800" b="0">
                          <a:solidFill>
                            <a:srgbClr val="000000"/>
                          </a:solidFill>
                          <a:latin typeface="Calibri" panose="020F0502020204030204" charset="0"/>
                          <a:cs typeface="Calibri" panose="020F0502020204030204" charset="0"/>
                        </a:rPr>
                        <a:t>无居民岛工程成本控制能力</a:t>
                      </a:r>
                      <a:endParaRPr lang="zh-CN" altLang="en-US"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Calibri" panose="020F0502020204030204" charset="0"/>
                          <a:cs typeface="Calibri" panose="020F0502020204030204" charset="0"/>
                        </a:rPr>
                        <a:t>投标阶段成本控制</a:t>
                      </a:r>
                      <a:endParaRPr lang="zh-CN" altLang="en-US"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Calibri" panose="020F0502020204030204" charset="0"/>
                          <a:cs typeface="Calibri" panose="020F0502020204030204" charset="0"/>
                        </a:rPr>
                        <a:t>施工过程成本控制</a:t>
                      </a:r>
                      <a:endParaRPr lang="zh-CN" altLang="en-US"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Calibri" panose="020F0502020204030204" charset="0"/>
                          <a:cs typeface="Calibri" panose="020F0502020204030204" charset="0"/>
                        </a:rPr>
                        <a:t>工程结算成本控制</a:t>
                      </a:r>
                      <a:endParaRPr lang="zh-CN" altLang="en-US"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W</a:t>
                      </a:r>
                      <a:r>
                        <a:rPr lang="en-US" altLang="zh-CN" sz="18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i</a:t>
                      </a:r>
                      <a:endParaRPr lang="en-US" altLang="zh-CN" sz="1800" b="0" baseline="-25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13105">
                <a:tc>
                  <a:txBody>
                    <a:bodyPr/>
                    <a:p>
                      <a:pPr indent="0" algn="ctr">
                        <a:buNone/>
                      </a:pPr>
                      <a:r>
                        <a:rPr lang="zh-CN" altLang="en-US" sz="1800" b="0">
                          <a:solidFill>
                            <a:srgbClr val="000000"/>
                          </a:solidFill>
                          <a:latin typeface="Calibri" panose="020F0502020204030204" charset="0"/>
                          <a:cs typeface="Calibri" panose="020F0502020204030204" charset="0"/>
                        </a:rPr>
                        <a:t>投标阶段成本控制</a:t>
                      </a:r>
                      <a:endParaRPr lang="zh-CN" altLang="en-US"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1.0000</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0.3333</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5.0000</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0.2790</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713105">
                <a:tc>
                  <a:txBody>
                    <a:bodyPr/>
                    <a:p>
                      <a:pPr indent="0" algn="ctr">
                        <a:buNone/>
                      </a:pPr>
                      <a:r>
                        <a:rPr lang="zh-CN" altLang="en-US" sz="1800" b="0">
                          <a:solidFill>
                            <a:srgbClr val="000000"/>
                          </a:solidFill>
                          <a:latin typeface="Calibri" panose="020F0502020204030204" charset="0"/>
                          <a:cs typeface="Calibri" panose="020F0502020204030204" charset="0"/>
                        </a:rPr>
                        <a:t>施工过程成本控制</a:t>
                      </a:r>
                      <a:endParaRPr lang="zh-CN" altLang="en-US"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3.0000</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1.0000</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7.0000</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0.6491</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712470">
                <a:tc>
                  <a:txBody>
                    <a:bodyPr/>
                    <a:p>
                      <a:pPr indent="0" algn="ctr">
                        <a:buNone/>
                      </a:pPr>
                      <a:r>
                        <a:rPr lang="zh-CN" altLang="en-US" sz="1800" b="0">
                          <a:solidFill>
                            <a:srgbClr val="000000"/>
                          </a:solidFill>
                          <a:latin typeface="Calibri" panose="020F0502020204030204" charset="0"/>
                          <a:cs typeface="Calibri" panose="020F0502020204030204" charset="0"/>
                        </a:rPr>
                        <a:t>工程结算成本控制</a:t>
                      </a:r>
                      <a:endParaRPr lang="zh-CN" altLang="en-US"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0.2000</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0.1429</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1.0000</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Calibri" panose="020F0502020204030204" charset="0"/>
                          <a:cs typeface="Calibri" panose="020F0502020204030204" charset="0"/>
                        </a:rPr>
                        <a:t>0.0719</a:t>
                      </a:r>
                      <a:endParaRPr lang="en-US" altLang="zh-CN" sz="18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000">
                <a:latin typeface="华文行楷" panose="02010800040101010101" charset="-122"/>
                <a:ea typeface="华文行楷" panose="02010800040101010101" charset="-122"/>
              </a:rPr>
              <a:t>二、模糊综合评价法</a:t>
            </a:r>
            <a:endParaRPr lang="zh-CN" altLang="en-US" sz="4000">
              <a:latin typeface="华文行楷" panose="02010800040101010101" charset="-122"/>
              <a:ea typeface="华文行楷" panose="02010800040101010101" charset="-122"/>
            </a:endParaRPr>
          </a:p>
        </p:txBody>
      </p:sp>
      <p:sp>
        <p:nvSpPr>
          <p:cNvPr id="3" name="内容占位符 2"/>
          <p:cNvSpPr>
            <a:spLocks noGrp="1"/>
          </p:cNvSpPr>
          <p:nvPr>
            <p:ph idx="1"/>
          </p:nvPr>
        </p:nvSpPr>
        <p:spPr/>
        <p:txBody>
          <a:bodyPr/>
          <a:p>
            <a:r>
              <a:rPr lang="zh-CN" altLang="en-US" sz="2800"/>
              <a:t>模糊综合评价法是一种基于模糊数学的综合评价方法。该综合评价法根据模糊数学的隶属度理论把定性评价转化为定量评价，即用模糊数学对受到多种因素制约的事物或对象做出一个总体的评价。它具有结果清晰，系统性强的特点，能较好地解决模糊的、难以量化的问题，适合各种非确定性问题的解决</a:t>
            </a:r>
            <a:endParaRPr lang="zh-CN" altLang="en-US" sz="2800"/>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808355"/>
            <a:ext cx="10972800" cy="5318125"/>
          </a:xfrm>
        </p:spPr>
        <p:txBody>
          <a:bodyPr/>
          <a:p>
            <a:r>
              <a:rPr lang="zh-CN" altLang="en-US" sz="2800"/>
              <a:t>对于层次总排序也需要进行一致性检。经过检验，层次总排序是符合一致性检验的。具体到各个指标层，其详细的权重分布如下列各表所示。</a:t>
            </a:r>
            <a:endParaRPr lang="zh-CN" altLang="en-US" sz="2800"/>
          </a:p>
          <a:p>
            <a:endParaRPr lang="zh-CN" altLang="en-US" sz="2800"/>
          </a:p>
          <a:p>
            <a:endParaRPr lang="zh-CN" altLang="en-US"/>
          </a:p>
          <a:p>
            <a:endParaRPr lang="zh-CN" altLang="en-US"/>
          </a:p>
          <a:p>
            <a:endParaRPr lang="zh-CN" altLang="en-US"/>
          </a:p>
          <a:p>
            <a:endParaRPr lang="zh-CN" altLang="en-US"/>
          </a:p>
          <a:p>
            <a:pPr algn="ctr"/>
            <a:endParaRPr lang="zh-CN" altLang="en-US" sz="1600"/>
          </a:p>
          <a:p>
            <a:pPr algn="ctr"/>
            <a:endParaRPr lang="zh-CN" altLang="en-US" sz="1600"/>
          </a:p>
          <a:p>
            <a:pPr marL="0" indent="0" algn="ctr">
              <a:buNone/>
            </a:pPr>
            <a:r>
              <a:rPr lang="zh-CN" altLang="en-US" sz="1800"/>
              <a:t>准则层要素对决策目标的排序权重</a:t>
            </a:r>
            <a:endParaRPr lang="zh-CN" altLang="en-US" sz="1800"/>
          </a:p>
        </p:txBody>
      </p:sp>
      <p:graphicFrame>
        <p:nvGraphicFramePr>
          <p:cNvPr id="0" name="表格 -1"/>
          <p:cNvGraphicFramePr/>
          <p:nvPr/>
        </p:nvGraphicFramePr>
        <p:xfrm>
          <a:off x="2520950" y="2015490"/>
          <a:ext cx="6478905" cy="2262505"/>
        </p:xfrm>
        <a:graphic>
          <a:graphicData uri="http://schemas.openxmlformats.org/drawingml/2006/table">
            <a:tbl>
              <a:tblPr firstRow="1" bandRow="1">
                <a:tableStyleId>{5940675A-B579-460E-94D1-54222C63F5DA}</a:tableStyleId>
              </a:tblPr>
              <a:tblGrid>
                <a:gridCol w="3119755"/>
                <a:gridCol w="3359150"/>
              </a:tblGrid>
              <a:tr h="814705">
                <a:tc>
                  <a:txBody>
                    <a:bodyPr/>
                    <a:p>
                      <a:pPr indent="0" algn="ctr">
                        <a:buNone/>
                      </a:pPr>
                      <a:r>
                        <a:rPr lang="zh-CN" altLang="en-US" sz="2000" b="0">
                          <a:solidFill>
                            <a:srgbClr val="000000"/>
                          </a:solidFill>
                          <a:latin typeface="Tahoma" panose="020B0604030504040204" charset="0"/>
                          <a:cs typeface="Tahoma" panose="020B0604030504040204" charset="0"/>
                        </a:rPr>
                        <a:t>中间层要素</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权重</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23900">
                <a:tc>
                  <a:txBody>
                    <a:bodyPr/>
                    <a:p>
                      <a:pPr indent="0" algn="ctr">
                        <a:buNone/>
                      </a:pPr>
                      <a:r>
                        <a:rPr lang="zh-CN" altLang="en-US" sz="2000" b="0">
                          <a:solidFill>
                            <a:srgbClr val="000000"/>
                          </a:solidFill>
                          <a:latin typeface="Tahoma" panose="020B0604030504040204" charset="0"/>
                          <a:cs typeface="Tahoma" panose="020B0604030504040204" charset="0"/>
                        </a:rPr>
                        <a:t>施工过程成本控制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0.6491</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723900">
                <a:tc>
                  <a:txBody>
                    <a:bodyPr/>
                    <a:p>
                      <a:pPr indent="0" algn="ctr">
                        <a:buNone/>
                      </a:pPr>
                      <a:r>
                        <a:rPr lang="zh-CN" altLang="en-US" sz="2000" b="0">
                          <a:solidFill>
                            <a:srgbClr val="000000"/>
                          </a:solidFill>
                          <a:latin typeface="Tahoma" panose="020B0604030504040204" charset="0"/>
                          <a:cs typeface="Tahoma" panose="020B0604030504040204" charset="0"/>
                        </a:rPr>
                        <a:t>投标阶段成本控制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0.2790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graphicFrame>
        <p:nvGraphicFramePr>
          <p:cNvPr id="4" name="表格 3"/>
          <p:cNvGraphicFramePr/>
          <p:nvPr/>
        </p:nvGraphicFramePr>
        <p:xfrm>
          <a:off x="2520950" y="4277995"/>
          <a:ext cx="6478905" cy="695960"/>
        </p:xfrm>
        <a:graphic>
          <a:graphicData uri="http://schemas.openxmlformats.org/drawingml/2006/table">
            <a:tbl>
              <a:tblPr firstRow="1" bandRow="1">
                <a:tableStyleId>{5940675A-B579-460E-94D1-54222C63F5DA}</a:tableStyleId>
              </a:tblPr>
              <a:tblGrid>
                <a:gridCol w="3114675"/>
                <a:gridCol w="3364230"/>
              </a:tblGrid>
              <a:tr h="695960">
                <a:tc>
                  <a:txBody>
                    <a:bodyPr/>
                    <a:p>
                      <a:pPr indent="0" algn="ctr">
                        <a:buNone/>
                      </a:pPr>
                      <a:r>
                        <a:rPr lang="zh-CN" altLang="en-US" sz="2000" b="0">
                          <a:solidFill>
                            <a:srgbClr val="000000"/>
                          </a:solidFill>
                          <a:latin typeface="Tahoma" panose="020B0604030504040204" charset="0"/>
                          <a:cs typeface="Tahoma" panose="020B0604030504040204" charset="0"/>
                        </a:rPr>
                        <a:t>工程结算成本控制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0.0719</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564515"/>
            <a:ext cx="10972800" cy="5561965"/>
          </a:xfrm>
        </p:spPr>
        <p:txBody>
          <a:bodyPr/>
          <a:p>
            <a:r>
              <a:rPr lang="zh-CN" altLang="en-US" sz="2800"/>
              <a:t>① 投标阶段成本控制:一致性比例: 0.0716; 对"无居民岛工程成本控制能力"的权重：0.2790; λmax: 5.3206。</a:t>
            </a:r>
            <a:endParaRPr lang="zh-CN" altLang="en-US" sz="2800"/>
          </a:p>
          <a:p>
            <a:pPr marL="0" indent="0" algn="ctr">
              <a:buNone/>
            </a:pPr>
            <a:r>
              <a:rPr lang="zh-CN" altLang="en-US" sz="2000" b="1">
                <a:latin typeface="华文仿宋" panose="02010600040101010101" charset="-122"/>
                <a:ea typeface="华文仿宋" panose="02010600040101010101" charset="-122"/>
              </a:rPr>
              <a:t>投标阶段成本控制各要素权重</a:t>
            </a:r>
            <a:endParaRPr lang="zh-CN" altLang="en-US" sz="2000" b="1">
              <a:latin typeface="华文仿宋" panose="02010600040101010101" charset="-122"/>
              <a:ea typeface="华文仿宋" panose="02010600040101010101" charset="-122"/>
            </a:endParaRPr>
          </a:p>
          <a:p>
            <a:endParaRPr lang="zh-CN" altLang="en-US"/>
          </a:p>
        </p:txBody>
      </p:sp>
      <p:graphicFrame>
        <p:nvGraphicFramePr>
          <p:cNvPr id="0" name="表格 -1"/>
          <p:cNvGraphicFramePr/>
          <p:nvPr/>
        </p:nvGraphicFramePr>
        <p:xfrm>
          <a:off x="1403985" y="1859915"/>
          <a:ext cx="8927465" cy="4699635"/>
        </p:xfrm>
        <a:graphic>
          <a:graphicData uri="http://schemas.openxmlformats.org/drawingml/2006/table">
            <a:tbl>
              <a:tblPr firstRow="1" bandRow="1">
                <a:tableStyleId>{5940675A-B579-460E-94D1-54222C63F5DA}</a:tableStyleId>
              </a:tblPr>
              <a:tblGrid>
                <a:gridCol w="1182370"/>
                <a:gridCol w="1474470"/>
                <a:gridCol w="1530985"/>
                <a:gridCol w="973455"/>
                <a:gridCol w="1637030"/>
                <a:gridCol w="1160145"/>
                <a:gridCol w="969010"/>
              </a:tblGrid>
              <a:tr h="699770">
                <a:tc>
                  <a:txBody>
                    <a:bodyPr/>
                    <a:p>
                      <a:pPr indent="0" algn="ctr">
                        <a:buNone/>
                      </a:pPr>
                      <a:r>
                        <a:rPr lang="zh-CN" altLang="en-US" sz="2000" b="0">
                          <a:solidFill>
                            <a:srgbClr val="000000"/>
                          </a:solidFill>
                          <a:latin typeface="Tahoma" panose="020B0604030504040204" charset="0"/>
                          <a:cs typeface="Tahoma" panose="020B0604030504040204" charset="0"/>
                        </a:rPr>
                        <a:t>投标阶段成本控制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海上运输成本核算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岛上二次搬运成本核算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水文气象统计</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专项施工方案成本核算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人工成本核算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W</a:t>
                      </a:r>
                      <a:r>
                        <a:rPr lang="en-US" altLang="zh-CN" sz="2000" b="0" baseline="-25000">
                          <a:solidFill>
                            <a:srgbClr val="000000"/>
                          </a:solidFill>
                          <a:latin typeface="Calibri" panose="020F0502020204030204" charset="0"/>
                          <a:cs typeface="Calibri" panose="020F0502020204030204" charset="0"/>
                        </a:rPr>
                        <a:t>i</a:t>
                      </a:r>
                      <a:endParaRPr lang="en-US" altLang="zh-CN" sz="20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98500">
                <a:tc>
                  <a:txBody>
                    <a:bodyPr/>
                    <a:p>
                      <a:pPr indent="0" algn="ctr">
                        <a:buNone/>
                      </a:pPr>
                      <a:r>
                        <a:rPr lang="zh-CN" altLang="en-US" sz="2000" b="0">
                          <a:solidFill>
                            <a:srgbClr val="000000"/>
                          </a:solidFill>
                          <a:latin typeface="Tahoma" panose="020B0604030504040204" charset="0"/>
                          <a:cs typeface="Tahoma" panose="020B0604030504040204" charset="0"/>
                        </a:rPr>
                        <a:t>海上运输成本核算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2.0000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5.0000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4.0000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0.1946</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951865">
                <a:tc>
                  <a:txBody>
                    <a:bodyPr/>
                    <a:p>
                      <a:pPr indent="0" algn="ctr">
                        <a:buNone/>
                      </a:pPr>
                      <a:r>
                        <a:rPr lang="zh-CN" altLang="en-US" sz="2000" b="0">
                          <a:solidFill>
                            <a:srgbClr val="000000"/>
                          </a:solidFill>
                          <a:latin typeface="Tahoma" panose="020B0604030504040204" charset="0"/>
                          <a:cs typeface="Tahoma" panose="020B0604030504040204" charset="0"/>
                        </a:rPr>
                        <a:t>岛上二次搬运成本核算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0.5000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5.0000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5.0000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0.1559</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698500">
                <a:tc>
                  <a:txBody>
                    <a:bodyPr/>
                    <a:p>
                      <a:pPr indent="0" algn="ctr">
                        <a:buNone/>
                      </a:pPr>
                      <a:r>
                        <a:rPr lang="zh-CN" altLang="en-US" sz="2000" b="0">
                          <a:solidFill>
                            <a:srgbClr val="000000"/>
                          </a:solidFill>
                          <a:latin typeface="Tahoma" panose="020B0604030504040204" charset="0"/>
                          <a:cs typeface="Tahoma" panose="020B0604030504040204" charset="0"/>
                        </a:rPr>
                        <a:t>水文气象统计</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5.0000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5.0000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7.0000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7.0000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0.5564</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951230">
                <a:tc>
                  <a:txBody>
                    <a:bodyPr/>
                    <a:p>
                      <a:pPr indent="0" algn="ctr">
                        <a:buNone/>
                      </a:pPr>
                      <a:r>
                        <a:rPr lang="zh-CN" altLang="en-US" sz="2000" b="0">
                          <a:solidFill>
                            <a:srgbClr val="000000"/>
                          </a:solidFill>
                          <a:latin typeface="Tahoma" panose="020B0604030504040204" charset="0"/>
                          <a:cs typeface="Tahoma" panose="020B0604030504040204" charset="0"/>
                        </a:rPr>
                        <a:t>专项施工方案成本核算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0.1429</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0.0456</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699770">
                <a:tc>
                  <a:txBody>
                    <a:bodyPr/>
                    <a:p>
                      <a:pPr indent="0" algn="ctr">
                        <a:buNone/>
                      </a:pPr>
                      <a:r>
                        <a:rPr lang="zh-CN" altLang="en-US" sz="2000" b="0">
                          <a:solidFill>
                            <a:srgbClr val="000000"/>
                          </a:solidFill>
                          <a:latin typeface="Tahoma" panose="020B0604030504040204" charset="0"/>
                          <a:cs typeface="Tahoma" panose="020B0604030504040204" charset="0"/>
                        </a:rPr>
                        <a:t>人工成本核算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0.2500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0.1429</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0.0474</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731520"/>
            <a:ext cx="10972800" cy="5394960"/>
          </a:xfrm>
        </p:spPr>
        <p:txBody>
          <a:bodyPr/>
          <a:p>
            <a:r>
              <a:rPr lang="zh-CN" altLang="en-US" sz="2800"/>
              <a:t>② 施工过程成本控制:一致性比例: 0.0709; 对"无居民岛工程成本控制能力"的权重：0.6491;λmax: 5.3175。</a:t>
            </a:r>
            <a:endParaRPr lang="zh-CN" altLang="en-US" sz="2000"/>
          </a:p>
          <a:p>
            <a:pPr marL="0" indent="0" algn="ctr">
              <a:buNone/>
            </a:pPr>
            <a:r>
              <a:rPr lang="zh-CN" altLang="en-US" sz="2000"/>
              <a:t>施工过程成本控制各要素权重</a:t>
            </a:r>
            <a:endParaRPr lang="zh-CN" altLang="en-US" sz="2000"/>
          </a:p>
          <a:p>
            <a:endParaRPr lang="zh-CN" altLang="en-US" sz="2000"/>
          </a:p>
        </p:txBody>
      </p:sp>
      <p:graphicFrame>
        <p:nvGraphicFramePr>
          <p:cNvPr id="0" name="表格 -1"/>
          <p:cNvGraphicFramePr/>
          <p:nvPr/>
        </p:nvGraphicFramePr>
        <p:xfrm>
          <a:off x="1329055" y="2007870"/>
          <a:ext cx="9519920" cy="4551680"/>
        </p:xfrm>
        <a:graphic>
          <a:graphicData uri="http://schemas.openxmlformats.org/drawingml/2006/table">
            <a:tbl>
              <a:tblPr firstRow="1" bandRow="1">
                <a:tableStyleId>{5940675A-B579-460E-94D1-54222C63F5DA}</a:tableStyleId>
              </a:tblPr>
              <a:tblGrid>
                <a:gridCol w="1724660"/>
                <a:gridCol w="1651635"/>
                <a:gridCol w="1252220"/>
                <a:gridCol w="1249045"/>
                <a:gridCol w="1228725"/>
                <a:gridCol w="1417320"/>
                <a:gridCol w="996315"/>
              </a:tblGrid>
              <a:tr h="808355">
                <a:tc>
                  <a:txBody>
                    <a:bodyPr/>
                    <a:p>
                      <a:pPr indent="0" algn="ctr">
                        <a:buNone/>
                      </a:pPr>
                      <a:r>
                        <a:rPr lang="zh-CN" altLang="en-US" sz="2000" b="0">
                          <a:solidFill>
                            <a:srgbClr val="000000"/>
                          </a:solidFill>
                          <a:latin typeface="Tahoma" panose="020B0604030504040204" charset="0"/>
                          <a:cs typeface="Tahoma" panose="020B0604030504040204" charset="0"/>
                        </a:rPr>
                        <a:t>施工过程成本控制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人、材、机直接成本控制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材料损耗成本控制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人工损耗成本控制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工程量变更签证</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工期变更签证</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W</a:t>
                      </a:r>
                      <a:r>
                        <a:rPr lang="en-US" altLang="zh-CN" sz="2000" b="0" baseline="-25000">
                          <a:solidFill>
                            <a:srgbClr val="000000"/>
                          </a:solidFill>
                          <a:latin typeface="Calibri" panose="020F0502020204030204" charset="0"/>
                          <a:cs typeface="Calibri" panose="020F0502020204030204" charset="0"/>
                        </a:rPr>
                        <a:t>i</a:t>
                      </a:r>
                      <a:endParaRPr lang="en-US" altLang="zh-CN" sz="20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08355">
                <a:tc>
                  <a:txBody>
                    <a:bodyPr/>
                    <a:p>
                      <a:pPr indent="0" algn="ctr">
                        <a:buNone/>
                      </a:pPr>
                      <a:r>
                        <a:rPr lang="zh-CN" altLang="en-US" sz="2000" b="0">
                          <a:solidFill>
                            <a:srgbClr val="000000"/>
                          </a:solidFill>
                          <a:latin typeface="Tahoma" panose="020B0604030504040204" charset="0"/>
                          <a:cs typeface="Tahoma" panose="020B0604030504040204" charset="0"/>
                        </a:rPr>
                        <a:t>人、材、机直接成本控制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7.0000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7.0000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0.3109</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807720">
                <a:tc>
                  <a:txBody>
                    <a:bodyPr/>
                    <a:p>
                      <a:pPr indent="0" algn="ctr">
                        <a:buNone/>
                      </a:pPr>
                      <a:r>
                        <a:rPr lang="zh-CN" altLang="en-US" sz="2000" b="0">
                          <a:solidFill>
                            <a:srgbClr val="000000"/>
                          </a:solidFill>
                          <a:latin typeface="Tahoma" panose="020B0604030504040204" charset="0"/>
                          <a:cs typeface="Tahoma" panose="020B0604030504040204" charset="0"/>
                        </a:rPr>
                        <a:t>材料损耗成本控制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0.1429</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3.0000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0.0666</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808990">
                <a:tc>
                  <a:txBody>
                    <a:bodyPr/>
                    <a:p>
                      <a:pPr indent="0" algn="ctr">
                        <a:buNone/>
                      </a:pPr>
                      <a:r>
                        <a:rPr lang="zh-CN" altLang="en-US" sz="2000" b="0">
                          <a:solidFill>
                            <a:srgbClr val="000000"/>
                          </a:solidFill>
                          <a:latin typeface="Tahoma" panose="020B0604030504040204" charset="0"/>
                          <a:cs typeface="Tahoma" panose="020B0604030504040204" charset="0"/>
                        </a:rPr>
                        <a:t>人工损耗成本控制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0.1429</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0.3333</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0.0423</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678180">
                <a:tc>
                  <a:txBody>
                    <a:bodyPr/>
                    <a:p>
                      <a:pPr indent="0" algn="ctr">
                        <a:buNone/>
                      </a:pPr>
                      <a:r>
                        <a:rPr lang="zh-CN" altLang="en-US" sz="2000" b="0">
                          <a:solidFill>
                            <a:srgbClr val="000000"/>
                          </a:solidFill>
                          <a:latin typeface="Tahoma" panose="020B0604030504040204" charset="0"/>
                          <a:cs typeface="Tahoma" panose="020B0604030504040204" charset="0"/>
                        </a:rPr>
                        <a:t>工程量变更签证</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5.0000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5.0000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3.0000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0.3548</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640080">
                <a:tc>
                  <a:txBody>
                    <a:bodyPr/>
                    <a:p>
                      <a:pPr indent="0" algn="ctr">
                        <a:buNone/>
                      </a:pPr>
                      <a:r>
                        <a:rPr lang="zh-CN" altLang="en-US" sz="2000" b="0">
                          <a:solidFill>
                            <a:srgbClr val="000000"/>
                          </a:solidFill>
                          <a:latin typeface="Tahoma" panose="020B0604030504040204" charset="0"/>
                          <a:cs typeface="Tahoma" panose="020B0604030504040204" charset="0"/>
                        </a:rPr>
                        <a:t>工期变更签证</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5.0000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5.0000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0.3333</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1.0000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0.2255</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625475"/>
            <a:ext cx="10972800" cy="5501005"/>
          </a:xfrm>
        </p:spPr>
        <p:txBody>
          <a:bodyPr/>
          <a:p>
            <a:r>
              <a:rPr lang="zh-CN" altLang="en-US" sz="2800"/>
              <a:t>③ 工程结算成本控制：一致性比例: 0.0999; 对"无居民岛工程成本控制能力"的权重：0.0719;λmax: 5.4474</a:t>
            </a:r>
            <a:endParaRPr lang="zh-CN" altLang="en-US" sz="2800"/>
          </a:p>
          <a:p>
            <a:pPr marL="0" indent="0" algn="ctr">
              <a:buNone/>
            </a:pPr>
            <a:r>
              <a:rPr lang="zh-CN" altLang="en-US" sz="2000"/>
              <a:t>工程结算成本控制各要素权重</a:t>
            </a:r>
            <a:endParaRPr lang="zh-CN" altLang="en-US" sz="2000"/>
          </a:p>
          <a:p>
            <a:endParaRPr lang="zh-CN" altLang="en-US" sz="2000"/>
          </a:p>
        </p:txBody>
      </p:sp>
      <p:graphicFrame>
        <p:nvGraphicFramePr>
          <p:cNvPr id="0" name="表格 -1"/>
          <p:cNvGraphicFramePr/>
          <p:nvPr/>
        </p:nvGraphicFramePr>
        <p:xfrm>
          <a:off x="1031875" y="1894205"/>
          <a:ext cx="10006965" cy="4711700"/>
        </p:xfrm>
        <a:graphic>
          <a:graphicData uri="http://schemas.openxmlformats.org/drawingml/2006/table">
            <a:tbl>
              <a:tblPr firstRow="1" bandRow="1">
                <a:tableStyleId>{5940675A-B579-460E-94D1-54222C63F5DA}</a:tableStyleId>
              </a:tblPr>
              <a:tblGrid>
                <a:gridCol w="1296035"/>
                <a:gridCol w="1527810"/>
                <a:gridCol w="1498600"/>
                <a:gridCol w="1521460"/>
                <a:gridCol w="1511300"/>
                <a:gridCol w="1560195"/>
                <a:gridCol w="1091565"/>
              </a:tblGrid>
              <a:tr h="901700">
                <a:tc>
                  <a:txBody>
                    <a:bodyPr/>
                    <a:p>
                      <a:pPr indent="0" algn="ctr">
                        <a:buNone/>
                      </a:pPr>
                      <a:r>
                        <a:rPr lang="zh-CN" altLang="en-US" sz="1800" b="0">
                          <a:solidFill>
                            <a:srgbClr val="000000"/>
                          </a:solidFill>
                          <a:latin typeface="Tahoma" panose="020B0604030504040204" charset="0"/>
                          <a:cs typeface="Tahoma" panose="020B0604030504040204" charset="0"/>
                        </a:rPr>
                        <a:t>工程结算成本控制</a:t>
                      </a:r>
                      <a:endParaRPr lang="zh-CN" altLang="en-US" sz="18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Tahoma" panose="020B0604030504040204" charset="0"/>
                          <a:cs typeface="Tahoma" panose="020B0604030504040204" charset="0"/>
                        </a:rPr>
                        <a:t>非乙方造成工期延长费用补偿</a:t>
                      </a:r>
                      <a:r>
                        <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确认</a:t>
                      </a:r>
                      <a:endPar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Tahoma" panose="020B0604030504040204" charset="0"/>
                          <a:cs typeface="Tahoma" panose="020B0604030504040204" charset="0"/>
                        </a:rPr>
                        <a:t>非生产性开支</a:t>
                      </a:r>
                      <a:r>
                        <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费用确认</a:t>
                      </a:r>
                      <a:endPar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Tahoma" panose="020B0604030504040204" charset="0"/>
                          <a:cs typeface="Tahoma" panose="020B0604030504040204" charset="0"/>
                        </a:rPr>
                        <a:t>专项</a:t>
                      </a:r>
                      <a:r>
                        <a:rPr lang="zh-CN" altLang="en-US" sz="1800" b="0">
                          <a:solidFill>
                            <a:srgbClr val="000000"/>
                          </a:solidFill>
                          <a:latin typeface="宋体" panose="02010600030101010101" pitchFamily="2" charset="-122"/>
                          <a:ea typeface="宋体" panose="02010600030101010101" pitchFamily="2" charset="-122"/>
                          <a:cs typeface="宋体" panose="02010600030101010101" pitchFamily="2" charset="-122"/>
                        </a:rPr>
                        <a:t>施工</a:t>
                      </a:r>
                      <a:r>
                        <a:rPr lang="zh-CN" altLang="en-US" sz="1800" b="0">
                          <a:solidFill>
                            <a:srgbClr val="000000"/>
                          </a:solidFill>
                          <a:latin typeface="Tahoma" panose="020B0604030504040204" charset="0"/>
                          <a:cs typeface="Tahoma" panose="020B0604030504040204" charset="0"/>
                        </a:rPr>
                        <a:t>方案费用确认</a:t>
                      </a:r>
                      <a:endParaRPr lang="zh-CN" altLang="en-US" sz="18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Tahoma" panose="020B0604030504040204" charset="0"/>
                          <a:cs typeface="Tahoma" panose="020B0604030504040204" charset="0"/>
                        </a:rPr>
                        <a:t>自然灾害损失费用补偿确认</a:t>
                      </a:r>
                      <a:endParaRPr lang="zh-CN" altLang="en-US" sz="18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1800" b="0">
                          <a:solidFill>
                            <a:srgbClr val="000000"/>
                          </a:solidFill>
                          <a:latin typeface="Tahoma" panose="020B0604030504040204" charset="0"/>
                          <a:cs typeface="Tahoma" panose="020B0604030504040204" charset="0"/>
                        </a:rPr>
                        <a:t>工程量变更单价确认</a:t>
                      </a:r>
                      <a:endParaRPr lang="zh-CN" altLang="en-US" sz="18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1800" b="0">
                          <a:solidFill>
                            <a:srgbClr val="000000"/>
                          </a:solidFill>
                          <a:latin typeface="Tahoma" panose="020B0604030504040204" charset="0"/>
                          <a:cs typeface="Tahoma" panose="020B0604030504040204" charset="0"/>
                        </a:rPr>
                        <a:t>W</a:t>
                      </a:r>
                      <a:r>
                        <a:rPr lang="en-US" altLang="zh-CN" sz="1800" b="0" baseline="-25000">
                          <a:solidFill>
                            <a:srgbClr val="000000"/>
                          </a:solidFill>
                          <a:latin typeface="Calibri" panose="020F0502020204030204" charset="0"/>
                          <a:cs typeface="Calibri" panose="020F0502020204030204" charset="0"/>
                        </a:rPr>
                        <a:t>i</a:t>
                      </a:r>
                      <a:endParaRPr lang="en-US" altLang="zh-CN" sz="1800" b="0" baseline="-25000">
                        <a:solidFill>
                          <a:srgbClr val="000000"/>
                        </a:solidFill>
                        <a:latin typeface="Calibri" panose="020F0502020204030204" charset="0"/>
                        <a:ea typeface="Tahoma" panose="020B060403050404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865505">
                <a:tc>
                  <a:txBody>
                    <a:bodyPr/>
                    <a:p>
                      <a:pPr indent="0" algn="ctr">
                        <a:buNone/>
                      </a:pPr>
                      <a:r>
                        <a:rPr lang="zh-CN" altLang="en-US" sz="1800" b="0">
                          <a:solidFill>
                            <a:srgbClr val="000000"/>
                          </a:solidFill>
                          <a:latin typeface="Tahoma" panose="020B0604030504040204" charset="0"/>
                          <a:cs typeface="Tahoma" panose="020B0604030504040204" charset="0"/>
                        </a:rPr>
                        <a:t>非乙方造成工期延长费用补偿确认</a:t>
                      </a:r>
                      <a:endParaRPr lang="zh-CN" altLang="en-US" sz="18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0.2000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0.2000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0.3333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0.0743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695325">
                <a:tc>
                  <a:txBody>
                    <a:bodyPr/>
                    <a:p>
                      <a:pPr indent="0" algn="ctr">
                        <a:buNone/>
                      </a:pPr>
                      <a:r>
                        <a:rPr lang="zh-CN" altLang="en-US" sz="1800" b="0">
                          <a:solidFill>
                            <a:srgbClr val="000000"/>
                          </a:solidFill>
                          <a:latin typeface="Tahoma" panose="020B0604030504040204" charset="0"/>
                          <a:cs typeface="Tahoma" panose="020B0604030504040204" charset="0"/>
                        </a:rPr>
                        <a:t>非生产性开支</a:t>
                      </a:r>
                      <a:endParaRPr lang="zh-CN" altLang="en-US" sz="18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0.3333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0.2000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0.2000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0.2000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0.0452</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696595">
                <a:tc>
                  <a:txBody>
                    <a:bodyPr/>
                    <a:p>
                      <a:pPr indent="0" algn="ctr">
                        <a:buNone/>
                      </a:pPr>
                      <a:r>
                        <a:rPr lang="zh-CN" altLang="en-US" sz="1800" b="0">
                          <a:solidFill>
                            <a:srgbClr val="000000"/>
                          </a:solidFill>
                          <a:latin typeface="Tahoma" panose="020B0604030504040204" charset="0"/>
                          <a:cs typeface="Tahoma" panose="020B0604030504040204" charset="0"/>
                        </a:rPr>
                        <a:t>专项施工方案费用确认</a:t>
                      </a:r>
                      <a:endParaRPr lang="zh-CN" altLang="en-US" sz="18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5.0000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5.0000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5.0000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0.4730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855980">
                <a:tc>
                  <a:txBody>
                    <a:bodyPr/>
                    <a:p>
                      <a:pPr indent="0" algn="ctr">
                        <a:buNone/>
                      </a:pPr>
                      <a:r>
                        <a:rPr lang="zh-CN" altLang="en-US" sz="1800" b="0">
                          <a:solidFill>
                            <a:srgbClr val="000000"/>
                          </a:solidFill>
                          <a:latin typeface="Tahoma" panose="020B0604030504040204" charset="0"/>
                          <a:cs typeface="Tahoma" panose="020B0604030504040204" charset="0"/>
                        </a:rPr>
                        <a:t>自然灾害损失费用补偿确认</a:t>
                      </a:r>
                      <a:endParaRPr lang="zh-CN" altLang="en-US" sz="18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5.0000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5.0000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0.3333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0.2655</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696595">
                <a:tc>
                  <a:txBody>
                    <a:bodyPr/>
                    <a:p>
                      <a:pPr indent="0" algn="ctr">
                        <a:buNone/>
                      </a:pPr>
                      <a:r>
                        <a:rPr lang="zh-CN" altLang="en-US" sz="1800" b="0">
                          <a:solidFill>
                            <a:srgbClr val="000000"/>
                          </a:solidFill>
                          <a:latin typeface="Tahoma" panose="020B0604030504040204" charset="0"/>
                          <a:cs typeface="Tahoma" panose="020B0604030504040204" charset="0"/>
                        </a:rPr>
                        <a:t>工程量变更单价确认</a:t>
                      </a:r>
                      <a:endParaRPr lang="zh-CN" altLang="en-US" sz="18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5.0000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0.2000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0.3333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1.0000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0.1420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457835"/>
            <a:ext cx="10972800" cy="5668645"/>
          </a:xfrm>
        </p:spPr>
        <p:txBody>
          <a:bodyPr/>
          <a:p>
            <a:r>
              <a:rPr lang="zh-CN" altLang="en-US"/>
              <a:t>④ 综合计算到各个指标层，其方案层中详细的要素对决策目标的排序权的权重分布如下表所示。</a:t>
            </a:r>
            <a:endParaRPr lang="zh-CN" altLang="en-US"/>
          </a:p>
          <a:p>
            <a:pPr marL="0" indent="0" algn="ctr">
              <a:buNone/>
            </a:pPr>
            <a:r>
              <a:rPr lang="zh-CN" altLang="en-US" sz="2000"/>
              <a:t>方案层中要素对决策目标的权重排序</a:t>
            </a:r>
            <a:endParaRPr lang="zh-CN" altLang="en-US" sz="2000"/>
          </a:p>
          <a:p>
            <a:endParaRPr lang="zh-CN" altLang="en-US" sz="2000"/>
          </a:p>
          <a:p>
            <a:endParaRPr lang="zh-CN" altLang="en-US"/>
          </a:p>
        </p:txBody>
      </p:sp>
      <p:graphicFrame>
        <p:nvGraphicFramePr>
          <p:cNvPr id="0" name="表格 -1"/>
          <p:cNvGraphicFramePr/>
          <p:nvPr/>
        </p:nvGraphicFramePr>
        <p:xfrm>
          <a:off x="1532255" y="1570990"/>
          <a:ext cx="8640445" cy="4018280"/>
        </p:xfrm>
        <a:graphic>
          <a:graphicData uri="http://schemas.openxmlformats.org/drawingml/2006/table">
            <a:tbl>
              <a:tblPr firstRow="1" bandRow="1">
                <a:tableStyleId>{5940675A-B579-460E-94D1-54222C63F5DA}</a:tableStyleId>
              </a:tblPr>
              <a:tblGrid>
                <a:gridCol w="3636645"/>
                <a:gridCol w="5003800"/>
              </a:tblGrid>
              <a:tr h="287020">
                <a:tc>
                  <a:txBody>
                    <a:bodyPr/>
                    <a:p>
                      <a:pPr indent="0" algn="ctr">
                        <a:buNone/>
                      </a:pPr>
                      <a:r>
                        <a:rPr lang="zh-CN" altLang="en-US" sz="2000" b="0">
                          <a:solidFill>
                            <a:srgbClr val="000000"/>
                          </a:solidFill>
                          <a:latin typeface="Tahoma" panose="020B0604030504040204" charset="0"/>
                          <a:cs typeface="Tahoma" panose="020B0604030504040204" charset="0"/>
                        </a:rPr>
                        <a:t>备选方案</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000" b="0">
                          <a:solidFill>
                            <a:srgbClr val="000000"/>
                          </a:solidFill>
                          <a:latin typeface="Tahoma" panose="020B0604030504040204" charset="0"/>
                          <a:cs typeface="Tahoma" panose="020B0604030504040204" charset="0"/>
                        </a:rPr>
                        <a:t>权重</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工程量变更签证</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0.2303</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人、材、机直接成本控制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0.2018</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水文气象统计</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0.1552</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工期变更签证</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0.1464</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海上运输成本核算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0.0543</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岛上二次搬运成本核算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0.0435</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材料损耗成本控制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0.0432</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专项施工方案费用确认</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0.0340</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人工损耗成本控制</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0.0275</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自然灾害损失费用补偿确认</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0.0191</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人工成本核算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0.0132</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专项施工方案成本核算</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0.0127</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287020">
                <a:tc>
                  <a:txBody>
                    <a:bodyPr/>
                    <a:p>
                      <a:pPr indent="0" algn="ctr">
                        <a:buNone/>
                      </a:pPr>
                      <a:r>
                        <a:rPr lang="zh-CN" altLang="en-US" sz="2000" b="0">
                          <a:solidFill>
                            <a:srgbClr val="000000"/>
                          </a:solidFill>
                          <a:latin typeface="Tahoma" panose="020B0604030504040204" charset="0"/>
                          <a:cs typeface="Tahoma" panose="020B0604030504040204" charset="0"/>
                        </a:rPr>
                        <a:t>工程量变更单价确认</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0.0102</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graphicFrame>
        <p:nvGraphicFramePr>
          <p:cNvPr id="4" name="表格 3"/>
          <p:cNvGraphicFramePr/>
          <p:nvPr/>
        </p:nvGraphicFramePr>
        <p:xfrm>
          <a:off x="1532255" y="5838190"/>
          <a:ext cx="8641080" cy="685800"/>
        </p:xfrm>
        <a:graphic>
          <a:graphicData uri="http://schemas.openxmlformats.org/drawingml/2006/table">
            <a:tbl>
              <a:tblPr firstRow="1" bandRow="1">
                <a:tableStyleId>{5940675A-B579-460E-94D1-54222C63F5DA}</a:tableStyleId>
              </a:tblPr>
              <a:tblGrid>
                <a:gridCol w="3623945"/>
                <a:gridCol w="5017135"/>
              </a:tblGrid>
              <a:tr h="365760">
                <a:tc>
                  <a:txBody>
                    <a:bodyPr/>
                    <a:p>
                      <a:pPr indent="0" algn="ctr">
                        <a:buNone/>
                      </a:pPr>
                      <a:r>
                        <a:rPr lang="zh-CN" altLang="en-US" sz="1800" b="0">
                          <a:solidFill>
                            <a:srgbClr val="000000"/>
                          </a:solidFill>
                          <a:latin typeface="Tahoma" panose="020B0604030504040204" charset="0"/>
                          <a:cs typeface="Tahoma" panose="020B0604030504040204" charset="0"/>
                        </a:rPr>
                        <a:t>非乙方造成工期延长费用补偿确认</a:t>
                      </a:r>
                      <a:endParaRPr lang="zh-CN" altLang="en-US" sz="18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0.0053</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20040">
                <a:tc>
                  <a:txBody>
                    <a:bodyPr/>
                    <a:p>
                      <a:pPr indent="0" algn="ctr">
                        <a:buNone/>
                      </a:pPr>
                      <a:r>
                        <a:rPr lang="zh-CN" altLang="en-US" sz="2000" b="0">
                          <a:solidFill>
                            <a:srgbClr val="000000"/>
                          </a:solidFill>
                          <a:latin typeface="Tahoma" panose="020B0604030504040204" charset="0"/>
                          <a:cs typeface="Tahoma" panose="020B0604030504040204" charset="0"/>
                        </a:rPr>
                        <a:t>非生产性开支</a:t>
                      </a:r>
                      <a:endParaRPr lang="zh-CN" altLang="en-US" sz="20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000" b="0">
                          <a:solidFill>
                            <a:srgbClr val="000000"/>
                          </a:solidFill>
                          <a:latin typeface="Calibri" panose="020F0502020204030204" charset="0"/>
                          <a:cs typeface="Calibri" panose="020F0502020204030204" charset="0"/>
                        </a:rPr>
                        <a:t>0.0032</a:t>
                      </a:r>
                      <a:endParaRPr lang="en-US" altLang="zh-CN" sz="20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975360"/>
            <a:ext cx="10972800" cy="5151120"/>
          </a:xfrm>
        </p:spPr>
        <p:txBody>
          <a:bodyPr/>
          <a:p>
            <a:r>
              <a:rPr lang="zh-CN" altLang="en-US" sz="2800"/>
              <a:t>(2) 构建评判矩阵</a:t>
            </a:r>
            <a:endParaRPr lang="zh-CN" altLang="en-US" sz="2800"/>
          </a:p>
          <a:p>
            <a:r>
              <a:rPr lang="zh-CN" altLang="en-US" sz="2800"/>
              <a:t>邀请十名专家按照划分的评价等级对无居民岛工程成本控制能力评价体系单因素进行评价，然后进行统计，最后形成一个综合了15个因素的5个等级的模糊矩阵R，评价结果如下表所示。R可由模糊矩阵来表示：</a:t>
            </a:r>
            <a:endParaRPr lang="zh-CN" altLang="en-US" sz="2800"/>
          </a:p>
        </p:txBody>
      </p:sp>
      <p:pic>
        <p:nvPicPr>
          <p:cNvPr id="4" name="图片 3" descr="图片1"/>
          <p:cNvPicPr>
            <a:picLocks noChangeAspect="1"/>
          </p:cNvPicPr>
          <p:nvPr/>
        </p:nvPicPr>
        <p:blipFill>
          <a:blip r:embed="rId1"/>
          <a:stretch>
            <a:fillRect/>
          </a:stretch>
        </p:blipFill>
        <p:spPr>
          <a:xfrm>
            <a:off x="2602865" y="2877820"/>
            <a:ext cx="4619625" cy="2260600"/>
          </a:xfrm>
          <a:prstGeom prst="rect">
            <a:avLst/>
          </a:prstGeom>
          <a:noFill/>
          <a:ln w="9525">
            <a:noFill/>
          </a:ln>
        </p:spPr>
      </p:pic>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0" name="表格 -1"/>
          <p:cNvGraphicFramePr/>
          <p:nvPr/>
        </p:nvGraphicFramePr>
        <p:xfrm>
          <a:off x="2444115" y="235585"/>
          <a:ext cx="7303135" cy="2257425"/>
        </p:xfrm>
        <a:graphic>
          <a:graphicData uri="http://schemas.openxmlformats.org/drawingml/2006/table">
            <a:tbl>
              <a:tblPr firstRow="1" bandRow="1">
                <a:tableStyleId>{5940675A-B579-460E-94D1-54222C63F5DA}</a:tableStyleId>
              </a:tblPr>
              <a:tblGrid>
                <a:gridCol w="979805"/>
                <a:gridCol w="1075055"/>
                <a:gridCol w="1074420"/>
                <a:gridCol w="1076960"/>
                <a:gridCol w="1076325"/>
                <a:gridCol w="1076960"/>
                <a:gridCol w="943610"/>
              </a:tblGrid>
              <a:tr h="451485">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因素</a:t>
                      </a:r>
                      <a:endPar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单因素</a:t>
                      </a:r>
                      <a:endPar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很好</a:t>
                      </a:r>
                      <a:r>
                        <a:rPr lang="en-US" alt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A</a:t>
                      </a:r>
                      <a:r>
                        <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1</a:t>
                      </a:r>
                      <a:endPar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较好</a:t>
                      </a:r>
                      <a:r>
                        <a:rPr lang="en-US" alt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A</a:t>
                      </a:r>
                      <a:r>
                        <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2</a:t>
                      </a:r>
                      <a:endPar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一般</a:t>
                      </a:r>
                      <a:r>
                        <a:rPr lang="en-US" alt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A</a:t>
                      </a:r>
                      <a:r>
                        <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3</a:t>
                      </a:r>
                      <a:endPar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较差</a:t>
                      </a:r>
                      <a:r>
                        <a:rPr lang="en-US" alt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A</a:t>
                      </a:r>
                      <a:r>
                        <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4</a:t>
                      </a:r>
                      <a:endPar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很差</a:t>
                      </a:r>
                      <a:r>
                        <a:rPr lang="en-US" alt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A</a:t>
                      </a:r>
                      <a:r>
                        <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5</a:t>
                      </a:r>
                      <a:endPar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51485">
                <a:tc rowSpan="4">
                  <a:txBody>
                    <a:bodyPr/>
                    <a:p>
                      <a:pPr indent="0" algn="ctr">
                        <a:buNone/>
                      </a:pPr>
                      <a:r>
                        <a:rPr lang="en-US" altLang="zh-CN" sz="2400" b="0">
                          <a:solidFill>
                            <a:srgbClr val="000000"/>
                          </a:solidFill>
                          <a:latin typeface="Tahoma" panose="020B0604030504040204" charset="0"/>
                          <a:cs typeface="Tahoma" panose="020B0604030504040204" charset="0"/>
                        </a:rPr>
                        <a:t>C</a:t>
                      </a:r>
                      <a:r>
                        <a:rPr lang="en-US" altLang="zh-CN" sz="2400" b="0" baseline="-25000">
                          <a:solidFill>
                            <a:srgbClr val="000000"/>
                          </a:solidFill>
                          <a:latin typeface="Calibri" panose="020F0502020204030204" charset="0"/>
                          <a:cs typeface="Calibri" panose="020F0502020204030204" charset="0"/>
                        </a:rPr>
                        <a:t>1</a:t>
                      </a:r>
                      <a:endParaRPr lang="en-US" altLang="zh-CN" sz="2400" b="0" baseline="-25000">
                        <a:solidFill>
                          <a:srgbClr val="000000"/>
                        </a:solidFill>
                        <a:latin typeface="Calibri" panose="020F0502020204030204" charset="0"/>
                        <a:ea typeface="Tahoma" panose="020B060403050404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C</a:t>
                      </a:r>
                      <a:r>
                        <a:rPr lang="en-US" altLang="zh-CN" sz="2400" b="0" baseline="-25000">
                          <a:solidFill>
                            <a:srgbClr val="000000"/>
                          </a:solidFill>
                          <a:latin typeface="Calibri" panose="020F0502020204030204" charset="0"/>
                          <a:cs typeface="Calibri" panose="020F0502020204030204" charset="0"/>
                        </a:rPr>
                        <a:t>11</a:t>
                      </a:r>
                      <a:endParaRPr lang="en-US" altLang="zh-CN" sz="2400" b="0" baseline="-25000">
                        <a:solidFill>
                          <a:srgbClr val="000000"/>
                        </a:solidFill>
                        <a:latin typeface="Calibri" panose="020F0502020204030204" charset="0"/>
                        <a:ea typeface="Tahoma" panose="020B060403050404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1</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1</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2</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6</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0</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45148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en-US" altLang="zh-CN" sz="2400" b="0">
                          <a:solidFill>
                            <a:srgbClr val="000000"/>
                          </a:solidFill>
                          <a:latin typeface="Tahoma" panose="020B0604030504040204" charset="0"/>
                          <a:cs typeface="Tahoma" panose="020B0604030504040204" charset="0"/>
                        </a:rPr>
                        <a:t>C</a:t>
                      </a:r>
                      <a:r>
                        <a:rPr lang="en-US" altLang="zh-CN" sz="2400" b="0" baseline="-25000">
                          <a:solidFill>
                            <a:srgbClr val="000000"/>
                          </a:solidFill>
                          <a:latin typeface="Calibri" panose="020F0502020204030204" charset="0"/>
                          <a:cs typeface="Calibri" panose="020F0502020204030204" charset="0"/>
                        </a:rPr>
                        <a:t>12</a:t>
                      </a:r>
                      <a:endParaRPr lang="en-US" altLang="zh-CN" sz="2400" b="0" baseline="-25000">
                        <a:solidFill>
                          <a:srgbClr val="000000"/>
                        </a:solidFill>
                        <a:latin typeface="Calibri" panose="020F0502020204030204" charset="0"/>
                        <a:ea typeface="Tahoma" panose="020B060403050404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0</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2</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4</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4</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0</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45148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en-US" altLang="zh-CN" sz="2400" b="0">
                          <a:solidFill>
                            <a:srgbClr val="000000"/>
                          </a:solidFill>
                          <a:latin typeface="Tahoma" panose="020B0604030504040204" charset="0"/>
                          <a:cs typeface="Tahoma" panose="020B0604030504040204" charset="0"/>
                        </a:rPr>
                        <a:t>C</a:t>
                      </a:r>
                      <a:r>
                        <a:rPr lang="en-US" altLang="zh-CN" sz="2400" b="0" baseline="-25000">
                          <a:solidFill>
                            <a:srgbClr val="000000"/>
                          </a:solidFill>
                          <a:latin typeface="Calibri" panose="020F0502020204030204" charset="0"/>
                          <a:cs typeface="Calibri" panose="020F0502020204030204" charset="0"/>
                        </a:rPr>
                        <a:t>13</a:t>
                      </a:r>
                      <a:endParaRPr lang="en-US" altLang="zh-CN" sz="2400" b="0" baseline="-25000">
                        <a:solidFill>
                          <a:srgbClr val="000000"/>
                        </a:solidFill>
                        <a:latin typeface="Calibri" panose="020F0502020204030204" charset="0"/>
                        <a:ea typeface="Tahoma" panose="020B060403050404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3</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2</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0</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5</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0</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451485">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B w="9525" cap="flat" cmpd="sng">
                      <a:solidFill>
                        <a:srgbClr val="000000"/>
                      </a:solidFill>
                      <a:prstDash val="solid"/>
                      <a:headEnd type="none" w="med" len="med"/>
                      <a:tailEnd type="none" w="med" len="med"/>
                    </a:lnB>
                  </a:tcPr>
                </a:tc>
                <a:tc>
                  <a:txBody>
                    <a:bodyPr/>
                    <a:p>
                      <a:pPr indent="0" algn="ctr">
                        <a:buNone/>
                      </a:pPr>
                      <a:r>
                        <a:rPr lang="en-US" altLang="zh-CN" sz="2400" b="0">
                          <a:solidFill>
                            <a:srgbClr val="000000"/>
                          </a:solidFill>
                          <a:latin typeface="Tahoma" panose="020B0604030504040204" charset="0"/>
                          <a:cs typeface="Tahoma" panose="020B0604030504040204" charset="0"/>
                        </a:rPr>
                        <a:t>C</a:t>
                      </a:r>
                      <a:r>
                        <a:rPr lang="en-US" altLang="zh-CN" sz="2400" b="0" baseline="-25000">
                          <a:solidFill>
                            <a:srgbClr val="000000"/>
                          </a:solidFill>
                          <a:latin typeface="Calibri" panose="020F0502020204030204" charset="0"/>
                          <a:cs typeface="Calibri" panose="020F0502020204030204" charset="0"/>
                        </a:rPr>
                        <a:t>14</a:t>
                      </a:r>
                      <a:endParaRPr lang="en-US" altLang="zh-CN" sz="2400" b="0" baseline="-25000">
                        <a:solidFill>
                          <a:srgbClr val="000000"/>
                        </a:solidFill>
                        <a:latin typeface="Calibri" panose="020F0502020204030204" charset="0"/>
                        <a:ea typeface="Tahoma" panose="020B060403050404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2</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3</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1</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3</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Tahoma" panose="020B0604030504040204" charset="0"/>
                          <a:cs typeface="Tahoma" panose="020B0604030504040204" charset="0"/>
                        </a:rPr>
                        <a:t>1</a:t>
                      </a:r>
                      <a:endParaRPr lang="en-US" altLang="zh-CN" sz="2400" b="0">
                        <a:solidFill>
                          <a:srgbClr val="000000"/>
                        </a:solidFill>
                        <a:latin typeface="Tahoma" panose="020B0604030504040204" charset="0"/>
                        <a:ea typeface="Tahoma" panose="020B0604030504040204" charset="0"/>
                        <a:cs typeface="Tahoma" panose="020B060403050404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graphicFrame>
        <p:nvGraphicFramePr>
          <p:cNvPr id="4" name="表格 3"/>
          <p:cNvGraphicFramePr/>
          <p:nvPr/>
        </p:nvGraphicFramePr>
        <p:xfrm>
          <a:off x="2444750" y="2493010"/>
          <a:ext cx="7302500" cy="4389120"/>
        </p:xfrm>
        <a:graphic>
          <a:graphicData uri="http://schemas.openxmlformats.org/drawingml/2006/table">
            <a:tbl>
              <a:tblPr firstRow="1" bandRow="1">
                <a:tableStyleId>{5940675A-B579-460E-94D1-54222C63F5DA}</a:tableStyleId>
              </a:tblPr>
              <a:tblGrid>
                <a:gridCol w="974725"/>
                <a:gridCol w="1069340"/>
                <a:gridCol w="1088390"/>
                <a:gridCol w="1083310"/>
                <a:gridCol w="1100455"/>
                <a:gridCol w="1056005"/>
                <a:gridCol w="930275"/>
              </a:tblGrid>
              <a:tr h="365760">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因素</a:t>
                      </a:r>
                      <a:endPar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单因素</a:t>
                      </a:r>
                      <a:endPar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很好</a:t>
                      </a:r>
                      <a:r>
                        <a:rPr lang="en-US" alt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A</a:t>
                      </a:r>
                      <a:r>
                        <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1</a:t>
                      </a:r>
                      <a:endPar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较好</a:t>
                      </a:r>
                      <a:r>
                        <a:rPr lang="en-US" alt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A</a:t>
                      </a:r>
                      <a:r>
                        <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2</a:t>
                      </a:r>
                      <a:endPar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一般</a:t>
                      </a:r>
                      <a:r>
                        <a:rPr lang="en-US" alt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A</a:t>
                      </a:r>
                      <a:r>
                        <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3</a:t>
                      </a:r>
                      <a:endPar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较差</a:t>
                      </a:r>
                      <a:r>
                        <a:rPr lang="en-US" alt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A</a:t>
                      </a:r>
                      <a:r>
                        <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4</a:t>
                      </a:r>
                      <a:endPar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zh-CN" alt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很差</a:t>
                      </a:r>
                      <a:r>
                        <a:rPr lang="en-US" alt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A</a:t>
                      </a:r>
                      <a:r>
                        <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rPr>
                        <a:t>5</a:t>
                      </a:r>
                      <a:endParaRPr lang="en-US" altLang="zh-CN" sz="2400" b="0" baseline="-2500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28575"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65760">
                <a:tc>
                  <a:txBody>
                    <a:bodyPr/>
                    <a:p>
                      <a:pPr indent="0" algn="ctr">
                        <a:buNone/>
                      </a:pPr>
                      <a:r>
                        <a:rPr lang="en-US" altLang="zh-CN" sz="2400" b="0">
                          <a:solidFill>
                            <a:srgbClr val="000000"/>
                          </a:solidFill>
                          <a:latin typeface="Calibri" panose="020F0502020204030204" charset="0"/>
                          <a:cs typeface="Calibri" panose="020F0502020204030204" charset="0"/>
                        </a:rPr>
                        <a:t> </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15</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4</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5760">
                <a:tc rowSpan="5">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2</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21</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2</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4</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57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22</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6</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57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23</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4</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2</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4</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57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24</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5</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57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B w="9525" cap="flat" cmpd="sng">
                      <a:solidFill>
                        <a:srgbClr val="000000"/>
                      </a:solidFill>
                      <a:prstDash val="solid"/>
                      <a:headEnd type="none" w="med" len="med"/>
                      <a:tailEnd type="none" w="med" len="med"/>
                    </a:lnB>
                  </a:tcPr>
                </a:tc>
                <a:tc>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25</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2</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2</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2</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5760">
                <a:tc rowSpan="5">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3</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31</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5</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57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32</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4</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57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33</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1</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5</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57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tcPr>
                </a:tc>
                <a:tc>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34</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4</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4</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2</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5760">
                <a:tc vMerge="1">
                  <a:tcP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B w="9525" cap="flat" cmpd="sng">
                      <a:solidFill>
                        <a:srgbClr val="000000"/>
                      </a:solidFill>
                      <a:prstDash val="solid"/>
                      <a:headEnd type="none" w="med" len="med"/>
                      <a:tailEnd type="none" w="med" len="med"/>
                    </a:lnB>
                  </a:tcPr>
                </a:tc>
                <a:tc>
                  <a:txBody>
                    <a:bodyPr/>
                    <a:p>
                      <a:pPr indent="0" algn="ctr">
                        <a:buNone/>
                      </a:pPr>
                      <a:r>
                        <a:rPr lang="en-US" altLang="zh-CN" sz="2400" b="0">
                          <a:solidFill>
                            <a:srgbClr val="000000"/>
                          </a:solidFill>
                          <a:latin typeface="Calibri" panose="020F0502020204030204" charset="0"/>
                          <a:cs typeface="Calibri" panose="020F0502020204030204" charset="0"/>
                        </a:rPr>
                        <a:t>C</a:t>
                      </a:r>
                      <a:r>
                        <a:rPr lang="en-US" altLang="zh-CN" sz="2400" b="0" baseline="-25000">
                          <a:solidFill>
                            <a:srgbClr val="000000"/>
                          </a:solidFill>
                          <a:latin typeface="Calibri" panose="020F0502020204030204" charset="0"/>
                          <a:cs typeface="Calibri" panose="020F0502020204030204" charset="0"/>
                        </a:rPr>
                        <a:t>35</a:t>
                      </a:r>
                      <a:endParaRPr lang="en-US" altLang="zh-CN" sz="2400" b="0" baseline="-2500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3</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2</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5</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zh-CN" sz="2400" b="0">
                          <a:solidFill>
                            <a:srgbClr val="000000"/>
                          </a:solidFill>
                          <a:latin typeface="Calibri" panose="020F0502020204030204" charset="0"/>
                          <a:cs typeface="Calibri" panose="020F0502020204030204" charset="0"/>
                        </a:rPr>
                        <a:t>0</a:t>
                      </a:r>
                      <a:endParaRPr lang="en-US" altLang="zh-CN" sz="2400" b="0">
                        <a:solidFill>
                          <a:srgbClr val="000000"/>
                        </a:solidFill>
                        <a:latin typeface="Calibri" panose="020F0502020204030204" charset="0"/>
                        <a:ea typeface="Calibri" panose="020F0502020204030204" charset="0"/>
                        <a:cs typeface="Calibri" panose="020F0502020204030204" charset="0"/>
                      </a:endParaRPr>
                    </a:p>
                  </a:txBody>
                  <a:tcPr marL="0" marR="0" marT="0" marB="1"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28575"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701675"/>
            <a:ext cx="10972800" cy="5424805"/>
          </a:xfrm>
        </p:spPr>
        <p:txBody>
          <a:bodyPr/>
          <a:p>
            <a:r>
              <a:rPr lang="zh-CN" altLang="en-US" sz="2800"/>
              <a:t>由上表可得知各主因素的评价矩阵为：</a:t>
            </a:r>
            <a:endParaRPr lang="zh-CN" altLang="en-US" sz="2800"/>
          </a:p>
          <a:p>
            <a:endParaRPr lang="zh-CN" altLang="en-US" sz="2800"/>
          </a:p>
        </p:txBody>
      </p:sp>
      <p:graphicFrame>
        <p:nvGraphicFramePr>
          <p:cNvPr id="2" name="对象 -2147482623"/>
          <p:cNvGraphicFramePr>
            <a:graphicFrameLocks noChangeAspect="1"/>
          </p:cNvGraphicFramePr>
          <p:nvPr/>
        </p:nvGraphicFramePr>
        <p:xfrm>
          <a:off x="1114425" y="1311910"/>
          <a:ext cx="3394710" cy="2046605"/>
        </p:xfrm>
        <a:graphic>
          <a:graphicData uri="http://schemas.openxmlformats.org/presentationml/2006/ole">
            <mc:AlternateContent xmlns:mc="http://schemas.openxmlformats.org/markup-compatibility/2006">
              <mc:Choice xmlns:v="urn:schemas-microsoft-com:vml" Requires="v">
                <p:oleObj spid="_x0000_s3076" name="" r:id="rId1" imgW="1917700" imgH="1155700" progId="Equation.DSMT4">
                  <p:embed/>
                </p:oleObj>
              </mc:Choice>
              <mc:Fallback>
                <p:oleObj name="" r:id="rId1" imgW="1917700" imgH="1155700" progId="Equation.DSMT4">
                  <p:embed/>
                  <p:pic>
                    <p:nvPicPr>
                      <p:cNvPr id="0" name="图片 3075"/>
                      <p:cNvPicPr/>
                      <p:nvPr/>
                    </p:nvPicPr>
                    <p:blipFill>
                      <a:blip r:embed="rId2"/>
                      <a:stretch>
                        <a:fillRect/>
                      </a:stretch>
                    </p:blipFill>
                    <p:spPr>
                      <a:xfrm>
                        <a:off x="1114425" y="1311910"/>
                        <a:ext cx="3394710" cy="2046605"/>
                      </a:xfrm>
                      <a:prstGeom prst="rect">
                        <a:avLst/>
                      </a:prstGeom>
                      <a:noFill/>
                      <a:ln w="38100">
                        <a:noFill/>
                        <a:miter/>
                      </a:ln>
                    </p:spPr>
                  </p:pic>
                </p:oleObj>
              </mc:Fallback>
            </mc:AlternateContent>
          </a:graphicData>
        </a:graphic>
      </p:graphicFrame>
      <p:graphicFrame>
        <p:nvGraphicFramePr>
          <p:cNvPr id="4" name="对象 -2147482622"/>
          <p:cNvGraphicFramePr>
            <a:graphicFrameLocks noChangeAspect="1"/>
          </p:cNvGraphicFramePr>
          <p:nvPr/>
        </p:nvGraphicFramePr>
        <p:xfrm>
          <a:off x="5632450" y="1318895"/>
          <a:ext cx="3518535" cy="2039620"/>
        </p:xfrm>
        <a:graphic>
          <a:graphicData uri="http://schemas.openxmlformats.org/presentationml/2006/ole">
            <mc:AlternateContent xmlns:mc="http://schemas.openxmlformats.org/markup-compatibility/2006">
              <mc:Choice xmlns:v="urn:schemas-microsoft-com:vml" Requires="v">
                <p:oleObj spid="_x0000_s5" name="" r:id="rId3" imgW="1993900" imgH="1155700" progId="Equation.DSMT4">
                  <p:embed/>
                </p:oleObj>
              </mc:Choice>
              <mc:Fallback>
                <p:oleObj name="" r:id="rId3" imgW="1993900" imgH="1155700" progId="Equation.DSMT4">
                  <p:embed/>
                  <p:pic>
                    <p:nvPicPr>
                      <p:cNvPr id="0" name="图片 3"/>
                      <p:cNvPicPr/>
                      <p:nvPr/>
                    </p:nvPicPr>
                    <p:blipFill>
                      <a:blip r:embed="rId4"/>
                      <a:stretch>
                        <a:fillRect/>
                      </a:stretch>
                    </p:blipFill>
                    <p:spPr>
                      <a:xfrm>
                        <a:off x="5632450" y="1318895"/>
                        <a:ext cx="3518535" cy="2039620"/>
                      </a:xfrm>
                      <a:prstGeom prst="rect">
                        <a:avLst/>
                      </a:prstGeom>
                      <a:noFill/>
                      <a:ln w="38100">
                        <a:noFill/>
                        <a:miter/>
                      </a:ln>
                    </p:spPr>
                  </p:pic>
                </p:oleObj>
              </mc:Fallback>
            </mc:AlternateContent>
          </a:graphicData>
        </a:graphic>
      </p:graphicFrame>
      <p:graphicFrame>
        <p:nvGraphicFramePr>
          <p:cNvPr id="6" name="对象 -2147482621"/>
          <p:cNvGraphicFramePr>
            <a:graphicFrameLocks noChangeAspect="1"/>
          </p:cNvGraphicFramePr>
          <p:nvPr/>
        </p:nvGraphicFramePr>
        <p:xfrm>
          <a:off x="791210" y="3826510"/>
          <a:ext cx="4041775" cy="2244090"/>
        </p:xfrm>
        <a:graphic>
          <a:graphicData uri="http://schemas.openxmlformats.org/presentationml/2006/ole">
            <mc:AlternateContent xmlns:mc="http://schemas.openxmlformats.org/markup-compatibility/2006">
              <mc:Choice xmlns:v="urn:schemas-microsoft-com:vml" Requires="v">
                <p:oleObj spid="_x0000_s7" name="" r:id="rId5" imgW="1981200" imgH="1155700" progId="Equation.DSMT4">
                  <p:embed/>
                </p:oleObj>
              </mc:Choice>
              <mc:Fallback>
                <p:oleObj name="" r:id="rId5" imgW="1981200" imgH="1155700" progId="Equation.DSMT4">
                  <p:embed/>
                  <p:pic>
                    <p:nvPicPr>
                      <p:cNvPr id="0" name="图片 4"/>
                      <p:cNvPicPr/>
                      <p:nvPr/>
                    </p:nvPicPr>
                    <p:blipFill>
                      <a:blip r:embed="rId6"/>
                      <a:stretch>
                        <a:fillRect/>
                      </a:stretch>
                    </p:blipFill>
                    <p:spPr>
                      <a:xfrm>
                        <a:off x="791210" y="3826510"/>
                        <a:ext cx="4041775" cy="2244090"/>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777240"/>
            <a:ext cx="10972800" cy="5349240"/>
          </a:xfrm>
        </p:spPr>
        <p:txBody>
          <a:bodyPr/>
          <a:p>
            <a:r>
              <a:rPr lang="zh-CN" altLang="en-US" sz="2800"/>
              <a:t>(3) 模糊评判</a:t>
            </a:r>
            <a:endParaRPr lang="zh-CN" altLang="en-US" sz="2800"/>
          </a:p>
          <a:p>
            <a:r>
              <a:rPr lang="zh-CN" altLang="en-US" sz="2800"/>
              <a:t>模糊评判是对C上的权重集和评判矩阵R的合成，评判结果S=Ci*Ri（*为模糊算子）</a:t>
            </a:r>
            <a:endParaRPr lang="zh-CN" altLang="en-US" sz="2800"/>
          </a:p>
          <a:p>
            <a:endParaRPr lang="zh-CN" altLang="en-US"/>
          </a:p>
        </p:txBody>
      </p:sp>
      <p:pic>
        <p:nvPicPr>
          <p:cNvPr id="4" name="图片 3"/>
          <p:cNvPicPr>
            <a:picLocks noChangeAspect="1"/>
          </p:cNvPicPr>
          <p:nvPr/>
        </p:nvPicPr>
        <p:blipFill>
          <a:blip r:embed="rId1"/>
          <a:stretch>
            <a:fillRect/>
          </a:stretch>
        </p:blipFill>
        <p:spPr>
          <a:xfrm>
            <a:off x="1995805" y="2332355"/>
            <a:ext cx="7879080" cy="2192655"/>
          </a:xfrm>
          <a:prstGeom prst="rect">
            <a:avLst/>
          </a:prstGeom>
        </p:spPr>
      </p:pic>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对象 -2147482620"/>
          <p:cNvGraphicFramePr>
            <a:graphicFrameLocks noChangeAspect="1"/>
          </p:cNvGraphicFramePr>
          <p:nvPr/>
        </p:nvGraphicFramePr>
        <p:xfrm>
          <a:off x="336550" y="135255"/>
          <a:ext cx="11259185" cy="3046730"/>
        </p:xfrm>
        <a:graphic>
          <a:graphicData uri="http://schemas.openxmlformats.org/presentationml/2006/ole">
            <mc:AlternateContent xmlns:mc="http://schemas.openxmlformats.org/markup-compatibility/2006">
              <mc:Choice xmlns:v="urn:schemas-microsoft-com:vml" Requires="v">
                <p:oleObj spid="_x0000_s3076" name="" r:id="rId1" imgW="5270500" imgH="1638300" progId="Equation.DSMT4">
                  <p:embed/>
                </p:oleObj>
              </mc:Choice>
              <mc:Fallback>
                <p:oleObj name="" r:id="rId1" imgW="5270500" imgH="1638300" progId="Equation.DSMT4">
                  <p:embed/>
                  <p:pic>
                    <p:nvPicPr>
                      <p:cNvPr id="0" name="图片 3075"/>
                      <p:cNvPicPr/>
                      <p:nvPr/>
                    </p:nvPicPr>
                    <p:blipFill>
                      <a:blip r:embed="rId2"/>
                      <a:stretch>
                        <a:fillRect/>
                      </a:stretch>
                    </p:blipFill>
                    <p:spPr>
                      <a:xfrm>
                        <a:off x="336550" y="135255"/>
                        <a:ext cx="11259185" cy="3046730"/>
                      </a:xfrm>
                      <a:prstGeom prst="rect">
                        <a:avLst/>
                      </a:prstGeom>
                      <a:noFill/>
                      <a:ln w="38100">
                        <a:noFill/>
                        <a:miter/>
                      </a:ln>
                    </p:spPr>
                  </p:pic>
                </p:oleObj>
              </mc:Fallback>
            </mc:AlternateContent>
          </a:graphicData>
        </a:graphic>
      </p:graphicFrame>
      <p:graphicFrame>
        <p:nvGraphicFramePr>
          <p:cNvPr id="2" name="对象 -2147482619"/>
          <p:cNvGraphicFramePr>
            <a:graphicFrameLocks noChangeAspect="1"/>
          </p:cNvGraphicFramePr>
          <p:nvPr/>
        </p:nvGraphicFramePr>
        <p:xfrm>
          <a:off x="336550" y="3333115"/>
          <a:ext cx="11411585" cy="2864485"/>
        </p:xfrm>
        <a:graphic>
          <a:graphicData uri="http://schemas.openxmlformats.org/presentationml/2006/ole">
            <mc:AlternateContent xmlns:mc="http://schemas.openxmlformats.org/markup-compatibility/2006">
              <mc:Choice xmlns:v="urn:schemas-microsoft-com:vml" Requires="v">
                <p:oleObj spid="_x0000_s5" name="" r:id="rId3" imgW="5245100" imgH="1638300" progId="Equation.DSMT4">
                  <p:embed/>
                </p:oleObj>
              </mc:Choice>
              <mc:Fallback>
                <p:oleObj name="" r:id="rId3" imgW="5245100" imgH="1638300" progId="Equation.DSMT4">
                  <p:embed/>
                  <p:pic>
                    <p:nvPicPr>
                      <p:cNvPr id="0" name="图片 4"/>
                      <p:cNvPicPr/>
                      <p:nvPr/>
                    </p:nvPicPr>
                    <p:blipFill>
                      <a:blip r:embed="rId4"/>
                      <a:stretch>
                        <a:fillRect/>
                      </a:stretch>
                    </p:blipFill>
                    <p:spPr>
                      <a:xfrm>
                        <a:off x="336550" y="3333115"/>
                        <a:ext cx="11411585" cy="2864485"/>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929640"/>
            <a:ext cx="7223760" cy="5196840"/>
          </a:xfrm>
        </p:spPr>
        <p:txBody>
          <a:bodyPr/>
          <a:p>
            <a:r>
              <a:rPr lang="zh-CN" altLang="en-US" sz="2800"/>
              <a:t>模糊集合理论(fuzzy sets)的概念于1965 年由美国自动控制专家查德（L．A． Zadeh）教授提出，用以表达事物的不确定性。1965年，美国加利福尼亚大学的控制论专家查德根据科学技术发展的客观需要，经过多年的潜心研究，发表了一篇题为《模糊集合》的重要论文，第一次成功地运用精确的数学方法描述了模糊概念，在精确的经典数学与充满了模糊性的现实世界之间架起了一座桥梁，从而宣告了模糊数学的诞生。从此，模糊现象进入了人类科学研究的领域。</a:t>
            </a:r>
            <a:endParaRPr lang="zh-CN" altLang="en-US" sz="2800"/>
          </a:p>
        </p:txBody>
      </p:sp>
      <p:pic>
        <p:nvPicPr>
          <p:cNvPr id="12292" name="内容占位符 12291" descr="扎德"/>
          <p:cNvPicPr>
            <a:picLocks noChangeAspect="1"/>
          </p:cNvPicPr>
          <p:nvPr/>
        </p:nvPicPr>
        <p:blipFill>
          <a:blip r:embed="rId1"/>
          <a:stretch>
            <a:fillRect/>
          </a:stretch>
        </p:blipFill>
        <p:spPr>
          <a:xfrm>
            <a:off x="8378825" y="1108075"/>
            <a:ext cx="2851150" cy="4051935"/>
          </a:xfrm>
          <a:prstGeom prst="rect">
            <a:avLst/>
          </a:prstGeom>
          <a:noFill/>
          <a:ln w="9525">
            <a:noFill/>
          </a:ln>
        </p:spPr>
      </p:pic>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对象 -2147482618"/>
          <p:cNvGraphicFramePr>
            <a:graphicFrameLocks noChangeAspect="1"/>
          </p:cNvGraphicFramePr>
          <p:nvPr/>
        </p:nvGraphicFramePr>
        <p:xfrm>
          <a:off x="641985" y="695960"/>
          <a:ext cx="10356215" cy="2921635"/>
        </p:xfrm>
        <a:graphic>
          <a:graphicData uri="http://schemas.openxmlformats.org/presentationml/2006/ole">
            <mc:AlternateContent xmlns:mc="http://schemas.openxmlformats.org/markup-compatibility/2006">
              <mc:Choice xmlns:v="urn:schemas-microsoft-com:vml" Requires="v">
                <p:oleObj spid="_x0000_s6" name="" r:id="rId1" imgW="5067300" imgH="1638300" progId="Equation.DSMT4">
                  <p:embed/>
                </p:oleObj>
              </mc:Choice>
              <mc:Fallback>
                <p:oleObj name="" r:id="rId1" imgW="5067300" imgH="1638300" progId="Equation.DSMT4">
                  <p:embed/>
                  <p:pic>
                    <p:nvPicPr>
                      <p:cNvPr id="0" name="图片 5"/>
                      <p:cNvPicPr/>
                      <p:nvPr/>
                    </p:nvPicPr>
                    <p:blipFill>
                      <a:blip r:embed="rId2"/>
                      <a:stretch>
                        <a:fillRect/>
                      </a:stretch>
                    </p:blipFill>
                    <p:spPr>
                      <a:xfrm>
                        <a:off x="641985" y="695960"/>
                        <a:ext cx="10356215" cy="2921635"/>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792480"/>
            <a:ext cx="10972800" cy="5334000"/>
          </a:xfrm>
        </p:spPr>
        <p:txBody>
          <a:bodyPr/>
          <a:p>
            <a:r>
              <a:rPr lang="zh-CN" altLang="en-US" sz="2800"/>
              <a:t>然后再在此基础上进行两层综合评价，由综合评价矩阵</a:t>
            </a:r>
            <a:endParaRPr lang="zh-CN" altLang="en-US" sz="2800"/>
          </a:p>
          <a:p>
            <a:endParaRPr lang="zh-CN" altLang="en-US" sz="2800"/>
          </a:p>
        </p:txBody>
      </p:sp>
      <p:graphicFrame>
        <p:nvGraphicFramePr>
          <p:cNvPr id="2" name="对象 -2147482617"/>
          <p:cNvGraphicFramePr>
            <a:graphicFrameLocks noChangeAspect="1"/>
          </p:cNvGraphicFramePr>
          <p:nvPr/>
        </p:nvGraphicFramePr>
        <p:xfrm>
          <a:off x="1073150" y="1444625"/>
          <a:ext cx="9954895" cy="4077335"/>
        </p:xfrm>
        <a:graphic>
          <a:graphicData uri="http://schemas.openxmlformats.org/presentationml/2006/ole">
            <mc:AlternateContent xmlns:mc="http://schemas.openxmlformats.org/markup-compatibility/2006">
              <mc:Choice xmlns:v="urn:schemas-microsoft-com:vml" Requires="v">
                <p:oleObj spid="_x0000_s3076" name="" r:id="rId1" imgW="5194300" imgH="1879600" progId="Equation.DSMT4">
                  <p:embed/>
                </p:oleObj>
              </mc:Choice>
              <mc:Fallback>
                <p:oleObj name="" r:id="rId1" imgW="5194300" imgH="1879600" progId="Equation.DSMT4">
                  <p:embed/>
                  <p:pic>
                    <p:nvPicPr>
                      <p:cNvPr id="0" name="图片 3075"/>
                      <p:cNvPicPr/>
                      <p:nvPr/>
                    </p:nvPicPr>
                    <p:blipFill>
                      <a:blip r:embed="rId2"/>
                      <a:stretch>
                        <a:fillRect/>
                      </a:stretch>
                    </p:blipFill>
                    <p:spPr>
                      <a:xfrm>
                        <a:off x="1073150" y="1444625"/>
                        <a:ext cx="9954895" cy="4077335"/>
                      </a:xfrm>
                      <a:prstGeom prst="rect">
                        <a:avLst/>
                      </a:prstGeom>
                      <a:noFill/>
                      <a:ln w="38100">
                        <a:noFill/>
                        <a:miter/>
                      </a:ln>
                    </p:spPr>
                  </p:pic>
                </p:oleObj>
              </mc:Fallback>
            </mc:AlternateContent>
          </a:graphicData>
        </a:graphic>
      </p:graphicFrame>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686435"/>
            <a:ext cx="10972800" cy="5440045"/>
          </a:xfrm>
        </p:spPr>
        <p:txBody>
          <a:bodyPr/>
          <a:p>
            <a:r>
              <a:rPr lang="en-US" altLang="zh-CN" sz="3200">
                <a:solidFill>
                  <a:srgbClr val="FF0000"/>
                </a:solidFill>
              </a:rPr>
              <a:t>5.评价结果</a:t>
            </a:r>
            <a:endParaRPr lang="en-US" altLang="zh-CN" sz="3200">
              <a:solidFill>
                <a:srgbClr val="FF0000"/>
              </a:solidFill>
            </a:endParaRPr>
          </a:p>
          <a:p>
            <a:r>
              <a:rPr lang="en-US" altLang="zh-CN" sz="2800"/>
              <a:t>根据上述计算得知评价结果如下：</a:t>
            </a:r>
            <a:endParaRPr lang="en-US" altLang="zh-CN" sz="2800"/>
          </a:p>
          <a:p>
            <a:r>
              <a:rPr lang="zh-CN" altLang="en-US" sz="2800"/>
              <a:t>无居民岛</a:t>
            </a:r>
            <a:r>
              <a:rPr lang="en-US" altLang="zh-CN" sz="2800"/>
              <a:t>改扩建工程项目前期成本控制水平：有18．73％的可能性是成本控制水平很好，有19．15％的把握成本控制水平较好，有14．06％的可能性成本控制水平一般，有45．75％的可能性成本控制水平较差，有1．59％的可能性成本控制水平很差</a:t>
            </a:r>
            <a:r>
              <a:rPr lang="zh-CN" altLang="en-US" sz="2800"/>
              <a:t>。</a:t>
            </a:r>
            <a:endParaRPr lang="zh-CN" altLang="en-US" sz="2800"/>
          </a:p>
          <a:p>
            <a:r>
              <a:rPr lang="zh-CN" altLang="en-US" sz="2800"/>
              <a:t>依据最大隶属度原则，无居民岛改扩建工程项目前期成本控制水平较差，从后期成本控制的角度来看，其工程项目的承建单位应当分析当前成本控制中的不足，改进成本控制措施，以期提高在后续工程项目中的成本控制水平。</a:t>
            </a:r>
            <a:endParaRPr lang="zh-CN" altLang="en-US" sz="280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808355"/>
            <a:ext cx="10972800" cy="5318125"/>
          </a:xfrm>
        </p:spPr>
        <p:txBody>
          <a:bodyPr/>
          <a:p>
            <a:r>
              <a:rPr lang="zh-CN" altLang="en-US" sz="3200"/>
              <a:t>模糊综合评价方法的基本思想</a:t>
            </a:r>
            <a:endParaRPr lang="zh-CN" altLang="en-US" sz="3200"/>
          </a:p>
          <a:p>
            <a:pPr lvl="1"/>
            <a:endParaRPr lang="zh-CN" altLang="en-US" sz="2800"/>
          </a:p>
          <a:p>
            <a:pPr lvl="1"/>
            <a:r>
              <a:rPr lang="zh-CN" altLang="en-US" sz="2800"/>
              <a:t>以模糊数学、模糊线性变换原理和最大隶属度原则为基础,考虑所需评价事物的各个评价指标因素,对其做出合理的优劣、等级评价。它利用隶属函数作为桥梁,将不确定性(非量化因素)在形式上转化为确定性(量化结果),即将模糊性加以量化,从而可以利用传统的数学方法对其进行分析及处理,本质上是应用模糊关系合成,从多个因素对评价对象隶属等级状况进行综合评价的一种方法。</a:t>
            </a:r>
            <a:endParaRPr lang="zh-CN" altLang="en-US" sz="280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9600" y="1021715"/>
            <a:ext cx="10972800" cy="5104765"/>
          </a:xfrm>
        </p:spPr>
        <p:txBody>
          <a:bodyPr/>
          <a:p>
            <a:r>
              <a:rPr lang="zh-CN" altLang="en-US" sz="3200"/>
              <a:t>模糊综合评价法的基本原理</a:t>
            </a:r>
            <a:endParaRPr lang="zh-CN" altLang="en-US" sz="3200"/>
          </a:p>
          <a:p>
            <a:pPr lvl="1"/>
            <a:endParaRPr lang="zh-CN" altLang="en-US" sz="2800"/>
          </a:p>
          <a:p>
            <a:pPr lvl="1"/>
            <a:endParaRPr lang="zh-CN" altLang="en-US" sz="2800"/>
          </a:p>
          <a:p>
            <a:pPr lvl="1"/>
            <a:r>
              <a:rPr lang="zh-CN" altLang="en-US" sz="2800"/>
              <a:t>首先确定被评价对象的因素（指标）集合评（等级）集；再分别确定各个因素的权重及它们的隶属度向量，获得模糊评判矩阵；最后把模糊评判矩阵与因素的权向量进行模糊运算并进行归一化，得到模糊综合评价结果。</a:t>
            </a:r>
            <a:endParaRPr lang="zh-CN" altLang="en-US" sz="280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000">
                <a:latin typeface="华文行楷" panose="02010800040101010101" charset="-122"/>
                <a:ea typeface="华文行楷" panose="02010800040101010101" charset="-122"/>
              </a:rPr>
              <a:t>三、模糊数学</a:t>
            </a:r>
            <a:endParaRPr lang="zh-CN" altLang="en-US" sz="4000">
              <a:latin typeface="华文行楷" panose="02010800040101010101" charset="-122"/>
              <a:ea typeface="华文行楷" panose="02010800040101010101" charset="-122"/>
            </a:endParaRPr>
          </a:p>
        </p:txBody>
      </p:sp>
      <p:sp>
        <p:nvSpPr>
          <p:cNvPr id="3" name="内容占位符 2"/>
          <p:cNvSpPr>
            <a:spLocks noGrp="1"/>
          </p:cNvSpPr>
          <p:nvPr>
            <p:ph idx="1"/>
          </p:nvPr>
        </p:nvSpPr>
        <p:spPr>
          <a:xfrm>
            <a:off x="609600" y="1188720"/>
            <a:ext cx="5753100" cy="4709795"/>
          </a:xfrm>
        </p:spPr>
        <p:txBody>
          <a:bodyPr/>
          <a:p>
            <a:r>
              <a:rPr lang="zh-CN" altLang="en-US"/>
              <a:t>模糊数学就是用数学方法研究模糊现象用属于程度代替属于或不属于。</a:t>
            </a:r>
            <a:endParaRPr lang="zh-CN" altLang="en-US"/>
          </a:p>
          <a:p>
            <a:r>
              <a:rPr lang="zh-CN" altLang="en-US"/>
              <a:t>多因素评价较困难，因为要同时综合考虑的因素很多，而各因素重要程度又不同，使问题变得很复杂。如用经典数学方法来解决综合评价问题，就显得很困难。而模糊数学则为解决模糊综合评价问题提供了理论依据，从而找到了一种简便而有效的评价与决策方法。</a:t>
            </a:r>
            <a:endParaRPr lang="zh-CN" altLang="en-US"/>
          </a:p>
          <a:p>
            <a:r>
              <a:rPr lang="zh-CN" altLang="en-US"/>
              <a:t> 可通过模糊数学提供的方法进行运算，得出定量的综合评价结果，从而为正确决策提供依据。</a:t>
            </a:r>
            <a:endParaRPr lang="zh-CN" altLang="en-US"/>
          </a:p>
        </p:txBody>
      </p:sp>
      <p:grpSp>
        <p:nvGrpSpPr>
          <p:cNvPr id="10244" name="组合 10243"/>
          <p:cNvGrpSpPr>
            <a:grpSpLocks noRot="1" noChangeAspect="1"/>
          </p:cNvGrpSpPr>
          <p:nvPr/>
        </p:nvGrpSpPr>
        <p:grpSpPr>
          <a:xfrm>
            <a:off x="6286500" y="1417955"/>
            <a:ext cx="5715000" cy="2527300"/>
            <a:chOff x="0" y="0"/>
            <a:chExt cx="2880" cy="1584"/>
          </a:xfrm>
        </p:grpSpPr>
        <p:sp>
          <p:nvSpPr>
            <p:cNvPr id="10245" name="矩形 10244"/>
            <p:cNvSpPr>
              <a:spLocks noRot="1" noChangeAspect="1"/>
            </p:cNvSpPr>
            <p:nvPr/>
          </p:nvSpPr>
          <p:spPr>
            <a:xfrm>
              <a:off x="0" y="0"/>
              <a:ext cx="2880" cy="1584"/>
            </a:xfrm>
            <a:prstGeom prst="rect">
              <a:avLst/>
            </a:prstGeom>
            <a:noFill/>
            <a:ln w="9525">
              <a:noFill/>
            </a:ln>
          </p:spPr>
          <p:txBody>
            <a:bodyPr/>
            <a:p>
              <a:endParaRPr lang="zh-CN" altLang="en-US"/>
            </a:p>
          </p:txBody>
        </p:sp>
        <p:sp>
          <p:nvSpPr>
            <p:cNvPr id="10246" name="矩形 10245"/>
            <p:cNvSpPr/>
            <p:nvPr/>
          </p:nvSpPr>
          <p:spPr>
            <a:xfrm>
              <a:off x="756" y="0"/>
              <a:ext cx="864" cy="288"/>
            </a:xfrm>
            <a:prstGeom prst="rect">
              <a:avLst/>
            </a:prstGeom>
            <a:solidFill>
              <a:srgbClr val="FFFFFF"/>
            </a:solidFill>
            <a:ln w="76200" cap="flat" cmpd="dbl">
              <a:solidFill>
                <a:srgbClr val="D28888"/>
              </a:solidFill>
              <a:prstDash val="solid"/>
              <a:miter/>
              <a:headEnd type="none" w="med" len="med"/>
              <a:tailEnd type="none" w="med" len="med"/>
            </a:ln>
          </p:spPr>
          <p:txBody>
            <a:bodyPr wrap="square" anchor="ctr"/>
            <a:p>
              <a:pPr algn="ctr"/>
              <a:r>
                <a:rPr lang="zh-CN" altLang="en-US" sz="2100" dirty="0">
                  <a:solidFill>
                    <a:srgbClr val="545454"/>
                  </a:solidFill>
                  <a:latin typeface="Arial" panose="020B0604020202020204" pitchFamily="34" charset="0"/>
                  <a:ea typeface="华文楷体" panose="02010600040101010101" charset="-122"/>
                </a:rPr>
                <a:t>量</a:t>
              </a:r>
              <a:endParaRPr lang="zh-CN" altLang="en-US" sz="2100" dirty="0">
                <a:solidFill>
                  <a:srgbClr val="545454"/>
                </a:solidFill>
                <a:latin typeface="Arial" panose="020B0604020202020204" pitchFamily="34" charset="0"/>
                <a:ea typeface="华文楷体" panose="02010600040101010101" charset="-122"/>
              </a:endParaRPr>
            </a:p>
          </p:txBody>
        </p:sp>
        <p:sp>
          <p:nvSpPr>
            <p:cNvPr id="10247" name="矩形 10246"/>
            <p:cNvSpPr/>
            <p:nvPr/>
          </p:nvSpPr>
          <p:spPr>
            <a:xfrm>
              <a:off x="0" y="432"/>
              <a:ext cx="864" cy="288"/>
            </a:xfrm>
            <a:prstGeom prst="rect">
              <a:avLst/>
            </a:prstGeom>
            <a:solidFill>
              <a:srgbClr val="FFFFFF"/>
            </a:solidFill>
            <a:ln w="76200" cap="flat" cmpd="dbl">
              <a:solidFill>
                <a:srgbClr val="D28888"/>
              </a:solidFill>
              <a:prstDash val="solid"/>
              <a:miter/>
              <a:headEnd type="none" w="med" len="med"/>
              <a:tailEnd type="none" w="med" len="med"/>
            </a:ln>
          </p:spPr>
          <p:txBody>
            <a:bodyPr wrap="square" anchor="ctr"/>
            <a:p>
              <a:pPr algn="ctr"/>
              <a:r>
                <a:rPr lang="zh-CN" altLang="en-US" sz="2100" dirty="0">
                  <a:solidFill>
                    <a:srgbClr val="545454"/>
                  </a:solidFill>
                  <a:latin typeface="Arial" panose="020B0604020202020204" pitchFamily="34" charset="0"/>
                  <a:ea typeface="华文楷体" panose="02010600040101010101" charset="-122"/>
                </a:rPr>
                <a:t>确定性</a:t>
              </a:r>
              <a:endParaRPr lang="zh-CN" altLang="en-US" sz="2100" dirty="0">
                <a:solidFill>
                  <a:srgbClr val="545454"/>
                </a:solidFill>
                <a:latin typeface="Arial" panose="020B0604020202020204" pitchFamily="34" charset="0"/>
                <a:ea typeface="华文楷体" panose="02010600040101010101" charset="-122"/>
              </a:endParaRPr>
            </a:p>
          </p:txBody>
        </p:sp>
        <p:cxnSp>
          <p:nvCxnSpPr>
            <p:cNvPr id="10248" name="肘形连接符 10247"/>
            <p:cNvCxnSpPr>
              <a:stCxn id="10247" idx="0"/>
              <a:endCxn id="10246" idx="2"/>
            </p:cNvCxnSpPr>
            <p:nvPr/>
          </p:nvCxnSpPr>
          <p:spPr>
            <a:xfrm rot="16200000">
              <a:off x="738" y="-18"/>
              <a:ext cx="144" cy="756"/>
            </a:xfrm>
            <a:prstGeom prst="bentConnector3">
              <a:avLst>
                <a:gd name="adj1" fmla="val 40000"/>
              </a:avLst>
            </a:prstGeom>
            <a:ln w="28575" cap="flat" cmpd="sng">
              <a:solidFill>
                <a:srgbClr val="D28888"/>
              </a:solidFill>
              <a:prstDash val="solid"/>
              <a:miter/>
              <a:headEnd type="none" w="med" len="med"/>
              <a:tailEnd type="none" w="med" len="med"/>
            </a:ln>
          </p:spPr>
        </p:cxnSp>
        <p:sp>
          <p:nvSpPr>
            <p:cNvPr id="10249" name="矩形 10248"/>
            <p:cNvSpPr/>
            <p:nvPr/>
          </p:nvSpPr>
          <p:spPr>
            <a:xfrm>
              <a:off x="1512" y="432"/>
              <a:ext cx="864" cy="288"/>
            </a:xfrm>
            <a:prstGeom prst="rect">
              <a:avLst/>
            </a:prstGeom>
            <a:solidFill>
              <a:srgbClr val="FFFFFF"/>
            </a:solidFill>
            <a:ln w="76200" cap="flat" cmpd="dbl">
              <a:solidFill>
                <a:srgbClr val="D28888"/>
              </a:solidFill>
              <a:prstDash val="solid"/>
              <a:miter/>
              <a:headEnd type="none" w="med" len="med"/>
              <a:tailEnd type="none" w="med" len="med"/>
            </a:ln>
          </p:spPr>
          <p:txBody>
            <a:bodyPr wrap="square" anchor="ctr"/>
            <a:p>
              <a:pPr algn="ctr"/>
              <a:r>
                <a:rPr lang="zh-CN" altLang="en-US" sz="2100" dirty="0">
                  <a:solidFill>
                    <a:srgbClr val="545454"/>
                  </a:solidFill>
                  <a:latin typeface="Arial" panose="020B0604020202020204" pitchFamily="34" charset="0"/>
                  <a:ea typeface="华文楷体" panose="02010600040101010101" charset="-122"/>
                </a:rPr>
                <a:t>不确定性</a:t>
              </a:r>
              <a:endParaRPr lang="zh-CN" altLang="en-US" sz="2100" dirty="0">
                <a:solidFill>
                  <a:srgbClr val="545454"/>
                </a:solidFill>
                <a:latin typeface="Arial" panose="020B0604020202020204" pitchFamily="34" charset="0"/>
                <a:ea typeface="华文楷体" panose="02010600040101010101" charset="-122"/>
              </a:endParaRPr>
            </a:p>
          </p:txBody>
        </p:sp>
        <p:cxnSp>
          <p:nvCxnSpPr>
            <p:cNvPr id="10250" name="肘形连接符 10249"/>
            <p:cNvCxnSpPr>
              <a:stCxn id="10249" idx="0"/>
              <a:endCxn id="10246" idx="2"/>
            </p:cNvCxnSpPr>
            <p:nvPr/>
          </p:nvCxnSpPr>
          <p:spPr>
            <a:xfrm rot="-16200000" flipH="1">
              <a:off x="1494" y="-18"/>
              <a:ext cx="144" cy="756"/>
            </a:xfrm>
            <a:prstGeom prst="bentConnector3">
              <a:avLst>
                <a:gd name="adj1" fmla="val 40000"/>
              </a:avLst>
            </a:prstGeom>
            <a:ln w="28575" cap="flat" cmpd="sng">
              <a:solidFill>
                <a:srgbClr val="D28888"/>
              </a:solidFill>
              <a:prstDash val="solid"/>
              <a:miter/>
              <a:headEnd type="none" w="med" len="med"/>
              <a:tailEnd type="none" w="med" len="med"/>
            </a:ln>
          </p:spPr>
        </p:cxnSp>
        <p:sp>
          <p:nvSpPr>
            <p:cNvPr id="10251" name="矩形 10250"/>
            <p:cNvSpPr/>
            <p:nvPr/>
          </p:nvSpPr>
          <p:spPr>
            <a:xfrm>
              <a:off x="0" y="864"/>
              <a:ext cx="864" cy="288"/>
            </a:xfrm>
            <a:prstGeom prst="rect">
              <a:avLst/>
            </a:prstGeom>
            <a:solidFill>
              <a:srgbClr val="FFFFFF"/>
            </a:solidFill>
            <a:ln w="76200" cap="flat" cmpd="dbl">
              <a:solidFill>
                <a:srgbClr val="D28888"/>
              </a:solidFill>
              <a:prstDash val="solid"/>
              <a:miter/>
              <a:headEnd type="none" w="med" len="med"/>
              <a:tailEnd type="none" w="med" len="med"/>
            </a:ln>
          </p:spPr>
          <p:txBody>
            <a:bodyPr wrap="square" anchor="ctr"/>
            <a:p>
              <a:pPr algn="ctr"/>
              <a:r>
                <a:rPr lang="zh-CN" altLang="en-US" sz="2100" dirty="0">
                  <a:solidFill>
                    <a:srgbClr val="545454"/>
                  </a:solidFill>
                  <a:latin typeface="Arial" panose="020B0604020202020204" pitchFamily="34" charset="0"/>
                  <a:ea typeface="华文楷体" panose="02010600040101010101" charset="-122"/>
                </a:rPr>
                <a:t>经典数学</a:t>
              </a:r>
              <a:endParaRPr lang="zh-CN" altLang="en-US" sz="2100" dirty="0">
                <a:solidFill>
                  <a:srgbClr val="545454"/>
                </a:solidFill>
                <a:latin typeface="Arial" panose="020B0604020202020204" pitchFamily="34" charset="0"/>
                <a:ea typeface="华文楷体" panose="02010600040101010101" charset="-122"/>
              </a:endParaRPr>
            </a:p>
          </p:txBody>
        </p:sp>
        <p:cxnSp>
          <p:nvCxnSpPr>
            <p:cNvPr id="10252" name="肘形连接符 10251"/>
            <p:cNvCxnSpPr>
              <a:stCxn id="10251" idx="0"/>
              <a:endCxn id="10247" idx="2"/>
            </p:cNvCxnSpPr>
            <p:nvPr/>
          </p:nvCxnSpPr>
          <p:spPr>
            <a:xfrm rot="16200000">
              <a:off x="353" y="785"/>
              <a:ext cx="144" cy="5"/>
            </a:xfrm>
            <a:prstGeom prst="bentConnector2">
              <a:avLst/>
            </a:prstGeom>
            <a:ln w="28575" cap="flat" cmpd="sng">
              <a:solidFill>
                <a:srgbClr val="D28888"/>
              </a:solidFill>
              <a:prstDash val="solid"/>
              <a:miter/>
              <a:headEnd type="none" w="med" len="med"/>
              <a:tailEnd type="none" w="med" len="med"/>
            </a:ln>
          </p:spPr>
        </p:cxnSp>
        <p:sp>
          <p:nvSpPr>
            <p:cNvPr id="10253" name="矩形 10252"/>
            <p:cNvSpPr/>
            <p:nvPr/>
          </p:nvSpPr>
          <p:spPr>
            <a:xfrm>
              <a:off x="1008" y="864"/>
              <a:ext cx="864" cy="288"/>
            </a:xfrm>
            <a:prstGeom prst="rect">
              <a:avLst/>
            </a:prstGeom>
            <a:solidFill>
              <a:srgbClr val="FFFFFF"/>
            </a:solidFill>
            <a:ln w="76200" cap="flat" cmpd="dbl">
              <a:solidFill>
                <a:srgbClr val="D28888"/>
              </a:solidFill>
              <a:prstDash val="solid"/>
              <a:miter/>
              <a:headEnd type="none" w="med" len="med"/>
              <a:tailEnd type="none" w="med" len="med"/>
            </a:ln>
          </p:spPr>
          <p:txBody>
            <a:bodyPr wrap="square" anchor="ctr"/>
            <a:p>
              <a:pPr algn="ctr"/>
              <a:r>
                <a:rPr lang="zh-CN" altLang="en-US" sz="2100" dirty="0">
                  <a:solidFill>
                    <a:srgbClr val="545454"/>
                  </a:solidFill>
                  <a:latin typeface="Arial" panose="020B0604020202020204" pitchFamily="34" charset="0"/>
                  <a:ea typeface="华文楷体" panose="02010600040101010101" charset="-122"/>
                </a:rPr>
                <a:t>随机性</a:t>
              </a:r>
              <a:endParaRPr lang="zh-CN" altLang="en-US" sz="2100" dirty="0">
                <a:solidFill>
                  <a:srgbClr val="545454"/>
                </a:solidFill>
                <a:latin typeface="Arial" panose="020B0604020202020204" pitchFamily="34" charset="0"/>
                <a:ea typeface="华文楷体" panose="02010600040101010101" charset="-122"/>
              </a:endParaRPr>
            </a:p>
          </p:txBody>
        </p:sp>
        <p:cxnSp>
          <p:nvCxnSpPr>
            <p:cNvPr id="10254" name="肘形连接符 10253"/>
            <p:cNvCxnSpPr>
              <a:stCxn id="10253" idx="0"/>
              <a:endCxn id="10249" idx="2"/>
            </p:cNvCxnSpPr>
            <p:nvPr/>
          </p:nvCxnSpPr>
          <p:spPr>
            <a:xfrm rot="16200000">
              <a:off x="1620" y="540"/>
              <a:ext cx="144" cy="504"/>
            </a:xfrm>
            <a:prstGeom prst="bentConnector3">
              <a:avLst>
                <a:gd name="adj1" fmla="val 40000"/>
              </a:avLst>
            </a:prstGeom>
            <a:ln w="28575" cap="flat" cmpd="sng">
              <a:solidFill>
                <a:srgbClr val="D28888"/>
              </a:solidFill>
              <a:prstDash val="solid"/>
              <a:miter/>
              <a:headEnd type="none" w="med" len="med"/>
              <a:tailEnd type="none" w="med" len="med"/>
            </a:ln>
          </p:spPr>
        </p:cxnSp>
        <p:sp>
          <p:nvSpPr>
            <p:cNvPr id="10255" name="矩形 10254"/>
            <p:cNvSpPr/>
            <p:nvPr/>
          </p:nvSpPr>
          <p:spPr>
            <a:xfrm>
              <a:off x="2016" y="864"/>
              <a:ext cx="864" cy="288"/>
            </a:xfrm>
            <a:prstGeom prst="rect">
              <a:avLst/>
            </a:prstGeom>
            <a:solidFill>
              <a:srgbClr val="FFFFFF"/>
            </a:solidFill>
            <a:ln w="76200" cap="flat" cmpd="dbl">
              <a:solidFill>
                <a:srgbClr val="D28888"/>
              </a:solidFill>
              <a:prstDash val="solid"/>
              <a:miter/>
              <a:headEnd type="none" w="med" len="med"/>
              <a:tailEnd type="none" w="med" len="med"/>
            </a:ln>
          </p:spPr>
          <p:txBody>
            <a:bodyPr wrap="square" anchor="ctr"/>
            <a:p>
              <a:pPr algn="ctr"/>
              <a:r>
                <a:rPr lang="zh-CN" altLang="en-US" sz="2100" dirty="0">
                  <a:solidFill>
                    <a:srgbClr val="545454"/>
                  </a:solidFill>
                  <a:latin typeface="Arial" panose="020B0604020202020204" pitchFamily="34" charset="0"/>
                  <a:ea typeface="华文楷体" panose="02010600040101010101" charset="-122"/>
                </a:rPr>
                <a:t>模糊性</a:t>
              </a:r>
              <a:endParaRPr lang="zh-CN" altLang="en-US" sz="2100" dirty="0">
                <a:solidFill>
                  <a:srgbClr val="545454"/>
                </a:solidFill>
                <a:latin typeface="Arial" panose="020B0604020202020204" pitchFamily="34" charset="0"/>
                <a:ea typeface="华文楷体" panose="02010600040101010101" charset="-122"/>
              </a:endParaRPr>
            </a:p>
          </p:txBody>
        </p:sp>
        <p:cxnSp>
          <p:nvCxnSpPr>
            <p:cNvPr id="10256" name="肘形连接符 10255"/>
            <p:cNvCxnSpPr>
              <a:stCxn id="10255" idx="0"/>
              <a:endCxn id="10249" idx="2"/>
            </p:cNvCxnSpPr>
            <p:nvPr/>
          </p:nvCxnSpPr>
          <p:spPr>
            <a:xfrm rot="-16200000" flipH="1">
              <a:off x="2124" y="540"/>
              <a:ext cx="144" cy="504"/>
            </a:xfrm>
            <a:prstGeom prst="bentConnector3">
              <a:avLst>
                <a:gd name="adj1" fmla="val 40000"/>
              </a:avLst>
            </a:prstGeom>
            <a:ln w="28575" cap="flat" cmpd="sng">
              <a:solidFill>
                <a:srgbClr val="D28888"/>
              </a:solidFill>
              <a:prstDash val="solid"/>
              <a:miter/>
              <a:headEnd type="none" w="med" len="med"/>
              <a:tailEnd type="none" w="med" len="med"/>
            </a:ln>
          </p:spPr>
        </p:cxnSp>
        <p:sp>
          <p:nvSpPr>
            <p:cNvPr id="10257" name="矩形 10256"/>
            <p:cNvSpPr/>
            <p:nvPr/>
          </p:nvSpPr>
          <p:spPr>
            <a:xfrm>
              <a:off x="1008" y="1296"/>
              <a:ext cx="864" cy="288"/>
            </a:xfrm>
            <a:prstGeom prst="rect">
              <a:avLst/>
            </a:prstGeom>
            <a:solidFill>
              <a:srgbClr val="FFFFFF"/>
            </a:solidFill>
            <a:ln w="76200" cap="flat" cmpd="dbl">
              <a:solidFill>
                <a:srgbClr val="D28888"/>
              </a:solidFill>
              <a:prstDash val="solid"/>
              <a:miter/>
              <a:headEnd type="none" w="med" len="med"/>
              <a:tailEnd type="none" w="med" len="med"/>
            </a:ln>
          </p:spPr>
          <p:txBody>
            <a:bodyPr wrap="square" anchor="ctr"/>
            <a:p>
              <a:pPr algn="ctr"/>
              <a:r>
                <a:rPr lang="zh-CN" altLang="en-US" sz="2100" dirty="0">
                  <a:solidFill>
                    <a:srgbClr val="545454"/>
                  </a:solidFill>
                  <a:latin typeface="Arial" panose="020B0604020202020204" pitchFamily="34" charset="0"/>
                  <a:ea typeface="华文楷体" panose="02010600040101010101" charset="-122"/>
                </a:rPr>
                <a:t>随机数学</a:t>
              </a:r>
              <a:endParaRPr lang="zh-CN" altLang="en-US" sz="2100" dirty="0">
                <a:solidFill>
                  <a:srgbClr val="545454"/>
                </a:solidFill>
                <a:latin typeface="Arial" panose="020B0604020202020204" pitchFamily="34" charset="0"/>
                <a:ea typeface="华文楷体" panose="02010600040101010101" charset="-122"/>
              </a:endParaRPr>
            </a:p>
          </p:txBody>
        </p:sp>
        <p:cxnSp>
          <p:nvCxnSpPr>
            <p:cNvPr id="10258" name="肘形连接符 10257"/>
            <p:cNvCxnSpPr>
              <a:stCxn id="10257" idx="0"/>
              <a:endCxn id="10253" idx="2"/>
            </p:cNvCxnSpPr>
            <p:nvPr/>
          </p:nvCxnSpPr>
          <p:spPr>
            <a:xfrm rot="16200000">
              <a:off x="1361" y="1217"/>
              <a:ext cx="144" cy="5"/>
            </a:xfrm>
            <a:prstGeom prst="bentConnector2">
              <a:avLst/>
            </a:prstGeom>
            <a:ln w="28575" cap="flat" cmpd="sng">
              <a:solidFill>
                <a:srgbClr val="D28888"/>
              </a:solidFill>
              <a:prstDash val="solid"/>
              <a:miter/>
              <a:headEnd type="none" w="med" len="med"/>
              <a:tailEnd type="none" w="med" len="med"/>
            </a:ln>
          </p:spPr>
        </p:cxnSp>
        <p:sp>
          <p:nvSpPr>
            <p:cNvPr id="10259" name="矩形 10258"/>
            <p:cNvSpPr/>
            <p:nvPr/>
          </p:nvSpPr>
          <p:spPr>
            <a:xfrm>
              <a:off x="2016" y="1296"/>
              <a:ext cx="864" cy="288"/>
            </a:xfrm>
            <a:prstGeom prst="rect">
              <a:avLst/>
            </a:prstGeom>
            <a:solidFill>
              <a:srgbClr val="FFFFFF"/>
            </a:solidFill>
            <a:ln w="76200" cap="flat" cmpd="dbl">
              <a:solidFill>
                <a:srgbClr val="D28888"/>
              </a:solidFill>
              <a:prstDash val="solid"/>
              <a:miter/>
              <a:headEnd type="none" w="med" len="med"/>
              <a:tailEnd type="none" w="med" len="med"/>
            </a:ln>
          </p:spPr>
          <p:txBody>
            <a:bodyPr wrap="square" anchor="ctr"/>
            <a:p>
              <a:pPr algn="ctr"/>
              <a:r>
                <a:rPr lang="zh-CN" altLang="en-US" sz="2100" dirty="0">
                  <a:solidFill>
                    <a:srgbClr val="545454"/>
                  </a:solidFill>
                  <a:latin typeface="Arial" panose="020B0604020202020204" pitchFamily="34" charset="0"/>
                  <a:ea typeface="华文楷体" panose="02010600040101010101" charset="-122"/>
                </a:rPr>
                <a:t>模糊数学</a:t>
              </a:r>
              <a:endParaRPr lang="zh-CN" altLang="en-US" sz="2100" dirty="0">
                <a:solidFill>
                  <a:srgbClr val="545454"/>
                </a:solidFill>
                <a:latin typeface="Arial" panose="020B0604020202020204" pitchFamily="34" charset="0"/>
                <a:ea typeface="华文楷体" panose="02010600040101010101" charset="-122"/>
              </a:endParaRPr>
            </a:p>
          </p:txBody>
        </p:sp>
        <p:cxnSp>
          <p:nvCxnSpPr>
            <p:cNvPr id="10260" name="肘形连接符 10259"/>
            <p:cNvCxnSpPr>
              <a:stCxn id="10259" idx="0"/>
              <a:endCxn id="10255" idx="2"/>
            </p:cNvCxnSpPr>
            <p:nvPr/>
          </p:nvCxnSpPr>
          <p:spPr>
            <a:xfrm rot="16200000">
              <a:off x="2369" y="1217"/>
              <a:ext cx="144" cy="5"/>
            </a:xfrm>
            <a:prstGeom prst="bentConnector2">
              <a:avLst/>
            </a:prstGeom>
            <a:ln w="28575" cap="flat" cmpd="sng">
              <a:solidFill>
                <a:srgbClr val="D28888"/>
              </a:solidFill>
              <a:prstDash val="solid"/>
              <a:miter/>
              <a:headEnd type="none" w="med" len="med"/>
              <a:tailEnd type="none" w="med" len="med"/>
            </a:ln>
          </p:spPr>
        </p:cxnSp>
      </p:gr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4000" b="1">
                <a:latin typeface="华文行楷" panose="02010800040101010101" charset="-122"/>
                <a:ea typeface="华文行楷" panose="02010800040101010101" charset="-122"/>
                <a:sym typeface="+mn-ea"/>
              </a:rPr>
              <a:t>四、模糊综合评价法的模型和步骤</a:t>
            </a:r>
            <a:endParaRPr lang="zh-CN" altLang="en-US" sz="4000" b="1">
              <a:latin typeface="华文行楷" panose="02010800040101010101" charset="-122"/>
              <a:ea typeface="华文行楷" panose="02010800040101010101" charset="-122"/>
              <a:sym typeface="+mn-ea"/>
            </a:endParaRPr>
          </a:p>
        </p:txBody>
      </p:sp>
      <p:sp>
        <p:nvSpPr>
          <p:cNvPr id="3" name="内容占位符 2"/>
          <p:cNvSpPr>
            <a:spLocks noGrp="1"/>
          </p:cNvSpPr>
          <p:nvPr>
            <p:ph idx="1"/>
          </p:nvPr>
        </p:nvSpPr>
        <p:spPr/>
        <p:txBody>
          <a:bodyPr/>
          <a:p>
            <a:r>
              <a:rPr lang="zh-CN" altLang="en-US" sz="3200">
                <a:solidFill>
                  <a:srgbClr val="FF0000"/>
                </a:solidFill>
              </a:rPr>
              <a:t>1、确定评价对象的因素论域</a:t>
            </a:r>
            <a:endParaRPr lang="zh-CN" altLang="en-US" sz="3200">
              <a:solidFill>
                <a:srgbClr val="FF0000"/>
              </a:solidFill>
            </a:endParaRPr>
          </a:p>
          <a:p>
            <a:endParaRPr lang="zh-CN" altLang="en-US" sz="2800">
              <a:solidFill>
                <a:srgbClr val="FF0000"/>
              </a:solidFill>
            </a:endParaRPr>
          </a:p>
          <a:p>
            <a:endParaRPr lang="zh-CN" altLang="en-US" sz="2800"/>
          </a:p>
          <a:p>
            <a:r>
              <a:rPr lang="zh-CN" altLang="en-US" sz="2800"/>
              <a:t>设U={u1,u2,…,um}为刻画被评价对象的m种评价因素(评价指标).其中:m是评价因素的个数,有具体的指标体系所决定.</a:t>
            </a:r>
            <a:endParaRPr lang="zh-CN" altLang="en-US" sz="2800"/>
          </a:p>
          <a:p>
            <a:r>
              <a:rPr lang="zh-CN" altLang="en-US" sz="2800"/>
              <a:t>也就是说有m个评价指标，表明我们对被评价对象从哪些方面来进行评判描述。</a:t>
            </a:r>
            <a:endParaRPr lang="zh-CN" altLang="en-US" sz="2800"/>
          </a:p>
        </p:txBody>
      </p:sp>
      <p:graphicFrame>
        <p:nvGraphicFramePr>
          <p:cNvPr id="9220" name="对象 9219"/>
          <p:cNvGraphicFramePr>
            <a:graphicFrameLocks noChangeAspect="1"/>
          </p:cNvGraphicFramePr>
          <p:nvPr/>
        </p:nvGraphicFramePr>
        <p:xfrm>
          <a:off x="3179763" y="2261235"/>
          <a:ext cx="4894262" cy="704850"/>
        </p:xfrm>
        <a:graphic>
          <a:graphicData uri="http://schemas.openxmlformats.org/presentationml/2006/ole">
            <mc:AlternateContent xmlns:mc="http://schemas.openxmlformats.org/markup-compatibility/2006">
              <mc:Choice xmlns:v="urn:schemas-microsoft-com:vml" Requires="v">
                <p:oleObj spid="_x0000_s3077" name="" r:id="rId1" imgW="1143000" imgH="215900" progId="Equation.3">
                  <p:embed/>
                </p:oleObj>
              </mc:Choice>
              <mc:Fallback>
                <p:oleObj name="" r:id="rId1" imgW="1143000" imgH="215900" progId="Equation.3">
                  <p:embed/>
                  <p:pic>
                    <p:nvPicPr>
                      <p:cNvPr id="0" name="图片 3076"/>
                      <p:cNvPicPr/>
                      <p:nvPr/>
                    </p:nvPicPr>
                    <p:blipFill>
                      <a:blip r:embed="rId2"/>
                      <a:stretch>
                        <a:fillRect/>
                      </a:stretch>
                    </p:blipFill>
                    <p:spPr>
                      <a:xfrm>
                        <a:off x="3179763" y="2261235"/>
                        <a:ext cx="4894262" cy="704850"/>
                      </a:xfrm>
                      <a:prstGeom prst="rect">
                        <a:avLst/>
                      </a:prstGeom>
                      <a:noFill/>
                      <a:ln w="38100">
                        <a:noFill/>
                        <a:miter/>
                      </a:ln>
                    </p:spPr>
                  </p:pic>
                </p:oleObj>
              </mc:Fallback>
            </mc:AlternateContent>
          </a:graphicData>
        </a:graphic>
      </p:graphicFrame>
    </p:spTree>
  </p:cSld>
  <p:clrMapOvr>
    <a:masterClrMapping/>
  </p:clrMapOvr>
  <p:transition>
    <p:fade/>
  </p:transition>
</p:sld>
</file>

<file path=ppt/theme/theme1.xml><?xml version="1.0" encoding="utf-8"?>
<a:theme xmlns:a="http://schemas.openxmlformats.org/drawingml/2006/main" name="经营指数">
  <a:themeElements>
    <a:clrScheme name="">
      <a:dk1>
        <a:srgbClr val="000000"/>
      </a:dk1>
      <a:lt1>
        <a:srgbClr val="FFFFFF"/>
      </a:lt1>
      <a:dk2>
        <a:srgbClr val="000000"/>
      </a:dk2>
      <a:lt2>
        <a:srgbClr val="808080"/>
      </a:lt2>
      <a:accent1>
        <a:srgbClr val="B1E4FF"/>
      </a:accent1>
      <a:accent2>
        <a:srgbClr val="0099CC"/>
      </a:accent2>
      <a:accent3>
        <a:srgbClr val="FFFFFF"/>
      </a:accent3>
      <a:accent4>
        <a:srgbClr val="000000"/>
      </a:accent4>
      <a:accent5>
        <a:srgbClr val="D4EFFF"/>
      </a:accent5>
      <a:accent6>
        <a:srgbClr val="0089B7"/>
      </a:accent6>
      <a:hlink>
        <a:srgbClr val="003399"/>
      </a:hlink>
      <a:folHlink>
        <a:srgbClr val="61C2FF"/>
      </a:folHlink>
    </a:clrScheme>
    <a:fontScheme name="">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B1E4FF"/>
        </a:accent1>
        <a:accent2>
          <a:srgbClr val="0099CC"/>
        </a:accent2>
        <a:accent3>
          <a:srgbClr val="FFFFFF"/>
        </a:accent3>
        <a:accent4>
          <a:srgbClr val="000000"/>
        </a:accent4>
        <a:accent5>
          <a:srgbClr val="D4EFFF"/>
        </a:accent5>
        <a:accent6>
          <a:srgbClr val="0089B7"/>
        </a:accent6>
        <a:hlink>
          <a:srgbClr val="003399"/>
        </a:hlink>
        <a:folHlink>
          <a:srgbClr val="61C2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9592</Words>
  <Application>WPS 演示</Application>
  <PresentationFormat>宽屏</PresentationFormat>
  <Paragraphs>1193</Paragraphs>
  <Slides>52</Slides>
  <Notes>0</Notes>
  <HiddenSlides>0</HiddenSlides>
  <MMClips>0</MMClips>
  <ScaleCrop>false</ScaleCrop>
  <HeadingPairs>
    <vt:vector size="8" baseType="variant">
      <vt:variant>
        <vt:lpstr>已用的字体</vt:lpstr>
      </vt:variant>
      <vt:variant>
        <vt:i4>18</vt:i4>
      </vt:variant>
      <vt:variant>
        <vt:lpstr>主题</vt:lpstr>
      </vt:variant>
      <vt:variant>
        <vt:i4>1</vt:i4>
      </vt:variant>
      <vt:variant>
        <vt:lpstr>嵌入 OLE 服务器</vt:lpstr>
      </vt:variant>
      <vt:variant>
        <vt:i4>33</vt:i4>
      </vt:variant>
      <vt:variant>
        <vt:lpstr>幻灯片标题</vt:lpstr>
      </vt:variant>
      <vt:variant>
        <vt:i4>52</vt:i4>
      </vt:variant>
    </vt:vector>
  </HeadingPairs>
  <TitlesOfParts>
    <vt:vector size="104" baseType="lpstr">
      <vt:lpstr>Arial</vt:lpstr>
      <vt:lpstr>宋体</vt:lpstr>
      <vt:lpstr>Wingdings</vt:lpstr>
      <vt:lpstr>方正姚体</vt:lpstr>
      <vt:lpstr>华文行楷</vt:lpstr>
      <vt:lpstr>华文楷体</vt:lpstr>
      <vt:lpstr>微软雅黑</vt:lpstr>
      <vt:lpstr>Arial Unicode MS</vt:lpstr>
      <vt:lpstr>黑体</vt:lpstr>
      <vt:lpstr>Calibri</vt:lpstr>
      <vt:lpstr>楷体_GB2312</vt:lpstr>
      <vt:lpstr>Wingdings</vt:lpstr>
      <vt:lpstr>Monotype Sorts</vt:lpstr>
      <vt:lpstr>Times New Roman</vt:lpstr>
      <vt:lpstr>Symbol</vt:lpstr>
      <vt:lpstr>Tahoma</vt:lpstr>
      <vt:lpstr>华文仿宋</vt:lpstr>
      <vt:lpstr>新宋体</vt:lpstr>
      <vt:lpstr>经营指数</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Equation.DSMT4</vt:lpstr>
      <vt:lpstr>Equation.DSMT4</vt:lpstr>
      <vt:lpstr>Equation.DSMT4</vt:lpstr>
      <vt:lpstr>Equation.3</vt:lpstr>
      <vt:lpstr>Equation.DSMT4</vt:lpstr>
      <vt:lpstr>Equation.DSMT4</vt:lpstr>
      <vt:lpstr>Equation.DSMT4</vt:lpstr>
      <vt:lpstr>Equation.DSMT4</vt:lpstr>
      <vt:lpstr>Equation.3</vt:lpstr>
      <vt:lpstr>Equation.3</vt:lpstr>
      <vt:lpstr>Equation.3</vt:lpstr>
      <vt:lpstr>Equation.3</vt:lpstr>
      <vt:lpstr>Equation.3</vt:lpstr>
      <vt:lpstr>Equation.3</vt:lpstr>
      <vt:lpstr>模糊综合评价法</vt:lpstr>
      <vt:lpstr>一、什么是事物的模糊性</vt:lpstr>
      <vt:lpstr>PowerPoint 演示文稿</vt:lpstr>
      <vt:lpstr>二、模糊综合评价法</vt:lpstr>
      <vt:lpstr>PowerPoint 演示文稿</vt:lpstr>
      <vt:lpstr>PowerPoint 演示文稿</vt:lpstr>
      <vt:lpstr>PowerPoint 演示文稿</vt:lpstr>
      <vt:lpstr>三、模糊数学</vt:lpstr>
      <vt:lpstr>四、模糊综合评价法的模型和步骤</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五、模糊综合评价方法的优缺点</vt:lpstr>
      <vt:lpstr>六、模糊层次分析法（FAHP）</vt:lpstr>
      <vt:lpstr>七、层次分析法（AHP）：</vt:lpstr>
      <vt:lpstr>PowerPoint 演示文稿</vt:lpstr>
      <vt:lpstr>PowerPoint 演示文稿</vt:lpstr>
      <vt:lpstr>PowerPoint 演示文稿</vt:lpstr>
      <vt:lpstr>PowerPoint 演示文稿</vt:lpstr>
      <vt:lpstr>PowerPoint 演示文稿</vt:lpstr>
      <vt:lpstr>八、模糊综合分析法的应用案例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Administrator</cp:lastModifiedBy>
  <cp:revision>14</cp:revision>
  <dcterms:created xsi:type="dcterms:W3CDTF">2017-11-17T08:38:00Z</dcterms:created>
  <dcterms:modified xsi:type="dcterms:W3CDTF">2017-11-18T03:01:58Z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