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285" r:id="rId3"/>
    <p:sldId id="308" r:id="rId4"/>
    <p:sldId id="301" r:id="rId5"/>
    <p:sldId id="288" r:id="rId6"/>
    <p:sldId id="290" r:id="rId7"/>
    <p:sldId id="297" r:id="rId8"/>
    <p:sldId id="282" r:id="rId9"/>
    <p:sldId id="280" r:id="rId10"/>
    <p:sldId id="313" r:id="rId11"/>
    <p:sldId id="310" r:id="rId12"/>
    <p:sldId id="284" r:id="rId13"/>
    <p:sldId id="298" r:id="rId14"/>
    <p:sldId id="283" r:id="rId15"/>
    <p:sldId id="304" r:id="rId16"/>
    <p:sldId id="307" r:id="rId17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8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-2142" y="-114"/>
      </p:cViewPr>
      <p:guideLst>
        <p:guide orient="horz" pos="2880"/>
        <p:guide pos="2160"/>
      </p:guideLst>
    </p:cSldViewPr>
  </p:notes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C39E-29EB-42F9-865D-F46C99A0666D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7CDD-B897-45EF-8EE6-15E43F89EB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723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EE2C0-2D6C-4EF5-BAF7-6443DB00F28D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192BB-67B9-41A4-A826-6C33ADCF06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14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92BB-67B9-41A4-A826-6C33ADCF064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125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192BB-67B9-41A4-A826-6C33ADCF064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359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pPr lvl="0"/>
              <a:t>2018/6/19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endParaRPr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pPr lvl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/>
          <p:nvPr/>
        </p:nvSpPr>
        <p:spPr>
          <a:xfrm>
            <a:off x="0" y="2571750"/>
            <a:ext cx="1296988" cy="115728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7"/>
          <p:cNvSpPr/>
          <p:nvPr/>
        </p:nvSpPr>
        <p:spPr>
          <a:xfrm>
            <a:off x="11023600" y="2571750"/>
            <a:ext cx="1168400" cy="115728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文本框 13"/>
          <p:cNvSpPr/>
          <p:nvPr/>
        </p:nvSpPr>
        <p:spPr>
          <a:xfrm>
            <a:off x="1144587" y="1602254"/>
            <a:ext cx="972661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机械通气患者气囊压力监测循证实践</a:t>
            </a:r>
          </a:p>
        </p:txBody>
      </p:sp>
      <p:sp>
        <p:nvSpPr>
          <p:cNvPr id="3077" name="文本框 14"/>
          <p:cNvSpPr/>
          <p:nvPr/>
        </p:nvSpPr>
        <p:spPr>
          <a:xfrm>
            <a:off x="6284117" y="3995074"/>
            <a:ext cx="501570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南昌大学</a:t>
            </a:r>
            <a:r>
              <a:rPr lang="zh-CN" altLang="en-US" sz="240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护理</a:t>
            </a:r>
            <a:r>
              <a:rPr lang="zh-CN" altLang="en-US" sz="2400" smtClean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学院</a:t>
            </a:r>
            <a:endParaRPr lang="zh-CN" altLang="en-US" sz="2400" dirty="0">
              <a:solidFill>
                <a:srgbClr val="87BB3B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078" name="矩形 26"/>
          <p:cNvSpPr/>
          <p:nvPr/>
        </p:nvSpPr>
        <p:spPr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9" name="矩形 27"/>
          <p:cNvSpPr/>
          <p:nvPr/>
        </p:nvSpPr>
        <p:spPr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矩形 28"/>
          <p:cNvSpPr/>
          <p:nvPr/>
        </p:nvSpPr>
        <p:spPr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等腰三角形 46"/>
          <p:cNvSpPr/>
          <p:nvPr/>
        </p:nvSpPr>
        <p:spPr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2" name="等腰三角形 47"/>
          <p:cNvSpPr/>
          <p:nvPr/>
        </p:nvSpPr>
        <p:spPr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3" name="等腰三角形 48"/>
          <p:cNvSpPr/>
          <p:nvPr/>
        </p:nvSpPr>
        <p:spPr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4" name="矩形 49"/>
          <p:cNvSpPr/>
          <p:nvPr/>
        </p:nvSpPr>
        <p:spPr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5" name="矩形 50"/>
          <p:cNvSpPr/>
          <p:nvPr/>
        </p:nvSpPr>
        <p:spPr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6" name="矩形 51"/>
          <p:cNvSpPr/>
          <p:nvPr/>
        </p:nvSpPr>
        <p:spPr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7" name="等腰三角形 52"/>
          <p:cNvSpPr/>
          <p:nvPr/>
        </p:nvSpPr>
        <p:spPr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8" name="等腰三角形 53"/>
          <p:cNvSpPr/>
          <p:nvPr/>
        </p:nvSpPr>
        <p:spPr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9" name="等腰三角形 54"/>
          <p:cNvSpPr/>
          <p:nvPr/>
        </p:nvSpPr>
        <p:spPr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90" name="等腰三角形 55"/>
          <p:cNvSpPr/>
          <p:nvPr/>
        </p:nvSpPr>
        <p:spPr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043188" y="3189146"/>
            <a:ext cx="8183626" cy="2222576"/>
            <a:chOff x="9014132" y="2406402"/>
            <a:chExt cx="9006101" cy="2149723"/>
          </a:xfrm>
        </p:grpSpPr>
        <p:sp>
          <p:nvSpPr>
            <p:cNvPr id="20" name="等腰三角形 20"/>
            <p:cNvSpPr/>
            <p:nvPr/>
          </p:nvSpPr>
          <p:spPr>
            <a:xfrm rot="5400000">
              <a:off x="17278702" y="2403227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21"/>
            <p:cNvSpPr/>
            <p:nvPr/>
          </p:nvSpPr>
          <p:spPr>
            <a:xfrm rot="5400000">
              <a:off x="17661458" y="41973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等腰三角形 22"/>
            <p:cNvSpPr/>
            <p:nvPr/>
          </p:nvSpPr>
          <p:spPr>
            <a:xfrm rot="5400000">
              <a:off x="9017307" y="3050404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等腰三角形 23"/>
            <p:cNvSpPr/>
            <p:nvPr/>
          </p:nvSpPr>
          <p:spPr>
            <a:xfrm rot="5400000">
              <a:off x="11970695" y="407609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/>
      <p:bldP spid="3077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 rot="8968055">
            <a:off x="524423" y="2296880"/>
            <a:ext cx="3475037" cy="3023978"/>
            <a:chOff x="7481888" y="2071688"/>
            <a:chExt cx="3824287" cy="2924856"/>
          </a:xfrm>
        </p:grpSpPr>
        <p:sp>
          <p:nvSpPr>
            <p:cNvPr id="31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等腰三角形 23"/>
            <p:cNvSpPr/>
            <p:nvPr/>
          </p:nvSpPr>
          <p:spPr>
            <a:xfrm rot="5400000">
              <a:off x="10876954" y="4637769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2" name="Rectangle 42"/>
          <p:cNvSpPr/>
          <p:nvPr/>
        </p:nvSpPr>
        <p:spPr>
          <a:xfrm>
            <a:off x="1104900" y="5934075"/>
            <a:ext cx="10263188" cy="973138"/>
          </a:xfrm>
          <a:prstGeom prst="rect">
            <a:avLst/>
          </a:prstGeom>
          <a:noFill/>
          <a:ln w="12700">
            <a:noFill/>
          </a:ln>
        </p:spPr>
        <p:txBody>
          <a:bodyPr tIns="0" bIns="0" anchor="t"/>
          <a:lstStyle/>
          <a:p>
            <a:pPr algn="just"/>
            <a:r>
              <a:rPr lang="en-US" altLang="x-none" sz="140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文本框 14"/>
          <p:cNvSpPr/>
          <p:nvPr/>
        </p:nvSpPr>
        <p:spPr>
          <a:xfrm>
            <a:off x="329911" y="506413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证据内容</a:t>
            </a:r>
            <a:r>
              <a:rPr lang="en-US" altLang="zh-CN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: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11" y="2704144"/>
            <a:ext cx="272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</a:rPr>
              <a:t>机械通气病人气道管理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655127" y="702380"/>
            <a:ext cx="5527964" cy="4763230"/>
            <a:chOff x="4655127" y="702380"/>
            <a:chExt cx="5527964" cy="4763230"/>
          </a:xfrm>
          <a:solidFill>
            <a:srgbClr val="FFC000"/>
          </a:solidFill>
        </p:grpSpPr>
        <p:sp>
          <p:nvSpPr>
            <p:cNvPr id="11" name="对角圆角矩形 10"/>
            <p:cNvSpPr/>
            <p:nvPr/>
          </p:nvSpPr>
          <p:spPr>
            <a:xfrm>
              <a:off x="4655127" y="1641764"/>
              <a:ext cx="5527964" cy="727363"/>
            </a:xfrm>
            <a:prstGeom prst="round2Diag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机械吸引清除气道内分泌物</a:t>
              </a:r>
              <a:endParaRPr lang="zh-CN" altLang="en-US" sz="2400" dirty="0"/>
            </a:p>
          </p:txBody>
        </p:sp>
        <p:sp>
          <p:nvSpPr>
            <p:cNvPr id="17" name="对角圆角矩形 16"/>
            <p:cNvSpPr/>
            <p:nvPr/>
          </p:nvSpPr>
          <p:spPr>
            <a:xfrm>
              <a:off x="4655127" y="2704144"/>
              <a:ext cx="5527964" cy="727363"/>
            </a:xfrm>
            <a:prstGeom prst="round2Diag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呼吸治疗：雾化、稀释痰液、引流</a:t>
              </a:r>
              <a:endParaRPr lang="zh-CN" altLang="en-US" sz="2400" dirty="0"/>
            </a:p>
          </p:txBody>
        </p:sp>
        <p:sp>
          <p:nvSpPr>
            <p:cNvPr id="18" name="对角圆角矩形 17"/>
            <p:cNvSpPr/>
            <p:nvPr/>
          </p:nvSpPr>
          <p:spPr>
            <a:xfrm>
              <a:off x="4655127" y="3708791"/>
              <a:ext cx="5527964" cy="727363"/>
            </a:xfrm>
            <a:prstGeom prst="round2Diag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气囊充放气</a:t>
              </a:r>
              <a:endParaRPr lang="zh-CN" altLang="en-US" sz="2400" dirty="0"/>
            </a:p>
          </p:txBody>
        </p:sp>
        <p:sp>
          <p:nvSpPr>
            <p:cNvPr id="19" name="对角圆角矩形 18"/>
            <p:cNvSpPr/>
            <p:nvPr/>
          </p:nvSpPr>
          <p:spPr>
            <a:xfrm>
              <a:off x="4655127" y="4738247"/>
              <a:ext cx="5527964" cy="727363"/>
            </a:xfrm>
            <a:prstGeom prst="round2Diag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气管切开护理</a:t>
              </a:r>
              <a:endParaRPr lang="zh-CN" altLang="en-US" sz="2400" dirty="0"/>
            </a:p>
          </p:txBody>
        </p:sp>
        <p:sp>
          <p:nvSpPr>
            <p:cNvPr id="20" name="对角圆角矩形 19"/>
            <p:cNvSpPr/>
            <p:nvPr/>
          </p:nvSpPr>
          <p:spPr>
            <a:xfrm>
              <a:off x="4655127" y="702380"/>
              <a:ext cx="5527964" cy="727363"/>
            </a:xfrm>
            <a:prstGeom prst="round2Diag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/>
                <a:t>吸入气体的加温和湿化</a:t>
              </a:r>
              <a:endParaRPr lang="zh-CN" altLang="en-US" sz="2400" dirty="0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3184446" y="2882347"/>
            <a:ext cx="768925" cy="883961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83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"/>
          <p:cNvSpPr/>
          <p:nvPr/>
        </p:nvSpPr>
        <p:spPr>
          <a:xfrm>
            <a:off x="4089400" y="1119188"/>
            <a:ext cx="2489200" cy="2055812"/>
          </a:xfrm>
          <a:custGeom>
            <a:avLst/>
            <a:gdLst>
              <a:gd name="txL" fmla="*/ 0 w 1057"/>
              <a:gd name="txT" fmla="*/ 0 h 900"/>
              <a:gd name="txR" fmla="*/ 1057 w 1057"/>
              <a:gd name="txB" fmla="*/ 900 h 900"/>
            </a:gdLst>
            <a:ahLst/>
            <a:cxnLst>
              <a:cxn ang="0">
                <a:pos x="455" y="879"/>
              </a:cxn>
              <a:cxn ang="0">
                <a:pos x="471" y="838"/>
              </a:cxn>
              <a:cxn ang="0">
                <a:pos x="490" y="799"/>
              </a:cxn>
              <a:cxn ang="0">
                <a:pos x="514" y="762"/>
              </a:cxn>
              <a:cxn ang="0">
                <a:pos x="541" y="728"/>
              </a:cxn>
              <a:cxn ang="0">
                <a:pos x="570" y="696"/>
              </a:cxn>
              <a:cxn ang="0">
                <a:pos x="603" y="667"/>
              </a:cxn>
              <a:cxn ang="0">
                <a:pos x="639" y="642"/>
              </a:cxn>
              <a:cxn ang="0">
                <a:pos x="676" y="621"/>
              </a:cxn>
              <a:cxn ang="0">
                <a:pos x="713" y="605"/>
              </a:cxn>
              <a:cxn ang="0">
                <a:pos x="753" y="591"/>
              </a:cxn>
              <a:cxn ang="0">
                <a:pos x="793" y="581"/>
              </a:cxn>
              <a:cxn ang="0">
                <a:pos x="834" y="575"/>
              </a:cxn>
              <a:cxn ang="0">
                <a:pos x="833" y="711"/>
              </a:cxn>
              <a:cxn ang="0">
                <a:pos x="1056" y="374"/>
              </a:cxn>
              <a:cxn ang="0">
                <a:pos x="818" y="0"/>
              </a:cxn>
              <a:cxn ang="0">
                <a:pos x="819" y="137"/>
              </a:cxn>
              <a:cxn ang="0">
                <a:pos x="757" y="143"/>
              </a:cxn>
              <a:cxn ang="0">
                <a:pos x="694" y="154"/>
              </a:cxn>
              <a:cxn ang="0">
                <a:pos x="634" y="168"/>
              </a:cxn>
              <a:cxn ang="0">
                <a:pos x="574" y="188"/>
              </a:cxn>
              <a:cxn ang="0">
                <a:pos x="516" y="211"/>
              </a:cxn>
              <a:cxn ang="0">
                <a:pos x="460" y="238"/>
              </a:cxn>
              <a:cxn ang="0">
                <a:pos x="405" y="270"/>
              </a:cxn>
              <a:cxn ang="0">
                <a:pos x="352" y="306"/>
              </a:cxn>
              <a:cxn ang="0">
                <a:pos x="302" y="346"/>
              </a:cxn>
              <a:cxn ang="0">
                <a:pos x="255" y="390"/>
              </a:cxn>
              <a:cxn ang="0">
                <a:pos x="211" y="437"/>
              </a:cxn>
              <a:cxn ang="0">
                <a:pos x="170" y="486"/>
              </a:cxn>
              <a:cxn ang="0">
                <a:pos x="134" y="539"/>
              </a:cxn>
              <a:cxn ang="0">
                <a:pos x="101" y="595"/>
              </a:cxn>
              <a:cxn ang="0">
                <a:pos x="72" y="653"/>
              </a:cxn>
              <a:cxn ang="0">
                <a:pos x="47" y="711"/>
              </a:cxn>
              <a:cxn ang="0">
                <a:pos x="27" y="773"/>
              </a:cxn>
              <a:cxn ang="0">
                <a:pos x="11" y="835"/>
              </a:cxn>
              <a:cxn ang="0">
                <a:pos x="0" y="899"/>
              </a:cxn>
              <a:cxn ang="0">
                <a:pos x="238" y="741"/>
              </a:cxn>
              <a:cxn ang="0">
                <a:pos x="455" y="879"/>
              </a:cxn>
            </a:cxnLst>
            <a:rect l="txL" t="txT" r="txR" b="txB"/>
            <a:pathLst>
              <a:path w="1057" h="900">
                <a:moveTo>
                  <a:pt x="455" y="879"/>
                </a:moveTo>
                <a:lnTo>
                  <a:pt x="471" y="838"/>
                </a:lnTo>
                <a:lnTo>
                  <a:pt x="490" y="799"/>
                </a:lnTo>
                <a:lnTo>
                  <a:pt x="514" y="762"/>
                </a:lnTo>
                <a:lnTo>
                  <a:pt x="541" y="728"/>
                </a:lnTo>
                <a:lnTo>
                  <a:pt x="570" y="696"/>
                </a:lnTo>
                <a:lnTo>
                  <a:pt x="603" y="667"/>
                </a:lnTo>
                <a:lnTo>
                  <a:pt x="639" y="642"/>
                </a:lnTo>
                <a:lnTo>
                  <a:pt x="676" y="621"/>
                </a:lnTo>
                <a:lnTo>
                  <a:pt x="713" y="605"/>
                </a:lnTo>
                <a:lnTo>
                  <a:pt x="753" y="591"/>
                </a:lnTo>
                <a:lnTo>
                  <a:pt x="793" y="581"/>
                </a:lnTo>
                <a:lnTo>
                  <a:pt x="834" y="575"/>
                </a:lnTo>
                <a:lnTo>
                  <a:pt x="833" y="711"/>
                </a:lnTo>
                <a:lnTo>
                  <a:pt x="1056" y="374"/>
                </a:lnTo>
                <a:lnTo>
                  <a:pt x="818" y="0"/>
                </a:lnTo>
                <a:lnTo>
                  <a:pt x="819" y="137"/>
                </a:lnTo>
                <a:lnTo>
                  <a:pt x="757" y="143"/>
                </a:lnTo>
                <a:lnTo>
                  <a:pt x="694" y="154"/>
                </a:lnTo>
                <a:lnTo>
                  <a:pt x="634" y="168"/>
                </a:lnTo>
                <a:lnTo>
                  <a:pt x="574" y="188"/>
                </a:lnTo>
                <a:lnTo>
                  <a:pt x="516" y="211"/>
                </a:lnTo>
                <a:lnTo>
                  <a:pt x="460" y="238"/>
                </a:lnTo>
                <a:lnTo>
                  <a:pt x="405" y="270"/>
                </a:lnTo>
                <a:lnTo>
                  <a:pt x="352" y="306"/>
                </a:lnTo>
                <a:lnTo>
                  <a:pt x="302" y="346"/>
                </a:lnTo>
                <a:lnTo>
                  <a:pt x="255" y="390"/>
                </a:lnTo>
                <a:lnTo>
                  <a:pt x="211" y="437"/>
                </a:lnTo>
                <a:lnTo>
                  <a:pt x="170" y="486"/>
                </a:lnTo>
                <a:lnTo>
                  <a:pt x="134" y="539"/>
                </a:lnTo>
                <a:lnTo>
                  <a:pt x="101" y="595"/>
                </a:lnTo>
                <a:lnTo>
                  <a:pt x="72" y="653"/>
                </a:lnTo>
                <a:lnTo>
                  <a:pt x="47" y="711"/>
                </a:lnTo>
                <a:lnTo>
                  <a:pt x="27" y="773"/>
                </a:lnTo>
                <a:lnTo>
                  <a:pt x="11" y="835"/>
                </a:lnTo>
                <a:lnTo>
                  <a:pt x="0" y="899"/>
                </a:lnTo>
                <a:lnTo>
                  <a:pt x="238" y="741"/>
                </a:lnTo>
                <a:lnTo>
                  <a:pt x="455" y="879"/>
                </a:lnTo>
              </a:path>
            </a:pathLst>
          </a:custGeom>
          <a:solidFill>
            <a:srgbClr val="C3DF21"/>
          </a:solidFill>
          <a:ln w="12700">
            <a:solidFill>
              <a:srgbClr val="99F826"/>
            </a:solidFill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Freeform 5"/>
          <p:cNvSpPr/>
          <p:nvPr/>
        </p:nvSpPr>
        <p:spPr>
          <a:xfrm>
            <a:off x="5754688" y="3689350"/>
            <a:ext cx="2430462" cy="2063750"/>
          </a:xfrm>
          <a:custGeom>
            <a:avLst/>
            <a:gdLst>
              <a:gd name="txL" fmla="*/ 0 w 1033"/>
              <a:gd name="txT" fmla="*/ 0 h 904"/>
              <a:gd name="txR" fmla="*/ 1033 w 1033"/>
              <a:gd name="txB" fmla="*/ 904 h 904"/>
            </a:gdLst>
            <a:ahLst/>
            <a:cxnLst>
              <a:cxn ang="0">
                <a:pos x="585" y="1"/>
              </a:cxn>
              <a:cxn ang="0">
                <a:pos x="573" y="41"/>
              </a:cxn>
              <a:cxn ang="0">
                <a:pos x="556" y="78"/>
              </a:cxn>
              <a:cxn ang="0">
                <a:pos x="537" y="116"/>
              </a:cxn>
              <a:cxn ang="0">
                <a:pos x="514" y="150"/>
              </a:cxn>
              <a:cxn ang="0">
                <a:pos x="488" y="182"/>
              </a:cxn>
              <a:cxn ang="0">
                <a:pos x="459" y="212"/>
              </a:cxn>
              <a:cxn ang="0">
                <a:pos x="427" y="239"/>
              </a:cxn>
              <a:cxn ang="0">
                <a:pos x="393" y="262"/>
              </a:cxn>
              <a:cxn ang="0">
                <a:pos x="356" y="283"/>
              </a:cxn>
              <a:cxn ang="0">
                <a:pos x="317" y="301"/>
              </a:cxn>
              <a:cxn ang="0">
                <a:pos x="277" y="314"/>
              </a:cxn>
              <a:cxn ang="0">
                <a:pos x="236" y="323"/>
              </a:cxn>
              <a:cxn ang="0">
                <a:pos x="235" y="187"/>
              </a:cxn>
              <a:cxn ang="0">
                <a:pos x="159" y="298"/>
              </a:cxn>
              <a:cxn ang="0">
                <a:pos x="80" y="409"/>
              </a:cxn>
              <a:cxn ang="0">
                <a:pos x="0" y="517"/>
              </a:cxn>
              <a:cxn ang="0">
                <a:pos x="236" y="903"/>
              </a:cxn>
              <a:cxn ang="0">
                <a:pos x="236" y="766"/>
              </a:cxn>
              <a:cxn ang="0">
                <a:pos x="295" y="759"/>
              </a:cxn>
              <a:cxn ang="0">
                <a:pos x="353" y="747"/>
              </a:cxn>
              <a:cxn ang="0">
                <a:pos x="411" y="733"/>
              </a:cxn>
              <a:cxn ang="0">
                <a:pos x="467" y="713"/>
              </a:cxn>
              <a:cxn ang="0">
                <a:pos x="522" y="691"/>
              </a:cxn>
              <a:cxn ang="0">
                <a:pos x="575" y="665"/>
              </a:cxn>
              <a:cxn ang="0">
                <a:pos x="626" y="635"/>
              </a:cxn>
              <a:cxn ang="0">
                <a:pos x="676" y="601"/>
              </a:cxn>
              <a:cxn ang="0">
                <a:pos x="724" y="564"/>
              </a:cxn>
              <a:cxn ang="0">
                <a:pos x="768" y="525"/>
              </a:cxn>
              <a:cxn ang="0">
                <a:pos x="811" y="481"/>
              </a:cxn>
              <a:cxn ang="0">
                <a:pos x="849" y="435"/>
              </a:cxn>
              <a:cxn ang="0">
                <a:pos x="884" y="387"/>
              </a:cxn>
              <a:cxn ang="0">
                <a:pos x="916" y="337"/>
              </a:cxn>
              <a:cxn ang="0">
                <a:pos x="945" y="284"/>
              </a:cxn>
              <a:cxn ang="0">
                <a:pos x="970" y="231"/>
              </a:cxn>
              <a:cxn ang="0">
                <a:pos x="991" y="174"/>
              </a:cxn>
              <a:cxn ang="0">
                <a:pos x="1009" y="117"/>
              </a:cxn>
              <a:cxn ang="0">
                <a:pos x="1023" y="58"/>
              </a:cxn>
              <a:cxn ang="0">
                <a:pos x="1032" y="0"/>
              </a:cxn>
              <a:cxn ang="0">
                <a:pos x="812" y="132"/>
              </a:cxn>
              <a:cxn ang="0">
                <a:pos x="585" y="1"/>
              </a:cxn>
            </a:cxnLst>
            <a:rect l="txL" t="txT" r="txR" b="txB"/>
            <a:pathLst>
              <a:path w="1033" h="904">
                <a:moveTo>
                  <a:pt x="585" y="1"/>
                </a:moveTo>
                <a:lnTo>
                  <a:pt x="573" y="41"/>
                </a:lnTo>
                <a:lnTo>
                  <a:pt x="556" y="78"/>
                </a:lnTo>
                <a:lnTo>
                  <a:pt x="537" y="116"/>
                </a:lnTo>
                <a:lnTo>
                  <a:pt x="514" y="150"/>
                </a:lnTo>
                <a:lnTo>
                  <a:pt x="488" y="182"/>
                </a:lnTo>
                <a:lnTo>
                  <a:pt x="459" y="212"/>
                </a:lnTo>
                <a:lnTo>
                  <a:pt x="427" y="239"/>
                </a:lnTo>
                <a:lnTo>
                  <a:pt x="393" y="262"/>
                </a:lnTo>
                <a:lnTo>
                  <a:pt x="356" y="283"/>
                </a:lnTo>
                <a:lnTo>
                  <a:pt x="317" y="301"/>
                </a:lnTo>
                <a:lnTo>
                  <a:pt x="277" y="314"/>
                </a:lnTo>
                <a:lnTo>
                  <a:pt x="236" y="323"/>
                </a:lnTo>
                <a:lnTo>
                  <a:pt x="235" y="187"/>
                </a:lnTo>
                <a:lnTo>
                  <a:pt x="159" y="298"/>
                </a:lnTo>
                <a:lnTo>
                  <a:pt x="80" y="409"/>
                </a:lnTo>
                <a:lnTo>
                  <a:pt x="0" y="517"/>
                </a:lnTo>
                <a:lnTo>
                  <a:pt x="236" y="903"/>
                </a:lnTo>
                <a:lnTo>
                  <a:pt x="236" y="766"/>
                </a:lnTo>
                <a:lnTo>
                  <a:pt x="295" y="759"/>
                </a:lnTo>
                <a:lnTo>
                  <a:pt x="353" y="747"/>
                </a:lnTo>
                <a:lnTo>
                  <a:pt x="411" y="733"/>
                </a:lnTo>
                <a:lnTo>
                  <a:pt x="467" y="713"/>
                </a:lnTo>
                <a:lnTo>
                  <a:pt x="522" y="691"/>
                </a:lnTo>
                <a:lnTo>
                  <a:pt x="575" y="665"/>
                </a:lnTo>
                <a:lnTo>
                  <a:pt x="626" y="635"/>
                </a:lnTo>
                <a:lnTo>
                  <a:pt x="676" y="601"/>
                </a:lnTo>
                <a:lnTo>
                  <a:pt x="724" y="564"/>
                </a:lnTo>
                <a:lnTo>
                  <a:pt x="768" y="525"/>
                </a:lnTo>
                <a:lnTo>
                  <a:pt x="811" y="481"/>
                </a:lnTo>
                <a:lnTo>
                  <a:pt x="849" y="435"/>
                </a:lnTo>
                <a:lnTo>
                  <a:pt x="884" y="387"/>
                </a:lnTo>
                <a:lnTo>
                  <a:pt x="916" y="337"/>
                </a:lnTo>
                <a:lnTo>
                  <a:pt x="945" y="284"/>
                </a:lnTo>
                <a:lnTo>
                  <a:pt x="970" y="231"/>
                </a:lnTo>
                <a:lnTo>
                  <a:pt x="991" y="174"/>
                </a:lnTo>
                <a:lnTo>
                  <a:pt x="1009" y="117"/>
                </a:lnTo>
                <a:lnTo>
                  <a:pt x="1023" y="58"/>
                </a:lnTo>
                <a:lnTo>
                  <a:pt x="1032" y="0"/>
                </a:lnTo>
                <a:lnTo>
                  <a:pt x="812" y="132"/>
                </a:lnTo>
                <a:lnTo>
                  <a:pt x="585" y="1"/>
                </a:lnTo>
              </a:path>
            </a:pathLst>
          </a:custGeom>
          <a:solidFill>
            <a:srgbClr val="C3DF21"/>
          </a:solidFill>
          <a:ln w="1270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Freeform 6"/>
          <p:cNvSpPr/>
          <p:nvPr/>
        </p:nvSpPr>
        <p:spPr>
          <a:xfrm>
            <a:off x="3803650" y="2936875"/>
            <a:ext cx="2187575" cy="2457450"/>
          </a:xfrm>
          <a:custGeom>
            <a:avLst/>
            <a:gdLst>
              <a:gd name="txL" fmla="*/ 0 w 930"/>
              <a:gd name="txT" fmla="*/ 0 h 1075"/>
              <a:gd name="txR" fmla="*/ 930 w 930"/>
              <a:gd name="txB" fmla="*/ 1075 h 1075"/>
            </a:gdLst>
            <a:ahLst/>
            <a:cxnLst>
              <a:cxn ang="0">
                <a:pos x="929" y="645"/>
              </a:cxn>
              <a:cxn ang="0">
                <a:pos x="887" y="634"/>
              </a:cxn>
              <a:cxn ang="0">
                <a:pos x="847" y="620"/>
              </a:cxn>
              <a:cxn ang="0">
                <a:pos x="807" y="603"/>
              </a:cxn>
              <a:cxn ang="0">
                <a:pos x="771" y="582"/>
              </a:cxn>
              <a:cxn ang="0">
                <a:pos x="735" y="557"/>
              </a:cxn>
              <a:cxn ang="0">
                <a:pos x="703" y="529"/>
              </a:cxn>
              <a:cxn ang="0">
                <a:pos x="673" y="497"/>
              </a:cxn>
              <a:cxn ang="0">
                <a:pos x="648" y="465"/>
              </a:cxn>
              <a:cxn ang="0">
                <a:pos x="624" y="428"/>
              </a:cxn>
              <a:cxn ang="0">
                <a:pos x="607" y="398"/>
              </a:cxn>
              <a:cxn ang="0">
                <a:pos x="594" y="366"/>
              </a:cxn>
              <a:cxn ang="0">
                <a:pos x="583" y="332"/>
              </a:cxn>
              <a:cxn ang="0">
                <a:pos x="577" y="298"/>
              </a:cxn>
              <a:cxn ang="0">
                <a:pos x="575" y="264"/>
              </a:cxn>
              <a:cxn ang="0">
                <a:pos x="576" y="229"/>
              </a:cxn>
              <a:cxn ang="0">
                <a:pos x="748" y="229"/>
              </a:cxn>
              <a:cxn ang="0">
                <a:pos x="360" y="0"/>
              </a:cxn>
              <a:cxn ang="0">
                <a:pos x="0" y="236"/>
              </a:cxn>
              <a:cxn ang="0">
                <a:pos x="136" y="237"/>
              </a:cxn>
              <a:cxn ang="0">
                <a:pos x="141" y="299"/>
              </a:cxn>
              <a:cxn ang="0">
                <a:pos x="150" y="362"/>
              </a:cxn>
              <a:cxn ang="0">
                <a:pos x="165" y="422"/>
              </a:cxn>
              <a:cxn ang="0">
                <a:pos x="182" y="483"/>
              </a:cxn>
              <a:cxn ang="0">
                <a:pos x="204" y="541"/>
              </a:cxn>
              <a:cxn ang="0">
                <a:pos x="231" y="598"/>
              </a:cxn>
              <a:cxn ang="0">
                <a:pos x="262" y="653"/>
              </a:cxn>
              <a:cxn ang="0">
                <a:pos x="296" y="704"/>
              </a:cxn>
              <a:cxn ang="0">
                <a:pos x="333" y="752"/>
              </a:cxn>
              <a:cxn ang="0">
                <a:pos x="374" y="797"/>
              </a:cxn>
              <a:cxn ang="0">
                <a:pos x="419" y="841"/>
              </a:cxn>
              <a:cxn ang="0">
                <a:pos x="465" y="880"/>
              </a:cxn>
              <a:cxn ang="0">
                <a:pos x="514" y="917"/>
              </a:cxn>
              <a:cxn ang="0">
                <a:pos x="566" y="951"/>
              </a:cxn>
              <a:cxn ang="0">
                <a:pos x="620" y="980"/>
              </a:cxn>
              <a:cxn ang="0">
                <a:pos x="675" y="1007"/>
              </a:cxn>
              <a:cxn ang="0">
                <a:pos x="732" y="1029"/>
              </a:cxn>
              <a:cxn ang="0">
                <a:pos x="790" y="1048"/>
              </a:cxn>
              <a:cxn ang="0">
                <a:pos x="849" y="1062"/>
              </a:cxn>
              <a:cxn ang="0">
                <a:pos x="910" y="1074"/>
              </a:cxn>
              <a:cxn ang="0">
                <a:pos x="772" y="845"/>
              </a:cxn>
              <a:cxn ang="0">
                <a:pos x="929" y="645"/>
              </a:cxn>
            </a:cxnLst>
            <a:rect l="txL" t="txT" r="txR" b="txB"/>
            <a:pathLst>
              <a:path w="930" h="1075">
                <a:moveTo>
                  <a:pt x="929" y="645"/>
                </a:moveTo>
                <a:lnTo>
                  <a:pt x="887" y="634"/>
                </a:lnTo>
                <a:lnTo>
                  <a:pt x="847" y="620"/>
                </a:lnTo>
                <a:lnTo>
                  <a:pt x="807" y="603"/>
                </a:lnTo>
                <a:lnTo>
                  <a:pt x="771" y="582"/>
                </a:lnTo>
                <a:lnTo>
                  <a:pt x="735" y="557"/>
                </a:lnTo>
                <a:lnTo>
                  <a:pt x="703" y="529"/>
                </a:lnTo>
                <a:lnTo>
                  <a:pt x="673" y="497"/>
                </a:lnTo>
                <a:lnTo>
                  <a:pt x="648" y="465"/>
                </a:lnTo>
                <a:lnTo>
                  <a:pt x="624" y="428"/>
                </a:lnTo>
                <a:lnTo>
                  <a:pt x="607" y="398"/>
                </a:lnTo>
                <a:lnTo>
                  <a:pt x="594" y="366"/>
                </a:lnTo>
                <a:lnTo>
                  <a:pt x="583" y="332"/>
                </a:lnTo>
                <a:lnTo>
                  <a:pt x="577" y="298"/>
                </a:lnTo>
                <a:lnTo>
                  <a:pt x="575" y="264"/>
                </a:lnTo>
                <a:lnTo>
                  <a:pt x="576" y="229"/>
                </a:lnTo>
                <a:lnTo>
                  <a:pt x="748" y="229"/>
                </a:lnTo>
                <a:lnTo>
                  <a:pt x="360" y="0"/>
                </a:lnTo>
                <a:lnTo>
                  <a:pt x="0" y="236"/>
                </a:lnTo>
                <a:lnTo>
                  <a:pt x="136" y="237"/>
                </a:lnTo>
                <a:lnTo>
                  <a:pt x="141" y="299"/>
                </a:lnTo>
                <a:lnTo>
                  <a:pt x="150" y="362"/>
                </a:lnTo>
                <a:lnTo>
                  <a:pt x="165" y="422"/>
                </a:lnTo>
                <a:lnTo>
                  <a:pt x="182" y="483"/>
                </a:lnTo>
                <a:lnTo>
                  <a:pt x="204" y="541"/>
                </a:lnTo>
                <a:lnTo>
                  <a:pt x="231" y="598"/>
                </a:lnTo>
                <a:lnTo>
                  <a:pt x="262" y="653"/>
                </a:lnTo>
                <a:lnTo>
                  <a:pt x="296" y="704"/>
                </a:lnTo>
                <a:lnTo>
                  <a:pt x="333" y="752"/>
                </a:lnTo>
                <a:lnTo>
                  <a:pt x="374" y="797"/>
                </a:lnTo>
                <a:lnTo>
                  <a:pt x="419" y="841"/>
                </a:lnTo>
                <a:lnTo>
                  <a:pt x="465" y="880"/>
                </a:lnTo>
                <a:lnTo>
                  <a:pt x="514" y="917"/>
                </a:lnTo>
                <a:lnTo>
                  <a:pt x="566" y="951"/>
                </a:lnTo>
                <a:lnTo>
                  <a:pt x="620" y="980"/>
                </a:lnTo>
                <a:lnTo>
                  <a:pt x="675" y="1007"/>
                </a:lnTo>
                <a:lnTo>
                  <a:pt x="732" y="1029"/>
                </a:lnTo>
                <a:lnTo>
                  <a:pt x="790" y="1048"/>
                </a:lnTo>
                <a:lnTo>
                  <a:pt x="849" y="1062"/>
                </a:lnTo>
                <a:lnTo>
                  <a:pt x="910" y="1074"/>
                </a:lnTo>
                <a:lnTo>
                  <a:pt x="772" y="845"/>
                </a:lnTo>
                <a:lnTo>
                  <a:pt x="929" y="645"/>
                </a:lnTo>
              </a:path>
            </a:pathLst>
          </a:custGeom>
          <a:solidFill>
            <a:srgbClr val="FBCE45"/>
          </a:solidFill>
          <a:ln w="1270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Freeform 7"/>
          <p:cNvSpPr/>
          <p:nvPr/>
        </p:nvSpPr>
        <p:spPr>
          <a:xfrm>
            <a:off x="6359525" y="1443038"/>
            <a:ext cx="2219325" cy="2433637"/>
          </a:xfrm>
          <a:custGeom>
            <a:avLst/>
            <a:gdLst>
              <a:gd name="txL" fmla="*/ 0 w 943"/>
              <a:gd name="txT" fmla="*/ 0 h 1065"/>
              <a:gd name="txR" fmla="*/ 943 w 943"/>
              <a:gd name="txB" fmla="*/ 1065 h 1065"/>
            </a:gdLst>
            <a:ahLst/>
            <a:cxnLst>
              <a:cxn ang="0">
                <a:pos x="554" y="1064"/>
              </a:cxn>
              <a:cxn ang="0">
                <a:pos x="942" y="840"/>
              </a:cxn>
              <a:cxn ang="0">
                <a:pos x="781" y="840"/>
              </a:cxn>
              <a:cxn ang="0">
                <a:pos x="776" y="778"/>
              </a:cxn>
              <a:cxn ang="0">
                <a:pos x="767" y="716"/>
              </a:cxn>
              <a:cxn ang="0">
                <a:pos x="754" y="655"/>
              </a:cxn>
              <a:cxn ang="0">
                <a:pos x="737" y="595"/>
              </a:cxn>
              <a:cxn ang="0">
                <a:pos x="714" y="536"/>
              </a:cxn>
              <a:cxn ang="0">
                <a:pos x="688" y="480"/>
              </a:cxn>
              <a:cxn ang="0">
                <a:pos x="658" y="425"/>
              </a:cxn>
              <a:cxn ang="0">
                <a:pos x="624" y="372"/>
              </a:cxn>
              <a:cxn ang="0">
                <a:pos x="586" y="323"/>
              </a:cxn>
              <a:cxn ang="0">
                <a:pos x="547" y="275"/>
              </a:cxn>
              <a:cxn ang="0">
                <a:pos x="502" y="232"/>
              </a:cxn>
              <a:cxn ang="0">
                <a:pos x="455" y="191"/>
              </a:cxn>
              <a:cxn ang="0">
                <a:pos x="405" y="153"/>
              </a:cxn>
              <a:cxn ang="0">
                <a:pos x="352" y="120"/>
              </a:cxn>
              <a:cxn ang="0">
                <a:pos x="298" y="89"/>
              </a:cxn>
              <a:cxn ang="0">
                <a:pos x="241" y="63"/>
              </a:cxn>
              <a:cxn ang="0">
                <a:pos x="182" y="41"/>
              </a:cxn>
              <a:cxn ang="0">
                <a:pos x="122" y="23"/>
              </a:cxn>
              <a:cxn ang="0">
                <a:pos x="61" y="9"/>
              </a:cxn>
              <a:cxn ang="0">
                <a:pos x="0" y="0"/>
              </a:cxn>
              <a:cxn ang="0">
                <a:pos x="137" y="226"/>
              </a:cxn>
              <a:cxn ang="0">
                <a:pos x="5" y="451"/>
              </a:cxn>
              <a:cxn ang="0">
                <a:pos x="48" y="465"/>
              </a:cxn>
              <a:cxn ang="0">
                <a:pos x="90" y="483"/>
              </a:cxn>
              <a:cxn ang="0">
                <a:pos x="130" y="505"/>
              </a:cxn>
              <a:cxn ang="0">
                <a:pos x="168" y="531"/>
              </a:cxn>
              <a:cxn ang="0">
                <a:pos x="202" y="561"/>
              </a:cxn>
              <a:cxn ang="0">
                <a:pos x="233" y="594"/>
              </a:cxn>
              <a:cxn ang="0">
                <a:pos x="262" y="629"/>
              </a:cxn>
              <a:cxn ang="0">
                <a:pos x="285" y="668"/>
              </a:cxn>
              <a:cxn ang="0">
                <a:pos x="305" y="709"/>
              </a:cxn>
              <a:cxn ang="0">
                <a:pos x="321" y="751"/>
              </a:cxn>
              <a:cxn ang="0">
                <a:pos x="333" y="795"/>
              </a:cxn>
              <a:cxn ang="0">
                <a:pos x="340" y="840"/>
              </a:cxn>
              <a:cxn ang="0">
                <a:pos x="188" y="841"/>
              </a:cxn>
              <a:cxn ang="0">
                <a:pos x="554" y="1064"/>
              </a:cxn>
            </a:cxnLst>
            <a:rect l="txL" t="txT" r="txR" b="txB"/>
            <a:pathLst>
              <a:path w="943" h="1065">
                <a:moveTo>
                  <a:pt x="554" y="1064"/>
                </a:moveTo>
                <a:lnTo>
                  <a:pt x="942" y="840"/>
                </a:lnTo>
                <a:lnTo>
                  <a:pt x="781" y="840"/>
                </a:lnTo>
                <a:lnTo>
                  <a:pt x="776" y="778"/>
                </a:lnTo>
                <a:lnTo>
                  <a:pt x="767" y="716"/>
                </a:lnTo>
                <a:lnTo>
                  <a:pt x="754" y="655"/>
                </a:lnTo>
                <a:lnTo>
                  <a:pt x="737" y="595"/>
                </a:lnTo>
                <a:lnTo>
                  <a:pt x="714" y="536"/>
                </a:lnTo>
                <a:lnTo>
                  <a:pt x="688" y="480"/>
                </a:lnTo>
                <a:lnTo>
                  <a:pt x="658" y="425"/>
                </a:lnTo>
                <a:lnTo>
                  <a:pt x="624" y="372"/>
                </a:lnTo>
                <a:lnTo>
                  <a:pt x="586" y="323"/>
                </a:lnTo>
                <a:lnTo>
                  <a:pt x="547" y="275"/>
                </a:lnTo>
                <a:lnTo>
                  <a:pt x="502" y="232"/>
                </a:lnTo>
                <a:lnTo>
                  <a:pt x="455" y="191"/>
                </a:lnTo>
                <a:lnTo>
                  <a:pt x="405" y="153"/>
                </a:lnTo>
                <a:lnTo>
                  <a:pt x="352" y="120"/>
                </a:lnTo>
                <a:lnTo>
                  <a:pt x="298" y="89"/>
                </a:lnTo>
                <a:lnTo>
                  <a:pt x="241" y="63"/>
                </a:lnTo>
                <a:lnTo>
                  <a:pt x="182" y="41"/>
                </a:lnTo>
                <a:lnTo>
                  <a:pt x="122" y="23"/>
                </a:lnTo>
                <a:lnTo>
                  <a:pt x="61" y="9"/>
                </a:lnTo>
                <a:lnTo>
                  <a:pt x="0" y="0"/>
                </a:lnTo>
                <a:lnTo>
                  <a:pt x="137" y="226"/>
                </a:lnTo>
                <a:lnTo>
                  <a:pt x="5" y="451"/>
                </a:lnTo>
                <a:lnTo>
                  <a:pt x="48" y="465"/>
                </a:lnTo>
                <a:lnTo>
                  <a:pt x="90" y="483"/>
                </a:lnTo>
                <a:lnTo>
                  <a:pt x="130" y="505"/>
                </a:lnTo>
                <a:lnTo>
                  <a:pt x="168" y="531"/>
                </a:lnTo>
                <a:lnTo>
                  <a:pt x="202" y="561"/>
                </a:lnTo>
                <a:lnTo>
                  <a:pt x="233" y="594"/>
                </a:lnTo>
                <a:lnTo>
                  <a:pt x="262" y="629"/>
                </a:lnTo>
                <a:lnTo>
                  <a:pt x="285" y="668"/>
                </a:lnTo>
                <a:lnTo>
                  <a:pt x="305" y="709"/>
                </a:lnTo>
                <a:lnTo>
                  <a:pt x="321" y="751"/>
                </a:lnTo>
                <a:lnTo>
                  <a:pt x="333" y="795"/>
                </a:lnTo>
                <a:lnTo>
                  <a:pt x="340" y="840"/>
                </a:lnTo>
                <a:lnTo>
                  <a:pt x="188" y="841"/>
                </a:lnTo>
                <a:lnTo>
                  <a:pt x="554" y="1064"/>
                </a:lnTo>
              </a:path>
            </a:pathLst>
          </a:custGeom>
          <a:solidFill>
            <a:srgbClr val="FBCE45"/>
          </a:solidFill>
          <a:ln w="1270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文本框 14"/>
          <p:cNvSpPr/>
          <p:nvPr/>
        </p:nvSpPr>
        <p:spPr>
          <a:xfrm>
            <a:off x="5334000" y="2755900"/>
            <a:ext cx="1844675" cy="1200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气囊压力监测</a:t>
            </a:r>
          </a:p>
        </p:txBody>
      </p:sp>
      <p:sp>
        <p:nvSpPr>
          <p:cNvPr id="9223" name="矩形 15"/>
          <p:cNvSpPr/>
          <p:nvPr/>
        </p:nvSpPr>
        <p:spPr>
          <a:xfrm>
            <a:off x="789708" y="1673870"/>
            <a:ext cx="35645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1.</a:t>
            </a:r>
            <a:r>
              <a:rPr lang="zh-CN" altLang="en-US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气囊压力监测的方法</a:t>
            </a:r>
            <a:endParaRPr lang="zh-CN" altLang="en-US" sz="2400" b="1" dirty="0">
              <a:solidFill>
                <a:srgbClr val="7F7F7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225" name="矩形 17"/>
          <p:cNvSpPr/>
          <p:nvPr/>
        </p:nvSpPr>
        <p:spPr>
          <a:xfrm>
            <a:off x="8035925" y="1631152"/>
            <a:ext cx="30670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2.</a:t>
            </a:r>
            <a:r>
              <a:rPr lang="zh-CN" altLang="en-US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气囊压力监测时间</a:t>
            </a:r>
            <a:endParaRPr lang="zh-CN" altLang="en-US" sz="2400" b="1" dirty="0">
              <a:solidFill>
                <a:srgbClr val="7F7F7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227" name="矩形 20"/>
          <p:cNvSpPr/>
          <p:nvPr/>
        </p:nvSpPr>
        <p:spPr>
          <a:xfrm>
            <a:off x="592281" y="4843471"/>
            <a:ext cx="395936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4.</a:t>
            </a:r>
            <a:r>
              <a:rPr lang="zh-CN" altLang="en-US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气囊压力的其他影响因素</a:t>
            </a:r>
            <a:endParaRPr lang="zh-CN" altLang="en-US" sz="2400" b="1" dirty="0">
              <a:solidFill>
                <a:srgbClr val="7F7F7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229" name="矩形 26"/>
          <p:cNvSpPr/>
          <p:nvPr/>
        </p:nvSpPr>
        <p:spPr>
          <a:xfrm>
            <a:off x="7772400" y="4843471"/>
            <a:ext cx="367838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3.</a:t>
            </a:r>
            <a:r>
              <a:rPr lang="zh-CN" altLang="en-US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气囊压力监测与调整</a:t>
            </a:r>
            <a:r>
              <a:rPr lang="zh-CN" altLang="en-US" sz="2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的    特殊</a:t>
            </a:r>
            <a:r>
              <a:rPr lang="zh-CN" altLang="en-US" sz="2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时间点</a:t>
            </a:r>
            <a:endParaRPr lang="zh-CN" altLang="en-US" sz="2400" b="1" dirty="0">
              <a:solidFill>
                <a:srgbClr val="7F7F7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573156" y="3473640"/>
            <a:ext cx="3475037" cy="3384360"/>
            <a:chOff x="7481888" y="2071688"/>
            <a:chExt cx="3824287" cy="3273425"/>
          </a:xfrm>
        </p:grpSpPr>
        <p:sp>
          <p:nvSpPr>
            <p:cNvPr id="17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/>
      <p:bldP spid="9219" grpId="0" bldLvl="0" animBg="1"/>
      <p:bldP spid="9220" grpId="0" bldLvl="0" animBg="1"/>
      <p:bldP spid="92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7"/>
          <p:cNvSpPr/>
          <p:nvPr/>
        </p:nvSpPr>
        <p:spPr>
          <a:xfrm rot="5400000">
            <a:off x="6003925" y="2154238"/>
            <a:ext cx="1436688" cy="1460500"/>
          </a:xfrm>
          <a:custGeom>
            <a:avLst/>
            <a:gdLst>
              <a:gd name="txL" fmla="*/ 0 w 1448"/>
              <a:gd name="txT" fmla="*/ 0 h 1452"/>
              <a:gd name="txR" fmla="*/ 1448 w 1448"/>
              <a:gd name="txB" fmla="*/ 1452 h 145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448" h="1452">
                <a:moveTo>
                  <a:pt x="0" y="1452"/>
                </a:moveTo>
                <a:lnTo>
                  <a:pt x="6" y="1320"/>
                </a:lnTo>
                <a:lnTo>
                  <a:pt x="24" y="1190"/>
                </a:lnTo>
                <a:lnTo>
                  <a:pt x="52" y="1066"/>
                </a:lnTo>
                <a:lnTo>
                  <a:pt x="90" y="946"/>
                </a:lnTo>
                <a:lnTo>
                  <a:pt x="140" y="830"/>
                </a:lnTo>
                <a:lnTo>
                  <a:pt x="198" y="718"/>
                </a:lnTo>
                <a:lnTo>
                  <a:pt x="264" y="614"/>
                </a:lnTo>
                <a:lnTo>
                  <a:pt x="340" y="516"/>
                </a:lnTo>
                <a:lnTo>
                  <a:pt x="424" y="424"/>
                </a:lnTo>
                <a:lnTo>
                  <a:pt x="516" y="342"/>
                </a:lnTo>
                <a:lnTo>
                  <a:pt x="612" y="266"/>
                </a:lnTo>
                <a:lnTo>
                  <a:pt x="718" y="198"/>
                </a:lnTo>
                <a:lnTo>
                  <a:pt x="828" y="140"/>
                </a:lnTo>
                <a:lnTo>
                  <a:pt x="942" y="90"/>
                </a:lnTo>
                <a:lnTo>
                  <a:pt x="1064" y="52"/>
                </a:lnTo>
                <a:lnTo>
                  <a:pt x="1188" y="22"/>
                </a:lnTo>
                <a:lnTo>
                  <a:pt x="1316" y="6"/>
                </a:lnTo>
                <a:lnTo>
                  <a:pt x="1448" y="0"/>
                </a:lnTo>
                <a:lnTo>
                  <a:pt x="1448" y="726"/>
                </a:lnTo>
                <a:lnTo>
                  <a:pt x="1358" y="732"/>
                </a:lnTo>
                <a:lnTo>
                  <a:pt x="1270" y="748"/>
                </a:lnTo>
                <a:lnTo>
                  <a:pt x="1186" y="774"/>
                </a:lnTo>
                <a:lnTo>
                  <a:pt x="1108" y="810"/>
                </a:lnTo>
                <a:lnTo>
                  <a:pt x="1034" y="856"/>
                </a:lnTo>
                <a:lnTo>
                  <a:pt x="968" y="910"/>
                </a:lnTo>
                <a:lnTo>
                  <a:pt x="906" y="970"/>
                </a:lnTo>
                <a:lnTo>
                  <a:pt x="854" y="1038"/>
                </a:lnTo>
                <a:lnTo>
                  <a:pt x="808" y="1110"/>
                </a:lnTo>
                <a:lnTo>
                  <a:pt x="772" y="1190"/>
                </a:lnTo>
                <a:lnTo>
                  <a:pt x="746" y="1274"/>
                </a:lnTo>
                <a:lnTo>
                  <a:pt x="730" y="1360"/>
                </a:lnTo>
                <a:lnTo>
                  <a:pt x="724" y="1452"/>
                </a:lnTo>
                <a:lnTo>
                  <a:pt x="0" y="1452"/>
                </a:lnTo>
                <a:close/>
              </a:path>
            </a:pathLst>
          </a:custGeom>
          <a:solidFill>
            <a:srgbClr val="FFC000"/>
          </a:solidFill>
          <a:ln w="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Freeform 8"/>
          <p:cNvSpPr/>
          <p:nvPr/>
        </p:nvSpPr>
        <p:spPr>
          <a:xfrm rot="7200000">
            <a:off x="6273800" y="2613025"/>
            <a:ext cx="1436688" cy="1460500"/>
          </a:xfrm>
          <a:custGeom>
            <a:avLst/>
            <a:gdLst>
              <a:gd name="txL" fmla="*/ 0 w 1448"/>
              <a:gd name="txT" fmla="*/ 0 h 1452"/>
              <a:gd name="txR" fmla="*/ 1448 w 1448"/>
              <a:gd name="txB" fmla="*/ 1452 h 1452"/>
            </a:gdLst>
            <a:ahLst/>
            <a:cxnLst>
              <a:cxn ang="0">
                <a:pos x="0" y="1452"/>
              </a:cxn>
              <a:cxn ang="0">
                <a:pos x="6" y="1320"/>
              </a:cxn>
              <a:cxn ang="0">
                <a:pos x="24" y="1190"/>
              </a:cxn>
              <a:cxn ang="0">
                <a:pos x="52" y="1066"/>
              </a:cxn>
              <a:cxn ang="0">
                <a:pos x="90" y="946"/>
              </a:cxn>
              <a:cxn ang="0">
                <a:pos x="140" y="830"/>
              </a:cxn>
              <a:cxn ang="0">
                <a:pos x="198" y="718"/>
              </a:cxn>
              <a:cxn ang="0">
                <a:pos x="264" y="614"/>
              </a:cxn>
              <a:cxn ang="0">
                <a:pos x="340" y="516"/>
              </a:cxn>
              <a:cxn ang="0">
                <a:pos x="424" y="424"/>
              </a:cxn>
              <a:cxn ang="0">
                <a:pos x="516" y="342"/>
              </a:cxn>
              <a:cxn ang="0">
                <a:pos x="612" y="266"/>
              </a:cxn>
              <a:cxn ang="0">
                <a:pos x="718" y="198"/>
              </a:cxn>
              <a:cxn ang="0">
                <a:pos x="828" y="140"/>
              </a:cxn>
              <a:cxn ang="0">
                <a:pos x="942" y="90"/>
              </a:cxn>
              <a:cxn ang="0">
                <a:pos x="1064" y="52"/>
              </a:cxn>
              <a:cxn ang="0">
                <a:pos x="1188" y="22"/>
              </a:cxn>
              <a:cxn ang="0">
                <a:pos x="1316" y="6"/>
              </a:cxn>
              <a:cxn ang="0">
                <a:pos x="1448" y="0"/>
              </a:cxn>
              <a:cxn ang="0">
                <a:pos x="1448" y="726"/>
              </a:cxn>
              <a:cxn ang="0">
                <a:pos x="1358" y="732"/>
              </a:cxn>
              <a:cxn ang="0">
                <a:pos x="1270" y="748"/>
              </a:cxn>
              <a:cxn ang="0">
                <a:pos x="1186" y="774"/>
              </a:cxn>
              <a:cxn ang="0">
                <a:pos x="1108" y="810"/>
              </a:cxn>
              <a:cxn ang="0">
                <a:pos x="1034" y="856"/>
              </a:cxn>
              <a:cxn ang="0">
                <a:pos x="968" y="910"/>
              </a:cxn>
              <a:cxn ang="0">
                <a:pos x="906" y="970"/>
              </a:cxn>
              <a:cxn ang="0">
                <a:pos x="854" y="1038"/>
              </a:cxn>
              <a:cxn ang="0">
                <a:pos x="808" y="1110"/>
              </a:cxn>
              <a:cxn ang="0">
                <a:pos x="772" y="1190"/>
              </a:cxn>
              <a:cxn ang="0">
                <a:pos x="746" y="1274"/>
              </a:cxn>
              <a:cxn ang="0">
                <a:pos x="730" y="1360"/>
              </a:cxn>
              <a:cxn ang="0">
                <a:pos x="724" y="1452"/>
              </a:cxn>
              <a:cxn ang="0">
                <a:pos x="0" y="1452"/>
              </a:cxn>
              <a:cxn ang="0">
                <a:pos x="0" y="1452"/>
              </a:cxn>
            </a:cxnLst>
            <a:rect l="txL" t="txT" r="txR" b="txB"/>
            <a:pathLst>
              <a:path w="1448" h="1452">
                <a:moveTo>
                  <a:pt x="0" y="1452"/>
                </a:moveTo>
                <a:lnTo>
                  <a:pt x="6" y="1320"/>
                </a:lnTo>
                <a:lnTo>
                  <a:pt x="24" y="1190"/>
                </a:lnTo>
                <a:lnTo>
                  <a:pt x="52" y="1066"/>
                </a:lnTo>
                <a:lnTo>
                  <a:pt x="90" y="946"/>
                </a:lnTo>
                <a:lnTo>
                  <a:pt x="140" y="830"/>
                </a:lnTo>
                <a:lnTo>
                  <a:pt x="198" y="718"/>
                </a:lnTo>
                <a:lnTo>
                  <a:pt x="264" y="614"/>
                </a:lnTo>
                <a:lnTo>
                  <a:pt x="340" y="516"/>
                </a:lnTo>
                <a:lnTo>
                  <a:pt x="424" y="424"/>
                </a:lnTo>
                <a:lnTo>
                  <a:pt x="516" y="342"/>
                </a:lnTo>
                <a:lnTo>
                  <a:pt x="612" y="266"/>
                </a:lnTo>
                <a:lnTo>
                  <a:pt x="718" y="198"/>
                </a:lnTo>
                <a:lnTo>
                  <a:pt x="828" y="140"/>
                </a:lnTo>
                <a:lnTo>
                  <a:pt x="942" y="90"/>
                </a:lnTo>
                <a:lnTo>
                  <a:pt x="1064" y="52"/>
                </a:lnTo>
                <a:lnTo>
                  <a:pt x="1188" y="22"/>
                </a:lnTo>
                <a:lnTo>
                  <a:pt x="1316" y="6"/>
                </a:lnTo>
                <a:lnTo>
                  <a:pt x="1448" y="0"/>
                </a:lnTo>
                <a:lnTo>
                  <a:pt x="1448" y="726"/>
                </a:lnTo>
                <a:lnTo>
                  <a:pt x="1358" y="732"/>
                </a:lnTo>
                <a:lnTo>
                  <a:pt x="1270" y="748"/>
                </a:lnTo>
                <a:lnTo>
                  <a:pt x="1186" y="774"/>
                </a:lnTo>
                <a:lnTo>
                  <a:pt x="1108" y="810"/>
                </a:lnTo>
                <a:lnTo>
                  <a:pt x="1034" y="856"/>
                </a:lnTo>
                <a:lnTo>
                  <a:pt x="968" y="910"/>
                </a:lnTo>
                <a:lnTo>
                  <a:pt x="906" y="970"/>
                </a:lnTo>
                <a:lnTo>
                  <a:pt x="854" y="1038"/>
                </a:lnTo>
                <a:lnTo>
                  <a:pt x="808" y="1110"/>
                </a:lnTo>
                <a:lnTo>
                  <a:pt x="772" y="1190"/>
                </a:lnTo>
                <a:lnTo>
                  <a:pt x="746" y="1274"/>
                </a:lnTo>
                <a:lnTo>
                  <a:pt x="730" y="1360"/>
                </a:lnTo>
                <a:lnTo>
                  <a:pt x="724" y="1452"/>
                </a:lnTo>
                <a:lnTo>
                  <a:pt x="0" y="1452"/>
                </a:lnTo>
                <a:lnTo>
                  <a:pt x="0" y="1452"/>
                </a:lnTo>
                <a:close/>
              </a:path>
            </a:pathLst>
          </a:custGeom>
          <a:solidFill>
            <a:srgbClr val="FFC000"/>
          </a:solidFill>
          <a:ln w="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AutoShape 9"/>
          <p:cNvSpPr/>
          <p:nvPr/>
        </p:nvSpPr>
        <p:spPr>
          <a:xfrm rot="1800000">
            <a:off x="6334125" y="3692525"/>
            <a:ext cx="1231900" cy="782638"/>
          </a:xfrm>
          <a:prstGeom prst="triangle">
            <a:avLst>
              <a:gd name="adj" fmla="val 50000"/>
            </a:avLst>
          </a:prstGeom>
          <a:solidFill>
            <a:srgbClr val="CC5D12"/>
          </a:solidFill>
          <a:ln w="9525">
            <a:noFill/>
          </a:ln>
        </p:spPr>
        <p:txBody>
          <a:bodyPr wrap="none" anchor="ctr"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49" name="Group 10"/>
          <p:cNvGrpSpPr/>
          <p:nvPr/>
        </p:nvGrpSpPr>
        <p:grpSpPr>
          <a:xfrm>
            <a:off x="4994275" y="3871913"/>
            <a:ext cx="1990725" cy="1439862"/>
            <a:chOff x="0" y="0"/>
            <a:chExt cx="1810" cy="1278"/>
          </a:xfrm>
        </p:grpSpPr>
        <p:sp>
          <p:nvSpPr>
            <p:cNvPr id="6150" name="Freeform 11"/>
            <p:cNvSpPr/>
            <p:nvPr/>
          </p:nvSpPr>
          <p:spPr>
            <a:xfrm rot="12600000">
              <a:off x="486" y="0"/>
              <a:ext cx="1324" cy="1278"/>
            </a:xfrm>
            <a:custGeom>
              <a:avLst/>
              <a:gdLst>
                <a:gd name="txL" fmla="*/ 0 w 1448"/>
                <a:gd name="txT" fmla="*/ 0 h 1452"/>
                <a:gd name="txR" fmla="*/ 1448 w 1448"/>
                <a:gd name="txB" fmla="*/ 1452 h 1452"/>
              </a:gdLst>
              <a:ahLst/>
              <a:cxnLst>
                <a:cxn ang="0">
                  <a:pos x="0" y="356"/>
                </a:cxn>
                <a:cxn ang="0">
                  <a:pos x="5" y="324"/>
                </a:cxn>
                <a:cxn ang="0">
                  <a:pos x="9" y="293"/>
                </a:cxn>
                <a:cxn ang="0">
                  <a:pos x="20" y="262"/>
                </a:cxn>
                <a:cxn ang="0">
                  <a:pos x="34" y="232"/>
                </a:cxn>
                <a:cxn ang="0">
                  <a:pos x="53" y="203"/>
                </a:cxn>
                <a:cxn ang="0">
                  <a:pos x="74" y="176"/>
                </a:cxn>
                <a:cxn ang="0">
                  <a:pos x="99" y="151"/>
                </a:cxn>
                <a:cxn ang="0">
                  <a:pos x="127" y="127"/>
                </a:cxn>
                <a:cxn ang="0">
                  <a:pos x="159" y="104"/>
                </a:cxn>
                <a:cxn ang="0">
                  <a:pos x="192" y="83"/>
                </a:cxn>
                <a:cxn ang="0">
                  <a:pos x="229" y="65"/>
                </a:cxn>
                <a:cxn ang="0">
                  <a:pos x="269" y="48"/>
                </a:cxn>
                <a:cxn ang="0">
                  <a:pos x="309" y="34"/>
                </a:cxn>
                <a:cxn ang="0">
                  <a:pos x="352" y="23"/>
                </a:cxn>
                <a:cxn ang="0">
                  <a:pos x="397" y="12"/>
                </a:cxn>
                <a:cxn ang="0">
                  <a:pos x="444" y="5"/>
                </a:cxn>
                <a:cxn ang="0">
                  <a:pos x="492" y="4"/>
                </a:cxn>
                <a:cxn ang="0">
                  <a:pos x="541" y="0"/>
                </a:cxn>
                <a:cxn ang="0">
                  <a:pos x="541" y="178"/>
                </a:cxn>
                <a:cxn ang="0">
                  <a:pos x="508" y="179"/>
                </a:cxn>
                <a:cxn ang="0">
                  <a:pos x="474" y="184"/>
                </a:cxn>
                <a:cxn ang="0">
                  <a:pos x="443" y="190"/>
                </a:cxn>
                <a:cxn ang="0">
                  <a:pos x="414" y="200"/>
                </a:cxn>
                <a:cxn ang="0">
                  <a:pos x="386" y="210"/>
                </a:cxn>
                <a:cxn ang="0">
                  <a:pos x="362" y="223"/>
                </a:cxn>
                <a:cxn ang="0">
                  <a:pos x="338" y="239"/>
                </a:cxn>
                <a:cxn ang="0">
                  <a:pos x="318" y="254"/>
                </a:cxn>
                <a:cxn ang="0">
                  <a:pos x="302" y="273"/>
                </a:cxn>
                <a:cxn ang="0">
                  <a:pos x="289" y="293"/>
                </a:cxn>
                <a:cxn ang="0">
                  <a:pos x="279" y="313"/>
                </a:cxn>
                <a:cxn ang="0">
                  <a:pos x="272" y="334"/>
                </a:cxn>
                <a:cxn ang="0">
                  <a:pos x="271" y="356"/>
                </a:cxn>
                <a:cxn ang="0">
                  <a:pos x="0" y="356"/>
                </a:cxn>
                <a:cxn ang="0">
                  <a:pos x="0" y="356"/>
                </a:cxn>
              </a:cxnLst>
              <a:rect l="txL" t="txT" r="txR" b="tx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CC5D12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1" name="Freeform 12"/>
            <p:cNvSpPr/>
            <p:nvPr/>
          </p:nvSpPr>
          <p:spPr>
            <a:xfrm rot="14400000">
              <a:off x="25" y="-25"/>
              <a:ext cx="1275" cy="1325"/>
            </a:xfrm>
            <a:custGeom>
              <a:avLst/>
              <a:gdLst>
                <a:gd name="txL" fmla="*/ 0 w 1448"/>
                <a:gd name="txT" fmla="*/ 0 h 1452"/>
                <a:gd name="txR" fmla="*/ 1448 w 1448"/>
                <a:gd name="txB" fmla="*/ 1452 h 1452"/>
              </a:gdLst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txL" t="txT" r="txR" b="tx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CC5D12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52" name="AutoShape 13"/>
          <p:cNvSpPr/>
          <p:nvPr/>
        </p:nvSpPr>
        <p:spPr>
          <a:xfrm rot="9000000">
            <a:off x="4495800" y="3871913"/>
            <a:ext cx="1231900" cy="700087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9525">
            <a:noFill/>
          </a:ln>
        </p:spPr>
        <p:txBody>
          <a:bodyPr wrap="none" anchor="ctr"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53" name="Group 14"/>
          <p:cNvGrpSpPr/>
          <p:nvPr/>
        </p:nvGrpSpPr>
        <p:grpSpPr>
          <a:xfrm>
            <a:off x="4267200" y="2165350"/>
            <a:ext cx="1722438" cy="1898650"/>
            <a:chOff x="0" y="0"/>
            <a:chExt cx="1566" cy="1685"/>
          </a:xfrm>
        </p:grpSpPr>
        <p:sp>
          <p:nvSpPr>
            <p:cNvPr id="6154" name="Freeform 15"/>
            <p:cNvSpPr/>
            <p:nvPr/>
          </p:nvSpPr>
          <p:spPr>
            <a:xfrm rot="19800000">
              <a:off x="0" y="406"/>
              <a:ext cx="1324" cy="1279"/>
            </a:xfrm>
            <a:custGeom>
              <a:avLst/>
              <a:gdLst>
                <a:gd name="txL" fmla="*/ 0 w 1448"/>
                <a:gd name="txT" fmla="*/ 0 h 1452"/>
                <a:gd name="txR" fmla="*/ 1448 w 1448"/>
                <a:gd name="txB" fmla="*/ 1452 h 1452"/>
              </a:gdLst>
              <a:ahLst/>
              <a:cxnLst>
                <a:cxn ang="0">
                  <a:pos x="0" y="360"/>
                </a:cxn>
                <a:cxn ang="0">
                  <a:pos x="5" y="327"/>
                </a:cxn>
                <a:cxn ang="0">
                  <a:pos x="9" y="296"/>
                </a:cxn>
                <a:cxn ang="0">
                  <a:pos x="20" y="264"/>
                </a:cxn>
                <a:cxn ang="0">
                  <a:pos x="34" y="234"/>
                </a:cxn>
                <a:cxn ang="0">
                  <a:pos x="53" y="205"/>
                </a:cxn>
                <a:cxn ang="0">
                  <a:pos x="74" y="179"/>
                </a:cxn>
                <a:cxn ang="0">
                  <a:pos x="99" y="152"/>
                </a:cxn>
                <a:cxn ang="0">
                  <a:pos x="127" y="128"/>
                </a:cxn>
                <a:cxn ang="0">
                  <a:pos x="159" y="105"/>
                </a:cxn>
                <a:cxn ang="0">
                  <a:pos x="192" y="84"/>
                </a:cxn>
                <a:cxn ang="0">
                  <a:pos x="229" y="65"/>
                </a:cxn>
                <a:cxn ang="0">
                  <a:pos x="269" y="48"/>
                </a:cxn>
                <a:cxn ang="0">
                  <a:pos x="309" y="34"/>
                </a:cxn>
                <a:cxn ang="0">
                  <a:pos x="352" y="23"/>
                </a:cxn>
                <a:cxn ang="0">
                  <a:pos x="397" y="13"/>
                </a:cxn>
                <a:cxn ang="0">
                  <a:pos x="444" y="5"/>
                </a:cxn>
                <a:cxn ang="0">
                  <a:pos x="492" y="4"/>
                </a:cxn>
                <a:cxn ang="0">
                  <a:pos x="541" y="0"/>
                </a:cxn>
                <a:cxn ang="0">
                  <a:pos x="541" y="180"/>
                </a:cxn>
                <a:cxn ang="0">
                  <a:pos x="508" y="181"/>
                </a:cxn>
                <a:cxn ang="0">
                  <a:pos x="474" y="185"/>
                </a:cxn>
                <a:cxn ang="0">
                  <a:pos x="443" y="192"/>
                </a:cxn>
                <a:cxn ang="0">
                  <a:pos x="414" y="200"/>
                </a:cxn>
                <a:cxn ang="0">
                  <a:pos x="386" y="211"/>
                </a:cxn>
                <a:cxn ang="0">
                  <a:pos x="362" y="225"/>
                </a:cxn>
                <a:cxn ang="0">
                  <a:pos x="338" y="240"/>
                </a:cxn>
                <a:cxn ang="0">
                  <a:pos x="318" y="257"/>
                </a:cxn>
                <a:cxn ang="0">
                  <a:pos x="302" y="275"/>
                </a:cxn>
                <a:cxn ang="0">
                  <a:pos x="289" y="296"/>
                </a:cxn>
                <a:cxn ang="0">
                  <a:pos x="279" y="316"/>
                </a:cxn>
                <a:cxn ang="0">
                  <a:pos x="272" y="336"/>
                </a:cxn>
                <a:cxn ang="0">
                  <a:pos x="271" y="360"/>
                </a:cxn>
                <a:cxn ang="0">
                  <a:pos x="0" y="360"/>
                </a:cxn>
                <a:cxn ang="0">
                  <a:pos x="0" y="360"/>
                </a:cxn>
              </a:cxnLst>
              <a:rect l="txL" t="txT" r="txR" b="tx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Freeform 16"/>
            <p:cNvSpPr/>
            <p:nvPr/>
          </p:nvSpPr>
          <p:spPr>
            <a:xfrm>
              <a:off x="242" y="0"/>
              <a:ext cx="1324" cy="1279"/>
            </a:xfrm>
            <a:custGeom>
              <a:avLst/>
              <a:gdLst>
                <a:gd name="txL" fmla="*/ 0 w 1448"/>
                <a:gd name="txT" fmla="*/ 0 h 1452"/>
                <a:gd name="txR" fmla="*/ 1448 w 1448"/>
                <a:gd name="txB" fmla="*/ 1452 h 1452"/>
              </a:gdLst>
              <a:ahLst/>
              <a:cxnLst>
                <a:cxn ang="0">
                  <a:pos x="0" y="360"/>
                </a:cxn>
                <a:cxn ang="0">
                  <a:pos x="5" y="327"/>
                </a:cxn>
                <a:cxn ang="0">
                  <a:pos x="9" y="296"/>
                </a:cxn>
                <a:cxn ang="0">
                  <a:pos x="20" y="264"/>
                </a:cxn>
                <a:cxn ang="0">
                  <a:pos x="34" y="234"/>
                </a:cxn>
                <a:cxn ang="0">
                  <a:pos x="53" y="205"/>
                </a:cxn>
                <a:cxn ang="0">
                  <a:pos x="74" y="179"/>
                </a:cxn>
                <a:cxn ang="0">
                  <a:pos x="99" y="152"/>
                </a:cxn>
                <a:cxn ang="0">
                  <a:pos x="127" y="128"/>
                </a:cxn>
                <a:cxn ang="0">
                  <a:pos x="159" y="105"/>
                </a:cxn>
                <a:cxn ang="0">
                  <a:pos x="192" y="84"/>
                </a:cxn>
                <a:cxn ang="0">
                  <a:pos x="229" y="65"/>
                </a:cxn>
                <a:cxn ang="0">
                  <a:pos x="269" y="48"/>
                </a:cxn>
                <a:cxn ang="0">
                  <a:pos x="309" y="34"/>
                </a:cxn>
                <a:cxn ang="0">
                  <a:pos x="352" y="23"/>
                </a:cxn>
                <a:cxn ang="0">
                  <a:pos x="397" y="13"/>
                </a:cxn>
                <a:cxn ang="0">
                  <a:pos x="444" y="5"/>
                </a:cxn>
                <a:cxn ang="0">
                  <a:pos x="492" y="4"/>
                </a:cxn>
                <a:cxn ang="0">
                  <a:pos x="541" y="0"/>
                </a:cxn>
                <a:cxn ang="0">
                  <a:pos x="541" y="180"/>
                </a:cxn>
                <a:cxn ang="0">
                  <a:pos x="508" y="181"/>
                </a:cxn>
                <a:cxn ang="0">
                  <a:pos x="474" y="185"/>
                </a:cxn>
                <a:cxn ang="0">
                  <a:pos x="443" y="192"/>
                </a:cxn>
                <a:cxn ang="0">
                  <a:pos x="414" y="200"/>
                </a:cxn>
                <a:cxn ang="0">
                  <a:pos x="386" y="211"/>
                </a:cxn>
                <a:cxn ang="0">
                  <a:pos x="362" y="225"/>
                </a:cxn>
                <a:cxn ang="0">
                  <a:pos x="338" y="240"/>
                </a:cxn>
                <a:cxn ang="0">
                  <a:pos x="318" y="257"/>
                </a:cxn>
                <a:cxn ang="0">
                  <a:pos x="302" y="275"/>
                </a:cxn>
                <a:cxn ang="0">
                  <a:pos x="289" y="296"/>
                </a:cxn>
                <a:cxn ang="0">
                  <a:pos x="279" y="316"/>
                </a:cxn>
                <a:cxn ang="0">
                  <a:pos x="272" y="336"/>
                </a:cxn>
                <a:cxn ang="0">
                  <a:pos x="271" y="360"/>
                </a:cxn>
                <a:cxn ang="0">
                  <a:pos x="0" y="360"/>
                </a:cxn>
                <a:cxn ang="0">
                  <a:pos x="0" y="360"/>
                </a:cxn>
              </a:cxnLst>
              <a:rect l="txL" t="txT" r="txR" b="tx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5B9BD5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56" name="AutoShape 17"/>
          <p:cNvSpPr/>
          <p:nvPr/>
        </p:nvSpPr>
        <p:spPr>
          <a:xfrm rot="16200000">
            <a:off x="5207000" y="2136775"/>
            <a:ext cx="1216025" cy="7953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wrap="none" anchor="ctr"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文本框 43"/>
          <p:cNvSpPr/>
          <p:nvPr/>
        </p:nvSpPr>
        <p:spPr>
          <a:xfrm>
            <a:off x="4653561" y="1013187"/>
            <a:ext cx="2693988" cy="646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气囊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感觉法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0" name="文本框 45"/>
          <p:cNvSpPr/>
          <p:nvPr/>
        </p:nvSpPr>
        <p:spPr>
          <a:xfrm>
            <a:off x="7556500" y="4510088"/>
            <a:ext cx="343708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专用的气囊压力</a:t>
            </a:r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监测表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2" name="文本框 47"/>
          <p:cNvSpPr/>
          <p:nvPr/>
        </p:nvSpPr>
        <p:spPr>
          <a:xfrm>
            <a:off x="1104901" y="4418013"/>
            <a:ext cx="37084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持续气囊压力监测法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3" name="Rectangle 42"/>
          <p:cNvSpPr/>
          <p:nvPr/>
        </p:nvSpPr>
        <p:spPr>
          <a:xfrm>
            <a:off x="1104900" y="5934075"/>
            <a:ext cx="10263188" cy="973138"/>
          </a:xfrm>
          <a:prstGeom prst="rect">
            <a:avLst/>
          </a:prstGeom>
          <a:noFill/>
          <a:ln w="12700">
            <a:noFill/>
          </a:ln>
        </p:spPr>
        <p:txBody>
          <a:bodyPr tIns="0" bIns="0" anchor="t"/>
          <a:lstStyle/>
          <a:p>
            <a:pPr algn="just"/>
            <a:r>
              <a:rPr lang="en-US" altLang="x-none" sz="1400" dirty="0">
                <a:solidFill>
                  <a:srgbClr val="7F7F7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This is a sample text. Insert your desired text here. Again, this is a dummy text, enter your own text here. This is a sample text. Insert your desired text here.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6363" y="2368313"/>
            <a:ext cx="1683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气囊压力监测方法</a:t>
            </a:r>
          </a:p>
        </p:txBody>
      </p:sp>
      <p:sp>
        <p:nvSpPr>
          <p:cNvPr id="3" name="椭圆 2"/>
          <p:cNvSpPr/>
          <p:nvPr/>
        </p:nvSpPr>
        <p:spPr>
          <a:xfrm>
            <a:off x="4449570" y="2051846"/>
            <a:ext cx="3101971" cy="3101971"/>
          </a:xfrm>
          <a:prstGeom prst="ellipse">
            <a:avLst/>
          </a:prstGeom>
          <a:solidFill>
            <a:srgbClr val="99F826"/>
          </a:solidFill>
          <a:ln>
            <a:solidFill>
              <a:srgbClr val="99F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气囊压力监测方法</a:t>
            </a:r>
          </a:p>
        </p:txBody>
      </p:sp>
      <p:sp>
        <p:nvSpPr>
          <p:cNvPr id="22" name="文本框 14"/>
          <p:cNvSpPr/>
          <p:nvPr/>
        </p:nvSpPr>
        <p:spPr>
          <a:xfrm>
            <a:off x="329911" y="506413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证据</a:t>
            </a:r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内容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289036" y="799109"/>
            <a:ext cx="1882492" cy="3384360"/>
            <a:chOff x="9234488" y="2071688"/>
            <a:chExt cx="2071687" cy="3273425"/>
          </a:xfrm>
        </p:grpSpPr>
        <p:sp>
          <p:nvSpPr>
            <p:cNvPr id="24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22"/>
            <p:cNvSpPr/>
            <p:nvPr/>
          </p:nvSpPr>
          <p:spPr>
            <a:xfrm rot="5400000">
              <a:off x="10853690" y="390913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4"/>
          <p:cNvSpPr/>
          <p:nvPr/>
        </p:nvSpPr>
        <p:spPr>
          <a:xfrm>
            <a:off x="329911" y="506413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证据</a:t>
            </a:r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内容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7580" y="2060099"/>
            <a:ext cx="7315021" cy="3952107"/>
            <a:chOff x="3387615" y="1555074"/>
            <a:chExt cx="7315021" cy="3952107"/>
          </a:xfrm>
        </p:grpSpPr>
        <p:sp>
          <p:nvSpPr>
            <p:cNvPr id="22531" name="矩形 39"/>
            <p:cNvSpPr/>
            <p:nvPr/>
          </p:nvSpPr>
          <p:spPr>
            <a:xfrm>
              <a:off x="6614536" y="1555075"/>
              <a:ext cx="4088100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气囊压力监测与调整的特殊时间点</a:t>
              </a:r>
              <a:endParaRPr lang="zh-CN" altLang="en-US" sz="2800" b="1" dirty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2532" name="直接连接符 40"/>
            <p:cNvSpPr/>
            <p:nvPr/>
          </p:nvSpPr>
          <p:spPr>
            <a:xfrm>
              <a:off x="6414655" y="1555074"/>
              <a:ext cx="0" cy="3952107"/>
            </a:xfrm>
            <a:prstGeom prst="line">
              <a:avLst/>
            </a:prstGeom>
            <a:ln w="6350" cap="flat" cmpd="sng">
              <a:solidFill>
                <a:srgbClr val="7F7F7F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8" name="矩形 39"/>
            <p:cNvSpPr/>
            <p:nvPr/>
          </p:nvSpPr>
          <p:spPr>
            <a:xfrm>
              <a:off x="3387615" y="2838629"/>
              <a:ext cx="2701636" cy="1384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VAP</a:t>
              </a:r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预防</a:t>
              </a:r>
              <a:r>
                <a:rPr lang="zh-CN" altLang="en-US" sz="2800" dirty="0" smtClean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指南要求</a:t>
              </a:r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每</a:t>
              </a:r>
              <a:r>
                <a:rPr lang="en-US" altLang="zh-CN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8 h</a:t>
              </a:r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监测调整一次</a:t>
              </a:r>
              <a:endParaRPr lang="zh-CN" altLang="en-US" sz="2800" dirty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" name="矩形 39"/>
            <p:cNvSpPr/>
            <p:nvPr/>
          </p:nvSpPr>
          <p:spPr>
            <a:xfrm>
              <a:off x="3441048" y="1724353"/>
              <a:ext cx="259477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气囊监测时间</a:t>
              </a:r>
              <a:r>
                <a:rPr lang="en-US" altLang="x-none" sz="2800" b="1" dirty="0" smtClean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 </a:t>
              </a:r>
              <a:endParaRPr lang="zh-CN" altLang="en-US" sz="2800" b="1" dirty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7009389" y="2784764"/>
              <a:ext cx="3132137" cy="26776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反复</a:t>
              </a:r>
              <a:r>
                <a:rPr lang="zh-CN" altLang="en-US" sz="2800" dirty="0" smtClean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吸痰后</a:t>
              </a:r>
              <a:endParaRPr lang="en-US" altLang="zh-CN" sz="2800" dirty="0" smtClean="0">
                <a:solidFill>
                  <a:srgbClr val="595959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endParaRPr>
            </a:p>
            <a:p>
              <a:r>
                <a:rPr lang="zh-CN" altLang="en-US" sz="2800" dirty="0" smtClean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鼻饲</a:t>
              </a:r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前</a:t>
              </a:r>
            </a:p>
            <a:p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气囊漏气</a:t>
              </a:r>
            </a:p>
            <a:p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口腔护理</a:t>
              </a:r>
            </a:p>
            <a:p>
              <a:r>
                <a:rPr lang="zh-CN" altLang="en-US" sz="2800" dirty="0">
                  <a:solidFill>
                    <a:srgbClr val="595959"/>
                  </a:solidFill>
                  <a:latin typeface="Calibri" panose="020F0502020204030204" charset="0"/>
                  <a:cs typeface="Calibri" panose="020F0502020204030204" charset="0"/>
                  <a:sym typeface="Calibri" panose="020F0502020204030204" charset="0"/>
                </a:rPr>
                <a:t>咳嗽、咳痰、体位改变或扣背后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 rot="11791596">
            <a:off x="8086011" y="1059614"/>
            <a:ext cx="3610232" cy="5666781"/>
            <a:chOff x="3767138" y="980658"/>
            <a:chExt cx="4162073" cy="6196454"/>
          </a:xfrm>
        </p:grpSpPr>
        <p:sp>
          <p:nvSpPr>
            <p:cNvPr id="12" name="椭圆 80"/>
            <p:cNvSpPr/>
            <p:nvPr/>
          </p:nvSpPr>
          <p:spPr>
            <a:xfrm rot="10392219">
              <a:off x="4726767" y="4313806"/>
              <a:ext cx="1666875" cy="1666875"/>
            </a:xfrm>
            <a:prstGeom prst="ellipse">
              <a:avLst/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4800" dirty="0" smtClean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证</a:t>
              </a:r>
              <a:endParaRPr sz="4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81"/>
            <p:cNvSpPr/>
            <p:nvPr/>
          </p:nvSpPr>
          <p:spPr>
            <a:xfrm rot="11245282">
              <a:off x="3767138" y="2689225"/>
              <a:ext cx="1666875" cy="1666875"/>
            </a:xfrm>
            <a:prstGeom prst="ellipse">
              <a:avLst/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4800" dirty="0" smtClean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护</a:t>
              </a:r>
              <a:endParaRPr sz="48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79"/>
            <p:cNvSpPr/>
            <p:nvPr/>
          </p:nvSpPr>
          <p:spPr>
            <a:xfrm rot="9905788">
              <a:off x="4726227" y="980658"/>
              <a:ext cx="1666875" cy="1666875"/>
            </a:xfrm>
            <a:prstGeom prst="ellipse">
              <a:avLst/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4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理</a:t>
              </a:r>
              <a:endParaRPr sz="4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直接连接符 9"/>
            <p:cNvSpPr/>
            <p:nvPr/>
          </p:nvSpPr>
          <p:spPr>
            <a:xfrm flipH="1">
              <a:off x="4937125" y="2516188"/>
              <a:ext cx="185738" cy="500062"/>
            </a:xfrm>
            <a:prstGeom prst="line">
              <a:avLst/>
            </a:prstGeom>
            <a:ln w="63500" cap="flat" cmpd="sng">
              <a:solidFill>
                <a:srgbClr val="C3DF21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17" name="直接连接符 85"/>
            <p:cNvSpPr/>
            <p:nvPr/>
          </p:nvSpPr>
          <p:spPr>
            <a:xfrm>
              <a:off x="4937125" y="4219575"/>
              <a:ext cx="185738" cy="446088"/>
            </a:xfrm>
            <a:prstGeom prst="line">
              <a:avLst/>
            </a:prstGeom>
            <a:ln w="63500" cap="flat" cmpd="sng">
              <a:solidFill>
                <a:srgbClr val="C3DF21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28" name="椭圆 80"/>
            <p:cNvSpPr/>
            <p:nvPr/>
          </p:nvSpPr>
          <p:spPr>
            <a:xfrm rot="10705906">
              <a:off x="6262336" y="5510237"/>
              <a:ext cx="1666875" cy="1666875"/>
            </a:xfrm>
            <a:prstGeom prst="ellipse">
              <a:avLst/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4800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循</a:t>
              </a:r>
              <a:endParaRPr sz="4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38786" y="2229378"/>
            <a:ext cx="3475037" cy="3384360"/>
            <a:chOff x="7481888" y="2071688"/>
            <a:chExt cx="3824287" cy="3273425"/>
          </a:xfrm>
        </p:grpSpPr>
        <p:sp>
          <p:nvSpPr>
            <p:cNvPr id="37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H="1" flipV="1">
            <a:off x="10021923" y="2060101"/>
            <a:ext cx="264182" cy="169278"/>
          </a:xfrm>
          <a:prstGeom prst="line">
            <a:avLst/>
          </a:prstGeom>
          <a:ln w="66675">
            <a:solidFill>
              <a:srgbClr val="99F82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4"/>
          <p:cNvSpPr/>
          <p:nvPr/>
        </p:nvSpPr>
        <p:spPr>
          <a:xfrm>
            <a:off x="329911" y="506413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证据评价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184438" y="1429743"/>
            <a:ext cx="5426653" cy="621796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CN" altLang="en-US" sz="11200" b="1" dirty="0">
                <a:solidFill>
                  <a:srgbClr val="59595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推荐级别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A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级推荐即刻可用</a:t>
            </a: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,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可行性强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B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级推荐经过适当培训或一定的额外资源支持后具有可行性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C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级推荐经过重点培训或给予额外资源后具有可行性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D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级推荐需经过深入培训或投入较多额外资源怛后具有可行性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E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级推荐不具可行性</a:t>
            </a:r>
          </a:p>
          <a:p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6151417" y="1429743"/>
            <a:ext cx="5216237" cy="424369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zh-CN" altLang="en-US" sz="11200" b="1" dirty="0">
                <a:solidFill>
                  <a:srgbClr val="59595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证据分级</a:t>
            </a:r>
            <a:endParaRPr lang="en-US" altLang="zh-CN" sz="11200" b="1" dirty="0">
              <a:solidFill>
                <a:srgbClr val="59595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I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级证据对研究的系统评价</a:t>
            </a: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,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结果清晰明确可信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Ⅱ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级证据对研究的系统评价</a:t>
            </a: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,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结果可信</a:t>
            </a: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Ⅲ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级证据对研究的系统评价</a:t>
            </a: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,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结果尚可信</a:t>
            </a:r>
            <a:endParaRPr lang="en-US" altLang="zh-CN" sz="8000" dirty="0">
              <a:solidFill>
                <a:srgbClr val="595959"/>
              </a:solidFill>
              <a:latin typeface="+mn-ea"/>
              <a:cs typeface="Calibri" panose="020F050202020403020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IV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级证据专家意见、</a:t>
            </a:r>
            <a:r>
              <a:rPr lang="zh-CN" altLang="en-US" sz="8000" dirty="0" smtClean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经验</a:t>
            </a:r>
            <a:r>
              <a:rPr lang="zh-CN" altLang="en-US" sz="8000" dirty="0">
                <a:solidFill>
                  <a:srgbClr val="595959"/>
                </a:solidFill>
                <a:latin typeface="+mn-ea"/>
                <a:cs typeface="Calibri" panose="020F0502020204030204" charset="0"/>
              </a:rPr>
              <a:t>、观点</a:t>
            </a:r>
          </a:p>
          <a:p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483925" y="5735782"/>
            <a:ext cx="5708073" cy="9975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+mn-ea"/>
              </a:rPr>
              <a:t>JBI</a:t>
            </a:r>
            <a:r>
              <a:rPr lang="zh-CN" altLang="en-US" sz="2800" dirty="0" smtClean="0">
                <a:latin typeface="+mn-ea"/>
              </a:rPr>
              <a:t>证据推荐级别</a:t>
            </a:r>
            <a:r>
              <a:rPr lang="en-US" altLang="zh-CN" sz="2800" dirty="0" smtClean="0">
                <a:latin typeface="+mn-ea"/>
              </a:rPr>
              <a:t>2006</a:t>
            </a:r>
            <a:r>
              <a:rPr lang="zh-CN" altLang="en-US" sz="2800" dirty="0" smtClean="0">
                <a:latin typeface="+mn-ea"/>
              </a:rPr>
              <a:t>版</a:t>
            </a:r>
            <a:endParaRPr lang="en-US" altLang="zh-CN" sz="2800" dirty="0" smtClean="0">
              <a:latin typeface="+mn-ea"/>
            </a:endParaRPr>
          </a:p>
          <a:p>
            <a:pPr algn="ctr"/>
            <a:r>
              <a:rPr lang="en-US" altLang="zh-CN" sz="2800" dirty="0" smtClean="0">
                <a:latin typeface="+mn-ea"/>
              </a:rPr>
              <a:t>JBI</a:t>
            </a:r>
            <a:r>
              <a:rPr lang="zh-CN" altLang="en-US" sz="2800" dirty="0" smtClean="0">
                <a:latin typeface="+mn-ea"/>
              </a:rPr>
              <a:t>证据分级</a:t>
            </a:r>
            <a:r>
              <a:rPr lang="en-US" altLang="zh-CN" sz="2800" dirty="0" smtClean="0">
                <a:latin typeface="+mn-ea"/>
              </a:rPr>
              <a:t>2006</a:t>
            </a:r>
            <a:r>
              <a:rPr lang="zh-CN" altLang="en-US" sz="2800" dirty="0" smtClean="0">
                <a:latin typeface="+mn-ea"/>
              </a:rPr>
              <a:t>版</a:t>
            </a:r>
            <a:endParaRPr lang="zh-CN" altLang="en-US" sz="2800" dirty="0">
              <a:latin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795810" y="2351422"/>
            <a:ext cx="3475037" cy="3384360"/>
            <a:chOff x="7481888" y="2071688"/>
            <a:chExt cx="3824287" cy="3273425"/>
          </a:xfrm>
        </p:grpSpPr>
        <p:sp>
          <p:nvSpPr>
            <p:cNvPr id="33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平行四边形 9"/>
          <p:cNvSpPr/>
          <p:nvPr/>
        </p:nvSpPr>
        <p:spPr>
          <a:xfrm>
            <a:off x="595313" y="4401704"/>
            <a:ext cx="11568112" cy="2165350"/>
          </a:xfrm>
          <a:prstGeom prst="parallelogram">
            <a:avLst>
              <a:gd name="adj" fmla="val 110015"/>
            </a:avLst>
          </a:prstGeom>
          <a:solidFill>
            <a:srgbClr val="ED7D31"/>
          </a:solidFill>
          <a:ln w="12700">
            <a:noFill/>
          </a:ln>
        </p:spPr>
        <p:txBody>
          <a:bodyPr vert="horz" wrap="square" anchor="ctr"/>
          <a:lstStyle/>
          <a:p>
            <a:pPr algn="ctr"/>
            <a:r>
              <a:rPr lang="en-US" altLang="zh-CN" sz="3600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、患者气囊压力监测管理要点？</a:t>
            </a:r>
          </a:p>
        </p:txBody>
      </p:sp>
      <p:sp>
        <p:nvSpPr>
          <p:cNvPr id="29702" name="文本框 16"/>
          <p:cNvSpPr/>
          <p:nvPr/>
        </p:nvSpPr>
        <p:spPr>
          <a:xfrm>
            <a:off x="595313" y="774700"/>
            <a:ext cx="2692400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思考题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平行四边形 9"/>
          <p:cNvSpPr/>
          <p:nvPr/>
        </p:nvSpPr>
        <p:spPr>
          <a:xfrm>
            <a:off x="235744" y="1985963"/>
            <a:ext cx="11568112" cy="2165350"/>
          </a:xfrm>
          <a:prstGeom prst="parallelogram">
            <a:avLst>
              <a:gd name="adj" fmla="val 110015"/>
            </a:avLst>
          </a:prstGeom>
          <a:solidFill>
            <a:srgbClr val="ED7D31"/>
          </a:solidFill>
          <a:ln w="12700">
            <a:noFill/>
          </a:ln>
        </p:spPr>
        <p:txBody>
          <a:bodyPr vert="horz" wrap="square" anchor="ctr"/>
          <a:lstStyle/>
          <a:p>
            <a:pPr lvl="0" algn="ctr"/>
            <a:r>
              <a:rPr lang="en-US" altLang="zh-CN" sz="36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、如何对患者进行机械通气的护理？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"/>
          <p:cNvSpPr/>
          <p:nvPr/>
        </p:nvSpPr>
        <p:spPr>
          <a:xfrm>
            <a:off x="0" y="2571750"/>
            <a:ext cx="1296988" cy="115728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矩形 7"/>
          <p:cNvSpPr/>
          <p:nvPr/>
        </p:nvSpPr>
        <p:spPr>
          <a:xfrm>
            <a:off x="11023600" y="2571750"/>
            <a:ext cx="1168400" cy="1157288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文本框 13"/>
          <p:cNvSpPr/>
          <p:nvPr/>
        </p:nvSpPr>
        <p:spPr>
          <a:xfrm>
            <a:off x="130175" y="2713038"/>
            <a:ext cx="121920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6000" b="1" dirty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THANKS</a:t>
            </a:r>
            <a:endParaRPr lang="zh-CN" altLang="en-US" sz="6000" b="1" dirty="0">
              <a:solidFill>
                <a:srgbClr val="87BB3B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0725" name="文本框 14"/>
          <p:cNvSpPr/>
          <p:nvPr/>
        </p:nvSpPr>
        <p:spPr>
          <a:xfrm>
            <a:off x="2814638" y="3781425"/>
            <a:ext cx="69215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400" dirty="0" smtClean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S</a:t>
            </a:r>
            <a:r>
              <a:rPr lang="en-US" altLang="zh-CN" sz="2400" dirty="0" smtClean="0">
                <a:solidFill>
                  <a:srgbClr val="87BB3B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chool of  nursing, Nanchang University</a:t>
            </a:r>
            <a:endParaRPr lang="zh-CN" altLang="en-US" sz="2400" dirty="0">
              <a:solidFill>
                <a:srgbClr val="87BB3B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0726" name="矩形 26"/>
          <p:cNvSpPr/>
          <p:nvPr/>
        </p:nvSpPr>
        <p:spPr>
          <a:xfrm>
            <a:off x="1628775" y="5699125"/>
            <a:ext cx="530225" cy="1158875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7" name="矩形 27"/>
          <p:cNvSpPr/>
          <p:nvPr/>
        </p:nvSpPr>
        <p:spPr>
          <a:xfrm>
            <a:off x="2325688" y="6118225"/>
            <a:ext cx="447675" cy="739775"/>
          </a:xfrm>
          <a:prstGeom prst="rect">
            <a:avLst/>
          </a:prstGeom>
          <a:solidFill>
            <a:srgbClr val="F4A0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8" name="矩形 28"/>
          <p:cNvSpPr/>
          <p:nvPr/>
        </p:nvSpPr>
        <p:spPr>
          <a:xfrm>
            <a:off x="2941638" y="5851525"/>
            <a:ext cx="530225" cy="1006475"/>
          </a:xfrm>
          <a:prstGeom prst="rect">
            <a:avLst/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9" name="等腰三角形 46"/>
          <p:cNvSpPr/>
          <p:nvPr/>
        </p:nvSpPr>
        <p:spPr>
          <a:xfrm>
            <a:off x="3640138" y="5645150"/>
            <a:ext cx="950912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0" name="等腰三角形 47"/>
          <p:cNvSpPr/>
          <p:nvPr/>
        </p:nvSpPr>
        <p:spPr>
          <a:xfrm>
            <a:off x="4759325" y="6118225"/>
            <a:ext cx="739775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1" name="等腰三角形 48"/>
          <p:cNvSpPr/>
          <p:nvPr/>
        </p:nvSpPr>
        <p:spPr>
          <a:xfrm>
            <a:off x="5702300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2" name="矩形 49"/>
          <p:cNvSpPr/>
          <p:nvPr/>
        </p:nvSpPr>
        <p:spPr>
          <a:xfrm>
            <a:off x="6750050" y="5699125"/>
            <a:ext cx="528638" cy="1158875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3" name="矩形 50"/>
          <p:cNvSpPr/>
          <p:nvPr/>
        </p:nvSpPr>
        <p:spPr>
          <a:xfrm>
            <a:off x="7445375" y="6118225"/>
            <a:ext cx="447675" cy="739775"/>
          </a:xfrm>
          <a:prstGeom prst="rect">
            <a:avLst/>
          </a:prstGeom>
          <a:solidFill>
            <a:srgbClr val="F4A0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4" name="矩形 51"/>
          <p:cNvSpPr/>
          <p:nvPr/>
        </p:nvSpPr>
        <p:spPr>
          <a:xfrm>
            <a:off x="8061325" y="5851525"/>
            <a:ext cx="530225" cy="1006475"/>
          </a:xfrm>
          <a:prstGeom prst="rect">
            <a:avLst/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5" name="等腰三角形 52"/>
          <p:cNvSpPr/>
          <p:nvPr/>
        </p:nvSpPr>
        <p:spPr>
          <a:xfrm>
            <a:off x="8759825" y="5645150"/>
            <a:ext cx="950913" cy="121285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6" name="等腰三角形 53"/>
          <p:cNvSpPr/>
          <p:nvPr/>
        </p:nvSpPr>
        <p:spPr>
          <a:xfrm>
            <a:off x="9879013" y="6118225"/>
            <a:ext cx="741362" cy="739775"/>
          </a:xfrm>
          <a:prstGeom prst="triangle">
            <a:avLst>
              <a:gd name="adj" fmla="val 50000"/>
            </a:avLst>
          </a:prstGeom>
          <a:solidFill>
            <a:srgbClr val="87BB3B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7" name="等腰三角形 54"/>
          <p:cNvSpPr/>
          <p:nvPr/>
        </p:nvSpPr>
        <p:spPr>
          <a:xfrm>
            <a:off x="10821988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38" name="等腰三角形 55"/>
          <p:cNvSpPr/>
          <p:nvPr/>
        </p:nvSpPr>
        <p:spPr>
          <a:xfrm>
            <a:off x="650875" y="5645150"/>
            <a:ext cx="746125" cy="1212850"/>
          </a:xfrm>
          <a:prstGeom prst="triangle">
            <a:avLst>
              <a:gd name="adj" fmla="val 50000"/>
            </a:avLst>
          </a:pr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/>
      <p:bldP spid="3072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/>
          <p:nvPr/>
        </p:nvSpPr>
        <p:spPr>
          <a:xfrm>
            <a:off x="5037138" y="2074863"/>
            <a:ext cx="3505200" cy="3505200"/>
          </a:xfrm>
          <a:prstGeom prst="ellipse">
            <a:avLst/>
          </a:prstGeom>
          <a:noFill/>
          <a:ln w="25400" cap="rnd" cmpd="sng">
            <a:solidFill>
              <a:srgbClr val="FFC000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椭圆 1"/>
          <p:cNvSpPr/>
          <p:nvPr/>
        </p:nvSpPr>
        <p:spPr>
          <a:xfrm>
            <a:off x="2930236" y="2888961"/>
            <a:ext cx="3005427" cy="3005427"/>
          </a:xfrm>
          <a:prstGeom prst="ellipse">
            <a:avLst/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椭圆 19"/>
          <p:cNvSpPr/>
          <p:nvPr/>
        </p:nvSpPr>
        <p:spPr>
          <a:xfrm>
            <a:off x="5394325" y="192810"/>
            <a:ext cx="2959966" cy="2959965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机械通气患者气囊压力监测循证护理案例</a:t>
            </a:r>
            <a:endParaRPr sz="2800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椭圆 20"/>
          <p:cNvSpPr/>
          <p:nvPr/>
        </p:nvSpPr>
        <p:spPr>
          <a:xfrm>
            <a:off x="6789738" y="3375025"/>
            <a:ext cx="2838739" cy="2838739"/>
          </a:xfrm>
          <a:prstGeom prst="ellipse">
            <a:avLst/>
          </a:prstGeom>
          <a:solidFill>
            <a:srgbClr val="5B9BD5"/>
          </a:solidFill>
          <a:ln w="12700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宋体" panose="02010600030101010101" pitchFamily="2" charset="-122"/>
              </a:rPr>
              <a:t>机械通气患者气囊压力监测管理的循证</a:t>
            </a:r>
            <a:endParaRPr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0249" name="文本框 25"/>
          <p:cNvSpPr/>
          <p:nvPr/>
        </p:nvSpPr>
        <p:spPr>
          <a:xfrm>
            <a:off x="6832023" y="4449618"/>
            <a:ext cx="2693988" cy="647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36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1" name="文本框 27"/>
          <p:cNvSpPr/>
          <p:nvPr/>
        </p:nvSpPr>
        <p:spPr>
          <a:xfrm>
            <a:off x="3283527" y="3827463"/>
            <a:ext cx="211079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机械通气</a:t>
            </a:r>
            <a:r>
              <a:rPr lang="zh-CN" altLang="en-US" sz="2800" b="1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患者的护理问题</a:t>
            </a:r>
            <a:endParaRPr lang="zh-CN" altLang="en-US" sz="28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0253" name="文本框 14"/>
          <p:cNvSpPr/>
          <p:nvPr/>
        </p:nvSpPr>
        <p:spPr>
          <a:xfrm>
            <a:off x="329910" y="518527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涉及知识</a:t>
            </a:r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点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0567" y="796366"/>
            <a:ext cx="10662859" cy="5601223"/>
            <a:chOff x="7897533" y="941084"/>
            <a:chExt cx="11734504" cy="5417622"/>
          </a:xfrm>
        </p:grpSpPr>
        <p:sp>
          <p:nvSpPr>
            <p:cNvPr id="10" name="等腰三角形 20"/>
            <p:cNvSpPr/>
            <p:nvPr/>
          </p:nvSpPr>
          <p:spPr>
            <a:xfrm rot="5400000">
              <a:off x="19273262" y="937909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等腰三角形 21"/>
            <p:cNvSpPr/>
            <p:nvPr/>
          </p:nvSpPr>
          <p:spPr>
            <a:xfrm rot="5400000">
              <a:off x="17423865" y="2600449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22"/>
            <p:cNvSpPr/>
            <p:nvPr/>
          </p:nvSpPr>
          <p:spPr>
            <a:xfrm rot="5400000">
              <a:off x="7900708" y="3903047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等腰三角形 23"/>
            <p:cNvSpPr/>
            <p:nvPr/>
          </p:nvSpPr>
          <p:spPr>
            <a:xfrm rot="5400000">
              <a:off x="13359914" y="5999931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等腰三角形 21"/>
            <p:cNvSpPr/>
            <p:nvPr/>
          </p:nvSpPr>
          <p:spPr>
            <a:xfrm rot="5400000">
              <a:off x="9578181" y="520920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573156" y="3473640"/>
            <a:ext cx="3475037" cy="3384360"/>
            <a:chOff x="7481888" y="2071688"/>
            <a:chExt cx="3824287" cy="3273425"/>
          </a:xfrm>
        </p:grpSpPr>
        <p:sp>
          <p:nvSpPr>
            <p:cNvPr id="6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6253" y="427487"/>
            <a:ext cx="31380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临床案例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455" y="1350817"/>
            <a:ext cx="108688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患者，男，</a:t>
            </a:r>
            <a:r>
              <a:rPr lang="en-US" altLang="zh-CN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61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岁，因咳嗽、咳痰、气短</a:t>
            </a:r>
            <a:r>
              <a:rPr lang="en-US" altLang="zh-CN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10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余年，加重伴发热</a:t>
            </a:r>
            <a:r>
              <a:rPr lang="en-US" altLang="zh-CN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月入急诊科    既往史：肺结核，入院诊断为重症肺炎、</a:t>
            </a:r>
            <a:r>
              <a:rPr lang="en-US" altLang="zh-CN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AECOPD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、支气管扩张并感染、肝功能异常、慢性肺源性心脏病、低钾血症、肺结核。入院后予抗感染、镇痛镇静、护肝、补钾、血管活性药、营养支持治疗。入院行无创通气第二天，因咳鲜红色血痰行气管插管同时予胃管留置，鼻饲流质，俯卧</a:t>
            </a:r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位通气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等，十天后病情好转病人自动出院。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4127">
            <a:off x="8165016" y="2653461"/>
            <a:ext cx="347503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任意多边形 24"/>
          <p:cNvSpPr/>
          <p:nvPr/>
        </p:nvSpPr>
        <p:spPr>
          <a:xfrm>
            <a:off x="6670964" y="1374864"/>
            <a:ext cx="5216235" cy="5275319"/>
          </a:xfrm>
          <a:custGeom>
            <a:avLst/>
            <a:gdLst>
              <a:gd name="txL" fmla="*/ 0 w 8429105"/>
              <a:gd name="txT" fmla="*/ 0 h 2942703"/>
              <a:gd name="txR" fmla="*/ 8429105 w 8429105"/>
              <a:gd name="txB" fmla="*/ 2942703 h 2942703"/>
            </a:gdLst>
            <a:ahLst/>
            <a:cxnLst>
              <a:cxn ang="0">
                <a:pos x="301944" y="231158"/>
              </a:cxn>
              <a:cxn ang="0">
                <a:pos x="301944" y="2711544"/>
              </a:cxn>
              <a:cxn ang="0">
                <a:pos x="7561084" y="2711544"/>
              </a:cxn>
              <a:cxn ang="0">
                <a:pos x="7561084" y="231158"/>
              </a:cxn>
              <a:cxn ang="0">
                <a:pos x="0" y="0"/>
              </a:cxn>
              <a:cxn ang="0">
                <a:pos x="7830589" y="0"/>
              </a:cxn>
              <a:cxn ang="0">
                <a:pos x="7830589" y="789707"/>
              </a:cxn>
              <a:cxn ang="0">
                <a:pos x="8429105" y="789707"/>
              </a:cxn>
              <a:cxn ang="0">
                <a:pos x="8429105" y="2152994"/>
              </a:cxn>
              <a:cxn ang="0">
                <a:pos x="7830589" y="2152994"/>
              </a:cxn>
              <a:cxn ang="0">
                <a:pos x="7830589" y="2942703"/>
              </a:cxn>
              <a:cxn ang="0">
                <a:pos x="0" y="2942703"/>
              </a:cxn>
            </a:cxnLst>
            <a:rect l="txL" t="txT" r="txR" b="txB"/>
            <a:pathLst>
              <a:path w="8429105" h="2942703">
                <a:moveTo>
                  <a:pt x="301944" y="231158"/>
                </a:moveTo>
                <a:lnTo>
                  <a:pt x="301944" y="2711544"/>
                </a:lnTo>
                <a:lnTo>
                  <a:pt x="7561084" y="2711544"/>
                </a:lnTo>
                <a:lnTo>
                  <a:pt x="7561084" y="231158"/>
                </a:lnTo>
                <a:close/>
                <a:moveTo>
                  <a:pt x="0" y="0"/>
                </a:moveTo>
                <a:lnTo>
                  <a:pt x="7830589" y="0"/>
                </a:lnTo>
                <a:lnTo>
                  <a:pt x="7830589" y="789707"/>
                </a:lnTo>
                <a:lnTo>
                  <a:pt x="8429105" y="789707"/>
                </a:lnTo>
                <a:lnTo>
                  <a:pt x="8429105" y="2152994"/>
                </a:lnTo>
                <a:lnTo>
                  <a:pt x="7830589" y="2152994"/>
                </a:lnTo>
                <a:lnTo>
                  <a:pt x="7830589" y="2942703"/>
                </a:lnTo>
                <a:lnTo>
                  <a:pt x="0" y="2942703"/>
                </a:lnTo>
                <a:close/>
              </a:path>
            </a:pathLst>
          </a:cu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0" name="文本框 29"/>
          <p:cNvSpPr/>
          <p:nvPr/>
        </p:nvSpPr>
        <p:spPr>
          <a:xfrm>
            <a:off x="0" y="451534"/>
            <a:ext cx="5943600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案例来源及真实性</a:t>
            </a:r>
          </a:p>
        </p:txBody>
      </p:sp>
      <p:pic>
        <p:nvPicPr>
          <p:cNvPr id="6" name="图片 542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68" y="1518456"/>
            <a:ext cx="6224877" cy="52986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024255" y="2036619"/>
            <a:ext cx="4073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本案例来源于江西省胸科医院重症医学科，案例真实可靠。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4"/>
          <p:cNvSpPr/>
          <p:nvPr/>
        </p:nvSpPr>
        <p:spPr>
          <a:xfrm rot="16200000">
            <a:off x="2986088" y="2185988"/>
            <a:ext cx="4191000" cy="2106612"/>
          </a:xfrm>
          <a:custGeom>
            <a:avLst/>
            <a:gdLst>
              <a:gd name="txL" fmla="*/ 0 w 1717"/>
              <a:gd name="txT" fmla="*/ 0 h 887"/>
              <a:gd name="txR" fmla="*/ 1717 w 1717"/>
              <a:gd name="txB" fmla="*/ 887 h 887"/>
            </a:gdLst>
            <a:ahLst/>
            <a:cxnLst>
              <a:cxn ang="0">
                <a:pos x="1591" y="589"/>
              </a:cxn>
              <a:cxn ang="0">
                <a:pos x="1551" y="480"/>
              </a:cxn>
              <a:cxn ang="0">
                <a:pos x="1495" y="378"/>
              </a:cxn>
              <a:cxn ang="0">
                <a:pos x="1426" y="284"/>
              </a:cxn>
              <a:cxn ang="0">
                <a:pos x="1344" y="201"/>
              </a:cxn>
              <a:cxn ang="0">
                <a:pos x="1251" y="131"/>
              </a:cxn>
              <a:cxn ang="0">
                <a:pos x="1149" y="75"/>
              </a:cxn>
              <a:cxn ang="0">
                <a:pos x="1039" y="34"/>
              </a:cxn>
              <a:cxn ang="0">
                <a:pos x="926" y="9"/>
              </a:cxn>
              <a:cxn ang="0">
                <a:pos x="809" y="0"/>
              </a:cxn>
              <a:cxn ang="0">
                <a:pos x="694" y="9"/>
              </a:cxn>
              <a:cxn ang="0">
                <a:pos x="579" y="33"/>
              </a:cxn>
              <a:cxn ang="0">
                <a:pos x="470" y="74"/>
              </a:cxn>
              <a:cxn ang="0">
                <a:pos x="367" y="130"/>
              </a:cxn>
              <a:cxn ang="0">
                <a:pos x="275" y="199"/>
              </a:cxn>
              <a:cxn ang="0">
                <a:pos x="192" y="282"/>
              </a:cxn>
              <a:cxn ang="0">
                <a:pos x="122" y="374"/>
              </a:cxn>
              <a:cxn ang="0">
                <a:pos x="66" y="477"/>
              </a:cxn>
              <a:cxn ang="0">
                <a:pos x="25" y="586"/>
              </a:cxn>
              <a:cxn ang="0">
                <a:pos x="0" y="699"/>
              </a:cxn>
              <a:cxn ang="0">
                <a:pos x="237" y="543"/>
              </a:cxn>
              <a:cxn ang="0">
                <a:pos x="442" y="660"/>
              </a:cxn>
              <a:cxn ang="0">
                <a:pos x="484" y="591"/>
              </a:cxn>
              <a:cxn ang="0">
                <a:pos x="540" y="531"/>
              </a:cxn>
              <a:cxn ang="0">
                <a:pos x="605" y="485"/>
              </a:cxn>
              <a:cxn ang="0">
                <a:pos x="679" y="451"/>
              </a:cxn>
              <a:cxn ang="0">
                <a:pos x="758" y="432"/>
              </a:cxn>
              <a:cxn ang="0">
                <a:pos x="839" y="430"/>
              </a:cxn>
              <a:cxn ang="0">
                <a:pos x="919" y="444"/>
              </a:cxn>
              <a:cxn ang="0">
                <a:pos x="995" y="473"/>
              </a:cxn>
              <a:cxn ang="0">
                <a:pos x="1063" y="516"/>
              </a:cxn>
              <a:cxn ang="0">
                <a:pos x="1121" y="573"/>
              </a:cxn>
              <a:cxn ang="0">
                <a:pos x="1168" y="640"/>
              </a:cxn>
              <a:cxn ang="0">
                <a:pos x="1041" y="646"/>
              </a:cxn>
              <a:cxn ang="0">
                <a:pos x="1716" y="646"/>
              </a:cxn>
            </a:cxnLst>
            <a:rect l="txL" t="txT" r="txR" b="tx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rgbClr val="C3DF21"/>
          </a:solidFill>
          <a:ln w="1270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Freeform 5"/>
          <p:cNvSpPr/>
          <p:nvPr/>
        </p:nvSpPr>
        <p:spPr>
          <a:xfrm rot="16200000">
            <a:off x="4598988" y="2216150"/>
            <a:ext cx="4333875" cy="2600325"/>
          </a:xfrm>
          <a:custGeom>
            <a:avLst/>
            <a:gdLst>
              <a:gd name="txL" fmla="*/ 0 w 1776"/>
              <a:gd name="txT" fmla="*/ 0 h 1095"/>
              <a:gd name="txR" fmla="*/ 1776 w 1776"/>
              <a:gd name="txB" fmla="*/ 1095 h 1095"/>
            </a:gdLst>
            <a:ahLst/>
            <a:cxnLst>
              <a:cxn ang="0">
                <a:pos x="1365" y="265"/>
              </a:cxn>
              <a:cxn ang="0">
                <a:pos x="1360" y="349"/>
              </a:cxn>
              <a:cxn ang="0">
                <a:pos x="1337" y="429"/>
              </a:cxn>
              <a:cxn ang="0">
                <a:pos x="1299" y="504"/>
              </a:cxn>
              <a:cxn ang="0">
                <a:pos x="1247" y="569"/>
              </a:cxn>
              <a:cxn ang="0">
                <a:pos x="1183" y="624"/>
              </a:cxn>
              <a:cxn ang="0">
                <a:pos x="1108" y="663"/>
              </a:cxn>
              <a:cxn ang="0">
                <a:pos x="1028" y="686"/>
              </a:cxn>
              <a:cxn ang="0">
                <a:pos x="945" y="692"/>
              </a:cxn>
              <a:cxn ang="0">
                <a:pos x="861" y="682"/>
              </a:cxn>
              <a:cxn ang="0">
                <a:pos x="782" y="655"/>
              </a:cxn>
              <a:cxn ang="0">
                <a:pos x="709" y="613"/>
              </a:cxn>
              <a:cxn ang="0">
                <a:pos x="647" y="556"/>
              </a:cxn>
              <a:cxn ang="0">
                <a:pos x="598" y="488"/>
              </a:cxn>
              <a:cxn ang="0">
                <a:pos x="563" y="412"/>
              </a:cxn>
              <a:cxn ang="0">
                <a:pos x="544" y="330"/>
              </a:cxn>
              <a:cxn ang="0">
                <a:pos x="543" y="246"/>
              </a:cxn>
              <a:cxn ang="0">
                <a:pos x="379" y="0"/>
              </a:cxn>
              <a:cxn ang="0">
                <a:pos x="134" y="238"/>
              </a:cxn>
              <a:cxn ang="0">
                <a:pos x="138" y="357"/>
              </a:cxn>
              <a:cxn ang="0">
                <a:pos x="158" y="473"/>
              </a:cxn>
              <a:cxn ang="0">
                <a:pos x="195" y="585"/>
              </a:cxn>
              <a:cxn ang="0">
                <a:pos x="248" y="691"/>
              </a:cxn>
              <a:cxn ang="0">
                <a:pos x="315" y="788"/>
              </a:cxn>
              <a:cxn ang="0">
                <a:pos x="396" y="875"/>
              </a:cxn>
              <a:cxn ang="0">
                <a:pos x="489" y="949"/>
              </a:cxn>
              <a:cxn ang="0">
                <a:pos x="590" y="1009"/>
              </a:cxn>
              <a:cxn ang="0">
                <a:pos x="699" y="1053"/>
              </a:cxn>
              <a:cxn ang="0">
                <a:pos x="815" y="1082"/>
              </a:cxn>
              <a:cxn ang="0">
                <a:pos x="932" y="1094"/>
              </a:cxn>
              <a:cxn ang="0">
                <a:pos x="1051" y="1088"/>
              </a:cxn>
              <a:cxn ang="0">
                <a:pos x="1166" y="1067"/>
              </a:cxn>
              <a:cxn ang="0">
                <a:pos x="1279" y="1027"/>
              </a:cxn>
              <a:cxn ang="0">
                <a:pos x="1383" y="973"/>
              </a:cxn>
              <a:cxn ang="0">
                <a:pos x="1479" y="904"/>
              </a:cxn>
              <a:cxn ang="0">
                <a:pos x="1564" y="822"/>
              </a:cxn>
              <a:cxn ang="0">
                <a:pos x="1636" y="728"/>
              </a:cxn>
              <a:cxn ang="0">
                <a:pos x="1695" y="626"/>
              </a:cxn>
              <a:cxn ang="0">
                <a:pos x="1738" y="516"/>
              </a:cxn>
              <a:cxn ang="0">
                <a:pos x="1765" y="400"/>
              </a:cxn>
              <a:cxn ang="0">
                <a:pos x="1775" y="282"/>
              </a:cxn>
              <a:cxn ang="0">
                <a:pos x="1767" y="164"/>
              </a:cxn>
              <a:cxn ang="0">
                <a:pos x="1361" y="222"/>
              </a:cxn>
            </a:cxnLst>
            <a:rect l="txL" t="txT" r="txR" b="tx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rgbClr val="FBCE45"/>
          </a:solidFill>
          <a:ln w="12700">
            <a:noFill/>
          </a:ln>
        </p:spPr>
        <p:txBody>
          <a:bodyPr/>
          <a:lstStyle/>
          <a:p>
            <a:endParaRPr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文本框 23"/>
          <p:cNvSpPr/>
          <p:nvPr/>
        </p:nvSpPr>
        <p:spPr>
          <a:xfrm>
            <a:off x="4956175" y="2916238"/>
            <a:ext cx="2173288" cy="9540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TEXT 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r>
              <a:rPr lang="en-US" altLang="x-none" sz="28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HERE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7175" name="文本框 29"/>
          <p:cNvSpPr/>
          <p:nvPr/>
        </p:nvSpPr>
        <p:spPr>
          <a:xfrm>
            <a:off x="270164" y="2701925"/>
            <a:ext cx="37581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如何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对</a:t>
            </a:r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患者进行机械通气的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护理？</a:t>
            </a:r>
          </a:p>
          <a:p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文本框 31"/>
          <p:cNvSpPr/>
          <p:nvPr/>
        </p:nvSpPr>
        <p:spPr>
          <a:xfrm>
            <a:off x="8066089" y="2747962"/>
            <a:ext cx="412591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如何对患者进行气囊</a:t>
            </a:r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压力的</a:t>
            </a:r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监测？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文本框 33"/>
          <p:cNvSpPr/>
          <p:nvPr/>
        </p:nvSpPr>
        <p:spPr>
          <a:xfrm>
            <a:off x="5465763" y="2701925"/>
            <a:ext cx="1300163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护理</a:t>
            </a:r>
            <a:r>
              <a:rPr lang="zh-CN" altLang="en-US" sz="40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问题</a:t>
            </a:r>
          </a:p>
          <a:p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73156" y="3473640"/>
            <a:ext cx="3475037" cy="3384360"/>
            <a:chOff x="7481888" y="2071688"/>
            <a:chExt cx="3824287" cy="3273425"/>
          </a:xfrm>
        </p:grpSpPr>
        <p:sp>
          <p:nvSpPr>
            <p:cNvPr id="9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任意多边形 54"/>
          <p:cNvSpPr/>
          <p:nvPr/>
        </p:nvSpPr>
        <p:spPr>
          <a:xfrm>
            <a:off x="515938" y="4687888"/>
            <a:ext cx="11237912" cy="282575"/>
          </a:xfrm>
          <a:custGeom>
            <a:avLst/>
            <a:gdLst>
              <a:gd name="txL" fmla="*/ 0 w 11238806"/>
              <a:gd name="txT" fmla="*/ 0 h 282633"/>
              <a:gd name="txR" fmla="*/ 11238806 w 11238806"/>
              <a:gd name="txB" fmla="*/ 282633 h 282633"/>
            </a:gdLst>
            <a:ahLst/>
            <a:cxnLst>
              <a:cxn ang="0">
                <a:pos x="8998937" y="0"/>
              </a:cxn>
              <a:cxn ang="0">
                <a:pos x="11238806" y="0"/>
              </a:cxn>
              <a:cxn ang="0">
                <a:pos x="11238806" y="282633"/>
              </a:cxn>
              <a:cxn ang="0">
                <a:pos x="8998936" y="282633"/>
              </a:cxn>
              <a:cxn ang="0">
                <a:pos x="9012415" y="257801"/>
              </a:cxn>
              <a:cxn ang="0">
                <a:pos x="9035932" y="141316"/>
              </a:cxn>
              <a:cxn ang="0">
                <a:pos x="9012415" y="24831"/>
              </a:cxn>
              <a:cxn ang="0">
                <a:pos x="8695498" y="0"/>
              </a:cxn>
              <a:cxn ang="0">
                <a:pos x="8777850" y="0"/>
              </a:cxn>
              <a:cxn ang="0">
                <a:pos x="8794916" y="3446"/>
              </a:cxn>
              <a:cxn ang="0">
                <a:pos x="8886303" y="141316"/>
              </a:cxn>
              <a:cxn ang="0">
                <a:pos x="8794916" y="279187"/>
              </a:cxn>
              <a:cxn ang="0">
                <a:pos x="8777845" y="282633"/>
              </a:cxn>
              <a:cxn ang="0">
                <a:pos x="8695503" y="282633"/>
              </a:cxn>
              <a:cxn ang="0">
                <a:pos x="8678432" y="279187"/>
              </a:cxn>
              <a:cxn ang="0">
                <a:pos x="8587045" y="141316"/>
              </a:cxn>
              <a:cxn ang="0">
                <a:pos x="8678432" y="3446"/>
              </a:cxn>
              <a:cxn ang="0">
                <a:pos x="6784981" y="0"/>
              </a:cxn>
              <a:cxn ang="0">
                <a:pos x="8474411" y="0"/>
              </a:cxn>
              <a:cxn ang="0">
                <a:pos x="8460933" y="24831"/>
              </a:cxn>
              <a:cxn ang="0">
                <a:pos x="8437416" y="141316"/>
              </a:cxn>
              <a:cxn ang="0">
                <a:pos x="8460933" y="257801"/>
              </a:cxn>
              <a:cxn ang="0">
                <a:pos x="8474412" y="282633"/>
              </a:cxn>
              <a:cxn ang="0">
                <a:pos x="6784981" y="282633"/>
              </a:cxn>
              <a:cxn ang="0">
                <a:pos x="6798459" y="257801"/>
              </a:cxn>
              <a:cxn ang="0">
                <a:pos x="6821976" y="141316"/>
              </a:cxn>
              <a:cxn ang="0">
                <a:pos x="6798459" y="24831"/>
              </a:cxn>
              <a:cxn ang="0">
                <a:pos x="6481542" y="0"/>
              </a:cxn>
              <a:cxn ang="0">
                <a:pos x="6563894" y="0"/>
              </a:cxn>
              <a:cxn ang="0">
                <a:pos x="6580961" y="3446"/>
              </a:cxn>
              <a:cxn ang="0">
                <a:pos x="6672347" y="141316"/>
              </a:cxn>
              <a:cxn ang="0">
                <a:pos x="6580961" y="279187"/>
              </a:cxn>
              <a:cxn ang="0">
                <a:pos x="6563889" y="282633"/>
              </a:cxn>
              <a:cxn ang="0">
                <a:pos x="6481547" y="282633"/>
              </a:cxn>
              <a:cxn ang="0">
                <a:pos x="6464476" y="279187"/>
              </a:cxn>
              <a:cxn ang="0">
                <a:pos x="6373089" y="141316"/>
              </a:cxn>
              <a:cxn ang="0">
                <a:pos x="6464476" y="3446"/>
              </a:cxn>
              <a:cxn ang="0">
                <a:pos x="4571025" y="0"/>
              </a:cxn>
              <a:cxn ang="0">
                <a:pos x="6260455" y="0"/>
              </a:cxn>
              <a:cxn ang="0">
                <a:pos x="6246977" y="24831"/>
              </a:cxn>
              <a:cxn ang="0">
                <a:pos x="6223460" y="141316"/>
              </a:cxn>
              <a:cxn ang="0">
                <a:pos x="6246977" y="257801"/>
              </a:cxn>
              <a:cxn ang="0">
                <a:pos x="6260456" y="282633"/>
              </a:cxn>
              <a:cxn ang="0">
                <a:pos x="4571025" y="282633"/>
              </a:cxn>
              <a:cxn ang="0">
                <a:pos x="4584503" y="257801"/>
              </a:cxn>
              <a:cxn ang="0">
                <a:pos x="4608020" y="141316"/>
              </a:cxn>
              <a:cxn ang="0">
                <a:pos x="4584503" y="24831"/>
              </a:cxn>
              <a:cxn ang="0">
                <a:pos x="4267587" y="0"/>
              </a:cxn>
              <a:cxn ang="0">
                <a:pos x="4349938" y="0"/>
              </a:cxn>
              <a:cxn ang="0">
                <a:pos x="4367005" y="3446"/>
              </a:cxn>
              <a:cxn ang="0">
                <a:pos x="4458391" y="141316"/>
              </a:cxn>
              <a:cxn ang="0">
                <a:pos x="4367005" y="279187"/>
              </a:cxn>
              <a:cxn ang="0">
                <a:pos x="4349933" y="282633"/>
              </a:cxn>
              <a:cxn ang="0">
                <a:pos x="4267591" y="282633"/>
              </a:cxn>
              <a:cxn ang="0">
                <a:pos x="4250520" y="279187"/>
              </a:cxn>
              <a:cxn ang="0">
                <a:pos x="4159133" y="141316"/>
              </a:cxn>
              <a:cxn ang="0">
                <a:pos x="4250520" y="3446"/>
              </a:cxn>
              <a:cxn ang="0">
                <a:pos x="2357070" y="0"/>
              </a:cxn>
              <a:cxn ang="0">
                <a:pos x="4046499" y="0"/>
              </a:cxn>
              <a:cxn ang="0">
                <a:pos x="4033022" y="24831"/>
              </a:cxn>
              <a:cxn ang="0">
                <a:pos x="4009505" y="141316"/>
              </a:cxn>
              <a:cxn ang="0">
                <a:pos x="4033022" y="257801"/>
              </a:cxn>
              <a:cxn ang="0">
                <a:pos x="4046500" y="282633"/>
              </a:cxn>
              <a:cxn ang="0">
                <a:pos x="2357069" y="282633"/>
              </a:cxn>
              <a:cxn ang="0">
                <a:pos x="2370548" y="257801"/>
              </a:cxn>
              <a:cxn ang="0">
                <a:pos x="2394065" y="141316"/>
              </a:cxn>
              <a:cxn ang="0">
                <a:pos x="2370548" y="24831"/>
              </a:cxn>
              <a:cxn ang="0">
                <a:pos x="2053631" y="0"/>
              </a:cxn>
              <a:cxn ang="0">
                <a:pos x="2135983" y="0"/>
              </a:cxn>
              <a:cxn ang="0">
                <a:pos x="2153049" y="3446"/>
              </a:cxn>
              <a:cxn ang="0">
                <a:pos x="2244436" y="141316"/>
              </a:cxn>
              <a:cxn ang="0">
                <a:pos x="2153049" y="279187"/>
              </a:cxn>
              <a:cxn ang="0">
                <a:pos x="2135978" y="282633"/>
              </a:cxn>
              <a:cxn ang="0">
                <a:pos x="2053636" y="282633"/>
              </a:cxn>
              <a:cxn ang="0">
                <a:pos x="2036565" y="279187"/>
              </a:cxn>
              <a:cxn ang="0">
                <a:pos x="1945178" y="141316"/>
              </a:cxn>
              <a:cxn ang="0">
                <a:pos x="2036565" y="3446"/>
              </a:cxn>
              <a:cxn ang="0">
                <a:pos x="0" y="0"/>
              </a:cxn>
              <a:cxn ang="0">
                <a:pos x="1832544" y="0"/>
              </a:cxn>
              <a:cxn ang="0">
                <a:pos x="1819066" y="24831"/>
              </a:cxn>
              <a:cxn ang="0">
                <a:pos x="1795549" y="141316"/>
              </a:cxn>
              <a:cxn ang="0">
                <a:pos x="1819066" y="257801"/>
              </a:cxn>
              <a:cxn ang="0">
                <a:pos x="1832544" y="282633"/>
              </a:cxn>
              <a:cxn ang="0">
                <a:pos x="0" y="282633"/>
              </a:cxn>
            </a:cxnLst>
            <a:rect l="txL" t="txT" r="txR" b="txB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close/>
              </a:path>
            </a:pathLst>
          </a:custGeom>
          <a:solidFill>
            <a:srgbClr val="F4B8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任意多边形 56"/>
          <p:cNvSpPr/>
          <p:nvPr/>
        </p:nvSpPr>
        <p:spPr>
          <a:xfrm rot="10800000">
            <a:off x="1683327" y="374071"/>
            <a:ext cx="1582846" cy="4313814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594761" y="2871990"/>
              </a:cxn>
              <a:cxn ang="0">
                <a:pos x="378311" y="2871990"/>
              </a:cxn>
              <a:cxn ang="0">
                <a:pos x="0" y="2493679"/>
              </a:cxn>
              <a:cxn ang="0">
                <a:pos x="0" y="731034"/>
              </a:cxn>
              <a:cxn ang="0">
                <a:pos x="231055" y="382453"/>
              </a:cxn>
              <a:cxn ang="0">
                <a:pos x="315228" y="365459"/>
              </a:cxn>
              <a:cxn ang="0">
                <a:pos x="486537" y="0"/>
              </a:cxn>
              <a:cxn ang="0">
                <a:pos x="657846" y="365459"/>
              </a:cxn>
              <a:cxn ang="0">
                <a:pos x="742017" y="382453"/>
              </a:cxn>
              <a:cxn ang="0">
                <a:pos x="973072" y="731034"/>
              </a:cxn>
              <a:cxn ang="0">
                <a:pos x="973072" y="2493679"/>
              </a:cxn>
              <a:cxn ang="0">
                <a:pos x="594761" y="287199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任意多边形 57"/>
          <p:cNvSpPr/>
          <p:nvPr/>
        </p:nvSpPr>
        <p:spPr>
          <a:xfrm rot="10800000">
            <a:off x="3717652" y="374071"/>
            <a:ext cx="1755008" cy="4313815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594761" y="2871990"/>
              </a:cxn>
              <a:cxn ang="0">
                <a:pos x="378311" y="2871990"/>
              </a:cxn>
              <a:cxn ang="0">
                <a:pos x="0" y="2493679"/>
              </a:cxn>
              <a:cxn ang="0">
                <a:pos x="0" y="731034"/>
              </a:cxn>
              <a:cxn ang="0">
                <a:pos x="231055" y="382453"/>
              </a:cxn>
              <a:cxn ang="0">
                <a:pos x="315228" y="365459"/>
              </a:cxn>
              <a:cxn ang="0">
                <a:pos x="486537" y="0"/>
              </a:cxn>
              <a:cxn ang="0">
                <a:pos x="657846" y="365459"/>
              </a:cxn>
              <a:cxn ang="0">
                <a:pos x="742017" y="382453"/>
              </a:cxn>
              <a:cxn ang="0">
                <a:pos x="973072" y="731034"/>
              </a:cxn>
              <a:cxn ang="0">
                <a:pos x="973072" y="2493679"/>
              </a:cxn>
              <a:cxn ang="0">
                <a:pos x="594761" y="287199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任意多边形 58"/>
          <p:cNvSpPr/>
          <p:nvPr/>
        </p:nvSpPr>
        <p:spPr>
          <a:xfrm rot="10800000">
            <a:off x="6073684" y="374072"/>
            <a:ext cx="1679666" cy="4313816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594761" y="2871990"/>
              </a:cxn>
              <a:cxn ang="0">
                <a:pos x="378311" y="2871990"/>
              </a:cxn>
              <a:cxn ang="0">
                <a:pos x="0" y="2493679"/>
              </a:cxn>
              <a:cxn ang="0">
                <a:pos x="0" y="731034"/>
              </a:cxn>
              <a:cxn ang="0">
                <a:pos x="231055" y="382453"/>
              </a:cxn>
              <a:cxn ang="0">
                <a:pos x="315228" y="365459"/>
              </a:cxn>
              <a:cxn ang="0">
                <a:pos x="486537" y="0"/>
              </a:cxn>
              <a:cxn ang="0">
                <a:pos x="657846" y="365459"/>
              </a:cxn>
              <a:cxn ang="0">
                <a:pos x="742017" y="382453"/>
              </a:cxn>
              <a:cxn ang="0">
                <a:pos x="973072" y="731034"/>
              </a:cxn>
              <a:cxn ang="0">
                <a:pos x="973072" y="2493679"/>
              </a:cxn>
              <a:cxn ang="0">
                <a:pos x="594761" y="287199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任意多边形 59"/>
          <p:cNvSpPr/>
          <p:nvPr/>
        </p:nvSpPr>
        <p:spPr>
          <a:xfrm rot="10800000">
            <a:off x="8288523" y="374072"/>
            <a:ext cx="1677802" cy="4313816"/>
          </a:xfrm>
          <a:custGeom>
            <a:avLst/>
            <a:gdLst>
              <a:gd name="txL" fmla="*/ 0 w 973072"/>
              <a:gd name="txT" fmla="*/ 0 h 2871990"/>
              <a:gd name="txR" fmla="*/ 973072 w 973072"/>
              <a:gd name="txB" fmla="*/ 2871990 h 2871990"/>
            </a:gdLst>
            <a:ahLst/>
            <a:cxnLst>
              <a:cxn ang="0">
                <a:pos x="594761" y="2871990"/>
              </a:cxn>
              <a:cxn ang="0">
                <a:pos x="378311" y="2871990"/>
              </a:cxn>
              <a:cxn ang="0">
                <a:pos x="0" y="2493679"/>
              </a:cxn>
              <a:cxn ang="0">
                <a:pos x="0" y="731034"/>
              </a:cxn>
              <a:cxn ang="0">
                <a:pos x="231055" y="382453"/>
              </a:cxn>
              <a:cxn ang="0">
                <a:pos x="315228" y="365459"/>
              </a:cxn>
              <a:cxn ang="0">
                <a:pos x="486537" y="0"/>
              </a:cxn>
              <a:cxn ang="0">
                <a:pos x="657846" y="365459"/>
              </a:cxn>
              <a:cxn ang="0">
                <a:pos x="742017" y="382453"/>
              </a:cxn>
              <a:cxn ang="0">
                <a:pos x="973072" y="731034"/>
              </a:cxn>
              <a:cxn ang="0">
                <a:pos x="973072" y="2493679"/>
              </a:cxn>
              <a:cxn ang="0">
                <a:pos x="594761" y="2871990"/>
              </a:cxn>
            </a:cxnLst>
            <a:rect l="txL" t="txT" r="txR" b="txB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4B800"/>
          </a:solidFill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文本框 61"/>
          <p:cNvSpPr/>
          <p:nvPr/>
        </p:nvSpPr>
        <p:spPr>
          <a:xfrm>
            <a:off x="935182" y="5111750"/>
            <a:ext cx="30176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P（participant）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文本框 63"/>
          <p:cNvSpPr/>
          <p:nvPr/>
        </p:nvSpPr>
        <p:spPr>
          <a:xfrm>
            <a:off x="3489324" y="5111750"/>
            <a:ext cx="30146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I（Intervention）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文本框 65"/>
          <p:cNvSpPr/>
          <p:nvPr/>
        </p:nvSpPr>
        <p:spPr>
          <a:xfrm>
            <a:off x="6292057" y="5111750"/>
            <a:ext cx="224551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C（control）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文本框 67"/>
          <p:cNvSpPr/>
          <p:nvPr/>
        </p:nvSpPr>
        <p:spPr>
          <a:xfrm>
            <a:off x="8380413" y="5131955"/>
            <a:ext cx="2692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28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O（outcomes）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矩形 68"/>
          <p:cNvSpPr/>
          <p:nvPr/>
        </p:nvSpPr>
        <p:spPr>
          <a:xfrm>
            <a:off x="1724384" y="1445724"/>
            <a:ext cx="1439287" cy="21852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研究对象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为机械通气患者</a:t>
            </a:r>
            <a:endParaRPr lang="zh-CN" altLang="en-US" sz="28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2400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6400" name="矩形 70"/>
          <p:cNvSpPr/>
          <p:nvPr/>
        </p:nvSpPr>
        <p:spPr>
          <a:xfrm>
            <a:off x="3717651" y="1307224"/>
            <a:ext cx="1637398" cy="24622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查阅相关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文献</a:t>
            </a:r>
            <a:r>
              <a:rPr lang="en-US" altLang="zh-CN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,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寻找气囊压力监测的循证依据</a:t>
            </a:r>
            <a:r>
              <a:rPr lang="en-US" altLang="x-none" sz="1400" dirty="0" smtClean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1" name="矩形 71"/>
          <p:cNvSpPr/>
          <p:nvPr/>
        </p:nvSpPr>
        <p:spPr>
          <a:xfrm>
            <a:off x="6292057" y="1445724"/>
            <a:ext cx="132159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空白对照，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进行机械通气常规</a:t>
            </a:r>
            <a:r>
              <a:rPr lang="zh-CN" altLang="en-US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护理</a:t>
            </a:r>
          </a:p>
        </p:txBody>
      </p:sp>
      <p:sp>
        <p:nvSpPr>
          <p:cNvPr id="16402" name="矩形 72"/>
          <p:cNvSpPr/>
          <p:nvPr/>
        </p:nvSpPr>
        <p:spPr>
          <a:xfrm>
            <a:off x="8537575" y="1445724"/>
            <a:ext cx="1268413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800" dirty="0" smtClean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VAP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发生率</a:t>
            </a:r>
            <a:r>
              <a:rPr lang="en-US" altLang="x-none" sz="2800" dirty="0" smtClean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机械通气时间</a:t>
            </a:r>
            <a:r>
              <a:rPr lang="en-US" altLang="zh-CN" sz="28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20368119">
            <a:off x="8829568" y="3143145"/>
            <a:ext cx="3475037" cy="3190706"/>
            <a:chOff x="7481888" y="2071688"/>
            <a:chExt cx="3824287" cy="3086119"/>
          </a:xfrm>
        </p:grpSpPr>
        <p:sp>
          <p:nvSpPr>
            <p:cNvPr id="16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等腰三角形 23"/>
            <p:cNvSpPr/>
            <p:nvPr/>
          </p:nvSpPr>
          <p:spPr>
            <a:xfrm rot="5400000">
              <a:off x="10029096" y="4799032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25509" y="2474088"/>
            <a:ext cx="3475037" cy="3384360"/>
            <a:chOff x="7481888" y="2071688"/>
            <a:chExt cx="3824287" cy="3273425"/>
          </a:xfrm>
        </p:grpSpPr>
        <p:sp>
          <p:nvSpPr>
            <p:cNvPr id="20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5602" name="矩形 1"/>
          <p:cNvSpPr/>
          <p:nvPr/>
        </p:nvSpPr>
        <p:spPr>
          <a:xfrm>
            <a:off x="535955" y="906652"/>
            <a:ext cx="2371725" cy="811213"/>
          </a:xfrm>
          <a:custGeom>
            <a:avLst/>
            <a:gdLst>
              <a:gd name="txL" fmla="*/ 0 w 1662544"/>
              <a:gd name="txT" fmla="*/ 0 h 698269"/>
              <a:gd name="txR" fmla="*/ 1662544 w 1662544"/>
              <a:gd name="txB" fmla="*/ 698269 h 698269"/>
            </a:gdLst>
            <a:ahLst/>
            <a:cxnLst>
              <a:cxn ang="0">
                <a:pos x="16624" y="0"/>
              </a:cxn>
              <a:cxn ang="0">
                <a:pos x="1662544" y="382385"/>
              </a:cxn>
              <a:cxn ang="0">
                <a:pos x="1662544" y="698269"/>
              </a:cxn>
              <a:cxn ang="0">
                <a:pos x="0" y="382386"/>
              </a:cxn>
              <a:cxn ang="0">
                <a:pos x="16624" y="0"/>
              </a:cxn>
            </a:cxnLst>
            <a:rect l="txL" t="txT" r="txR" b="txB"/>
            <a:pathLst>
              <a:path w="1662544" h="698269">
                <a:moveTo>
                  <a:pt x="16624" y="0"/>
                </a:moveTo>
                <a:lnTo>
                  <a:pt x="1662544" y="382385"/>
                </a:lnTo>
                <a:lnTo>
                  <a:pt x="1662544" y="698269"/>
                </a:lnTo>
                <a:lnTo>
                  <a:pt x="0" y="382386"/>
                </a:lnTo>
                <a:lnTo>
                  <a:pt x="16624" y="0"/>
                </a:lnTo>
                <a:close/>
              </a:path>
            </a:pathLst>
          </a:custGeom>
          <a:solidFill>
            <a:srgbClr val="C3DF2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1"/>
          <p:cNvSpPr/>
          <p:nvPr/>
        </p:nvSpPr>
        <p:spPr>
          <a:xfrm>
            <a:off x="612718" y="2552099"/>
            <a:ext cx="2371725" cy="811212"/>
          </a:xfrm>
          <a:custGeom>
            <a:avLst/>
            <a:gdLst>
              <a:gd name="txL" fmla="*/ 0 w 1662544"/>
              <a:gd name="txT" fmla="*/ 0 h 698269"/>
              <a:gd name="txR" fmla="*/ 1662544 w 1662544"/>
              <a:gd name="txB" fmla="*/ 698269 h 698269"/>
            </a:gdLst>
            <a:ahLst/>
            <a:cxnLst>
              <a:cxn ang="0">
                <a:pos x="16624" y="0"/>
              </a:cxn>
              <a:cxn ang="0">
                <a:pos x="1662544" y="382385"/>
              </a:cxn>
              <a:cxn ang="0">
                <a:pos x="1662544" y="698269"/>
              </a:cxn>
              <a:cxn ang="0">
                <a:pos x="0" y="382386"/>
              </a:cxn>
              <a:cxn ang="0">
                <a:pos x="16624" y="0"/>
              </a:cxn>
            </a:cxnLst>
            <a:rect l="txL" t="txT" r="txR" b="txB"/>
            <a:pathLst>
              <a:path w="1662544" h="698269">
                <a:moveTo>
                  <a:pt x="16624" y="0"/>
                </a:moveTo>
                <a:lnTo>
                  <a:pt x="1662544" y="382385"/>
                </a:lnTo>
                <a:lnTo>
                  <a:pt x="1662544" y="698269"/>
                </a:lnTo>
                <a:lnTo>
                  <a:pt x="0" y="382386"/>
                </a:lnTo>
                <a:lnTo>
                  <a:pt x="16624" y="0"/>
                </a:lnTo>
                <a:close/>
              </a:path>
            </a:pathLst>
          </a:custGeom>
          <a:solidFill>
            <a:srgbClr val="FBCE4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矩形 1"/>
          <p:cNvSpPr/>
          <p:nvPr/>
        </p:nvSpPr>
        <p:spPr>
          <a:xfrm>
            <a:off x="535955" y="4120910"/>
            <a:ext cx="2371725" cy="811212"/>
          </a:xfrm>
          <a:custGeom>
            <a:avLst/>
            <a:gdLst>
              <a:gd name="txL" fmla="*/ 0 w 1662544"/>
              <a:gd name="txT" fmla="*/ 0 h 698269"/>
              <a:gd name="txR" fmla="*/ 1662544 w 1662544"/>
              <a:gd name="txB" fmla="*/ 698269 h 698269"/>
            </a:gdLst>
            <a:ahLst/>
            <a:cxnLst>
              <a:cxn ang="0">
                <a:pos x="16624" y="0"/>
              </a:cxn>
              <a:cxn ang="0">
                <a:pos x="1662544" y="382385"/>
              </a:cxn>
              <a:cxn ang="0">
                <a:pos x="1662544" y="698269"/>
              </a:cxn>
              <a:cxn ang="0">
                <a:pos x="0" y="382386"/>
              </a:cxn>
              <a:cxn ang="0">
                <a:pos x="16624" y="0"/>
              </a:cxn>
            </a:cxnLst>
            <a:rect l="txL" t="txT" r="txR" b="txB"/>
            <a:pathLst>
              <a:path w="1662544" h="698269">
                <a:moveTo>
                  <a:pt x="16624" y="0"/>
                </a:moveTo>
                <a:lnTo>
                  <a:pt x="1662544" y="382385"/>
                </a:lnTo>
                <a:lnTo>
                  <a:pt x="1662544" y="698269"/>
                </a:lnTo>
                <a:lnTo>
                  <a:pt x="0" y="382386"/>
                </a:lnTo>
                <a:lnTo>
                  <a:pt x="16624" y="0"/>
                </a:lnTo>
                <a:close/>
              </a:path>
            </a:pathLst>
          </a:cu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文本框 12"/>
          <p:cNvSpPr/>
          <p:nvPr/>
        </p:nvSpPr>
        <p:spPr>
          <a:xfrm rot="362633">
            <a:off x="986649" y="1146119"/>
            <a:ext cx="13671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证据来源</a:t>
            </a:r>
          </a:p>
        </p:txBody>
      </p:sp>
      <p:sp>
        <p:nvSpPr>
          <p:cNvPr id="25607" name="文本框 13"/>
          <p:cNvSpPr/>
          <p:nvPr/>
        </p:nvSpPr>
        <p:spPr>
          <a:xfrm rot="641627">
            <a:off x="1214438" y="2822575"/>
            <a:ext cx="16510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检索式</a:t>
            </a:r>
          </a:p>
        </p:txBody>
      </p:sp>
      <p:sp>
        <p:nvSpPr>
          <p:cNvPr id="25608" name="文本框 14"/>
          <p:cNvSpPr/>
          <p:nvPr/>
        </p:nvSpPr>
        <p:spPr>
          <a:xfrm rot="641627">
            <a:off x="1118055" y="4326491"/>
            <a:ext cx="16510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证据筛选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73156" y="3473640"/>
            <a:ext cx="3475037" cy="3384360"/>
            <a:chOff x="7481888" y="2071688"/>
            <a:chExt cx="3824287" cy="3273425"/>
          </a:xfrm>
        </p:grpSpPr>
        <p:sp>
          <p:nvSpPr>
            <p:cNvPr id="25614" name="等腰三角形 20"/>
            <p:cNvSpPr/>
            <p:nvPr/>
          </p:nvSpPr>
          <p:spPr>
            <a:xfrm rot="5400000">
              <a:off x="10947400" y="206851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5" name="等腰三角形 21"/>
            <p:cNvSpPr/>
            <p:nvPr/>
          </p:nvSpPr>
          <p:spPr>
            <a:xfrm rot="5400000">
              <a:off x="9237663" y="3051175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6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7" name="等腰三角形 23"/>
            <p:cNvSpPr/>
            <p:nvPr/>
          </p:nvSpPr>
          <p:spPr>
            <a:xfrm rot="5400000">
              <a:off x="10598150" y="4986338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3429001" y="623455"/>
            <a:ext cx="7293698" cy="1337298"/>
          </a:xfrm>
          <a:prstGeom prst="roundRect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/>
              <a:t>二次研究证据：有</a:t>
            </a:r>
            <a:r>
              <a:rPr lang="en-US" altLang="zh-CN" sz="2400" dirty="0"/>
              <a:t>Cochrane</a:t>
            </a:r>
            <a:r>
              <a:rPr lang="zh-CN" altLang="en-US" sz="2400" dirty="0" smtClean="0"/>
              <a:t>图书馆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以及</a:t>
            </a:r>
            <a:r>
              <a:rPr lang="en-US" altLang="zh-CN" sz="2400" dirty="0"/>
              <a:t>JBI</a:t>
            </a:r>
            <a:r>
              <a:rPr lang="zh-CN" altLang="en-US" sz="2400" dirty="0" smtClean="0"/>
              <a:t>循</a:t>
            </a:r>
            <a:r>
              <a:rPr lang="zh-CN" altLang="en-US" sz="2400" dirty="0"/>
              <a:t>证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卫生保健数据库等原始研究证据</a:t>
            </a:r>
            <a:r>
              <a:rPr lang="en-US" altLang="zh-CN" sz="2400" dirty="0"/>
              <a:t>;</a:t>
            </a:r>
            <a:r>
              <a:rPr lang="zh-CN" altLang="en-US" sz="2400" dirty="0" smtClean="0"/>
              <a:t>主要有</a:t>
            </a:r>
            <a:r>
              <a:rPr lang="zh-CN" altLang="en-US" sz="2400" dirty="0"/>
              <a:t>中英文期刊数据库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429001" y="2385701"/>
            <a:ext cx="7293698" cy="1337298"/>
          </a:xfrm>
          <a:prstGeom prst="roundRect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/>
              <a:t>以中文检索词“机械通气；气囊压力；监测方法”</a:t>
            </a:r>
          </a:p>
          <a:p>
            <a:r>
              <a:rPr lang="zh-CN" altLang="en-US" sz="2400" dirty="0"/>
              <a:t>英文检索词</a:t>
            </a:r>
            <a:r>
              <a:rPr lang="zh-CN" altLang="en-US" sz="2400" dirty="0" smtClean="0"/>
              <a:t>“</a:t>
            </a:r>
            <a:r>
              <a:rPr lang="en-US" altLang="zh-CN" sz="2400" dirty="0"/>
              <a:t>mechanical ventilation; Air bag pressure; Monitoring method</a:t>
            </a:r>
            <a:endParaRPr lang="zh-CN" altLang="en-US" sz="2400" dirty="0"/>
          </a:p>
        </p:txBody>
      </p:sp>
      <p:sp>
        <p:nvSpPr>
          <p:cNvPr id="17" name="圆角矩形 16"/>
          <p:cNvSpPr/>
          <p:nvPr/>
        </p:nvSpPr>
        <p:spPr>
          <a:xfrm>
            <a:off x="3429001" y="4120910"/>
            <a:ext cx="7293698" cy="1337298"/>
          </a:xfrm>
          <a:prstGeom prst="roundRect">
            <a:avLst/>
          </a:prstGeom>
          <a:solidFill>
            <a:schemeClr val="accent4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/>
              <a:t>标题</a:t>
            </a:r>
            <a:r>
              <a:rPr lang="zh-CN" altLang="en-US" sz="2400" dirty="0"/>
              <a:t>、</a:t>
            </a:r>
            <a:r>
              <a:rPr lang="zh-CN" altLang="en-US" sz="2400" dirty="0" smtClean="0"/>
              <a:t>摘要、关键词初筛剔除后进行全文筛选。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/>
          <p:nvPr/>
        </p:nvGrpSpPr>
        <p:grpSpPr>
          <a:xfrm>
            <a:off x="4098925" y="1749425"/>
            <a:ext cx="3952875" cy="3694113"/>
            <a:chOff x="0" y="0"/>
            <a:chExt cx="2490" cy="2327"/>
          </a:xfrm>
        </p:grpSpPr>
        <p:sp>
          <p:nvSpPr>
            <p:cNvPr id="5123" name="Freeform 4"/>
            <p:cNvSpPr/>
            <p:nvPr/>
          </p:nvSpPr>
          <p:spPr>
            <a:xfrm>
              <a:off x="5" y="689"/>
              <a:ext cx="912" cy="1231"/>
            </a:xfrm>
            <a:custGeom>
              <a:avLst/>
              <a:gdLst>
                <a:gd name="txL" fmla="*/ 0 w 1233"/>
                <a:gd name="txT" fmla="*/ 0 h 1764"/>
                <a:gd name="txR" fmla="*/ 1233 w 1233"/>
                <a:gd name="txB" fmla="*/ 1764 h 1764"/>
              </a:gdLst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txL" t="txT" r="txR" b="tx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4" name="Freeform 5"/>
            <p:cNvSpPr/>
            <p:nvPr/>
          </p:nvSpPr>
          <p:spPr>
            <a:xfrm rot="7200000">
              <a:off x="1070" y="8"/>
              <a:ext cx="860" cy="1305"/>
            </a:xfrm>
            <a:custGeom>
              <a:avLst/>
              <a:gdLst>
                <a:gd name="txL" fmla="*/ 0 w 1233"/>
                <a:gd name="txT" fmla="*/ 0 h 1764"/>
                <a:gd name="txR" fmla="*/ 1233 w 1233"/>
                <a:gd name="txB" fmla="*/ 1764 h 1764"/>
              </a:gdLst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txL" t="txT" r="txR" b="tx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gradFill rotWithShape="1">
              <a:gsLst>
                <a:gs pos="0">
                  <a:srgbClr val="5B9BD5">
                    <a:alpha val="100000"/>
                  </a:srgbClr>
                </a:gs>
                <a:gs pos="100000">
                  <a:srgbClr val="294761"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25" name="Group 6"/>
            <p:cNvGrpSpPr/>
            <p:nvPr/>
          </p:nvGrpSpPr>
          <p:grpSpPr>
            <a:xfrm>
              <a:off x="57" y="0"/>
              <a:ext cx="1480" cy="1302"/>
              <a:chOff x="0" y="0"/>
              <a:chExt cx="1480" cy="1302"/>
            </a:xfrm>
          </p:grpSpPr>
          <p:sp>
            <p:nvSpPr>
              <p:cNvPr id="5126" name="AutoShape 7"/>
              <p:cNvSpPr/>
              <p:nvPr/>
            </p:nvSpPr>
            <p:spPr>
              <a:xfrm rot="12600000">
                <a:off x="0" y="922"/>
                <a:ext cx="908" cy="38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27" name="Freeform 8"/>
              <p:cNvSpPr/>
              <p:nvPr/>
            </p:nvSpPr>
            <p:spPr>
              <a:xfrm rot="7200000">
                <a:off x="249" y="421"/>
                <a:ext cx="948" cy="508"/>
              </a:xfrm>
              <a:custGeom>
                <a:avLst/>
                <a:gdLst>
                  <a:gd name="txL" fmla="*/ 0 w 750"/>
                  <a:gd name="txT" fmla="*/ 0 h 378"/>
                  <a:gd name="txR" fmla="*/ 750 w 750"/>
                  <a:gd name="txB" fmla="*/ 378 h 378"/>
                </a:gdLst>
                <a:ahLst/>
                <a:cxnLst>
                  <a:cxn ang="0">
                    <a:pos x="9866" y="0"/>
                  </a:cxn>
                  <a:cxn ang="0">
                    <a:pos x="0" y="0"/>
                  </a:cxn>
                  <a:cxn ang="0">
                    <a:pos x="32" y="5020"/>
                  </a:cxn>
                  <a:cxn ang="0">
                    <a:pos x="368" y="9768"/>
                  </a:cxn>
                  <a:cxn ang="0">
                    <a:pos x="9866" y="9768"/>
                  </a:cxn>
                  <a:cxn ang="0">
                    <a:pos x="9866" y="0"/>
                  </a:cxn>
                  <a:cxn ang="0">
                    <a:pos x="9866" y="0"/>
                  </a:cxn>
                </a:cxnLst>
                <a:rect l="txL" t="txT" r="txR" b="tx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28" name="Freeform 9"/>
              <p:cNvSpPr/>
              <p:nvPr/>
            </p:nvSpPr>
            <p:spPr>
              <a:xfrm rot="7200000">
                <a:off x="925" y="-163"/>
                <a:ext cx="392" cy="718"/>
              </a:xfrm>
              <a:custGeom>
                <a:avLst/>
                <a:gdLst>
                  <a:gd name="txL" fmla="*/ 0 w 495"/>
                  <a:gd name="txT" fmla="*/ 0 h 971"/>
                  <a:gd name="txR" fmla="*/ 495 w 495"/>
                  <a:gd name="txB" fmla="*/ 971 h 971"/>
                </a:gdLst>
                <a:ahLst/>
                <a:cxnLst>
                  <a:cxn ang="0">
                    <a:pos x="38" y="10"/>
                  </a:cxn>
                  <a:cxn ang="0">
                    <a:pos x="38" y="35"/>
                  </a:cxn>
                  <a:cxn ang="0">
                    <a:pos x="35" y="35"/>
                  </a:cxn>
                  <a:cxn ang="0">
                    <a:pos x="33" y="35"/>
                  </a:cxn>
                  <a:cxn ang="0">
                    <a:pos x="31" y="33"/>
                  </a:cxn>
                  <a:cxn ang="0">
                    <a:pos x="29" y="33"/>
                  </a:cxn>
                  <a:cxn ang="0">
                    <a:pos x="25" y="31"/>
                  </a:cxn>
                  <a:cxn ang="0">
                    <a:pos x="23" y="29"/>
                  </a:cxn>
                  <a:cxn ang="0">
                    <a:pos x="21" y="27"/>
                  </a:cxn>
                  <a:cxn ang="0">
                    <a:pos x="17" y="24"/>
                  </a:cxn>
                  <a:cxn ang="0">
                    <a:pos x="14" y="20"/>
                  </a:cxn>
                  <a:cxn ang="0">
                    <a:pos x="10" y="16"/>
                  </a:cxn>
                  <a:cxn ang="0">
                    <a:pos x="8" y="13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6" y="9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9" y="10"/>
                  </a:cxn>
                  <a:cxn ang="0">
                    <a:pos x="38" y="10"/>
                  </a:cxn>
                </a:cxnLst>
                <a:rect l="txL" t="txT" r="txR" b="tx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29" name="Freeform 10"/>
            <p:cNvSpPr/>
            <p:nvPr/>
          </p:nvSpPr>
          <p:spPr>
            <a:xfrm rot="14400000">
              <a:off x="1142" y="1175"/>
              <a:ext cx="860" cy="1305"/>
            </a:xfrm>
            <a:custGeom>
              <a:avLst/>
              <a:gdLst>
                <a:gd name="txL" fmla="*/ 0 w 1233"/>
                <a:gd name="txT" fmla="*/ 0 h 1764"/>
                <a:gd name="txR" fmla="*/ 1233 w 1233"/>
                <a:gd name="txB" fmla="*/ 1764 h 1764"/>
              </a:gdLst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txL" t="txT" r="txR" b="tx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</a:ln>
          </p:spPr>
          <p:txBody>
            <a:bodyPr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30" name="Group 11"/>
            <p:cNvGrpSpPr/>
            <p:nvPr/>
          </p:nvGrpSpPr>
          <p:grpSpPr>
            <a:xfrm>
              <a:off x="1194" y="602"/>
              <a:ext cx="1296" cy="1381"/>
              <a:chOff x="0" y="0"/>
              <a:chExt cx="1296" cy="1381"/>
            </a:xfrm>
          </p:grpSpPr>
          <p:sp>
            <p:nvSpPr>
              <p:cNvPr id="5131" name="AutoShape 12"/>
              <p:cNvSpPr/>
              <p:nvPr/>
            </p:nvSpPr>
            <p:spPr>
              <a:xfrm rot="19800000">
                <a:off x="0" y="0"/>
                <a:ext cx="906" cy="38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2" name="Freeform 13"/>
              <p:cNvSpPr/>
              <p:nvPr/>
            </p:nvSpPr>
            <p:spPr>
              <a:xfrm rot="14400000">
                <a:off x="247" y="374"/>
                <a:ext cx="948" cy="507"/>
              </a:xfrm>
              <a:custGeom>
                <a:avLst/>
                <a:gdLst>
                  <a:gd name="txL" fmla="*/ 0 w 750"/>
                  <a:gd name="txT" fmla="*/ 0 h 378"/>
                  <a:gd name="txR" fmla="*/ 750 w 750"/>
                  <a:gd name="txB" fmla="*/ 378 h 378"/>
                </a:gdLst>
                <a:ahLst/>
                <a:cxnLst>
                  <a:cxn ang="0">
                    <a:pos x="9866" y="0"/>
                  </a:cxn>
                  <a:cxn ang="0">
                    <a:pos x="0" y="0"/>
                  </a:cxn>
                  <a:cxn ang="0">
                    <a:pos x="32" y="4901"/>
                  </a:cxn>
                  <a:cxn ang="0">
                    <a:pos x="368" y="9551"/>
                  </a:cxn>
                  <a:cxn ang="0">
                    <a:pos x="9866" y="9551"/>
                  </a:cxn>
                  <a:cxn ang="0">
                    <a:pos x="9866" y="0"/>
                  </a:cxn>
                  <a:cxn ang="0">
                    <a:pos x="9866" y="0"/>
                  </a:cxn>
                </a:cxnLst>
                <a:rect l="txL" t="txT" r="txR" b="tx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3" name="Freeform 14"/>
              <p:cNvSpPr/>
              <p:nvPr/>
            </p:nvSpPr>
            <p:spPr>
              <a:xfrm rot="14400000">
                <a:off x="764" y="849"/>
                <a:ext cx="346" cy="718"/>
              </a:xfrm>
              <a:custGeom>
                <a:avLst/>
                <a:gdLst>
                  <a:gd name="txL" fmla="*/ 0 w 495"/>
                  <a:gd name="txT" fmla="*/ 0 h 971"/>
                  <a:gd name="txR" fmla="*/ 495 w 495"/>
                  <a:gd name="txB" fmla="*/ 971 h 971"/>
                </a:gdLst>
                <a:ahLst/>
                <a:cxnLst>
                  <a:cxn ang="0">
                    <a:pos x="10" y="10"/>
                  </a:cxn>
                  <a:cxn ang="0">
                    <a:pos x="10" y="35"/>
                  </a:cxn>
                  <a:cxn ang="0">
                    <a:pos x="9" y="35"/>
                  </a:cxn>
                  <a:cxn ang="0">
                    <a:pos x="8" y="35"/>
                  </a:cxn>
                  <a:cxn ang="0">
                    <a:pos x="8" y="33"/>
                  </a:cxn>
                  <a:cxn ang="0">
                    <a:pos x="7" y="33"/>
                  </a:cxn>
                  <a:cxn ang="0">
                    <a:pos x="7" y="31"/>
                  </a:cxn>
                  <a:cxn ang="0">
                    <a:pos x="6" y="29"/>
                  </a:cxn>
                  <a:cxn ang="0">
                    <a:pos x="5" y="27"/>
                  </a:cxn>
                  <a:cxn ang="0">
                    <a:pos x="4" y="24"/>
                  </a:cxn>
                  <a:cxn ang="0">
                    <a:pos x="3" y="20"/>
                  </a:cxn>
                  <a:cxn ang="0">
                    <a:pos x="2" y="16"/>
                  </a:cxn>
                  <a:cxn ang="0">
                    <a:pos x="2" y="13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0"/>
                  </a:cxn>
                  <a:cxn ang="0">
                    <a:pos x="10" y="10"/>
                  </a:cxn>
                </a:cxnLst>
                <a:rect l="txL" t="txT" r="txR" b="tx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134" name="Group 15"/>
            <p:cNvGrpSpPr/>
            <p:nvPr/>
          </p:nvGrpSpPr>
          <p:grpSpPr>
            <a:xfrm>
              <a:off x="0" y="1448"/>
              <a:ext cx="1571" cy="879"/>
              <a:chOff x="0" y="0"/>
              <a:chExt cx="1571" cy="879"/>
            </a:xfrm>
          </p:grpSpPr>
          <p:sp>
            <p:nvSpPr>
              <p:cNvPr id="5135" name="Freeform 16"/>
              <p:cNvSpPr/>
              <p:nvPr/>
            </p:nvSpPr>
            <p:spPr>
              <a:xfrm>
                <a:off x="0" y="0"/>
                <a:ext cx="366" cy="692"/>
              </a:xfrm>
              <a:custGeom>
                <a:avLst/>
                <a:gdLst>
                  <a:gd name="txL" fmla="*/ 0 w 495"/>
                  <a:gd name="txT" fmla="*/ 0 h 971"/>
                  <a:gd name="txR" fmla="*/ 495 w 495"/>
                  <a:gd name="txB" fmla="*/ 971 h 971"/>
                </a:gdLst>
                <a:ahLst/>
                <a:cxnLst>
                  <a:cxn ang="0">
                    <a:pos x="18" y="7"/>
                  </a:cxn>
                  <a:cxn ang="0">
                    <a:pos x="18" y="24"/>
                  </a:cxn>
                  <a:cxn ang="0">
                    <a:pos x="16" y="24"/>
                  </a:cxn>
                  <a:cxn ang="0">
                    <a:pos x="16" y="23"/>
                  </a:cxn>
                  <a:cxn ang="0">
                    <a:pos x="15" y="22"/>
                  </a:cxn>
                  <a:cxn ang="0">
                    <a:pos x="13" y="22"/>
                  </a:cxn>
                  <a:cxn ang="0">
                    <a:pos x="12" y="21"/>
                  </a:cxn>
                  <a:cxn ang="0">
                    <a:pos x="11" y="19"/>
                  </a:cxn>
                  <a:cxn ang="0">
                    <a:pos x="10" y="17"/>
                  </a:cxn>
                  <a:cxn ang="0">
                    <a:pos x="8" y="16"/>
                  </a:cxn>
                  <a:cxn ang="0">
                    <a:pos x="7" y="14"/>
                  </a:cxn>
                  <a:cxn ang="0">
                    <a:pos x="5" y="11"/>
                  </a:cxn>
                  <a:cxn ang="0">
                    <a:pos x="4" y="9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8" y="7"/>
                  </a:cxn>
                </a:cxnLst>
                <a:rect l="txL" t="txT" r="txR" b="txB"/>
                <a:pathLst>
                  <a:path w="495" h="971">
                    <a:moveTo>
                      <a:pt x="495" y="285"/>
                    </a:moveTo>
                    <a:lnTo>
                      <a:pt x="495" y="971"/>
                    </a:lnTo>
                    <a:lnTo>
                      <a:pt x="462" y="964"/>
                    </a:lnTo>
                    <a:lnTo>
                      <a:pt x="430" y="953"/>
                    </a:lnTo>
                    <a:lnTo>
                      <a:pt x="401" y="931"/>
                    </a:lnTo>
                    <a:lnTo>
                      <a:pt x="372" y="898"/>
                    </a:lnTo>
                    <a:lnTo>
                      <a:pt x="339" y="855"/>
                    </a:lnTo>
                    <a:lnTo>
                      <a:pt x="306" y="801"/>
                    </a:lnTo>
                    <a:lnTo>
                      <a:pt x="270" y="732"/>
                    </a:lnTo>
                    <a:lnTo>
                      <a:pt x="227" y="648"/>
                    </a:lnTo>
                    <a:lnTo>
                      <a:pt x="183" y="554"/>
                    </a:lnTo>
                    <a:lnTo>
                      <a:pt x="129" y="438"/>
                    </a:lnTo>
                    <a:lnTo>
                      <a:pt x="96" y="369"/>
                    </a:lnTo>
                    <a:lnTo>
                      <a:pt x="29" y="211"/>
                    </a:lnTo>
                    <a:lnTo>
                      <a:pt x="2" y="127"/>
                    </a:lnTo>
                    <a:lnTo>
                      <a:pt x="0" y="60"/>
                    </a:lnTo>
                    <a:lnTo>
                      <a:pt x="15" y="0"/>
                    </a:lnTo>
                    <a:lnTo>
                      <a:pt x="15" y="43"/>
                    </a:lnTo>
                    <a:lnTo>
                      <a:pt x="15" y="72"/>
                    </a:lnTo>
                    <a:lnTo>
                      <a:pt x="15" y="99"/>
                    </a:lnTo>
                    <a:lnTo>
                      <a:pt x="18" y="126"/>
                    </a:lnTo>
                    <a:lnTo>
                      <a:pt x="29" y="162"/>
                    </a:lnTo>
                    <a:lnTo>
                      <a:pt x="53" y="198"/>
                    </a:lnTo>
                    <a:lnTo>
                      <a:pt x="85" y="231"/>
                    </a:lnTo>
                    <a:lnTo>
                      <a:pt x="125" y="260"/>
                    </a:lnTo>
                    <a:lnTo>
                      <a:pt x="180" y="278"/>
                    </a:lnTo>
                    <a:lnTo>
                      <a:pt x="245" y="282"/>
                    </a:lnTo>
                    <a:lnTo>
                      <a:pt x="495" y="285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6" name="AutoShape 17"/>
              <p:cNvSpPr/>
              <p:nvPr/>
            </p:nvSpPr>
            <p:spPr>
              <a:xfrm rot="5400000">
                <a:off x="933" y="240"/>
                <a:ext cx="872" cy="403"/>
              </a:xfrm>
              <a:prstGeom prst="triangle">
                <a:avLst>
                  <a:gd name="adj" fmla="val 50000"/>
                </a:avLst>
              </a:prstGeom>
              <a:solidFill>
                <a:srgbClr val="ED7D3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7" name="Freeform 18"/>
              <p:cNvSpPr/>
              <p:nvPr/>
            </p:nvSpPr>
            <p:spPr>
              <a:xfrm>
                <a:off x="330" y="203"/>
                <a:ext cx="1005" cy="489"/>
              </a:xfrm>
              <a:custGeom>
                <a:avLst/>
                <a:gdLst>
                  <a:gd name="txL" fmla="*/ 0 w 750"/>
                  <a:gd name="txT" fmla="*/ 0 h 378"/>
                  <a:gd name="txR" fmla="*/ 750 w 750"/>
                  <a:gd name="txB" fmla="*/ 378 h 378"/>
                </a:gdLst>
                <a:ahLst/>
                <a:cxnLst>
                  <a:cxn ang="0">
                    <a:pos x="18765" y="0"/>
                  </a:cxn>
                  <a:cxn ang="0">
                    <a:pos x="0" y="0"/>
                  </a:cxn>
                  <a:cxn ang="0">
                    <a:pos x="51" y="3290"/>
                  </a:cxn>
                  <a:cxn ang="0">
                    <a:pos x="702" y="6419"/>
                  </a:cxn>
                  <a:cxn ang="0">
                    <a:pos x="18765" y="6419"/>
                  </a:cxn>
                  <a:cxn ang="0">
                    <a:pos x="18765" y="0"/>
                  </a:cxn>
                  <a:cxn ang="0">
                    <a:pos x="18765" y="0"/>
                  </a:cxn>
                </a:cxnLst>
                <a:rect l="txL" t="txT" r="txR" b="txB"/>
                <a:pathLst>
                  <a:path w="750" h="378">
                    <a:moveTo>
                      <a:pt x="750" y="0"/>
                    </a:moveTo>
                    <a:lnTo>
                      <a:pt x="0" y="0"/>
                    </a:lnTo>
                    <a:lnTo>
                      <a:pt x="2" y="194"/>
                    </a:lnTo>
                    <a:lnTo>
                      <a:pt x="28" y="378"/>
                    </a:lnTo>
                    <a:lnTo>
                      <a:pt x="750" y="378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</a:ln>
            </p:spPr>
            <p:txBody>
              <a:bodyPr/>
              <a:lstStyle/>
              <a:p>
                <a:endParaRPr dirty="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5138" name="矩形 106"/>
          <p:cNvSpPr/>
          <p:nvPr/>
        </p:nvSpPr>
        <p:spPr>
          <a:xfrm>
            <a:off x="3958666" y="1375180"/>
            <a:ext cx="451914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机械通气病人的常规护理</a:t>
            </a:r>
          </a:p>
        </p:txBody>
      </p:sp>
      <p:sp>
        <p:nvSpPr>
          <p:cNvPr id="5141" name="文本框 109"/>
          <p:cNvSpPr/>
          <p:nvPr/>
        </p:nvSpPr>
        <p:spPr>
          <a:xfrm>
            <a:off x="8112765" y="4292525"/>
            <a:ext cx="38768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  <a:t>机械通气病人气道管理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43" name="文本框 111"/>
          <p:cNvSpPr/>
          <p:nvPr/>
        </p:nvSpPr>
        <p:spPr>
          <a:xfrm>
            <a:off x="772490" y="4274206"/>
            <a:ext cx="41757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气囊压力监测方法</a:t>
            </a:r>
            <a:endParaRPr lang="zh-CN" altLang="en-US" sz="28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8192" y="3443637"/>
            <a:ext cx="222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</a:rPr>
              <a:t>循证护理</a:t>
            </a:r>
          </a:p>
        </p:txBody>
      </p:sp>
      <p:sp>
        <p:nvSpPr>
          <p:cNvPr id="26" name="文本框 14"/>
          <p:cNvSpPr/>
          <p:nvPr/>
        </p:nvSpPr>
        <p:spPr>
          <a:xfrm>
            <a:off x="329911" y="506413"/>
            <a:ext cx="3680979" cy="9233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证据</a:t>
            </a:r>
            <a:r>
              <a:rPr lang="zh-CN" altLang="en-US" sz="5400" b="1" dirty="0" smtClean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内容</a:t>
            </a:r>
            <a:endParaRPr lang="zh-CN" altLang="en-US" sz="5400" b="1" dirty="0">
              <a:solidFill>
                <a:srgbClr val="7F7F7F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7472" y="1347643"/>
            <a:ext cx="7865164" cy="3487944"/>
            <a:chOff x="7481888" y="1036354"/>
            <a:chExt cx="8655633" cy="3373614"/>
          </a:xfrm>
        </p:grpSpPr>
        <p:sp>
          <p:nvSpPr>
            <p:cNvPr id="29" name="等腰三角形 21"/>
            <p:cNvSpPr/>
            <p:nvPr/>
          </p:nvSpPr>
          <p:spPr>
            <a:xfrm rot="5400000">
              <a:off x="11032695" y="1033179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ED7D3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等腰三角形 22"/>
            <p:cNvSpPr/>
            <p:nvPr/>
          </p:nvSpPr>
          <p:spPr>
            <a:xfrm rot="5400000">
              <a:off x="7485063" y="4019550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等腰三角形 23"/>
            <p:cNvSpPr/>
            <p:nvPr/>
          </p:nvSpPr>
          <p:spPr>
            <a:xfrm rot="5400000">
              <a:off x="15778746" y="4051193"/>
              <a:ext cx="355600" cy="361950"/>
            </a:xfrm>
            <a:prstGeom prst="triangle">
              <a:avLst>
                <a:gd name="adj" fmla="val 50000"/>
              </a:avLst>
            </a:prstGeom>
            <a:solidFill>
              <a:srgbClr val="C3DF21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等腰三角形 40"/>
          <p:cNvSpPr/>
          <p:nvPr/>
        </p:nvSpPr>
        <p:spPr>
          <a:xfrm rot="18699970">
            <a:off x="3817938" y="1293813"/>
            <a:ext cx="765175" cy="914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等腰三角形 41"/>
          <p:cNvSpPr/>
          <p:nvPr/>
        </p:nvSpPr>
        <p:spPr>
          <a:xfrm rot="13479342">
            <a:off x="3925888" y="4873625"/>
            <a:ext cx="765175" cy="914400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等腰三角形 42"/>
          <p:cNvSpPr/>
          <p:nvPr/>
        </p:nvSpPr>
        <p:spPr>
          <a:xfrm rot="3026884">
            <a:off x="7485063" y="1290638"/>
            <a:ext cx="765175" cy="914400"/>
          </a:xfrm>
          <a:prstGeom prst="triangle">
            <a:avLst>
              <a:gd name="adj" fmla="val 50000"/>
            </a:avLst>
          </a:prstGeom>
          <a:solidFill>
            <a:srgbClr val="5B9BD5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等腰三角形 43"/>
          <p:cNvSpPr/>
          <p:nvPr/>
        </p:nvSpPr>
        <p:spPr>
          <a:xfrm rot="7573868">
            <a:off x="7696200" y="4689475"/>
            <a:ext cx="765175" cy="914400"/>
          </a:xfrm>
          <a:prstGeom prst="triangle">
            <a:avLst>
              <a:gd name="adj" fmla="val 50000"/>
            </a:avLst>
          </a:prstGeom>
          <a:solidFill>
            <a:srgbClr val="ED7D31"/>
          </a:solidFill>
          <a:ln w="12700"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56"/>
          <p:cNvSpPr/>
          <p:nvPr/>
        </p:nvSpPr>
        <p:spPr>
          <a:xfrm>
            <a:off x="1616076" y="1485900"/>
            <a:ext cx="2415598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rPr>
              <a:t>包括：呼吸系统、循环系统、体温、意识状态、皮肤、黏膜</a:t>
            </a:r>
            <a:r>
              <a:rPr lang="zh-CN" altLang="en-US" dirty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rPr>
              <a:t>、</a:t>
            </a:r>
            <a:r>
              <a:rPr lang="zh-CN" altLang="en-US" dirty="0" smtClean="0">
                <a:solidFill>
                  <a:srgbClr val="595959"/>
                </a:solidFill>
                <a:latin typeface="Calibri" panose="020F0502020204030204" charset="0"/>
                <a:sym typeface="宋体" panose="02010600030101010101" pitchFamily="2" charset="-122"/>
              </a:rPr>
              <a:t>腹部情况、液体出入量等</a:t>
            </a:r>
            <a:endParaRPr lang="zh-CN" altLang="en-US" dirty="0">
              <a:solidFill>
                <a:srgbClr val="595959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4103" name="文本框 57"/>
          <p:cNvSpPr/>
          <p:nvPr/>
        </p:nvSpPr>
        <p:spPr>
          <a:xfrm>
            <a:off x="1616075" y="839788"/>
            <a:ext cx="26924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病人监护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文本框 59"/>
          <p:cNvSpPr/>
          <p:nvPr/>
        </p:nvSpPr>
        <p:spPr>
          <a:xfrm>
            <a:off x="1593850" y="5080000"/>
            <a:ext cx="26924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气道护理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文本框 61"/>
          <p:cNvSpPr/>
          <p:nvPr/>
        </p:nvSpPr>
        <p:spPr>
          <a:xfrm>
            <a:off x="8431214" y="839789"/>
            <a:ext cx="2438399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呼吸机参数</a:t>
            </a:r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sym typeface="宋体" panose="02010600030101010101" pitchFamily="2" charset="-122"/>
              </a:rPr>
              <a:t>及功能监测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矩形 62"/>
          <p:cNvSpPr/>
          <p:nvPr/>
        </p:nvSpPr>
        <p:spPr>
          <a:xfrm>
            <a:off x="8674100" y="5726113"/>
            <a:ext cx="30670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595959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包括：心理护理、</a:t>
            </a:r>
            <a:endParaRPr lang="en-US" altLang="zh-CN" dirty="0" smtClean="0">
              <a:solidFill>
                <a:srgbClr val="595959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 smtClean="0">
                <a:solidFill>
                  <a:srgbClr val="595959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口腔护理、排泄护理、</a:t>
            </a:r>
            <a:endParaRPr lang="en-US" altLang="zh-CN" dirty="0" smtClean="0">
              <a:solidFill>
                <a:srgbClr val="595959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 smtClean="0">
                <a:solidFill>
                  <a:srgbClr val="595959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皮肤护理等</a:t>
            </a:r>
            <a:endParaRPr lang="zh-CN" altLang="en-US" dirty="0">
              <a:solidFill>
                <a:srgbClr val="595959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文本框 63"/>
          <p:cNvSpPr/>
          <p:nvPr/>
        </p:nvSpPr>
        <p:spPr>
          <a:xfrm>
            <a:off x="8674100" y="5080000"/>
            <a:ext cx="26939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7F7F7F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生活护理</a:t>
            </a:r>
            <a:endParaRPr lang="zh-CN" altLang="en-US" sz="3600" b="1" dirty="0">
              <a:solidFill>
                <a:srgbClr val="7F7F7F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64"/>
          <p:cNvSpPr/>
          <p:nvPr/>
        </p:nvSpPr>
        <p:spPr>
          <a:xfrm>
            <a:off x="4200525" y="2643188"/>
            <a:ext cx="3878261" cy="1569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7F7F7F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机械通气病人的常规护理</a:t>
            </a:r>
          </a:p>
        </p:txBody>
      </p:sp>
      <p:grpSp>
        <p:nvGrpSpPr>
          <p:cNvPr id="4111" name="Group 4"/>
          <p:cNvGrpSpPr/>
          <p:nvPr/>
        </p:nvGrpSpPr>
        <p:grpSpPr>
          <a:xfrm>
            <a:off x="11007725" y="4737100"/>
            <a:ext cx="749300" cy="1754188"/>
            <a:chOff x="0" y="0"/>
            <a:chExt cx="503" cy="1178"/>
          </a:xfrm>
        </p:grpSpPr>
        <p:sp>
          <p:nvSpPr>
            <p:cNvPr id="4112" name="Freeform 5"/>
            <p:cNvSpPr/>
            <p:nvPr/>
          </p:nvSpPr>
          <p:spPr>
            <a:xfrm>
              <a:off x="0" y="206"/>
              <a:ext cx="503" cy="972"/>
            </a:xfrm>
            <a:custGeom>
              <a:avLst/>
              <a:gdLst>
                <a:gd name="txL" fmla="*/ 0 w 35"/>
                <a:gd name="txT" fmla="*/ 0 h 71"/>
                <a:gd name="txR" fmla="*/ 35 w 35"/>
                <a:gd name="txB" fmla="*/ 71 h 71"/>
              </a:gdLst>
              <a:ahLst/>
              <a:cxnLst>
                <a:cxn ang="0">
                  <a:pos x="27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31"/>
                </a:cxn>
                <a:cxn ang="0">
                  <a:pos x="9" y="32"/>
                </a:cxn>
                <a:cxn ang="0">
                  <a:pos x="9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36"/>
                </a:cxn>
                <a:cxn ang="0">
                  <a:pos x="19" y="36"/>
                </a:cxn>
                <a:cxn ang="0">
                  <a:pos x="19" y="67"/>
                </a:cxn>
                <a:cxn ang="0">
                  <a:pos x="23" y="71"/>
                </a:cxn>
                <a:cxn ang="0">
                  <a:pos x="27" y="67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29" y="32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7" y="0"/>
                </a:cxn>
              </a:cxnLst>
              <a:rect l="txL" t="txT" r="txR" b="tx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ED7D31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13" name="Oval 6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ED7D31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14" name="Group 4"/>
          <p:cNvGrpSpPr/>
          <p:nvPr/>
        </p:nvGrpSpPr>
        <p:grpSpPr>
          <a:xfrm>
            <a:off x="10869613" y="608013"/>
            <a:ext cx="749300" cy="1754187"/>
            <a:chOff x="0" y="0"/>
            <a:chExt cx="503" cy="1178"/>
          </a:xfrm>
        </p:grpSpPr>
        <p:sp>
          <p:nvSpPr>
            <p:cNvPr id="4115" name="Freeform 5"/>
            <p:cNvSpPr/>
            <p:nvPr/>
          </p:nvSpPr>
          <p:spPr>
            <a:xfrm>
              <a:off x="0" y="206"/>
              <a:ext cx="503" cy="972"/>
            </a:xfrm>
            <a:custGeom>
              <a:avLst/>
              <a:gdLst>
                <a:gd name="txL" fmla="*/ 0 w 35"/>
                <a:gd name="txT" fmla="*/ 0 h 71"/>
                <a:gd name="txR" fmla="*/ 35 w 35"/>
                <a:gd name="txB" fmla="*/ 71 h 71"/>
              </a:gdLst>
              <a:ahLst/>
              <a:cxnLst>
                <a:cxn ang="0">
                  <a:pos x="27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31"/>
                </a:cxn>
                <a:cxn ang="0">
                  <a:pos x="9" y="32"/>
                </a:cxn>
                <a:cxn ang="0">
                  <a:pos x="9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36"/>
                </a:cxn>
                <a:cxn ang="0">
                  <a:pos x="19" y="36"/>
                </a:cxn>
                <a:cxn ang="0">
                  <a:pos x="19" y="67"/>
                </a:cxn>
                <a:cxn ang="0">
                  <a:pos x="23" y="71"/>
                </a:cxn>
                <a:cxn ang="0">
                  <a:pos x="27" y="67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29" y="32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7" y="0"/>
                </a:cxn>
              </a:cxnLst>
              <a:rect l="txL" t="txT" r="txR" b="tx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5B9BD5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16" name="Oval 6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5B9BD5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17" name="Group 4"/>
          <p:cNvGrpSpPr/>
          <p:nvPr/>
        </p:nvGrpSpPr>
        <p:grpSpPr>
          <a:xfrm>
            <a:off x="493713" y="581025"/>
            <a:ext cx="749300" cy="1754188"/>
            <a:chOff x="0" y="0"/>
            <a:chExt cx="503" cy="1178"/>
          </a:xfrm>
        </p:grpSpPr>
        <p:sp>
          <p:nvSpPr>
            <p:cNvPr id="4118" name="Freeform 5"/>
            <p:cNvSpPr/>
            <p:nvPr/>
          </p:nvSpPr>
          <p:spPr>
            <a:xfrm>
              <a:off x="0" y="206"/>
              <a:ext cx="503" cy="972"/>
            </a:xfrm>
            <a:custGeom>
              <a:avLst/>
              <a:gdLst>
                <a:gd name="txL" fmla="*/ 0 w 35"/>
                <a:gd name="txT" fmla="*/ 0 h 71"/>
                <a:gd name="txR" fmla="*/ 35 w 35"/>
                <a:gd name="txB" fmla="*/ 71 h 71"/>
              </a:gdLst>
              <a:ahLst/>
              <a:cxnLst>
                <a:cxn ang="0">
                  <a:pos x="27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31"/>
                </a:cxn>
                <a:cxn ang="0">
                  <a:pos x="9" y="32"/>
                </a:cxn>
                <a:cxn ang="0">
                  <a:pos x="9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36"/>
                </a:cxn>
                <a:cxn ang="0">
                  <a:pos x="19" y="36"/>
                </a:cxn>
                <a:cxn ang="0">
                  <a:pos x="19" y="67"/>
                </a:cxn>
                <a:cxn ang="0">
                  <a:pos x="23" y="71"/>
                </a:cxn>
                <a:cxn ang="0">
                  <a:pos x="27" y="67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29" y="32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7" y="0"/>
                </a:cxn>
              </a:cxnLst>
              <a:rect l="txL" t="txT" r="txR" b="tx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19" name="Oval 6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120" name="Group 4"/>
          <p:cNvGrpSpPr/>
          <p:nvPr/>
        </p:nvGrpSpPr>
        <p:grpSpPr>
          <a:xfrm>
            <a:off x="476250" y="4495800"/>
            <a:ext cx="749300" cy="1754188"/>
            <a:chOff x="0" y="0"/>
            <a:chExt cx="503" cy="1178"/>
          </a:xfrm>
        </p:grpSpPr>
        <p:sp>
          <p:nvSpPr>
            <p:cNvPr id="4121" name="Freeform 5"/>
            <p:cNvSpPr/>
            <p:nvPr/>
          </p:nvSpPr>
          <p:spPr>
            <a:xfrm>
              <a:off x="0" y="206"/>
              <a:ext cx="503" cy="972"/>
            </a:xfrm>
            <a:custGeom>
              <a:avLst/>
              <a:gdLst>
                <a:gd name="txL" fmla="*/ 0 w 35"/>
                <a:gd name="txT" fmla="*/ 0 h 71"/>
                <a:gd name="txR" fmla="*/ 35 w 35"/>
                <a:gd name="txB" fmla="*/ 71 h 71"/>
              </a:gdLst>
              <a:ahLst/>
              <a:cxnLst>
                <a:cxn ang="0">
                  <a:pos x="27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6" y="32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31"/>
                </a:cxn>
                <a:cxn ang="0">
                  <a:pos x="9" y="32"/>
                </a:cxn>
                <a:cxn ang="0">
                  <a:pos x="9" y="67"/>
                </a:cxn>
                <a:cxn ang="0">
                  <a:pos x="13" y="71"/>
                </a:cxn>
                <a:cxn ang="0">
                  <a:pos x="17" y="67"/>
                </a:cxn>
                <a:cxn ang="0">
                  <a:pos x="17" y="36"/>
                </a:cxn>
                <a:cxn ang="0">
                  <a:pos x="19" y="36"/>
                </a:cxn>
                <a:cxn ang="0">
                  <a:pos x="19" y="67"/>
                </a:cxn>
                <a:cxn ang="0">
                  <a:pos x="23" y="71"/>
                </a:cxn>
                <a:cxn ang="0">
                  <a:pos x="27" y="67"/>
                </a:cxn>
                <a:cxn ang="0">
                  <a:pos x="27" y="31"/>
                </a:cxn>
                <a:cxn ang="0">
                  <a:pos x="27" y="31"/>
                </a:cxn>
                <a:cxn ang="0">
                  <a:pos x="27" y="11"/>
                </a:cxn>
                <a:cxn ang="0">
                  <a:pos x="29" y="11"/>
                </a:cxn>
                <a:cxn ang="0">
                  <a:pos x="29" y="32"/>
                </a:cxn>
                <a:cxn ang="0">
                  <a:pos x="32" y="35"/>
                </a:cxn>
                <a:cxn ang="0">
                  <a:pos x="35" y="32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7" y="0"/>
                </a:cxn>
              </a:cxnLst>
              <a:rect l="txL" t="txT" r="txR" b="tx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22" name="Oval 6"/>
            <p:cNvSpPr/>
            <p:nvPr/>
          </p:nvSpPr>
          <p:spPr>
            <a:xfrm>
              <a:off x="158" y="0"/>
              <a:ext cx="187" cy="192"/>
            </a:xfrm>
            <a:prstGeom prst="ellipse">
              <a:avLst/>
            </a:prstGeom>
            <a:solidFill>
              <a:srgbClr val="A5A5A5"/>
            </a:solidFill>
            <a:ln w="9525">
              <a:noFill/>
            </a:ln>
          </p:spPr>
          <p:txBody>
            <a:bodyPr vert="horz" wrap="square" anchor="t"/>
            <a:lstStyle/>
            <a:p>
              <a:endParaRPr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740</Words>
  <Application>Microsoft Office PowerPoint</Application>
  <PresentationFormat>自定义</PresentationFormat>
  <Paragraphs>98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hp</cp:lastModifiedBy>
  <cp:revision>94</cp:revision>
  <dcterms:created xsi:type="dcterms:W3CDTF">2014-03-17T14:50:00Z</dcterms:created>
  <dcterms:modified xsi:type="dcterms:W3CDTF">2018-06-19T14:59:19Z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