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9"/>
  </p:notesMasterIdLst>
  <p:handoutMasterIdLst>
    <p:handoutMasterId r:id="rId20"/>
  </p:handoutMasterIdLst>
  <p:sldIdLst>
    <p:sldId id="3162" r:id="rId2"/>
    <p:sldId id="3192" r:id="rId3"/>
    <p:sldId id="3193" r:id="rId4"/>
    <p:sldId id="3149" r:id="rId5"/>
    <p:sldId id="3138" r:id="rId6"/>
    <p:sldId id="3133" r:id="rId7"/>
    <p:sldId id="3135" r:id="rId8"/>
    <p:sldId id="3141" r:id="rId9"/>
    <p:sldId id="3134" r:id="rId10"/>
    <p:sldId id="3131" r:id="rId11"/>
    <p:sldId id="3136" r:id="rId12"/>
    <p:sldId id="3143" r:id="rId13"/>
    <p:sldId id="3150" r:id="rId14"/>
    <p:sldId id="3130" r:id="rId15"/>
    <p:sldId id="3197" r:id="rId16"/>
    <p:sldId id="3132" r:id="rId17"/>
    <p:sldId id="3196" r:id="rId18"/>
  </p:sldIdLst>
  <p:sldSz cx="12858750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38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244"/>
    <a:srgbClr val="FEA600"/>
    <a:srgbClr val="CB10D7"/>
    <a:srgbClr val="259FE5"/>
    <a:srgbClr val="72B027"/>
    <a:srgbClr val="FEA702"/>
    <a:srgbClr val="A6A6A6"/>
    <a:srgbClr val="F84E4B"/>
    <a:srgbClr val="26C8D2"/>
    <a:srgbClr val="1CB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2986" autoAdjust="0"/>
  </p:normalViewPr>
  <p:slideViewPr>
    <p:cSldViewPr>
      <p:cViewPr varScale="1">
        <p:scale>
          <a:sx n="67" d="100"/>
          <a:sy n="67" d="100"/>
        </p:scale>
        <p:origin x="-774" y="-96"/>
      </p:cViewPr>
      <p:guideLst>
        <p:guide orient="horz" pos="328"/>
        <p:guide orient="horz" pos="4138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585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970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272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9700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698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321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959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1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95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4053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6474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310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06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2018/6/19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-11112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04839" y="1240061"/>
            <a:ext cx="9001000" cy="22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5400" kern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重</a:t>
            </a:r>
            <a:r>
              <a:rPr lang="zh-CN" altLang="en-US" sz="5400" kern="20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ea"/>
                <a:sym typeface="Arial" panose="020B0604020202020204" pitchFamily="34" charset="0"/>
              </a:rPr>
              <a:t>症颅脑损伤昏迷患者唤醒疗法的循证护理案例</a:t>
            </a:r>
            <a:endParaRPr lang="en-US" altLang="zh-CN" sz="5400" kern="2000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2918360" y="4319323"/>
            <a:ext cx="4717775" cy="416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南昌大学护理学院</a:t>
            </a:r>
            <a:endParaRPr lang="en-US" altLang="zh-CN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75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559352" y="2793959"/>
            <a:ext cx="5644686" cy="2211976"/>
            <a:chOff x="1930" y="1737"/>
            <a:chExt cx="3203" cy="151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2579" y="3251"/>
              <a:ext cx="2545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930" y="1737"/>
              <a:ext cx="32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2221" y="2462"/>
              <a:ext cx="2903" cy="0"/>
            </a:xfrm>
            <a:prstGeom prst="line">
              <a:avLst/>
            </a:prstGeom>
            <a:noFill/>
            <a:ln w="9525" cap="rnd">
              <a:solidFill>
                <a:schemeClr val="bg1">
                  <a:lumMod val="65000"/>
                </a:schemeClr>
              </a:solidFill>
              <a:prstDash val="sysDot"/>
              <a:round/>
              <a:headEnd type="diamond" w="lg" len="lg"/>
              <a:tailEnd type="oval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defTabSz="915992">
                <a:defRPr/>
              </a:pPr>
              <a:endParaRPr lang="zh-CN" altLang="en-US" sz="1804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6986395" y="2939854"/>
            <a:ext cx="1916474" cy="472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2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意识障碍</a:t>
            </a:r>
            <a:endParaRPr kumimoji="1" lang="en-US" altLang="ko-KR" sz="2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6896548" y="5050772"/>
            <a:ext cx="1436291" cy="472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2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生命体征</a:t>
            </a:r>
            <a:endParaRPr kumimoji="1" lang="en-US" altLang="ko-KR" sz="2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7255620" y="3941798"/>
            <a:ext cx="718145" cy="472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just" latinLnBrk="1">
              <a:lnSpc>
                <a:spcPct val="120000"/>
              </a:lnSpc>
              <a:defRPr/>
            </a:pPr>
            <a:r>
              <a:rPr kumimoji="1" lang="zh-CN" altLang="en-US" sz="2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瞳孔</a:t>
            </a:r>
            <a:endParaRPr kumimoji="1" lang="en-US" altLang="ko-KR" sz="28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9539" y="3999289"/>
            <a:ext cx="3679629" cy="1884340"/>
            <a:chOff x="1047907" y="3811318"/>
            <a:chExt cx="3673475" cy="1881188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728" y="3024"/>
                <a:ext cx="2304" cy="1080"/>
              </a:xfrm>
              <a:custGeom>
                <a:avLst/>
                <a:gdLst>
                  <a:gd name="T0" fmla="*/ 2304 w 2304"/>
                  <a:gd name="T1" fmla="*/ 792 h 1080"/>
                  <a:gd name="T2" fmla="*/ 2302 w 2304"/>
                  <a:gd name="T3" fmla="*/ 806 h 1080"/>
                  <a:gd name="T4" fmla="*/ 2290 w 2304"/>
                  <a:gd name="T5" fmla="*/ 836 h 1080"/>
                  <a:gd name="T6" fmla="*/ 2268 w 2304"/>
                  <a:gd name="T7" fmla="*/ 864 h 1080"/>
                  <a:gd name="T8" fmla="*/ 2234 w 2304"/>
                  <a:gd name="T9" fmla="*/ 892 h 1080"/>
                  <a:gd name="T10" fmla="*/ 2190 w 2304"/>
                  <a:gd name="T11" fmla="*/ 916 h 1080"/>
                  <a:gd name="T12" fmla="*/ 2108 w 2304"/>
                  <a:gd name="T13" fmla="*/ 954 h 1080"/>
                  <a:gd name="T14" fmla="*/ 1966 w 2304"/>
                  <a:gd name="T15" fmla="*/ 996 h 1080"/>
                  <a:gd name="T16" fmla="*/ 1796 w 2304"/>
                  <a:gd name="T17" fmla="*/ 1030 h 1080"/>
                  <a:gd name="T18" fmla="*/ 1600 w 2304"/>
                  <a:gd name="T19" fmla="*/ 1058 h 1080"/>
                  <a:gd name="T20" fmla="*/ 1384 w 2304"/>
                  <a:gd name="T21" fmla="*/ 1074 h 1080"/>
                  <a:gd name="T22" fmla="*/ 1152 w 2304"/>
                  <a:gd name="T23" fmla="*/ 1080 h 1080"/>
                  <a:gd name="T24" fmla="*/ 1034 w 2304"/>
                  <a:gd name="T25" fmla="*/ 1078 h 1080"/>
                  <a:gd name="T26" fmla="*/ 810 w 2304"/>
                  <a:gd name="T27" fmla="*/ 1068 h 1080"/>
                  <a:gd name="T28" fmla="*/ 602 w 2304"/>
                  <a:gd name="T29" fmla="*/ 1046 h 1080"/>
                  <a:gd name="T30" fmla="*/ 420 w 2304"/>
                  <a:gd name="T31" fmla="*/ 1014 h 1080"/>
                  <a:gd name="T32" fmla="*/ 264 w 2304"/>
                  <a:gd name="T33" fmla="*/ 976 h 1080"/>
                  <a:gd name="T34" fmla="*/ 140 w 2304"/>
                  <a:gd name="T35" fmla="*/ 930 h 1080"/>
                  <a:gd name="T36" fmla="*/ 90 w 2304"/>
                  <a:gd name="T37" fmla="*/ 904 h 1080"/>
                  <a:gd name="T38" fmla="*/ 52 w 2304"/>
                  <a:gd name="T39" fmla="*/ 878 h 1080"/>
                  <a:gd name="T40" fmla="*/ 24 w 2304"/>
                  <a:gd name="T41" fmla="*/ 850 h 1080"/>
                  <a:gd name="T42" fmla="*/ 6 w 2304"/>
                  <a:gd name="T43" fmla="*/ 822 h 1080"/>
                  <a:gd name="T44" fmla="*/ 0 w 2304"/>
                  <a:gd name="T45" fmla="*/ 792 h 1080"/>
                  <a:gd name="T46" fmla="*/ 288 w 2304"/>
                  <a:gd name="T47" fmla="*/ 216 h 1080"/>
                  <a:gd name="T48" fmla="*/ 292 w 2304"/>
                  <a:gd name="T49" fmla="*/ 194 h 1080"/>
                  <a:gd name="T50" fmla="*/ 306 w 2304"/>
                  <a:gd name="T51" fmla="*/ 172 h 1080"/>
                  <a:gd name="T52" fmla="*/ 326 w 2304"/>
                  <a:gd name="T53" fmla="*/ 152 h 1080"/>
                  <a:gd name="T54" fmla="*/ 356 w 2304"/>
                  <a:gd name="T55" fmla="*/ 132 h 1080"/>
                  <a:gd name="T56" fmla="*/ 436 w 2304"/>
                  <a:gd name="T57" fmla="*/ 96 h 1080"/>
                  <a:gd name="T58" fmla="*/ 542 w 2304"/>
                  <a:gd name="T59" fmla="*/ 64 h 1080"/>
                  <a:gd name="T60" fmla="*/ 668 w 2304"/>
                  <a:gd name="T61" fmla="*/ 36 h 1080"/>
                  <a:gd name="T62" fmla="*/ 816 w 2304"/>
                  <a:gd name="T63" fmla="*/ 16 h 1080"/>
                  <a:gd name="T64" fmla="*/ 978 w 2304"/>
                  <a:gd name="T65" fmla="*/ 4 h 1080"/>
                  <a:gd name="T66" fmla="*/ 1152 w 2304"/>
                  <a:gd name="T67" fmla="*/ 0 h 1080"/>
                  <a:gd name="T68" fmla="*/ 1240 w 2304"/>
                  <a:gd name="T69" fmla="*/ 2 h 1080"/>
                  <a:gd name="T70" fmla="*/ 1408 w 2304"/>
                  <a:gd name="T71" fmla="*/ 10 h 1080"/>
                  <a:gd name="T72" fmla="*/ 1564 w 2304"/>
                  <a:gd name="T73" fmla="*/ 26 h 1080"/>
                  <a:gd name="T74" fmla="*/ 1702 w 2304"/>
                  <a:gd name="T75" fmla="*/ 50 h 1080"/>
                  <a:gd name="T76" fmla="*/ 1818 w 2304"/>
                  <a:gd name="T77" fmla="*/ 78 h 1080"/>
                  <a:gd name="T78" fmla="*/ 1912 w 2304"/>
                  <a:gd name="T79" fmla="*/ 114 h 1080"/>
                  <a:gd name="T80" fmla="*/ 1964 w 2304"/>
                  <a:gd name="T81" fmla="*/ 142 h 1080"/>
                  <a:gd name="T82" fmla="*/ 1988 w 2304"/>
                  <a:gd name="T83" fmla="*/ 162 h 1080"/>
                  <a:gd name="T84" fmla="*/ 2006 w 2304"/>
                  <a:gd name="T85" fmla="*/ 184 h 1080"/>
                  <a:gd name="T86" fmla="*/ 2014 w 2304"/>
                  <a:gd name="T87" fmla="*/ 204 h 1080"/>
                  <a:gd name="T88" fmla="*/ 2016 w 2304"/>
                  <a:gd name="T89" fmla="*/ 216 h 10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04"/>
                  <a:gd name="T136" fmla="*/ 0 h 1080"/>
                  <a:gd name="T137" fmla="*/ 2304 w 2304"/>
                  <a:gd name="T138" fmla="*/ 1080 h 10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04" h="1080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016" y="3024"/>
                <a:ext cx="1728" cy="432"/>
              </a:xfrm>
              <a:custGeom>
                <a:avLst/>
                <a:gdLst>
                  <a:gd name="T0" fmla="*/ 1728 w 1728"/>
                  <a:gd name="T1" fmla="*/ 216 h 432"/>
                  <a:gd name="T2" fmla="*/ 1724 w 1728"/>
                  <a:gd name="T3" fmla="*/ 238 h 432"/>
                  <a:gd name="T4" fmla="*/ 1710 w 1728"/>
                  <a:gd name="T5" fmla="*/ 260 h 432"/>
                  <a:gd name="T6" fmla="*/ 1690 w 1728"/>
                  <a:gd name="T7" fmla="*/ 280 h 432"/>
                  <a:gd name="T8" fmla="*/ 1660 w 1728"/>
                  <a:gd name="T9" fmla="*/ 300 h 432"/>
                  <a:gd name="T10" fmla="*/ 1580 w 1728"/>
                  <a:gd name="T11" fmla="*/ 336 h 432"/>
                  <a:gd name="T12" fmla="*/ 1474 w 1728"/>
                  <a:gd name="T13" fmla="*/ 368 h 432"/>
                  <a:gd name="T14" fmla="*/ 1348 w 1728"/>
                  <a:gd name="T15" fmla="*/ 396 h 432"/>
                  <a:gd name="T16" fmla="*/ 1200 w 1728"/>
                  <a:gd name="T17" fmla="*/ 416 h 432"/>
                  <a:gd name="T18" fmla="*/ 1038 w 1728"/>
                  <a:gd name="T19" fmla="*/ 428 h 432"/>
                  <a:gd name="T20" fmla="*/ 864 w 1728"/>
                  <a:gd name="T21" fmla="*/ 432 h 432"/>
                  <a:gd name="T22" fmla="*/ 776 w 1728"/>
                  <a:gd name="T23" fmla="*/ 430 h 432"/>
                  <a:gd name="T24" fmla="*/ 608 w 1728"/>
                  <a:gd name="T25" fmla="*/ 422 h 432"/>
                  <a:gd name="T26" fmla="*/ 452 w 1728"/>
                  <a:gd name="T27" fmla="*/ 406 h 432"/>
                  <a:gd name="T28" fmla="*/ 314 w 1728"/>
                  <a:gd name="T29" fmla="*/ 382 h 432"/>
                  <a:gd name="T30" fmla="*/ 198 w 1728"/>
                  <a:gd name="T31" fmla="*/ 354 h 432"/>
                  <a:gd name="T32" fmla="*/ 104 w 1728"/>
                  <a:gd name="T33" fmla="*/ 318 h 432"/>
                  <a:gd name="T34" fmla="*/ 52 w 1728"/>
                  <a:gd name="T35" fmla="*/ 290 h 432"/>
                  <a:gd name="T36" fmla="*/ 28 w 1728"/>
                  <a:gd name="T37" fmla="*/ 270 h 432"/>
                  <a:gd name="T38" fmla="*/ 10 w 1728"/>
                  <a:gd name="T39" fmla="*/ 248 h 432"/>
                  <a:gd name="T40" fmla="*/ 2 w 1728"/>
                  <a:gd name="T41" fmla="*/ 228 h 432"/>
                  <a:gd name="T42" fmla="*/ 0 w 1728"/>
                  <a:gd name="T43" fmla="*/ 216 h 432"/>
                  <a:gd name="T44" fmla="*/ 4 w 1728"/>
                  <a:gd name="T45" fmla="*/ 194 h 432"/>
                  <a:gd name="T46" fmla="*/ 18 w 1728"/>
                  <a:gd name="T47" fmla="*/ 172 h 432"/>
                  <a:gd name="T48" fmla="*/ 38 w 1728"/>
                  <a:gd name="T49" fmla="*/ 152 h 432"/>
                  <a:gd name="T50" fmla="*/ 68 w 1728"/>
                  <a:gd name="T51" fmla="*/ 132 h 432"/>
                  <a:gd name="T52" fmla="*/ 148 w 1728"/>
                  <a:gd name="T53" fmla="*/ 96 h 432"/>
                  <a:gd name="T54" fmla="*/ 254 w 1728"/>
                  <a:gd name="T55" fmla="*/ 64 h 432"/>
                  <a:gd name="T56" fmla="*/ 380 w 1728"/>
                  <a:gd name="T57" fmla="*/ 36 h 432"/>
                  <a:gd name="T58" fmla="*/ 528 w 1728"/>
                  <a:gd name="T59" fmla="*/ 16 h 432"/>
                  <a:gd name="T60" fmla="*/ 690 w 1728"/>
                  <a:gd name="T61" fmla="*/ 4 h 432"/>
                  <a:gd name="T62" fmla="*/ 864 w 1728"/>
                  <a:gd name="T63" fmla="*/ 0 h 432"/>
                  <a:gd name="T64" fmla="*/ 952 w 1728"/>
                  <a:gd name="T65" fmla="*/ 2 h 432"/>
                  <a:gd name="T66" fmla="*/ 1120 w 1728"/>
                  <a:gd name="T67" fmla="*/ 10 h 432"/>
                  <a:gd name="T68" fmla="*/ 1276 w 1728"/>
                  <a:gd name="T69" fmla="*/ 26 h 432"/>
                  <a:gd name="T70" fmla="*/ 1414 w 1728"/>
                  <a:gd name="T71" fmla="*/ 50 h 432"/>
                  <a:gd name="T72" fmla="*/ 1530 w 1728"/>
                  <a:gd name="T73" fmla="*/ 78 h 432"/>
                  <a:gd name="T74" fmla="*/ 1624 w 1728"/>
                  <a:gd name="T75" fmla="*/ 114 h 432"/>
                  <a:gd name="T76" fmla="*/ 1676 w 1728"/>
                  <a:gd name="T77" fmla="*/ 142 h 432"/>
                  <a:gd name="T78" fmla="*/ 1700 w 1728"/>
                  <a:gd name="T79" fmla="*/ 162 h 432"/>
                  <a:gd name="T80" fmla="*/ 1718 w 1728"/>
                  <a:gd name="T81" fmla="*/ 184 h 432"/>
                  <a:gd name="T82" fmla="*/ 1726 w 1728"/>
                  <a:gd name="T83" fmla="*/ 204 h 432"/>
                  <a:gd name="T84" fmla="*/ 1728 w 1728"/>
                  <a:gd name="T85" fmla="*/ 216 h 4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8"/>
                  <a:gd name="T130" fmla="*/ 0 h 432"/>
                  <a:gd name="T131" fmla="*/ 1728 w 1728"/>
                  <a:gd name="T132" fmla="*/ 432 h 4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8" h="432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7007" y="3811318"/>
              <a:ext cx="2832099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31754" y="2975232"/>
            <a:ext cx="2488600" cy="1544044"/>
            <a:chOff x="1659095" y="2788969"/>
            <a:chExt cx="2484437" cy="1541462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016" y="1944"/>
                <a:ext cx="1728" cy="936"/>
              </a:xfrm>
              <a:custGeom>
                <a:avLst/>
                <a:gdLst>
                  <a:gd name="T0" fmla="*/ 1728 w 1728"/>
                  <a:gd name="T1" fmla="*/ 720 h 936"/>
                  <a:gd name="T2" fmla="*/ 1726 w 1728"/>
                  <a:gd name="T3" fmla="*/ 732 h 936"/>
                  <a:gd name="T4" fmla="*/ 1718 w 1728"/>
                  <a:gd name="T5" fmla="*/ 752 h 936"/>
                  <a:gd name="T6" fmla="*/ 1700 w 1728"/>
                  <a:gd name="T7" fmla="*/ 774 h 936"/>
                  <a:gd name="T8" fmla="*/ 1676 w 1728"/>
                  <a:gd name="T9" fmla="*/ 794 h 936"/>
                  <a:gd name="T10" fmla="*/ 1624 w 1728"/>
                  <a:gd name="T11" fmla="*/ 822 h 936"/>
                  <a:gd name="T12" fmla="*/ 1530 w 1728"/>
                  <a:gd name="T13" fmla="*/ 858 h 936"/>
                  <a:gd name="T14" fmla="*/ 1414 w 1728"/>
                  <a:gd name="T15" fmla="*/ 886 h 936"/>
                  <a:gd name="T16" fmla="*/ 1276 w 1728"/>
                  <a:gd name="T17" fmla="*/ 910 h 936"/>
                  <a:gd name="T18" fmla="*/ 1120 w 1728"/>
                  <a:gd name="T19" fmla="*/ 926 h 936"/>
                  <a:gd name="T20" fmla="*/ 952 w 1728"/>
                  <a:gd name="T21" fmla="*/ 934 h 936"/>
                  <a:gd name="T22" fmla="*/ 864 w 1728"/>
                  <a:gd name="T23" fmla="*/ 936 h 936"/>
                  <a:gd name="T24" fmla="*/ 690 w 1728"/>
                  <a:gd name="T25" fmla="*/ 932 h 936"/>
                  <a:gd name="T26" fmla="*/ 528 w 1728"/>
                  <a:gd name="T27" fmla="*/ 920 h 936"/>
                  <a:gd name="T28" fmla="*/ 380 w 1728"/>
                  <a:gd name="T29" fmla="*/ 900 h 936"/>
                  <a:gd name="T30" fmla="*/ 254 w 1728"/>
                  <a:gd name="T31" fmla="*/ 872 h 936"/>
                  <a:gd name="T32" fmla="*/ 148 w 1728"/>
                  <a:gd name="T33" fmla="*/ 840 h 936"/>
                  <a:gd name="T34" fmla="*/ 68 w 1728"/>
                  <a:gd name="T35" fmla="*/ 804 h 936"/>
                  <a:gd name="T36" fmla="*/ 38 w 1728"/>
                  <a:gd name="T37" fmla="*/ 784 h 936"/>
                  <a:gd name="T38" fmla="*/ 18 w 1728"/>
                  <a:gd name="T39" fmla="*/ 764 h 936"/>
                  <a:gd name="T40" fmla="*/ 4 w 1728"/>
                  <a:gd name="T41" fmla="*/ 742 h 936"/>
                  <a:gd name="T42" fmla="*/ 0 w 1728"/>
                  <a:gd name="T43" fmla="*/ 720 h 936"/>
                  <a:gd name="T44" fmla="*/ 288 w 1728"/>
                  <a:gd name="T45" fmla="*/ 144 h 936"/>
                  <a:gd name="T46" fmla="*/ 290 w 1728"/>
                  <a:gd name="T47" fmla="*/ 130 h 936"/>
                  <a:gd name="T48" fmla="*/ 300 w 1728"/>
                  <a:gd name="T49" fmla="*/ 114 h 936"/>
                  <a:gd name="T50" fmla="*/ 334 w 1728"/>
                  <a:gd name="T51" fmla="*/ 88 h 936"/>
                  <a:gd name="T52" fmla="*/ 386 w 1728"/>
                  <a:gd name="T53" fmla="*/ 64 h 936"/>
                  <a:gd name="T54" fmla="*/ 456 w 1728"/>
                  <a:gd name="T55" fmla="*/ 42 h 936"/>
                  <a:gd name="T56" fmla="*/ 542 w 1728"/>
                  <a:gd name="T57" fmla="*/ 24 h 936"/>
                  <a:gd name="T58" fmla="*/ 640 w 1728"/>
                  <a:gd name="T59" fmla="*/ 12 h 936"/>
                  <a:gd name="T60" fmla="*/ 748 w 1728"/>
                  <a:gd name="T61" fmla="*/ 2 h 936"/>
                  <a:gd name="T62" fmla="*/ 864 w 1728"/>
                  <a:gd name="T63" fmla="*/ 0 h 936"/>
                  <a:gd name="T64" fmla="*/ 922 w 1728"/>
                  <a:gd name="T65" fmla="*/ 0 h 936"/>
                  <a:gd name="T66" fmla="*/ 1036 w 1728"/>
                  <a:gd name="T67" fmla="*/ 6 h 936"/>
                  <a:gd name="T68" fmla="*/ 1138 w 1728"/>
                  <a:gd name="T69" fmla="*/ 18 h 936"/>
                  <a:gd name="T70" fmla="*/ 1230 w 1728"/>
                  <a:gd name="T71" fmla="*/ 32 h 936"/>
                  <a:gd name="T72" fmla="*/ 1308 w 1728"/>
                  <a:gd name="T73" fmla="*/ 52 h 936"/>
                  <a:gd name="T74" fmla="*/ 1370 w 1728"/>
                  <a:gd name="T75" fmla="*/ 76 h 936"/>
                  <a:gd name="T76" fmla="*/ 1414 w 1728"/>
                  <a:gd name="T77" fmla="*/ 102 h 936"/>
                  <a:gd name="T78" fmla="*/ 1434 w 1728"/>
                  <a:gd name="T79" fmla="*/ 122 h 936"/>
                  <a:gd name="T80" fmla="*/ 1440 w 1728"/>
                  <a:gd name="T81" fmla="*/ 136 h 936"/>
                  <a:gd name="T82" fmla="*/ 1440 w 1728"/>
                  <a:gd name="T83" fmla="*/ 144 h 9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28"/>
                  <a:gd name="T127" fmla="*/ 0 h 936"/>
                  <a:gd name="T128" fmla="*/ 1728 w 1728"/>
                  <a:gd name="T129" fmla="*/ 936 h 9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28" h="936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2304" y="1944"/>
                <a:ext cx="1152" cy="288"/>
              </a:xfrm>
              <a:custGeom>
                <a:avLst/>
                <a:gdLst>
                  <a:gd name="T0" fmla="*/ 1152 w 1152"/>
                  <a:gd name="T1" fmla="*/ 144 h 288"/>
                  <a:gd name="T2" fmla="*/ 1150 w 1152"/>
                  <a:gd name="T3" fmla="*/ 158 h 288"/>
                  <a:gd name="T4" fmla="*/ 1140 w 1152"/>
                  <a:gd name="T5" fmla="*/ 174 h 288"/>
                  <a:gd name="T6" fmla="*/ 1106 w 1152"/>
                  <a:gd name="T7" fmla="*/ 200 h 288"/>
                  <a:gd name="T8" fmla="*/ 1054 w 1152"/>
                  <a:gd name="T9" fmla="*/ 224 h 288"/>
                  <a:gd name="T10" fmla="*/ 984 w 1152"/>
                  <a:gd name="T11" fmla="*/ 246 h 288"/>
                  <a:gd name="T12" fmla="*/ 898 w 1152"/>
                  <a:gd name="T13" fmla="*/ 264 h 288"/>
                  <a:gd name="T14" fmla="*/ 800 w 1152"/>
                  <a:gd name="T15" fmla="*/ 276 h 288"/>
                  <a:gd name="T16" fmla="*/ 692 w 1152"/>
                  <a:gd name="T17" fmla="*/ 286 h 288"/>
                  <a:gd name="T18" fmla="*/ 576 w 1152"/>
                  <a:gd name="T19" fmla="*/ 288 h 288"/>
                  <a:gd name="T20" fmla="*/ 518 w 1152"/>
                  <a:gd name="T21" fmla="*/ 288 h 288"/>
                  <a:gd name="T22" fmla="*/ 404 w 1152"/>
                  <a:gd name="T23" fmla="*/ 282 h 288"/>
                  <a:gd name="T24" fmla="*/ 302 w 1152"/>
                  <a:gd name="T25" fmla="*/ 270 h 288"/>
                  <a:gd name="T26" fmla="*/ 210 w 1152"/>
                  <a:gd name="T27" fmla="*/ 256 h 288"/>
                  <a:gd name="T28" fmla="*/ 132 w 1152"/>
                  <a:gd name="T29" fmla="*/ 236 h 288"/>
                  <a:gd name="T30" fmla="*/ 70 w 1152"/>
                  <a:gd name="T31" fmla="*/ 212 h 288"/>
                  <a:gd name="T32" fmla="*/ 26 w 1152"/>
                  <a:gd name="T33" fmla="*/ 186 h 288"/>
                  <a:gd name="T34" fmla="*/ 6 w 1152"/>
                  <a:gd name="T35" fmla="*/ 166 h 288"/>
                  <a:gd name="T36" fmla="*/ 0 w 1152"/>
                  <a:gd name="T37" fmla="*/ 152 h 288"/>
                  <a:gd name="T38" fmla="*/ 0 w 1152"/>
                  <a:gd name="T39" fmla="*/ 144 h 288"/>
                  <a:gd name="T40" fmla="*/ 2 w 1152"/>
                  <a:gd name="T41" fmla="*/ 130 h 288"/>
                  <a:gd name="T42" fmla="*/ 12 w 1152"/>
                  <a:gd name="T43" fmla="*/ 114 h 288"/>
                  <a:gd name="T44" fmla="*/ 46 w 1152"/>
                  <a:gd name="T45" fmla="*/ 88 h 288"/>
                  <a:gd name="T46" fmla="*/ 98 w 1152"/>
                  <a:gd name="T47" fmla="*/ 64 h 288"/>
                  <a:gd name="T48" fmla="*/ 168 w 1152"/>
                  <a:gd name="T49" fmla="*/ 42 h 288"/>
                  <a:gd name="T50" fmla="*/ 254 w 1152"/>
                  <a:gd name="T51" fmla="*/ 24 h 288"/>
                  <a:gd name="T52" fmla="*/ 352 w 1152"/>
                  <a:gd name="T53" fmla="*/ 12 h 288"/>
                  <a:gd name="T54" fmla="*/ 460 w 1152"/>
                  <a:gd name="T55" fmla="*/ 2 h 288"/>
                  <a:gd name="T56" fmla="*/ 576 w 1152"/>
                  <a:gd name="T57" fmla="*/ 0 h 288"/>
                  <a:gd name="T58" fmla="*/ 634 w 1152"/>
                  <a:gd name="T59" fmla="*/ 0 h 288"/>
                  <a:gd name="T60" fmla="*/ 748 w 1152"/>
                  <a:gd name="T61" fmla="*/ 6 h 288"/>
                  <a:gd name="T62" fmla="*/ 850 w 1152"/>
                  <a:gd name="T63" fmla="*/ 18 h 288"/>
                  <a:gd name="T64" fmla="*/ 942 w 1152"/>
                  <a:gd name="T65" fmla="*/ 32 h 288"/>
                  <a:gd name="T66" fmla="*/ 1020 w 1152"/>
                  <a:gd name="T67" fmla="*/ 52 h 288"/>
                  <a:gd name="T68" fmla="*/ 1082 w 1152"/>
                  <a:gd name="T69" fmla="*/ 76 h 288"/>
                  <a:gd name="T70" fmla="*/ 1126 w 1152"/>
                  <a:gd name="T71" fmla="*/ 102 h 288"/>
                  <a:gd name="T72" fmla="*/ 1146 w 1152"/>
                  <a:gd name="T73" fmla="*/ 122 h 288"/>
                  <a:gd name="T74" fmla="*/ 1152 w 1152"/>
                  <a:gd name="T75" fmla="*/ 136 h 288"/>
                  <a:gd name="T76" fmla="*/ 1152 w 1152"/>
                  <a:gd name="T77" fmla="*/ 144 h 28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52"/>
                  <a:gd name="T118" fmla="*/ 0 h 288"/>
                  <a:gd name="T119" fmla="*/ 1152 w 1152"/>
                  <a:gd name="T120" fmla="*/ 288 h 28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52" h="288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>
                  <a:lnSpc>
                    <a:spcPct val="120000"/>
                  </a:lnSpc>
                </a:pPr>
                <a:endParaRPr lang="zh-CN" altLang="en-US" sz="781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7382" y="2788969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000" b="1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6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4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1200">
                  <a:solidFill>
                    <a:schemeClr val="tx1"/>
                  </a:solidFill>
                  <a:latin typeface="Arial" charset="0"/>
                  <a:ea typeface="微软雅黑" pitchFamily="34" charset="-122"/>
                </a:defRPr>
              </a:lvl9pPr>
            </a:lstStyle>
            <a:p>
              <a:pPr algn="just" defTabSz="915992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781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3859681" y="1820768"/>
            <a:ext cx="1432734" cy="146931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/>
          <a:p>
            <a:pPr algn="just" defTabSz="915992">
              <a:lnSpc>
                <a:spcPct val="120000"/>
              </a:lnSpc>
              <a:defRPr/>
            </a:pPr>
            <a:endParaRPr lang="zh-CN" altLang="en-US" sz="781" b="1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390296" y="3813695"/>
            <a:ext cx="459409" cy="44361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81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11"/>
          <p:cNvSpPr>
            <a:spLocks noChangeAspect="1" noEditPoints="1"/>
          </p:cNvSpPr>
          <p:nvPr/>
        </p:nvSpPr>
        <p:spPr bwMode="auto">
          <a:xfrm>
            <a:off x="4337679" y="2554034"/>
            <a:ext cx="480357" cy="480867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595" tIns="45796" rIns="91595" bIns="4579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8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360726" y="5173945"/>
            <a:ext cx="452232" cy="443617"/>
            <a:chOff x="6786562" y="796925"/>
            <a:chExt cx="500063" cy="490538"/>
          </a:xfrm>
          <a:solidFill>
            <a:schemeClr val="bg1"/>
          </a:solidFill>
        </p:grpSpPr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595" tIns="45796" rIns="91595" bIns="4579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8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72973" y="266550"/>
            <a:ext cx="5734730" cy="83603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i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重症颅脑损伤昏迷患者的常规护理监</a:t>
            </a:r>
            <a:r>
              <a:rPr lang="zh-CN" altLang="en-US" sz="2400" i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测：</a:t>
            </a:r>
            <a:endParaRPr lang="zh-CN" altLang="en-US" sz="2400" i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64278"/>
            <a:endParaRPr lang="zh-CN" altLang="en-US" sz="2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97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15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567188" y="2021434"/>
            <a:ext cx="2873914" cy="2190498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6763"/>
                <a:gd name="connsiteY0" fmla="*/ 1574572 h 1589231"/>
                <a:gd name="connsiteX1" fmla="*/ 947203 w 2026763"/>
                <a:gd name="connsiteY1" fmla="*/ 0 h 1589231"/>
                <a:gd name="connsiteX2" fmla="*/ 1931311 w 2026763"/>
                <a:gd name="connsiteY2" fmla="*/ 24603 h 1589231"/>
                <a:gd name="connsiteX3" fmla="*/ 2026763 w 2026763"/>
                <a:gd name="connsiteY3" fmla="*/ 118448 h 1589231"/>
                <a:gd name="connsiteX4" fmla="*/ 1029212 w 2026763"/>
                <a:gd name="connsiteY4" fmla="*/ 1589231 h 1589231"/>
                <a:gd name="connsiteX5" fmla="*/ 0 w 2026763"/>
                <a:gd name="connsiteY5" fmla="*/ 1574572 h 1589231"/>
                <a:gd name="connsiteX0" fmla="*/ 0 w 2026763"/>
                <a:gd name="connsiteY0" fmla="*/ 1574572 h 1601616"/>
                <a:gd name="connsiteX1" fmla="*/ 947203 w 2026763"/>
                <a:gd name="connsiteY1" fmla="*/ 0 h 1601616"/>
                <a:gd name="connsiteX2" fmla="*/ 1931311 w 2026763"/>
                <a:gd name="connsiteY2" fmla="*/ 24603 h 1601616"/>
                <a:gd name="connsiteX3" fmla="*/ 2026763 w 2026763"/>
                <a:gd name="connsiteY3" fmla="*/ 118448 h 1601616"/>
                <a:gd name="connsiteX4" fmla="*/ 1029212 w 2026763"/>
                <a:gd name="connsiteY4" fmla="*/ 1589231 h 1601616"/>
                <a:gd name="connsiteX5" fmla="*/ 0 w 2026763"/>
                <a:gd name="connsiteY5" fmla="*/ 1574572 h 1601616"/>
                <a:gd name="connsiteX0" fmla="*/ 0 w 2026763"/>
                <a:gd name="connsiteY0" fmla="*/ 1574572 h 1593194"/>
                <a:gd name="connsiteX1" fmla="*/ 947203 w 2026763"/>
                <a:gd name="connsiteY1" fmla="*/ 0 h 1593194"/>
                <a:gd name="connsiteX2" fmla="*/ 1931311 w 2026763"/>
                <a:gd name="connsiteY2" fmla="*/ 24603 h 1593194"/>
                <a:gd name="connsiteX3" fmla="*/ 2026763 w 2026763"/>
                <a:gd name="connsiteY3" fmla="*/ 118448 h 1593194"/>
                <a:gd name="connsiteX4" fmla="*/ 1029212 w 2026763"/>
                <a:gd name="connsiteY4" fmla="*/ 1589231 h 1593194"/>
                <a:gd name="connsiteX5" fmla="*/ 0 w 2026763"/>
                <a:gd name="connsiteY5" fmla="*/ 1574572 h 1593194"/>
                <a:gd name="connsiteX0" fmla="*/ 0 w 2023046"/>
                <a:gd name="connsiteY0" fmla="*/ 1563421 h 1589231"/>
                <a:gd name="connsiteX1" fmla="*/ 943486 w 2023046"/>
                <a:gd name="connsiteY1" fmla="*/ 0 h 1589231"/>
                <a:gd name="connsiteX2" fmla="*/ 1927594 w 2023046"/>
                <a:gd name="connsiteY2" fmla="*/ 24603 h 1589231"/>
                <a:gd name="connsiteX3" fmla="*/ 2023046 w 2023046"/>
                <a:gd name="connsiteY3" fmla="*/ 118448 h 1589231"/>
                <a:gd name="connsiteX4" fmla="*/ 1025495 w 2023046"/>
                <a:gd name="connsiteY4" fmla="*/ 1589231 h 1589231"/>
                <a:gd name="connsiteX5" fmla="*/ 0 w 2023046"/>
                <a:gd name="connsiteY5" fmla="*/ 1563421 h 1589231"/>
                <a:gd name="connsiteX0" fmla="*/ 0 w 2023046"/>
                <a:gd name="connsiteY0" fmla="*/ 1563421 h 1574847"/>
                <a:gd name="connsiteX1" fmla="*/ 943486 w 2023046"/>
                <a:gd name="connsiteY1" fmla="*/ 0 h 1574847"/>
                <a:gd name="connsiteX2" fmla="*/ 1927594 w 2023046"/>
                <a:gd name="connsiteY2" fmla="*/ 24603 h 1574847"/>
                <a:gd name="connsiteX3" fmla="*/ 2023046 w 2023046"/>
                <a:gd name="connsiteY3" fmla="*/ 118448 h 1574847"/>
                <a:gd name="connsiteX4" fmla="*/ 1029212 w 2023046"/>
                <a:gd name="connsiteY4" fmla="*/ 1548343 h 1574847"/>
                <a:gd name="connsiteX5" fmla="*/ 0 w 2023046"/>
                <a:gd name="connsiteY5" fmla="*/ 1563421 h 1574847"/>
                <a:gd name="connsiteX0" fmla="*/ 0 w 2023046"/>
                <a:gd name="connsiteY0" fmla="*/ 1563421 h 1563421"/>
                <a:gd name="connsiteX1" fmla="*/ 943486 w 2023046"/>
                <a:gd name="connsiteY1" fmla="*/ 0 h 1563421"/>
                <a:gd name="connsiteX2" fmla="*/ 1927594 w 2023046"/>
                <a:gd name="connsiteY2" fmla="*/ 24603 h 1563421"/>
                <a:gd name="connsiteX3" fmla="*/ 2023046 w 2023046"/>
                <a:gd name="connsiteY3" fmla="*/ 118448 h 1563421"/>
                <a:gd name="connsiteX4" fmla="*/ 1029212 w 2023046"/>
                <a:gd name="connsiteY4" fmla="*/ 1548343 h 1563421"/>
                <a:gd name="connsiteX5" fmla="*/ 0 w 2023046"/>
                <a:gd name="connsiteY5" fmla="*/ 1563421 h 1563421"/>
                <a:gd name="connsiteX0" fmla="*/ 0 w 2023046"/>
                <a:gd name="connsiteY0" fmla="*/ 1563421 h 1568845"/>
                <a:gd name="connsiteX1" fmla="*/ 943486 w 2023046"/>
                <a:gd name="connsiteY1" fmla="*/ 0 h 1568845"/>
                <a:gd name="connsiteX2" fmla="*/ 1927594 w 2023046"/>
                <a:gd name="connsiteY2" fmla="*/ 24603 h 1568845"/>
                <a:gd name="connsiteX3" fmla="*/ 2023046 w 2023046"/>
                <a:gd name="connsiteY3" fmla="*/ 118448 h 1568845"/>
                <a:gd name="connsiteX4" fmla="*/ 1012811 w 2023046"/>
                <a:gd name="connsiteY4" fmla="*/ 1568845 h 1568845"/>
                <a:gd name="connsiteX5" fmla="*/ 0 w 2023046"/>
                <a:gd name="connsiteY5" fmla="*/ 1563421 h 1568845"/>
                <a:gd name="connsiteX0" fmla="*/ 0 w 2023046"/>
                <a:gd name="connsiteY0" fmla="*/ 1575722 h 1575722"/>
                <a:gd name="connsiteX1" fmla="*/ 943486 w 2023046"/>
                <a:gd name="connsiteY1" fmla="*/ 0 h 1575722"/>
                <a:gd name="connsiteX2" fmla="*/ 1927594 w 2023046"/>
                <a:gd name="connsiteY2" fmla="*/ 24603 h 1575722"/>
                <a:gd name="connsiteX3" fmla="*/ 2023046 w 2023046"/>
                <a:gd name="connsiteY3" fmla="*/ 118448 h 1575722"/>
                <a:gd name="connsiteX4" fmla="*/ 1012811 w 2023046"/>
                <a:gd name="connsiteY4" fmla="*/ 1568845 h 1575722"/>
                <a:gd name="connsiteX5" fmla="*/ 0 w 2023046"/>
                <a:gd name="connsiteY5" fmla="*/ 1575722 h 1575722"/>
                <a:gd name="connsiteX0" fmla="*/ 0 w 2023046"/>
                <a:gd name="connsiteY0" fmla="*/ 1557880 h 1557880"/>
                <a:gd name="connsiteX1" fmla="*/ 947947 w 2023046"/>
                <a:gd name="connsiteY1" fmla="*/ 0 h 1557880"/>
                <a:gd name="connsiteX2" fmla="*/ 1927594 w 2023046"/>
                <a:gd name="connsiteY2" fmla="*/ 6761 h 1557880"/>
                <a:gd name="connsiteX3" fmla="*/ 2023046 w 2023046"/>
                <a:gd name="connsiteY3" fmla="*/ 100606 h 1557880"/>
                <a:gd name="connsiteX4" fmla="*/ 1012811 w 2023046"/>
                <a:gd name="connsiteY4" fmla="*/ 1551003 h 1557880"/>
                <a:gd name="connsiteX5" fmla="*/ 0 w 2023046"/>
                <a:gd name="connsiteY5" fmla="*/ 1557880 h 155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7275" y="2021434"/>
            <a:ext cx="2864179" cy="2179697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16965"/>
                <a:gd name="connsiteY0" fmla="*/ 1568040 h 1568040"/>
                <a:gd name="connsiteX1" fmla="*/ 937405 w 2016965"/>
                <a:gd name="connsiteY1" fmla="*/ 0 h 1568040"/>
                <a:gd name="connsiteX2" fmla="*/ 1921513 w 2016965"/>
                <a:gd name="connsiteY2" fmla="*/ 24603 h 1568040"/>
                <a:gd name="connsiteX3" fmla="*/ 2016965 w 2016965"/>
                <a:gd name="connsiteY3" fmla="*/ 118448 h 1568040"/>
                <a:gd name="connsiteX4" fmla="*/ 1019414 w 2016965"/>
                <a:gd name="connsiteY4" fmla="*/ 1566371 h 1568040"/>
                <a:gd name="connsiteX5" fmla="*/ 0 w 2016965"/>
                <a:gd name="connsiteY5" fmla="*/ 1568040 h 1568040"/>
                <a:gd name="connsiteX0" fmla="*/ 0 w 2016965"/>
                <a:gd name="connsiteY0" fmla="*/ 1550198 h 1550198"/>
                <a:gd name="connsiteX1" fmla="*/ 932945 w 2016965"/>
                <a:gd name="connsiteY1" fmla="*/ 0 h 1550198"/>
                <a:gd name="connsiteX2" fmla="*/ 1921513 w 2016965"/>
                <a:gd name="connsiteY2" fmla="*/ 6761 h 1550198"/>
                <a:gd name="connsiteX3" fmla="*/ 2016965 w 2016965"/>
                <a:gd name="connsiteY3" fmla="*/ 100606 h 1550198"/>
                <a:gd name="connsiteX4" fmla="*/ 1019414 w 2016965"/>
                <a:gd name="connsiteY4" fmla="*/ 1548529 h 1550198"/>
                <a:gd name="connsiteX5" fmla="*/ 0 w 2016965"/>
                <a:gd name="connsiteY5" fmla="*/ 1550198 h 15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67188" y="4161164"/>
            <a:ext cx="2874548" cy="214958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1994106"/>
                <a:gd name="connsiteY0" fmla="*/ 1564775 h 1566371"/>
                <a:gd name="connsiteX1" fmla="*/ 914546 w 1994106"/>
                <a:gd name="connsiteY1" fmla="*/ 0 h 1566371"/>
                <a:gd name="connsiteX2" fmla="*/ 1898654 w 1994106"/>
                <a:gd name="connsiteY2" fmla="*/ 24603 h 1566371"/>
                <a:gd name="connsiteX3" fmla="*/ 1994106 w 1994106"/>
                <a:gd name="connsiteY3" fmla="*/ 118448 h 1566371"/>
                <a:gd name="connsiteX4" fmla="*/ 996555 w 1994106"/>
                <a:gd name="connsiteY4" fmla="*/ 1566371 h 1566371"/>
                <a:gd name="connsiteX5" fmla="*/ 0 w 1994106"/>
                <a:gd name="connsiteY5" fmla="*/ 1564775 h 1566371"/>
                <a:gd name="connsiteX0" fmla="*/ 0 w 2010434"/>
                <a:gd name="connsiteY0" fmla="*/ 1564775 h 1566371"/>
                <a:gd name="connsiteX1" fmla="*/ 930874 w 2010434"/>
                <a:gd name="connsiteY1" fmla="*/ 0 h 1566371"/>
                <a:gd name="connsiteX2" fmla="*/ 1914982 w 2010434"/>
                <a:gd name="connsiteY2" fmla="*/ 24603 h 1566371"/>
                <a:gd name="connsiteX3" fmla="*/ 2010434 w 2010434"/>
                <a:gd name="connsiteY3" fmla="*/ 118448 h 1566371"/>
                <a:gd name="connsiteX4" fmla="*/ 1012883 w 2010434"/>
                <a:gd name="connsiteY4" fmla="*/ 1566371 h 1566371"/>
                <a:gd name="connsiteX5" fmla="*/ 0 w 2010434"/>
                <a:gd name="connsiteY5" fmla="*/ 1564775 h 1566371"/>
                <a:gd name="connsiteX0" fmla="*/ 0 w 2023497"/>
                <a:gd name="connsiteY0" fmla="*/ 1519055 h 1566371"/>
                <a:gd name="connsiteX1" fmla="*/ 943937 w 2023497"/>
                <a:gd name="connsiteY1" fmla="*/ 0 h 1566371"/>
                <a:gd name="connsiteX2" fmla="*/ 1928045 w 2023497"/>
                <a:gd name="connsiteY2" fmla="*/ 24603 h 1566371"/>
                <a:gd name="connsiteX3" fmla="*/ 2023497 w 2023497"/>
                <a:gd name="connsiteY3" fmla="*/ 118448 h 1566371"/>
                <a:gd name="connsiteX4" fmla="*/ 1025946 w 2023497"/>
                <a:gd name="connsiteY4" fmla="*/ 1566371 h 1566371"/>
                <a:gd name="connsiteX5" fmla="*/ 0 w 2023497"/>
                <a:gd name="connsiteY5" fmla="*/ 1519055 h 1566371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491259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19415 w 2023497"/>
                <a:gd name="connsiteY4" fmla="*/ 1504322 h 1519055"/>
                <a:gd name="connsiteX5" fmla="*/ 0 w 2023497"/>
                <a:gd name="connsiteY5" fmla="*/ 1519055 h 1519055"/>
                <a:gd name="connsiteX0" fmla="*/ 0 w 2023497"/>
                <a:gd name="connsiteY0" fmla="*/ 1519055 h 1519055"/>
                <a:gd name="connsiteX1" fmla="*/ 943937 w 2023497"/>
                <a:gd name="connsiteY1" fmla="*/ 0 h 1519055"/>
                <a:gd name="connsiteX2" fmla="*/ 1928045 w 2023497"/>
                <a:gd name="connsiteY2" fmla="*/ 24603 h 1519055"/>
                <a:gd name="connsiteX3" fmla="*/ 2023497 w 2023497"/>
                <a:gd name="connsiteY3" fmla="*/ 118448 h 1519055"/>
                <a:gd name="connsiteX4" fmla="*/ 1029212 w 2023497"/>
                <a:gd name="connsiteY4" fmla="*/ 1507588 h 1519055"/>
                <a:gd name="connsiteX5" fmla="*/ 0 w 2023497"/>
                <a:gd name="connsiteY5" fmla="*/ 1519055 h 1519055"/>
                <a:gd name="connsiteX0" fmla="*/ 0 w 2023497"/>
                <a:gd name="connsiteY0" fmla="*/ 1519055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19055 h 1548476"/>
                <a:gd name="connsiteX0" fmla="*/ 0 w 2023497"/>
                <a:gd name="connsiteY0" fmla="*/ 1537640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37640 h 1548476"/>
                <a:gd name="connsiteX0" fmla="*/ 0 w 2023497"/>
                <a:gd name="connsiteY0" fmla="*/ 1545841 h 1548476"/>
                <a:gd name="connsiteX1" fmla="*/ 943937 w 2023497"/>
                <a:gd name="connsiteY1" fmla="*/ 0 h 1548476"/>
                <a:gd name="connsiteX2" fmla="*/ 1928045 w 2023497"/>
                <a:gd name="connsiteY2" fmla="*/ 24603 h 1548476"/>
                <a:gd name="connsiteX3" fmla="*/ 2023497 w 2023497"/>
                <a:gd name="connsiteY3" fmla="*/ 118448 h 1548476"/>
                <a:gd name="connsiteX4" fmla="*/ 1025495 w 2023497"/>
                <a:gd name="connsiteY4" fmla="*/ 1548476 h 1548476"/>
                <a:gd name="connsiteX5" fmla="*/ 0 w 2023497"/>
                <a:gd name="connsiteY5" fmla="*/ 1545841 h 1548476"/>
                <a:gd name="connsiteX0" fmla="*/ 0 w 2023497"/>
                <a:gd name="connsiteY0" fmla="*/ 1545841 h 1560778"/>
                <a:gd name="connsiteX1" fmla="*/ 943937 w 2023497"/>
                <a:gd name="connsiteY1" fmla="*/ 0 h 1560778"/>
                <a:gd name="connsiteX2" fmla="*/ 1928045 w 2023497"/>
                <a:gd name="connsiteY2" fmla="*/ 24603 h 1560778"/>
                <a:gd name="connsiteX3" fmla="*/ 2023497 w 2023497"/>
                <a:gd name="connsiteY3" fmla="*/ 118448 h 1560778"/>
                <a:gd name="connsiteX4" fmla="*/ 1013194 w 2023497"/>
                <a:gd name="connsiteY4" fmla="*/ 1560778 h 1560778"/>
                <a:gd name="connsiteX5" fmla="*/ 0 w 2023497"/>
                <a:gd name="connsiteY5" fmla="*/ 1545841 h 1560778"/>
                <a:gd name="connsiteX0" fmla="*/ 0 w 2023497"/>
                <a:gd name="connsiteY0" fmla="*/ 1545841 h 1545841"/>
                <a:gd name="connsiteX1" fmla="*/ 943937 w 2023497"/>
                <a:gd name="connsiteY1" fmla="*/ 0 h 1545841"/>
                <a:gd name="connsiteX2" fmla="*/ 1928045 w 2023497"/>
                <a:gd name="connsiteY2" fmla="*/ 24603 h 1545841"/>
                <a:gd name="connsiteX3" fmla="*/ 2023497 w 2023497"/>
                <a:gd name="connsiteY3" fmla="*/ 118448 h 1545841"/>
                <a:gd name="connsiteX4" fmla="*/ 1013194 w 2023497"/>
                <a:gd name="connsiteY4" fmla="*/ 1544377 h 1545841"/>
                <a:gd name="connsiteX5" fmla="*/ 0 w 2023497"/>
                <a:gd name="connsiteY5" fmla="*/ 1545841 h 1545841"/>
                <a:gd name="connsiteX0" fmla="*/ 0 w 2023497"/>
                <a:gd name="connsiteY0" fmla="*/ 1545841 h 1552578"/>
                <a:gd name="connsiteX1" fmla="*/ 943937 w 2023497"/>
                <a:gd name="connsiteY1" fmla="*/ 0 h 1552578"/>
                <a:gd name="connsiteX2" fmla="*/ 1928045 w 2023497"/>
                <a:gd name="connsiteY2" fmla="*/ 24603 h 1552578"/>
                <a:gd name="connsiteX3" fmla="*/ 2023497 w 2023497"/>
                <a:gd name="connsiteY3" fmla="*/ 118448 h 1552578"/>
                <a:gd name="connsiteX4" fmla="*/ 1009093 w 2023497"/>
                <a:gd name="connsiteY4" fmla="*/ 1552578 h 1552578"/>
                <a:gd name="connsiteX5" fmla="*/ 0 w 2023497"/>
                <a:gd name="connsiteY5" fmla="*/ 1545841 h 1552578"/>
                <a:gd name="connsiteX0" fmla="*/ 0 w 2023497"/>
                <a:gd name="connsiteY0" fmla="*/ 1522046 h 1528783"/>
                <a:gd name="connsiteX1" fmla="*/ 930340 w 2023497"/>
                <a:gd name="connsiteY1" fmla="*/ 0 h 1528783"/>
                <a:gd name="connsiteX2" fmla="*/ 1928045 w 2023497"/>
                <a:gd name="connsiteY2" fmla="*/ 808 h 1528783"/>
                <a:gd name="connsiteX3" fmla="*/ 2023497 w 2023497"/>
                <a:gd name="connsiteY3" fmla="*/ 94653 h 1528783"/>
                <a:gd name="connsiteX4" fmla="*/ 1009093 w 2023497"/>
                <a:gd name="connsiteY4" fmla="*/ 1528783 h 1528783"/>
                <a:gd name="connsiteX5" fmla="*/ 0 w 2023497"/>
                <a:gd name="connsiteY5" fmla="*/ 1522046 h 15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32681" y="4185258"/>
            <a:ext cx="2868772" cy="2188952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" fmla="*/ 367678 w 370875"/>
                <a:gd name="connsiteY0" fmla="*/ 232793 h 232793"/>
                <a:gd name="connsiteX1" fmla="*/ 370875 w 370875"/>
                <a:gd name="connsiteY1" fmla="*/ 92116 h 232793"/>
                <a:gd name="connsiteX2" fmla="*/ 0 w 370875"/>
                <a:gd name="connsiteY2" fmla="*/ 226398 h 232793"/>
                <a:gd name="connsiteX3" fmla="*/ 367678 w 370875"/>
                <a:gd name="connsiteY3" fmla="*/ 232793 h 232793"/>
                <a:gd name="connsiteX0" fmla="*/ 367678 w 370875"/>
                <a:gd name="connsiteY0" fmla="*/ 233290 h 233290"/>
                <a:gd name="connsiteX1" fmla="*/ 370875 w 370875"/>
                <a:gd name="connsiteY1" fmla="*/ 92613 h 233290"/>
                <a:gd name="connsiteX2" fmla="*/ 0 w 370875"/>
                <a:gd name="connsiteY2" fmla="*/ 226895 h 233290"/>
                <a:gd name="connsiteX3" fmla="*/ 367678 w 370875"/>
                <a:gd name="connsiteY3" fmla="*/ 233290 h 233290"/>
                <a:gd name="connsiteX0" fmla="*/ 367678 w 370875"/>
                <a:gd name="connsiteY0" fmla="*/ 229170 h 229170"/>
                <a:gd name="connsiteX1" fmla="*/ 370875 w 370875"/>
                <a:gd name="connsiteY1" fmla="*/ 88493 h 229170"/>
                <a:gd name="connsiteX2" fmla="*/ 0 w 370875"/>
                <a:gd name="connsiteY2" fmla="*/ 222775 h 229170"/>
                <a:gd name="connsiteX3" fmla="*/ 367678 w 370875"/>
                <a:gd name="connsiteY3" fmla="*/ 229170 h 229170"/>
                <a:gd name="connsiteX0" fmla="*/ 386861 w 390058"/>
                <a:gd name="connsiteY0" fmla="*/ 227542 h 230739"/>
                <a:gd name="connsiteX1" fmla="*/ 390058 w 390058"/>
                <a:gd name="connsiteY1" fmla="*/ 86865 h 230739"/>
                <a:gd name="connsiteX2" fmla="*/ 0 w 390058"/>
                <a:gd name="connsiteY2" fmla="*/ 230739 h 230739"/>
                <a:gd name="connsiteX3" fmla="*/ 386861 w 390058"/>
                <a:gd name="connsiteY3" fmla="*/ 227542 h 230739"/>
                <a:gd name="connsiteX0" fmla="*/ 386861 w 390058"/>
                <a:gd name="connsiteY0" fmla="*/ 231640 h 234837"/>
                <a:gd name="connsiteX1" fmla="*/ 390058 w 390058"/>
                <a:gd name="connsiteY1" fmla="*/ 90963 h 234837"/>
                <a:gd name="connsiteX2" fmla="*/ 0 w 390058"/>
                <a:gd name="connsiteY2" fmla="*/ 234837 h 234837"/>
                <a:gd name="connsiteX3" fmla="*/ 386861 w 390058"/>
                <a:gd name="connsiteY3" fmla="*/ 231640 h 234837"/>
                <a:gd name="connsiteX0" fmla="*/ 386861 w 397219"/>
                <a:gd name="connsiteY0" fmla="*/ 231640 h 234837"/>
                <a:gd name="connsiteX1" fmla="*/ 390058 w 397219"/>
                <a:gd name="connsiteY1" fmla="*/ 90963 h 234837"/>
                <a:gd name="connsiteX2" fmla="*/ 0 w 397219"/>
                <a:gd name="connsiteY2" fmla="*/ 234837 h 234837"/>
                <a:gd name="connsiteX3" fmla="*/ 386861 w 397219"/>
                <a:gd name="connsiteY3" fmla="*/ 231640 h 234837"/>
                <a:gd name="connsiteX0" fmla="*/ 386861 w 401264"/>
                <a:gd name="connsiteY0" fmla="*/ 231640 h 234837"/>
                <a:gd name="connsiteX1" fmla="*/ 390058 w 401264"/>
                <a:gd name="connsiteY1" fmla="*/ 90963 h 234837"/>
                <a:gd name="connsiteX2" fmla="*/ 0 w 401264"/>
                <a:gd name="connsiteY2" fmla="*/ 234837 h 234837"/>
                <a:gd name="connsiteX3" fmla="*/ 386861 w 401264"/>
                <a:gd name="connsiteY3" fmla="*/ 231640 h 234837"/>
                <a:gd name="connsiteX0" fmla="*/ 386861 w 406990"/>
                <a:gd name="connsiteY0" fmla="*/ 231640 h 234837"/>
                <a:gd name="connsiteX1" fmla="*/ 390058 w 406990"/>
                <a:gd name="connsiteY1" fmla="*/ 90963 h 234837"/>
                <a:gd name="connsiteX2" fmla="*/ 0 w 406990"/>
                <a:gd name="connsiteY2" fmla="*/ 234837 h 234837"/>
                <a:gd name="connsiteX3" fmla="*/ 386861 w 406990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31640 h 234837"/>
                <a:gd name="connsiteX1" fmla="*/ 390058 w 400092"/>
                <a:gd name="connsiteY1" fmla="*/ 90963 h 234837"/>
                <a:gd name="connsiteX2" fmla="*/ 0 w 400092"/>
                <a:gd name="connsiteY2" fmla="*/ 234837 h 234837"/>
                <a:gd name="connsiteX3" fmla="*/ 386861 w 400092"/>
                <a:gd name="connsiteY3" fmla="*/ 231640 h 234837"/>
                <a:gd name="connsiteX0" fmla="*/ 386861 w 400092"/>
                <a:gd name="connsiteY0" fmla="*/ 228587 h 231784"/>
                <a:gd name="connsiteX1" fmla="*/ 390058 w 400092"/>
                <a:gd name="connsiteY1" fmla="*/ 87910 h 231784"/>
                <a:gd name="connsiteX2" fmla="*/ 0 w 400092"/>
                <a:gd name="connsiteY2" fmla="*/ 231784 h 231784"/>
                <a:gd name="connsiteX3" fmla="*/ 386861 w 400092"/>
                <a:gd name="connsiteY3" fmla="*/ 228587 h 23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08710 w 2029722"/>
                <a:gd name="connsiteY4" fmla="*/ 1570472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08710 w 2029722"/>
                <a:gd name="connsiteY5" fmla="*/ 1570472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09219 w 2029722"/>
                <a:gd name="connsiteY3" fmla="*/ 57406 h 1574572"/>
                <a:gd name="connsiteX4" fmla="*/ 2029722 w 2029722"/>
                <a:gd name="connsiteY4" fmla="*/ 106612 h 1574572"/>
                <a:gd name="connsiteX5" fmla="*/ 1029212 w 2029722"/>
                <a:gd name="connsiteY5" fmla="*/ 1566371 h 1574572"/>
                <a:gd name="connsiteX6" fmla="*/ 0 w 2029722"/>
                <a:gd name="connsiteY6" fmla="*/ 1574572 h 1574572"/>
                <a:gd name="connsiteX0" fmla="*/ 0 w 2112234"/>
                <a:gd name="connsiteY0" fmla="*/ 1602749 h 1602749"/>
                <a:gd name="connsiteX1" fmla="*/ 947203 w 2112234"/>
                <a:gd name="connsiteY1" fmla="*/ 28177 h 1602749"/>
                <a:gd name="connsiteX2" fmla="*/ 1931311 w 2112234"/>
                <a:gd name="connsiteY2" fmla="*/ 52780 h 1602749"/>
                <a:gd name="connsiteX3" fmla="*/ 2029722 w 2112234"/>
                <a:gd name="connsiteY3" fmla="*/ 134789 h 1602749"/>
                <a:gd name="connsiteX4" fmla="*/ 1029212 w 2112234"/>
                <a:gd name="connsiteY4" fmla="*/ 1594548 h 1602749"/>
                <a:gd name="connsiteX5" fmla="*/ 0 w 2112234"/>
                <a:gd name="connsiteY5" fmla="*/ 1602749 h 1602749"/>
                <a:gd name="connsiteX0" fmla="*/ 0 w 2094991"/>
                <a:gd name="connsiteY0" fmla="*/ 1602749 h 1602749"/>
                <a:gd name="connsiteX1" fmla="*/ 947203 w 2094991"/>
                <a:gd name="connsiteY1" fmla="*/ 28177 h 1602749"/>
                <a:gd name="connsiteX2" fmla="*/ 1931311 w 2094991"/>
                <a:gd name="connsiteY2" fmla="*/ 52780 h 1602749"/>
                <a:gd name="connsiteX3" fmla="*/ 2029722 w 2094991"/>
                <a:gd name="connsiteY3" fmla="*/ 134789 h 1602749"/>
                <a:gd name="connsiteX4" fmla="*/ 1029212 w 2094991"/>
                <a:gd name="connsiteY4" fmla="*/ 1594548 h 1602749"/>
                <a:gd name="connsiteX5" fmla="*/ 0 w 2094991"/>
                <a:gd name="connsiteY5" fmla="*/ 1602749 h 1602749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9722"/>
                <a:gd name="connsiteY0" fmla="*/ 1574572 h 1574572"/>
                <a:gd name="connsiteX1" fmla="*/ 947203 w 2029722"/>
                <a:gd name="connsiteY1" fmla="*/ 0 h 1574572"/>
                <a:gd name="connsiteX2" fmla="*/ 1931311 w 2029722"/>
                <a:gd name="connsiteY2" fmla="*/ 24603 h 1574572"/>
                <a:gd name="connsiteX3" fmla="*/ 2029722 w 2029722"/>
                <a:gd name="connsiteY3" fmla="*/ 106612 h 1574572"/>
                <a:gd name="connsiteX4" fmla="*/ 1029212 w 2029722"/>
                <a:gd name="connsiteY4" fmla="*/ 1566371 h 1574572"/>
                <a:gd name="connsiteX5" fmla="*/ 0 w 2029722"/>
                <a:gd name="connsiteY5" fmla="*/ 1574572 h 1574572"/>
                <a:gd name="connsiteX0" fmla="*/ 0 w 2026763"/>
                <a:gd name="connsiteY0" fmla="*/ 1574572 h 1574572"/>
                <a:gd name="connsiteX1" fmla="*/ 947203 w 2026763"/>
                <a:gd name="connsiteY1" fmla="*/ 0 h 1574572"/>
                <a:gd name="connsiteX2" fmla="*/ 1931311 w 2026763"/>
                <a:gd name="connsiteY2" fmla="*/ 24603 h 1574572"/>
                <a:gd name="connsiteX3" fmla="*/ 2026763 w 2026763"/>
                <a:gd name="connsiteY3" fmla="*/ 118448 h 1574572"/>
                <a:gd name="connsiteX4" fmla="*/ 1029212 w 2026763"/>
                <a:gd name="connsiteY4" fmla="*/ 1566371 h 1574572"/>
                <a:gd name="connsiteX5" fmla="*/ 0 w 2026763"/>
                <a:gd name="connsiteY5" fmla="*/ 1574572 h 1574572"/>
                <a:gd name="connsiteX0" fmla="*/ 0 w 2020231"/>
                <a:gd name="connsiteY0" fmla="*/ 1554978 h 1566371"/>
                <a:gd name="connsiteX1" fmla="*/ 940671 w 2020231"/>
                <a:gd name="connsiteY1" fmla="*/ 0 h 1566371"/>
                <a:gd name="connsiteX2" fmla="*/ 1924779 w 2020231"/>
                <a:gd name="connsiteY2" fmla="*/ 24603 h 1566371"/>
                <a:gd name="connsiteX3" fmla="*/ 2020231 w 2020231"/>
                <a:gd name="connsiteY3" fmla="*/ 118448 h 1566371"/>
                <a:gd name="connsiteX4" fmla="*/ 1022680 w 2020231"/>
                <a:gd name="connsiteY4" fmla="*/ 1566371 h 1566371"/>
                <a:gd name="connsiteX5" fmla="*/ 0 w 2020231"/>
                <a:gd name="connsiteY5" fmla="*/ 1554978 h 1566371"/>
                <a:gd name="connsiteX0" fmla="*/ 0 w 2020231"/>
                <a:gd name="connsiteY0" fmla="*/ 1545387 h 1556780"/>
                <a:gd name="connsiteX1" fmla="*/ 931079 w 2020231"/>
                <a:gd name="connsiteY1" fmla="*/ 0 h 1556780"/>
                <a:gd name="connsiteX2" fmla="*/ 1924779 w 2020231"/>
                <a:gd name="connsiteY2" fmla="*/ 15012 h 1556780"/>
                <a:gd name="connsiteX3" fmla="*/ 2020231 w 2020231"/>
                <a:gd name="connsiteY3" fmla="*/ 108857 h 1556780"/>
                <a:gd name="connsiteX4" fmla="*/ 1022680 w 2020231"/>
                <a:gd name="connsiteY4" fmla="*/ 1556780 h 1556780"/>
                <a:gd name="connsiteX5" fmla="*/ 0 w 2020231"/>
                <a:gd name="connsiteY5" fmla="*/ 1545387 h 1556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33018" y="2356940"/>
            <a:ext cx="8247556" cy="3643436"/>
            <a:chOff x="2332224" y="2356940"/>
            <a:chExt cx="8247556" cy="3643436"/>
          </a:xfrm>
        </p:grpSpPr>
        <p:grpSp>
          <p:nvGrpSpPr>
            <p:cNvPr id="6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531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069" y="2741823"/>
            <a:ext cx="4505149" cy="2811703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  <p:grpSp>
          <p:nvGrpSpPr>
            <p:cNvPr id="70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72" tIns="64286" rIns="128572" bIns="6428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531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591815" y="2073820"/>
            <a:ext cx="2651792" cy="4887819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选择自颅脑损伤昏迷病人意识</a:t>
            </a:r>
            <a:r>
              <a:rPr lang="zh-CN" altLang="en-US" sz="1600" dirty="0" smtClean="0"/>
              <a:t>评分</a:t>
            </a:r>
            <a:r>
              <a:rPr lang="zh-CN" altLang="en-US" sz="1600" dirty="0"/>
              <a:t>≤ </a:t>
            </a:r>
            <a:r>
              <a:rPr lang="en-US" altLang="zh-CN" sz="1600" dirty="0"/>
              <a:t>8 </a:t>
            </a:r>
            <a:r>
              <a:rPr lang="zh-CN" altLang="en-US" sz="1600" dirty="0"/>
              <a:t>分</a:t>
            </a:r>
            <a:r>
              <a:rPr lang="zh-CN" altLang="en-US" sz="1600" dirty="0" smtClean="0"/>
              <a:t>、于</a:t>
            </a:r>
            <a:r>
              <a:rPr lang="zh-CN" altLang="en-US" sz="1600" dirty="0"/>
              <a:t>术后当天或入院当天即可床边监测脑干</a:t>
            </a:r>
            <a:r>
              <a:rPr lang="zh-CN" altLang="en-US" sz="1600" dirty="0" smtClean="0"/>
              <a:t>听觉</a:t>
            </a:r>
            <a:r>
              <a:rPr lang="zh-CN" altLang="en-US" sz="1600" dirty="0"/>
              <a:t>诱发电位情</a:t>
            </a:r>
            <a:r>
              <a:rPr lang="zh-CN" altLang="en-US" sz="1600" dirty="0" smtClean="0"/>
              <a:t>况并</a:t>
            </a:r>
            <a:r>
              <a:rPr lang="zh-CN" altLang="en-US" sz="1600" dirty="0"/>
              <a:t>呼唤病人姓名与其沟通</a:t>
            </a:r>
            <a:r>
              <a:rPr lang="zh-CN" altLang="en-US" sz="1600" dirty="0" smtClean="0"/>
              <a:t>，针</a:t>
            </a:r>
            <a:r>
              <a:rPr lang="zh-CN" altLang="en-US" sz="1600" dirty="0"/>
              <a:t>对病人个人信息</a:t>
            </a:r>
            <a:r>
              <a:rPr lang="zh-CN" altLang="en-US" sz="1600" dirty="0" smtClean="0"/>
              <a:t>制定</a:t>
            </a:r>
            <a:r>
              <a:rPr lang="zh-CN" altLang="en-US" sz="1600" dirty="0"/>
              <a:t>相应的服务项目</a:t>
            </a:r>
            <a:r>
              <a:rPr lang="zh-CN" altLang="en-US" sz="1600" dirty="0" smtClean="0"/>
              <a:t>，利用听</a:t>
            </a:r>
            <a:r>
              <a:rPr lang="zh-CN" altLang="en-US" sz="1600" dirty="0"/>
              <a:t>觉是最</a:t>
            </a:r>
            <a:r>
              <a:rPr lang="zh-CN" altLang="en-US" sz="1600" dirty="0" smtClean="0"/>
              <a:t>后消</a:t>
            </a:r>
            <a:r>
              <a:rPr lang="zh-CN" altLang="en-US" sz="1600" dirty="0"/>
              <a:t>失的感觉功能， 让病人在人体</a:t>
            </a:r>
            <a:r>
              <a:rPr lang="zh-CN" altLang="en-US" sz="1600" dirty="0" smtClean="0"/>
              <a:t>无意识的</a:t>
            </a:r>
            <a:r>
              <a:rPr lang="zh-CN" altLang="en-US" sz="1600" dirty="0"/>
              <a:t>因素支撑下</a:t>
            </a:r>
            <a:r>
              <a:rPr lang="zh-CN" altLang="en-US" sz="1600" dirty="0" smtClean="0"/>
              <a:t>，通</a:t>
            </a:r>
            <a:r>
              <a:rPr lang="zh-CN" altLang="en-US" sz="1600" dirty="0"/>
              <a:t>过家</a:t>
            </a:r>
            <a:r>
              <a:rPr lang="zh-CN" altLang="en-US" sz="1600" dirty="0" smtClean="0"/>
              <a:t>人与</a:t>
            </a:r>
            <a:r>
              <a:rPr lang="zh-CN" altLang="en-US" sz="1600" dirty="0"/>
              <a:t>护理人员的语言诱导促进</a:t>
            </a:r>
            <a:r>
              <a:rPr lang="zh-CN" altLang="en-US" sz="1600" dirty="0" smtClean="0"/>
              <a:t>昏迷</a:t>
            </a:r>
            <a:r>
              <a:rPr lang="zh-CN" altLang="en-US" sz="1600" dirty="0"/>
              <a:t>病人出现呼唤反应的意识 </a:t>
            </a:r>
            <a:br>
              <a:rPr lang="zh-CN" altLang="en-US" sz="1600" dirty="0"/>
            </a:br>
            <a:endParaRPr lang="en-GB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9441736" y="2363598"/>
            <a:ext cx="2651792" cy="1102167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常规法则以整体护理为</a:t>
            </a:r>
            <a:br>
              <a:rPr lang="zh-CN" altLang="en-US" dirty="0"/>
            </a:br>
            <a:r>
              <a:rPr lang="zh-CN" altLang="en-US" dirty="0"/>
              <a:t>主。 </a:t>
            </a:r>
            <a:r>
              <a:rPr lang="zh-CN" altLang="en-US" sz="800" dirty="0"/>
              <a:t/>
            </a:r>
            <a:br>
              <a:rPr lang="zh-CN" altLang="en-US" sz="800" dirty="0"/>
            </a:b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2973" y="266550"/>
            <a:ext cx="7735277" cy="52826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800" i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</a:t>
            </a:r>
            <a:r>
              <a:rPr lang="zh-CN" altLang="en-US" sz="2800" i="1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症颅脑损伤昏迷患者进行唤醒疗法的实施方案</a:t>
            </a:r>
            <a:endParaRPr lang="zh-CN" altLang="en-US" sz="2800" i="1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00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935364" y="3589074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71" name="TextBox 41"/>
          <p:cNvSpPr txBox="1"/>
          <p:nvPr/>
        </p:nvSpPr>
        <p:spPr>
          <a:xfrm>
            <a:off x="1088488" y="1869914"/>
            <a:ext cx="3060088" cy="4426154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宋体" charset="-122"/>
                <a:ea typeface="宋体" charset="-122"/>
              </a:rPr>
              <a:t>A</a:t>
            </a:r>
            <a:r>
              <a:rPr lang="zh-CN" altLang="en-US" dirty="0">
                <a:latin typeface="宋体" charset="-122"/>
                <a:ea typeface="宋体" charset="-122"/>
              </a:rPr>
              <a:t>级推荐：证据有效，可行性强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charset="-122"/>
                <a:ea typeface="宋体" charset="-122"/>
              </a:rPr>
              <a:t>B</a:t>
            </a:r>
            <a:r>
              <a:rPr lang="zh-CN" altLang="en-US" dirty="0">
                <a:latin typeface="宋体" charset="-122"/>
                <a:ea typeface="宋体" charset="-122"/>
              </a:rPr>
              <a:t>级推荐：证据在一定程度上有效，建议使用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charset="-122"/>
                <a:ea typeface="宋体" charset="-122"/>
              </a:rPr>
              <a:t>C</a:t>
            </a:r>
            <a:r>
              <a:rPr lang="zh-CN" altLang="en-US" dirty="0">
                <a:latin typeface="宋体" charset="-122"/>
                <a:ea typeface="宋体" charset="-122"/>
              </a:rPr>
              <a:t>级推荐：证据在一定程度上有效，可考虑运用其结果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charset="-122"/>
                <a:ea typeface="宋体" charset="-122"/>
              </a:rPr>
              <a:t>D</a:t>
            </a:r>
            <a:r>
              <a:rPr lang="zh-CN" altLang="en-US" dirty="0">
                <a:latin typeface="宋体" charset="-122"/>
                <a:ea typeface="宋体" charset="-122"/>
              </a:rPr>
              <a:t>级推荐：证据在有限程度上有效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宋体" charset="-122"/>
                <a:ea typeface="宋体" charset="-122"/>
              </a:rPr>
              <a:t>E</a:t>
            </a:r>
            <a:r>
              <a:rPr lang="zh-CN" altLang="en-US" dirty="0">
                <a:latin typeface="宋体" charset="-122"/>
                <a:ea typeface="宋体" charset="-122"/>
              </a:rPr>
              <a:t>级推荐：证据的有效性尚未建立</a:t>
            </a:r>
          </a:p>
          <a:p>
            <a:pPr algn="r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009888" y="1335857"/>
            <a:ext cx="3138993" cy="66451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ea typeface="宋体" charset="-122"/>
              </a:rPr>
              <a:t>所依据的推荐意见分级系统</a:t>
            </a:r>
          </a:p>
          <a:p>
            <a:pPr algn="r"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8324994" y="1897109"/>
            <a:ext cx="4734680" cy="484165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ea typeface="宋体" charset="-122"/>
              </a:rPr>
              <a:t>I</a:t>
            </a:r>
            <a:r>
              <a:rPr lang="zh-CN" altLang="en-US" sz="1600" dirty="0">
                <a:ea typeface="宋体" charset="-122"/>
              </a:rPr>
              <a:t>级证据：证据来自于对所有相关随机对照试验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宋体" charset="-122"/>
              </a:rPr>
              <a:t>的系统评价，结果明晰可言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ea typeface="宋体" charset="-122"/>
              </a:rPr>
              <a:t>II</a:t>
            </a:r>
            <a:r>
              <a:rPr lang="zh-CN" altLang="en-US" sz="1600" dirty="0">
                <a:ea typeface="宋体" charset="-122"/>
              </a:rPr>
              <a:t>级证据：证据来自至少一项严密设计的随机</a:t>
            </a:r>
            <a:r>
              <a:rPr lang="zh-CN" altLang="en-US" sz="1600" dirty="0" smtClean="0">
                <a:ea typeface="宋体" charset="-122"/>
              </a:rPr>
              <a:t>对照</a:t>
            </a:r>
            <a:r>
              <a:rPr lang="zh-CN" altLang="en-US" sz="1600" dirty="0">
                <a:ea typeface="宋体" charset="-122"/>
              </a:rPr>
              <a:t>试验，结果可</a:t>
            </a:r>
            <a:r>
              <a:rPr lang="zh-CN" altLang="en-US" sz="1600" dirty="0" smtClean="0">
                <a:ea typeface="宋体" charset="-122"/>
              </a:rPr>
              <a:t>言</a:t>
            </a:r>
            <a:endParaRPr lang="en-US" altLang="zh-CN" sz="1600" dirty="0" smtClean="0">
              <a:ea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ea typeface="宋体" charset="-122"/>
              </a:rPr>
              <a:t>III</a:t>
            </a:r>
            <a:r>
              <a:rPr lang="zh-CN" altLang="en-US" sz="1600" dirty="0">
                <a:ea typeface="宋体" charset="-122"/>
              </a:rPr>
              <a:t>级证据：结果尚可信，其中：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ea typeface="宋体" charset="-122"/>
              </a:rPr>
              <a:t>IIIa</a:t>
            </a:r>
            <a:r>
              <a:rPr lang="zh-CN" altLang="en-US" sz="1600" dirty="0">
                <a:ea typeface="宋体" charset="-122"/>
              </a:rPr>
              <a:t>级证据：证据来自设计严密的非随机对照试验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ea typeface="宋体" charset="-122"/>
              </a:rPr>
              <a:t>IIIb</a:t>
            </a:r>
            <a:r>
              <a:rPr lang="zh-CN" altLang="en-US" sz="1600" dirty="0">
                <a:ea typeface="宋体" charset="-122"/>
              </a:rPr>
              <a:t>级证据：证据来自一个以上研究组或研究中心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宋体" charset="-122"/>
              </a:rPr>
              <a:t>的设计严密的队列设计研究或病例对照分析研究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ea typeface="宋体" charset="-122"/>
              </a:rPr>
              <a:t>IIIc</a:t>
            </a:r>
            <a:r>
              <a:rPr lang="zh-CN" altLang="en-US" sz="1600" dirty="0">
                <a:ea typeface="宋体" charset="-122"/>
              </a:rPr>
              <a:t>级证据：证据来自多时间序列的有</a:t>
            </a:r>
            <a:r>
              <a:rPr lang="zh-CN" altLang="en-US" sz="1600" dirty="0" smtClean="0">
                <a:ea typeface="宋体" charset="-122"/>
              </a:rPr>
              <a:t>干预或无干        预研究，非对照性研究中不寻常结果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ea typeface="宋体" charset="-122"/>
              </a:rPr>
              <a:t>IV</a:t>
            </a:r>
            <a:r>
              <a:rPr lang="zh-CN" altLang="en-US" sz="1600" dirty="0">
                <a:ea typeface="宋体" charset="-122"/>
              </a:rPr>
              <a:t>级证据：证据来自权威的专业机构，以临床经验、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宋体" charset="-122"/>
              </a:rPr>
              <a:t>描述性研究或专家委员会报告为基础，主要为专家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ea typeface="宋体" charset="-122"/>
              </a:rPr>
              <a:t>意见、经验或观点，缺乏严格评鉴</a:t>
            </a:r>
            <a:endParaRPr lang="en-GB" altLang="zh-CN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8324994" y="1312069"/>
            <a:ext cx="3006487" cy="688303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ea typeface="宋体" charset="-122"/>
              </a:rPr>
              <a:t>所依据的证据分级系统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72973" y="266550"/>
            <a:ext cx="2041411" cy="651374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36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证</a:t>
            </a:r>
            <a:r>
              <a:rPr lang="zh-CN" altLang="en-US" sz="36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据评价</a:t>
            </a:r>
            <a:endParaRPr lang="zh-CN" altLang="en-US" sz="36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34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1641329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     呼</a:t>
            </a:r>
            <a:r>
              <a:rPr lang="zh-CN" altLang="en-US" sz="2800" dirty="0"/>
              <a:t>唤作为一种神经元的有效听</a:t>
            </a:r>
            <a:r>
              <a:rPr lang="zh-CN" altLang="en-US" sz="2800" dirty="0" smtClean="0"/>
              <a:t>觉刺激，目前已广泛</a:t>
            </a:r>
            <a:r>
              <a:rPr lang="zh-CN" altLang="en-US" sz="2800" dirty="0"/>
              <a:t>应用于临</a:t>
            </a:r>
            <a:r>
              <a:rPr lang="zh-CN" altLang="en-US" sz="2800" dirty="0" smtClean="0"/>
              <a:t>床</a:t>
            </a:r>
            <a:r>
              <a:rPr lang="zh-CN" altLang="en-US" sz="2800" dirty="0"/>
              <a:t>。</a:t>
            </a:r>
            <a:r>
              <a:rPr lang="zh-CN" altLang="en-US" sz="2800" dirty="0" smtClean="0"/>
              <a:t>呼</a:t>
            </a:r>
            <a:r>
              <a:rPr lang="zh-CN" altLang="en-US" sz="2800" dirty="0"/>
              <a:t>唤可调整神</a:t>
            </a:r>
            <a:r>
              <a:rPr lang="zh-CN" altLang="en-US" sz="2800" dirty="0" smtClean="0"/>
              <a:t>经元的兴奋性，</a:t>
            </a:r>
            <a:r>
              <a:rPr lang="zh-CN" altLang="en-US" sz="2800" dirty="0"/>
              <a:t>昏迷病人需要通过唤醒疗</a:t>
            </a:r>
            <a:r>
              <a:rPr lang="zh-CN" altLang="en-US" sz="2800" dirty="0" smtClean="0"/>
              <a:t>法，促进病</a:t>
            </a:r>
            <a:r>
              <a:rPr lang="zh-CN" altLang="en-US" sz="2800" dirty="0"/>
              <a:t>人脑神经功能恢复， 提高复苏的成功率和降低病例</a:t>
            </a:r>
            <a:r>
              <a:rPr lang="zh-CN" altLang="en-US" sz="2800" dirty="0" smtClean="0"/>
              <a:t>死亡</a:t>
            </a:r>
            <a:r>
              <a:rPr lang="zh-CN" altLang="en-US" sz="2800" dirty="0"/>
              <a:t>率， 认为这可能与神经功能的可塑性有关， 证</a:t>
            </a:r>
            <a:r>
              <a:rPr lang="zh-CN" altLang="en-US" sz="2800" dirty="0" smtClean="0"/>
              <a:t>实了呼唤、刺激病人是由效</a:t>
            </a:r>
            <a:r>
              <a:rPr lang="zh-CN" altLang="en-US" sz="2800" dirty="0"/>
              <a:t>、 可行的。 </a:t>
            </a:r>
            <a:br>
              <a:rPr lang="zh-CN" altLang="en-US" sz="28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067333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32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唤</a:t>
            </a:r>
            <a:r>
              <a:rPr lang="zh-CN" altLang="en-US" sz="32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醒疗法的背景</a:t>
            </a:r>
            <a:endParaRPr lang="zh-CN" altLang="en-US" sz="32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1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肘形连接符 43"/>
          <p:cNvSpPr>
            <a:spLocks noChangeShapeType="1"/>
          </p:cNvSpPr>
          <p:nvPr/>
        </p:nvSpPr>
        <p:spPr bwMode="auto">
          <a:xfrm rot="10800000" flipH="1">
            <a:off x="8165779" y="2072139"/>
            <a:ext cx="97574" cy="1919283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肘形连接符 17"/>
          <p:cNvSpPr>
            <a:spLocks noChangeShapeType="1"/>
          </p:cNvSpPr>
          <p:nvPr/>
        </p:nvSpPr>
        <p:spPr bwMode="auto">
          <a:xfrm rot="16200000" flipH="1">
            <a:off x="8040440" y="4212666"/>
            <a:ext cx="339879" cy="356600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肘形连接符 46"/>
          <p:cNvSpPr>
            <a:spLocks noChangeShapeType="1"/>
          </p:cNvSpPr>
          <p:nvPr/>
        </p:nvSpPr>
        <p:spPr bwMode="auto">
          <a:xfrm rot="10800000" flipV="1">
            <a:off x="4403563" y="4157349"/>
            <a:ext cx="189833" cy="806937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肘形连接符 51"/>
          <p:cNvSpPr>
            <a:spLocks noChangeShapeType="1"/>
          </p:cNvSpPr>
          <p:nvPr/>
        </p:nvSpPr>
        <p:spPr bwMode="auto">
          <a:xfrm rot="16200000" flipV="1">
            <a:off x="5415645" y="1493698"/>
            <a:ext cx="128132" cy="1904086"/>
          </a:xfrm>
          <a:prstGeom prst="bentConnector2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9910" y="2653888"/>
            <a:ext cx="3494611" cy="3239562"/>
            <a:chOff x="3898426" y="1805124"/>
            <a:chExt cx="4494140" cy="4166144"/>
          </a:xfrm>
        </p:grpSpPr>
        <p:sp>
          <p:nvSpPr>
            <p:cNvPr id="37" name="椭圆 12"/>
            <p:cNvSpPr>
              <a:spLocks noChangeArrowheads="1"/>
            </p:cNvSpPr>
            <p:nvPr/>
          </p:nvSpPr>
          <p:spPr bwMode="auto">
            <a:xfrm flipH="1">
              <a:off x="5881907" y="1805124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椭圆 10"/>
            <p:cNvSpPr>
              <a:spLocks noChangeArrowheads="1"/>
            </p:cNvSpPr>
            <p:nvPr/>
          </p:nvSpPr>
          <p:spPr bwMode="auto">
            <a:xfrm flipH="1">
              <a:off x="7771164" y="3503547"/>
              <a:ext cx="516444" cy="516444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椭圆 11"/>
            <p:cNvSpPr>
              <a:spLocks noChangeArrowheads="1"/>
            </p:cNvSpPr>
            <p:nvPr/>
          </p:nvSpPr>
          <p:spPr bwMode="auto">
            <a:xfrm flipH="1">
              <a:off x="5881907" y="5241328"/>
              <a:ext cx="515252" cy="516445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4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4"/>
            <p:cNvSpPr>
              <a:spLocks noChangeArrowheads="1"/>
            </p:cNvSpPr>
            <p:nvPr/>
          </p:nvSpPr>
          <p:spPr bwMode="auto">
            <a:xfrm flipH="1">
              <a:off x="4010541" y="3503547"/>
              <a:ext cx="515252" cy="515252"/>
            </a:xfrm>
            <a:prstGeom prst="ellipse">
              <a:avLst/>
            </a:prstGeom>
            <a:solidFill>
              <a:schemeClr val="bg1"/>
            </a:solidFill>
            <a:ln w="76200" cap="flat" cmpd="sng">
              <a:solidFill>
                <a:schemeClr val="accent1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左弧形箭头 1"/>
            <p:cNvSpPr>
              <a:spLocks noChangeArrowheads="1"/>
            </p:cNvSpPr>
            <p:nvPr/>
          </p:nvSpPr>
          <p:spPr bwMode="auto">
            <a:xfrm>
              <a:off x="3898426" y="1805124"/>
              <a:ext cx="1892835" cy="4166144"/>
            </a:xfrm>
            <a:prstGeom prst="curvedRightArrow">
              <a:avLst>
                <a:gd name="adj1" fmla="val 24996"/>
                <a:gd name="adj2" fmla="val 50022"/>
                <a:gd name="adj3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左弧形箭头 39"/>
            <p:cNvSpPr>
              <a:spLocks noChangeArrowheads="1"/>
            </p:cNvSpPr>
            <p:nvPr/>
          </p:nvSpPr>
          <p:spPr bwMode="auto">
            <a:xfrm flipH="1">
              <a:off x="6498539" y="1805124"/>
              <a:ext cx="1894027" cy="4166144"/>
            </a:xfrm>
            <a:prstGeom prst="curvedRightArrow">
              <a:avLst>
                <a:gd name="adj1" fmla="val 24980"/>
                <a:gd name="adj2" fmla="val 49990"/>
                <a:gd name="adj3" fmla="val 25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just">
                <a:lnSpc>
                  <a:spcPct val="120000"/>
                </a:lnSpc>
              </a:pPr>
              <a:endParaRPr lang="en-US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17576" y="3278560"/>
              <a:ext cx="1556841" cy="59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证据内容</a:t>
              </a:r>
              <a:endParaRPr 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981606" y="5340706"/>
              <a:ext cx="317153" cy="317695"/>
              <a:chOff x="9145588" y="4435471"/>
              <a:chExt cx="464344" cy="465137"/>
            </a:xfrm>
          </p:grpSpPr>
          <p:sp>
            <p:nvSpPr>
              <p:cNvPr id="71" name="AutoShape 7"/>
              <p:cNvSpPr>
                <a:spLocks/>
              </p:cNvSpPr>
              <p:nvPr/>
            </p:nvSpPr>
            <p:spPr bwMode="auto">
              <a:xfrm>
                <a:off x="9145588" y="4435471"/>
                <a:ext cx="464344" cy="465137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864358" y="3622124"/>
              <a:ext cx="317153" cy="317695"/>
              <a:chOff x="7287419" y="3505994"/>
              <a:chExt cx="464344" cy="465138"/>
            </a:xfrm>
          </p:grpSpPr>
          <p:sp>
            <p:nvSpPr>
              <p:cNvPr id="81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146264" y="3609536"/>
              <a:ext cx="238000" cy="317695"/>
              <a:chOff x="2639220" y="3510754"/>
              <a:chExt cx="348456" cy="465137"/>
            </a:xfrm>
          </p:grpSpPr>
          <p:sp>
            <p:nvSpPr>
              <p:cNvPr id="88" name="AutoShape 115"/>
              <p:cNvSpPr>
                <a:spLocks/>
              </p:cNvSpPr>
              <p:nvPr/>
            </p:nvSpPr>
            <p:spPr bwMode="auto">
              <a:xfrm>
                <a:off x="2639220" y="3510754"/>
                <a:ext cx="348456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AutoShape 116"/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992775" y="1913195"/>
              <a:ext cx="317153" cy="317153"/>
              <a:chOff x="4439444" y="1652588"/>
              <a:chExt cx="464344" cy="464344"/>
            </a:xfrm>
          </p:grpSpPr>
          <p:sp>
            <p:nvSpPr>
              <p:cNvPr id="91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5" tIns="17445" rIns="17445" bIns="17445" anchor="ctr"/>
              <a:lstStyle/>
              <a:p>
                <a:pPr algn="just" defTabSz="209348" hangingPunct="0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2153435" y="1984021"/>
            <a:ext cx="2096853" cy="1641735"/>
            <a:chOff x="814204" y="1924636"/>
            <a:chExt cx="2945200" cy="1792756"/>
          </a:xfrm>
        </p:grpSpPr>
        <p:sp>
          <p:nvSpPr>
            <p:cNvPr id="96" name="TextBox 95"/>
            <p:cNvSpPr txBox="1"/>
            <p:nvPr/>
          </p:nvSpPr>
          <p:spPr>
            <a:xfrm>
              <a:off x="1954255" y="1924636"/>
              <a:ext cx="1765213" cy="3691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唤</a:t>
              </a: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醒方案</a:t>
              </a:r>
              <a:r>
                <a:rPr lang="zh-CN" altLang="en-US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：</a:t>
              </a:r>
              <a:endParaRPr lang="en-GB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14204" y="2507473"/>
              <a:ext cx="2945200" cy="120991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音</a:t>
              </a:r>
              <a:r>
                <a:rPr lang="zh-CN" altLang="en-US" sz="2000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乐疗法、呼呼唤护理法、昏迷刺激法等</a:t>
              </a:r>
              <a:endParaRPr lang="en-GB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470427" y="5081256"/>
            <a:ext cx="3077766" cy="441646"/>
            <a:chOff x="-518169" y="1924636"/>
            <a:chExt cx="4322972" cy="482271"/>
          </a:xfrm>
        </p:grpSpPr>
        <p:sp>
          <p:nvSpPr>
            <p:cNvPr id="100" name="TextBox 99"/>
            <p:cNvSpPr txBox="1"/>
            <p:nvPr/>
          </p:nvSpPr>
          <p:spPr>
            <a:xfrm>
              <a:off x="-518169" y="1924636"/>
              <a:ext cx="4322972" cy="4033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唤</a:t>
              </a: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醒方案在时间上的安排：</a:t>
              </a:r>
              <a:endParaRPr lang="en-GB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73723" y="2259449"/>
              <a:ext cx="2945199" cy="1474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401" y="2043200"/>
            <a:ext cx="2271819" cy="441646"/>
            <a:chOff x="773723" y="1924636"/>
            <a:chExt cx="2945200" cy="482271"/>
          </a:xfrm>
        </p:grpSpPr>
        <p:sp>
          <p:nvSpPr>
            <p:cNvPr id="103" name="TextBox 102"/>
            <p:cNvSpPr txBox="1"/>
            <p:nvPr/>
          </p:nvSpPr>
          <p:spPr>
            <a:xfrm>
              <a:off x="776760" y="1924636"/>
              <a:ext cx="1995017" cy="368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病人的选择：</a:t>
              </a:r>
              <a:endParaRPr 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3723" y="2259449"/>
              <a:ext cx="2945200" cy="1474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920074" y="5158918"/>
            <a:ext cx="2288820" cy="417215"/>
            <a:chOff x="751684" y="1951314"/>
            <a:chExt cx="2967239" cy="455592"/>
          </a:xfrm>
        </p:grpSpPr>
        <p:sp>
          <p:nvSpPr>
            <p:cNvPr id="109" name="TextBox 108"/>
            <p:cNvSpPr txBox="1"/>
            <p:nvPr/>
          </p:nvSpPr>
          <p:spPr>
            <a:xfrm>
              <a:off x="751684" y="1951314"/>
              <a:ext cx="1662513" cy="368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判</a:t>
              </a: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断依据：</a:t>
              </a:r>
              <a:endParaRPr lang="en-GB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73723" y="2259448"/>
              <a:ext cx="2945200" cy="1474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52336" y="5571300"/>
            <a:ext cx="64293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根据正常人的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作息时间，在不影响休息的情况下 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3116" y="2634313"/>
            <a:ext cx="5183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选择颅内无活动性出血、 病情基本稳定，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Glasgow coma score ≤ 8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分的脑性昏迷病人。 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19930" y="5541827"/>
            <a:ext cx="53741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通过监测脑干听觉诱发电位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(BAEP)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波形变化来判断颅脑损伤昏迷病人对呼唤反应出现的频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 </a:t>
            </a:r>
            <a:b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5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49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1641329"/>
            <a:ext cx="69127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以</a:t>
            </a:r>
            <a:r>
              <a:rPr lang="zh-CN" altLang="en-US" sz="2400" dirty="0"/>
              <a:t>循证护理指导临床实践， 首先强调了临床实</a:t>
            </a:r>
            <a:r>
              <a:rPr lang="zh-CN" altLang="en-US" sz="2400" dirty="0" smtClean="0"/>
              <a:t>践中</a:t>
            </a:r>
            <a:r>
              <a:rPr lang="zh-CN" altLang="en-US" sz="2400" dirty="0"/>
              <a:t>以护理问题为出发点， 需要丰富的资料来源， 这就</a:t>
            </a:r>
            <a:r>
              <a:rPr lang="zh-CN" altLang="en-US" sz="2400" dirty="0" smtClean="0"/>
              <a:t>促使</a:t>
            </a:r>
            <a:r>
              <a:rPr lang="zh-CN" altLang="en-US" sz="2400" dirty="0"/>
              <a:t>护理人员必须查阅有关资料和文献</a:t>
            </a:r>
            <a:r>
              <a:rPr lang="en-US" altLang="zh-CN" sz="2400" dirty="0"/>
              <a:t>,</a:t>
            </a:r>
            <a:r>
              <a:rPr lang="zh-CN" altLang="en-US" sz="2400" dirty="0"/>
              <a:t>寻求解决颅脑损</a:t>
            </a:r>
            <a:r>
              <a:rPr lang="zh-CN" altLang="en-US" sz="2400" dirty="0" smtClean="0"/>
              <a:t>伤昏</a:t>
            </a:r>
            <a:r>
              <a:rPr lang="zh-CN" altLang="en-US" sz="2400" dirty="0"/>
              <a:t>迷病人唤醒方式</a:t>
            </a:r>
            <a:r>
              <a:rPr lang="en-US" altLang="zh-CN" sz="2400" dirty="0"/>
              <a:t>,</a:t>
            </a:r>
            <a:r>
              <a:rPr lang="zh-CN" altLang="en-US" sz="2400" dirty="0"/>
              <a:t>从而提高了护理人员分析问题</a:t>
            </a:r>
            <a:r>
              <a:rPr lang="en-US" altLang="zh-CN" sz="2400" dirty="0"/>
              <a:t>,</a:t>
            </a:r>
            <a:r>
              <a:rPr lang="zh-CN" altLang="en-US" sz="2400" dirty="0"/>
              <a:t>解</a:t>
            </a:r>
            <a:r>
              <a:rPr lang="zh-CN" altLang="en-US" sz="2400" dirty="0" smtClean="0"/>
              <a:t>决问</a:t>
            </a:r>
            <a:r>
              <a:rPr lang="zh-CN" altLang="en-US" sz="2400" dirty="0"/>
              <a:t>题的能力； 并针对病人的具体情况制定相应的唤醒</a:t>
            </a:r>
            <a:r>
              <a:rPr lang="zh-CN" altLang="en-US" sz="2400" dirty="0" smtClean="0"/>
              <a:t>方案</a:t>
            </a:r>
            <a:r>
              <a:rPr lang="zh-CN" altLang="en-US" sz="2400" dirty="0"/>
              <a:t>， 实施相应的护理措施， 补充和完善了整体护理的</a:t>
            </a:r>
            <a:r>
              <a:rPr lang="zh-CN" altLang="en-US" sz="2400" dirty="0" smtClean="0"/>
              <a:t>不足</a:t>
            </a:r>
            <a:r>
              <a:rPr lang="zh-CN" altLang="en-US" sz="2400" dirty="0"/>
              <a:t>。 其次， 循证护理加强了护患间的有效沟通和亲密</a:t>
            </a:r>
            <a:r>
              <a:rPr lang="zh-CN" altLang="en-US" sz="2400" dirty="0" smtClean="0"/>
              <a:t>接触</a:t>
            </a:r>
            <a:r>
              <a:rPr lang="zh-CN" altLang="en-US" sz="2400" dirty="0"/>
              <a:t>， 使护理学更具有人性化理念； 提高了颅脑外伤昏</a:t>
            </a:r>
            <a:r>
              <a:rPr lang="zh-CN" altLang="en-US" sz="2400" dirty="0" smtClean="0"/>
              <a:t>迷病</a:t>
            </a:r>
            <a:r>
              <a:rPr lang="zh-CN" altLang="en-US" sz="2400" dirty="0"/>
              <a:t>人出现呼唤的反应率， 从而促进了颅脑损伤昏迷病</a:t>
            </a:r>
            <a:r>
              <a:rPr lang="zh-CN" altLang="en-US" sz="2400" dirty="0" smtClean="0"/>
              <a:t>人的</a:t>
            </a:r>
            <a:r>
              <a:rPr lang="zh-CN" altLang="en-US" sz="2400" dirty="0"/>
              <a:t>意识的恢复。 </a:t>
            </a:r>
            <a:br>
              <a:rPr lang="zh-CN" altLang="en-US" sz="2400" dirty="0"/>
            </a:br>
            <a:r>
              <a:rPr lang="zh-CN" altLang="en-US" sz="2400" dirty="0"/>
              <a:t> </a:t>
            </a:r>
            <a:br>
              <a:rPr lang="zh-CN" altLang="en-US" sz="24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en-US" altLang="zh-CN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41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lbow Connector 6"/>
          <p:cNvCxnSpPr/>
          <p:nvPr/>
        </p:nvCxnSpPr>
        <p:spPr>
          <a:xfrm>
            <a:off x="6981620" y="3866433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6967664" y="313063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H="1">
            <a:off x="5029153" y="3884806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892001" y="3110757"/>
            <a:ext cx="3006691" cy="700835"/>
            <a:chOff x="7699508" y="2223969"/>
            <a:chExt cx="3283266" cy="76530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371697" y="1378195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6200000">
              <a:off x="7730064" y="2193413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2587" y="3252888"/>
            <a:ext cx="3006691" cy="700835"/>
            <a:chOff x="1246506" y="3305290"/>
            <a:chExt cx="3283266" cy="765303"/>
          </a:xfrm>
        </p:grpSpPr>
        <p:sp>
          <p:nvSpPr>
            <p:cNvPr id="29" name="Round Same Side Corner Rectangle 28"/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4" name="Elbow Connector 33"/>
          <p:cNvCxnSpPr/>
          <p:nvPr/>
        </p:nvCxnSpPr>
        <p:spPr>
          <a:xfrm flipH="1" flipV="1">
            <a:off x="5029153" y="3149008"/>
            <a:ext cx="866516" cy="241477"/>
          </a:xfrm>
          <a:prstGeom prst="bentConnector3">
            <a:avLst>
              <a:gd name="adj1" fmla="val 50000"/>
            </a:avLst>
          </a:prstGeom>
          <a:ln w="9525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2"/>
          <p:cNvSpPr>
            <a:spLocks/>
          </p:cNvSpPr>
          <p:nvPr/>
        </p:nvSpPr>
        <p:spPr bwMode="auto">
          <a:xfrm>
            <a:off x="5442044" y="2618210"/>
            <a:ext cx="987332" cy="985094"/>
          </a:xfrm>
          <a:custGeom>
            <a:avLst/>
            <a:gdLst>
              <a:gd name="T0" fmla="*/ 372 w 372"/>
              <a:gd name="T1" fmla="*/ 0 h 371"/>
              <a:gd name="T2" fmla="*/ 325 w 372"/>
              <a:gd name="T3" fmla="*/ 0 h 371"/>
              <a:gd name="T4" fmla="*/ 325 w 372"/>
              <a:gd name="T5" fmla="*/ 73 h 371"/>
              <a:gd name="T6" fmla="*/ 263 w 372"/>
              <a:gd name="T7" fmla="*/ 90 h 371"/>
              <a:gd name="T8" fmla="*/ 226 w 372"/>
              <a:gd name="T9" fmla="*/ 26 h 371"/>
              <a:gd name="T10" fmla="*/ 145 w 372"/>
              <a:gd name="T11" fmla="*/ 73 h 371"/>
              <a:gd name="T12" fmla="*/ 182 w 372"/>
              <a:gd name="T13" fmla="*/ 136 h 371"/>
              <a:gd name="T14" fmla="*/ 137 w 372"/>
              <a:gd name="T15" fmla="*/ 183 h 371"/>
              <a:gd name="T16" fmla="*/ 73 w 372"/>
              <a:gd name="T17" fmla="*/ 146 h 371"/>
              <a:gd name="T18" fmla="*/ 28 w 372"/>
              <a:gd name="T19" fmla="*/ 225 h 371"/>
              <a:gd name="T20" fmla="*/ 91 w 372"/>
              <a:gd name="T21" fmla="*/ 262 h 371"/>
              <a:gd name="T22" fmla="*/ 74 w 372"/>
              <a:gd name="T23" fmla="*/ 325 h 371"/>
              <a:gd name="T24" fmla="*/ 0 w 372"/>
              <a:gd name="T25" fmla="*/ 325 h 371"/>
              <a:gd name="T26" fmla="*/ 0 w 372"/>
              <a:gd name="T27" fmla="*/ 371 h 371"/>
              <a:gd name="T28" fmla="*/ 372 w 372"/>
              <a:gd name="T29" fmla="*/ 371 h 371"/>
              <a:gd name="T30" fmla="*/ 372 w 372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0"/>
                </a:moveTo>
                <a:cubicBezTo>
                  <a:pt x="325" y="0"/>
                  <a:pt x="325" y="0"/>
                  <a:pt x="325" y="0"/>
                </a:cubicBezTo>
                <a:cubicBezTo>
                  <a:pt x="325" y="73"/>
                  <a:pt x="325" y="73"/>
                  <a:pt x="325" y="73"/>
                </a:cubicBezTo>
                <a:cubicBezTo>
                  <a:pt x="304" y="77"/>
                  <a:pt x="282" y="83"/>
                  <a:pt x="263" y="90"/>
                </a:cubicBezTo>
                <a:cubicBezTo>
                  <a:pt x="226" y="26"/>
                  <a:pt x="226" y="26"/>
                  <a:pt x="226" y="26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66" y="150"/>
                  <a:pt x="150" y="166"/>
                  <a:pt x="137" y="183"/>
                </a:cubicBezTo>
                <a:cubicBezTo>
                  <a:pt x="73" y="146"/>
                  <a:pt x="73" y="146"/>
                  <a:pt x="73" y="146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82" y="283"/>
                  <a:pt x="78" y="303"/>
                  <a:pt x="74" y="325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71"/>
                  <a:pt x="0" y="371"/>
                  <a:pt x="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6429377" y="2618210"/>
            <a:ext cx="986213" cy="985094"/>
          </a:xfrm>
          <a:custGeom>
            <a:avLst/>
            <a:gdLst>
              <a:gd name="T0" fmla="*/ 0 w 371"/>
              <a:gd name="T1" fmla="*/ 0 h 371"/>
              <a:gd name="T2" fmla="*/ 46 w 371"/>
              <a:gd name="T3" fmla="*/ 0 h 371"/>
              <a:gd name="T4" fmla="*/ 46 w 371"/>
              <a:gd name="T5" fmla="*/ 73 h 371"/>
              <a:gd name="T6" fmla="*/ 108 w 371"/>
              <a:gd name="T7" fmla="*/ 90 h 371"/>
              <a:gd name="T8" fmla="*/ 145 w 371"/>
              <a:gd name="T9" fmla="*/ 26 h 371"/>
              <a:gd name="T10" fmla="*/ 226 w 371"/>
              <a:gd name="T11" fmla="*/ 73 h 371"/>
              <a:gd name="T12" fmla="*/ 189 w 371"/>
              <a:gd name="T13" fmla="*/ 136 h 371"/>
              <a:gd name="T14" fmla="*/ 234 w 371"/>
              <a:gd name="T15" fmla="*/ 183 h 371"/>
              <a:gd name="T16" fmla="*/ 298 w 371"/>
              <a:gd name="T17" fmla="*/ 146 h 371"/>
              <a:gd name="T18" fmla="*/ 344 w 371"/>
              <a:gd name="T19" fmla="*/ 225 h 371"/>
              <a:gd name="T20" fmla="*/ 281 w 371"/>
              <a:gd name="T21" fmla="*/ 262 h 371"/>
              <a:gd name="T22" fmla="*/ 297 w 371"/>
              <a:gd name="T23" fmla="*/ 325 h 371"/>
              <a:gd name="T24" fmla="*/ 371 w 371"/>
              <a:gd name="T25" fmla="*/ 325 h 371"/>
              <a:gd name="T26" fmla="*/ 371 w 371"/>
              <a:gd name="T27" fmla="*/ 371 h 371"/>
              <a:gd name="T28" fmla="*/ 0 w 371"/>
              <a:gd name="T29" fmla="*/ 371 h 371"/>
              <a:gd name="T30" fmla="*/ 0 w 371"/>
              <a:gd name="T31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46" y="0"/>
                  <a:pt x="46" y="0"/>
                  <a:pt x="46" y="0"/>
                </a:cubicBezTo>
                <a:cubicBezTo>
                  <a:pt x="46" y="73"/>
                  <a:pt x="46" y="73"/>
                  <a:pt x="46" y="73"/>
                </a:cubicBezTo>
                <a:cubicBezTo>
                  <a:pt x="67" y="77"/>
                  <a:pt x="89" y="83"/>
                  <a:pt x="108" y="90"/>
                </a:cubicBezTo>
                <a:cubicBezTo>
                  <a:pt x="145" y="26"/>
                  <a:pt x="145" y="26"/>
                  <a:pt x="145" y="26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189" y="136"/>
                  <a:pt x="189" y="136"/>
                  <a:pt x="189" y="136"/>
                </a:cubicBezTo>
                <a:cubicBezTo>
                  <a:pt x="206" y="150"/>
                  <a:pt x="221" y="166"/>
                  <a:pt x="234" y="183"/>
                </a:cubicBezTo>
                <a:cubicBezTo>
                  <a:pt x="298" y="146"/>
                  <a:pt x="298" y="146"/>
                  <a:pt x="298" y="146"/>
                </a:cubicBezTo>
                <a:cubicBezTo>
                  <a:pt x="344" y="225"/>
                  <a:pt x="344" y="225"/>
                  <a:pt x="344" y="225"/>
                </a:cubicBezTo>
                <a:cubicBezTo>
                  <a:pt x="281" y="262"/>
                  <a:pt x="281" y="262"/>
                  <a:pt x="281" y="262"/>
                </a:cubicBezTo>
                <a:cubicBezTo>
                  <a:pt x="289" y="283"/>
                  <a:pt x="294" y="303"/>
                  <a:pt x="297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0" y="371"/>
                  <a:pt x="0" y="371"/>
                  <a:pt x="0" y="3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6429377" y="3603306"/>
            <a:ext cx="986213" cy="983975"/>
          </a:xfrm>
          <a:custGeom>
            <a:avLst/>
            <a:gdLst>
              <a:gd name="T0" fmla="*/ 0 w 371"/>
              <a:gd name="T1" fmla="*/ 371 h 371"/>
              <a:gd name="T2" fmla="*/ 46 w 371"/>
              <a:gd name="T3" fmla="*/ 371 h 371"/>
              <a:gd name="T4" fmla="*/ 46 w 371"/>
              <a:gd name="T5" fmla="*/ 299 h 371"/>
              <a:gd name="T6" fmla="*/ 108 w 371"/>
              <a:gd name="T7" fmla="*/ 282 h 371"/>
              <a:gd name="T8" fmla="*/ 145 w 371"/>
              <a:gd name="T9" fmla="*/ 345 h 371"/>
              <a:gd name="T10" fmla="*/ 226 w 371"/>
              <a:gd name="T11" fmla="*/ 299 h 371"/>
              <a:gd name="T12" fmla="*/ 189 w 371"/>
              <a:gd name="T13" fmla="*/ 236 h 371"/>
              <a:gd name="T14" fmla="*/ 234 w 371"/>
              <a:gd name="T15" fmla="*/ 189 h 371"/>
              <a:gd name="T16" fmla="*/ 298 w 371"/>
              <a:gd name="T17" fmla="*/ 226 h 371"/>
              <a:gd name="T18" fmla="*/ 344 w 371"/>
              <a:gd name="T19" fmla="*/ 146 h 371"/>
              <a:gd name="T20" fmla="*/ 281 w 371"/>
              <a:gd name="T21" fmla="*/ 109 h 371"/>
              <a:gd name="T22" fmla="*/ 297 w 371"/>
              <a:gd name="T23" fmla="*/ 46 h 371"/>
              <a:gd name="T24" fmla="*/ 371 w 371"/>
              <a:gd name="T25" fmla="*/ 46 h 371"/>
              <a:gd name="T26" fmla="*/ 371 w 371"/>
              <a:gd name="T27" fmla="*/ 0 h 371"/>
              <a:gd name="T28" fmla="*/ 0 w 371"/>
              <a:gd name="T29" fmla="*/ 0 h 371"/>
              <a:gd name="T30" fmla="*/ 0 w 371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371">
                <a:moveTo>
                  <a:pt x="0" y="371"/>
                </a:moveTo>
                <a:cubicBezTo>
                  <a:pt x="46" y="371"/>
                  <a:pt x="46" y="371"/>
                  <a:pt x="46" y="371"/>
                </a:cubicBezTo>
                <a:cubicBezTo>
                  <a:pt x="46" y="299"/>
                  <a:pt x="46" y="299"/>
                  <a:pt x="46" y="299"/>
                </a:cubicBezTo>
                <a:cubicBezTo>
                  <a:pt x="67" y="295"/>
                  <a:pt x="89" y="289"/>
                  <a:pt x="108" y="282"/>
                </a:cubicBezTo>
                <a:cubicBezTo>
                  <a:pt x="145" y="345"/>
                  <a:pt x="145" y="345"/>
                  <a:pt x="145" y="345"/>
                </a:cubicBezTo>
                <a:cubicBezTo>
                  <a:pt x="226" y="299"/>
                  <a:pt x="226" y="299"/>
                  <a:pt x="226" y="299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206" y="221"/>
                  <a:pt x="221" y="206"/>
                  <a:pt x="234" y="189"/>
                </a:cubicBezTo>
                <a:cubicBezTo>
                  <a:pt x="298" y="226"/>
                  <a:pt x="298" y="226"/>
                  <a:pt x="298" y="226"/>
                </a:cubicBezTo>
                <a:cubicBezTo>
                  <a:pt x="344" y="146"/>
                  <a:pt x="344" y="146"/>
                  <a:pt x="344" y="146"/>
                </a:cubicBezTo>
                <a:cubicBezTo>
                  <a:pt x="281" y="109"/>
                  <a:pt x="281" y="109"/>
                  <a:pt x="281" y="109"/>
                </a:cubicBezTo>
                <a:cubicBezTo>
                  <a:pt x="289" y="89"/>
                  <a:pt x="294" y="69"/>
                  <a:pt x="297" y="46"/>
                </a:cubicBezTo>
                <a:cubicBezTo>
                  <a:pt x="371" y="46"/>
                  <a:pt x="371" y="46"/>
                  <a:pt x="371" y="46"/>
                </a:cubicBezTo>
                <a:cubicBezTo>
                  <a:pt x="371" y="0"/>
                  <a:pt x="371" y="0"/>
                  <a:pt x="371" y="0"/>
                </a:cubicBezTo>
                <a:cubicBezTo>
                  <a:pt x="0" y="0"/>
                  <a:pt x="0" y="0"/>
                  <a:pt x="0" y="0"/>
                </a:cubicBezTo>
                <a:lnTo>
                  <a:pt x="0" y="3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5442044" y="3603306"/>
            <a:ext cx="987332" cy="983975"/>
          </a:xfrm>
          <a:custGeom>
            <a:avLst/>
            <a:gdLst>
              <a:gd name="T0" fmla="*/ 372 w 372"/>
              <a:gd name="T1" fmla="*/ 371 h 371"/>
              <a:gd name="T2" fmla="*/ 325 w 372"/>
              <a:gd name="T3" fmla="*/ 371 h 371"/>
              <a:gd name="T4" fmla="*/ 325 w 372"/>
              <a:gd name="T5" fmla="*/ 299 h 371"/>
              <a:gd name="T6" fmla="*/ 263 w 372"/>
              <a:gd name="T7" fmla="*/ 282 h 371"/>
              <a:gd name="T8" fmla="*/ 226 w 372"/>
              <a:gd name="T9" fmla="*/ 345 h 371"/>
              <a:gd name="T10" fmla="*/ 145 w 372"/>
              <a:gd name="T11" fmla="*/ 299 h 371"/>
              <a:gd name="T12" fmla="*/ 182 w 372"/>
              <a:gd name="T13" fmla="*/ 236 h 371"/>
              <a:gd name="T14" fmla="*/ 137 w 372"/>
              <a:gd name="T15" fmla="*/ 189 h 371"/>
              <a:gd name="T16" fmla="*/ 73 w 372"/>
              <a:gd name="T17" fmla="*/ 226 h 371"/>
              <a:gd name="T18" fmla="*/ 28 w 372"/>
              <a:gd name="T19" fmla="*/ 146 h 371"/>
              <a:gd name="T20" fmla="*/ 91 w 372"/>
              <a:gd name="T21" fmla="*/ 109 h 371"/>
              <a:gd name="T22" fmla="*/ 74 w 372"/>
              <a:gd name="T23" fmla="*/ 46 h 371"/>
              <a:gd name="T24" fmla="*/ 0 w 372"/>
              <a:gd name="T25" fmla="*/ 46 h 371"/>
              <a:gd name="T26" fmla="*/ 0 w 372"/>
              <a:gd name="T27" fmla="*/ 0 h 371"/>
              <a:gd name="T28" fmla="*/ 372 w 372"/>
              <a:gd name="T29" fmla="*/ 0 h 371"/>
              <a:gd name="T30" fmla="*/ 372 w 372"/>
              <a:gd name="T31" fmla="*/ 3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2" h="371">
                <a:moveTo>
                  <a:pt x="372" y="371"/>
                </a:moveTo>
                <a:cubicBezTo>
                  <a:pt x="325" y="371"/>
                  <a:pt x="325" y="371"/>
                  <a:pt x="325" y="371"/>
                </a:cubicBezTo>
                <a:cubicBezTo>
                  <a:pt x="325" y="299"/>
                  <a:pt x="325" y="299"/>
                  <a:pt x="325" y="299"/>
                </a:cubicBezTo>
                <a:cubicBezTo>
                  <a:pt x="304" y="295"/>
                  <a:pt x="282" y="289"/>
                  <a:pt x="263" y="282"/>
                </a:cubicBezTo>
                <a:cubicBezTo>
                  <a:pt x="226" y="345"/>
                  <a:pt x="226" y="345"/>
                  <a:pt x="226" y="345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66" y="221"/>
                  <a:pt x="150" y="206"/>
                  <a:pt x="137" y="189"/>
                </a:cubicBezTo>
                <a:cubicBezTo>
                  <a:pt x="73" y="226"/>
                  <a:pt x="73" y="226"/>
                  <a:pt x="73" y="226"/>
                </a:cubicBezTo>
                <a:cubicBezTo>
                  <a:pt x="28" y="146"/>
                  <a:pt x="28" y="146"/>
                  <a:pt x="28" y="146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82" y="89"/>
                  <a:pt x="78" y="69"/>
                  <a:pt x="7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0"/>
                  <a:pt x="0" y="0"/>
                  <a:pt x="0" y="0"/>
                </a:cubicBezTo>
                <a:cubicBezTo>
                  <a:pt x="372" y="0"/>
                  <a:pt x="372" y="0"/>
                  <a:pt x="372" y="0"/>
                </a:cubicBezTo>
                <a:lnTo>
                  <a:pt x="372" y="3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0" y="3040063"/>
            <a:ext cx="1479550" cy="285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0" y="3987800"/>
            <a:ext cx="1479550" cy="287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11"/>
          <p:cNvSpPr>
            <a:spLocks noEditPoints="1"/>
          </p:cNvSpPr>
          <p:nvPr/>
        </p:nvSpPr>
        <p:spPr bwMode="auto">
          <a:xfrm>
            <a:off x="4330314" y="2937656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906" y="3896695"/>
            <a:ext cx="440054" cy="437252"/>
            <a:chOff x="7392564" y="5336936"/>
            <a:chExt cx="556472" cy="552928"/>
          </a:xfrm>
          <a:solidFill>
            <a:schemeClr val="bg1"/>
          </a:solidFill>
        </p:grpSpPr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7392564" y="5740999"/>
              <a:ext cx="148865" cy="14886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7477630" y="5383014"/>
              <a:ext cx="368619" cy="375707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7527252" y="5439725"/>
              <a:ext cx="368619" cy="368619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7835615" y="5336936"/>
              <a:ext cx="113421" cy="109878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95924" y="2926885"/>
            <a:ext cx="282643" cy="378920"/>
            <a:chOff x="8025047" y="2676140"/>
            <a:chExt cx="308642" cy="413776"/>
          </a:xfrm>
        </p:grpSpPr>
        <p:sp>
          <p:nvSpPr>
            <p:cNvPr id="41" name="Freeform 62"/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Freeform 58"/>
          <p:cNvSpPr>
            <a:spLocks/>
          </p:cNvSpPr>
          <p:nvPr/>
        </p:nvSpPr>
        <p:spPr bwMode="auto">
          <a:xfrm>
            <a:off x="8089253" y="3890901"/>
            <a:ext cx="427409" cy="443045"/>
          </a:xfrm>
          <a:custGeom>
            <a:avLst/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5 h 142"/>
              <a:gd name="T16" fmla="*/ 62 w 137"/>
              <a:gd name="T17" fmla="*/ 6 h 142"/>
              <a:gd name="T18" fmla="*/ 44 w 137"/>
              <a:gd name="T19" fmla="*/ 57 h 142"/>
              <a:gd name="T20" fmla="*/ 64 w 137"/>
              <a:gd name="T21" fmla="*/ 57 h 142"/>
              <a:gd name="T22" fmla="*/ 64 w 137"/>
              <a:gd name="T23" fmla="*/ 123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8 w 137"/>
              <a:gd name="T31" fmla="*/ 130 h 142"/>
              <a:gd name="T32" fmla="*/ 88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30 h 142"/>
              <a:gd name="T40" fmla="*/ 76 w 137"/>
              <a:gd name="T41" fmla="*/ 134 h 142"/>
              <a:gd name="T42" fmla="*/ 72 w 137"/>
              <a:gd name="T43" fmla="*/ 130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2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6 h 142"/>
              <a:gd name="T56" fmla="*/ 76 w 137"/>
              <a:gd name="T57" fmla="*/ 5 h 142"/>
              <a:gd name="T58" fmla="*/ 99 w 137"/>
              <a:gd name="T59" fmla="*/ 5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9"/>
                  <a:pt x="105" y="7"/>
                  <a:pt x="76" y="4"/>
                </a:cubicBezTo>
                <a:cubicBezTo>
                  <a:pt x="74" y="2"/>
                  <a:pt x="72" y="0"/>
                  <a:pt x="69" y="0"/>
                </a:cubicBezTo>
                <a:cubicBezTo>
                  <a:pt x="66" y="0"/>
                  <a:pt x="64" y="2"/>
                  <a:pt x="62" y="4"/>
                </a:cubicBezTo>
                <a:cubicBezTo>
                  <a:pt x="32" y="7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8"/>
                  <a:pt x="62" y="5"/>
                </a:cubicBezTo>
                <a:cubicBezTo>
                  <a:pt x="62" y="5"/>
                  <a:pt x="62" y="5"/>
                  <a:pt x="62" y="6"/>
                </a:cubicBezTo>
                <a:cubicBezTo>
                  <a:pt x="41" y="32"/>
                  <a:pt x="44" y="57"/>
                  <a:pt x="44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7"/>
                  <a:pt x="69" y="142"/>
                  <a:pt x="76" y="142"/>
                </a:cubicBezTo>
                <a:cubicBezTo>
                  <a:pt x="82" y="142"/>
                  <a:pt x="88" y="137"/>
                  <a:pt x="88" y="13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8" y="134"/>
                  <a:pt x="76" y="134"/>
                </a:cubicBezTo>
                <a:cubicBezTo>
                  <a:pt x="74" y="134"/>
                  <a:pt x="72" y="132"/>
                  <a:pt x="72" y="130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2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8"/>
                  <a:pt x="99" y="24"/>
                  <a:pt x="99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7"/>
          <p:cNvSpPr txBox="1">
            <a:spLocks/>
          </p:cNvSpPr>
          <p:nvPr/>
        </p:nvSpPr>
        <p:spPr>
          <a:xfrm>
            <a:off x="8970742" y="3989053"/>
            <a:ext cx="1479427" cy="307739"/>
          </a:xfrm>
          <a:prstGeom prst="rect">
            <a:avLst/>
          </a:prstGeom>
        </p:spPr>
        <p:txBody>
          <a:bodyPr>
            <a:sp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7"/>
          <p:cNvSpPr txBox="1"/>
          <p:nvPr/>
        </p:nvSpPr>
        <p:spPr>
          <a:xfrm>
            <a:off x="1982587" y="4524804"/>
            <a:ext cx="3046566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dirty="0"/>
              <a:t>如何对重症颅脑损伤昏迷患者进行护理？</a:t>
            </a:r>
            <a:endParaRPr lang="id-ID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7"/>
          <p:cNvSpPr txBox="1"/>
          <p:nvPr/>
        </p:nvSpPr>
        <p:spPr>
          <a:xfrm>
            <a:off x="7911343" y="4546829"/>
            <a:ext cx="3289903" cy="842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2400" dirty="0"/>
              <a:t>对重症颅脑损伤昏迷患者唤醒疗法</a:t>
            </a:r>
            <a:r>
              <a:rPr lang="zh-CN" altLang="zh-CN" sz="2400" dirty="0" smtClean="0"/>
              <a:t>的</a:t>
            </a:r>
            <a:r>
              <a:rPr lang="zh-CN" altLang="en-US" sz="2400" dirty="0"/>
              <a:t>实</a:t>
            </a:r>
            <a:r>
              <a:rPr lang="zh-CN" altLang="en-US" sz="2400" dirty="0" smtClean="0"/>
              <a:t>施意义</a:t>
            </a:r>
            <a:endParaRPr lang="id-ID" sz="2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72973" y="266550"/>
            <a:ext cx="1425858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32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思考题</a:t>
            </a:r>
          </a:p>
        </p:txBody>
      </p:sp>
    </p:spTree>
    <p:extLst>
      <p:ext uri="{BB962C8B-B14F-4D97-AF65-F5344CB8AC3E}">
        <p14:creationId xmlns:p14="http://schemas.microsoft.com/office/powerpoint/2010/main" xmlns="" val="43732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2" grpId="0" animBg="1"/>
      <p:bldP spid="45" grpId="0" animBg="1"/>
      <p:bldP spid="46" grpId="0" build="p"/>
      <p:bldP spid="47" grpId="0" build="p"/>
      <p:bldP spid="33" grpId="0" animBg="1"/>
      <p:bldP spid="52" grpId="0" animBg="1"/>
      <p:bldP spid="44" grpId="0" build="p"/>
      <p:bldP spid="53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44409" y="62403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604839" y="2604743"/>
            <a:ext cx="7920880" cy="127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6600" kern="2000" dirty="0" smtClean="0">
                <a:solidFill>
                  <a:schemeClr val="bg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3883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Number_4"/>
          <p:cNvSpPr/>
          <p:nvPr>
            <p:custDataLst>
              <p:tags r:id="rId1"/>
            </p:custDataLst>
          </p:nvPr>
        </p:nvSpPr>
        <p:spPr>
          <a:xfrm>
            <a:off x="6429373" y="4785549"/>
            <a:ext cx="491183" cy="2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2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2"/>
            </p:custDataLst>
          </p:nvPr>
        </p:nvSpPr>
        <p:spPr>
          <a:xfrm>
            <a:off x="6421421" y="5031545"/>
            <a:ext cx="5189993" cy="437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2" name="矩形 331"/>
          <p:cNvSpPr/>
          <p:nvPr/>
        </p:nvSpPr>
        <p:spPr>
          <a:xfrm>
            <a:off x="-34901" y="7020"/>
            <a:ext cx="12858750" cy="7243762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4237" y="4876899"/>
            <a:ext cx="5545137" cy="1747863"/>
          </a:xfrm>
          <a:prstGeom prst="rect">
            <a:avLst/>
          </a:prstGeom>
        </p:spPr>
      </p:pic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6421421" y="2226757"/>
            <a:ext cx="5189993" cy="437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症颅脑损伤昏迷患者的护理问题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MH_Number_1"/>
          <p:cNvSpPr/>
          <p:nvPr>
            <p:custDataLst>
              <p:tags r:id="rId4"/>
            </p:custDataLst>
          </p:nvPr>
        </p:nvSpPr>
        <p:spPr>
          <a:xfrm>
            <a:off x="6421421" y="1980760"/>
            <a:ext cx="499136" cy="2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2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MH_Others_1"/>
          <p:cNvSpPr txBox="1"/>
          <p:nvPr>
            <p:custDataLst>
              <p:tags r:id="rId5"/>
            </p:custDataLst>
          </p:nvPr>
        </p:nvSpPr>
        <p:spPr>
          <a:xfrm>
            <a:off x="3909095" y="1362661"/>
            <a:ext cx="2232665" cy="68935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06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0" name="MH_Others_2"/>
          <p:cNvSpPr txBox="1"/>
          <p:nvPr>
            <p:custDataLst>
              <p:tags r:id="rId6"/>
            </p:custDataLst>
          </p:nvPr>
        </p:nvSpPr>
        <p:spPr>
          <a:xfrm>
            <a:off x="3647588" y="1961436"/>
            <a:ext cx="2755676" cy="481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531" spc="42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531" spc="42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Entry_2"/>
          <p:cNvSpPr/>
          <p:nvPr>
            <p:custDataLst>
              <p:tags r:id="rId7"/>
            </p:custDataLst>
          </p:nvPr>
        </p:nvSpPr>
        <p:spPr>
          <a:xfrm>
            <a:off x="6421421" y="3161686"/>
            <a:ext cx="5189993" cy="437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症颅脑损伤昏迷患者的临床案例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MH_Number_2"/>
          <p:cNvSpPr/>
          <p:nvPr>
            <p:custDataLst>
              <p:tags r:id="rId8"/>
            </p:custDataLst>
          </p:nvPr>
        </p:nvSpPr>
        <p:spPr>
          <a:xfrm>
            <a:off x="6421421" y="2915689"/>
            <a:ext cx="499136" cy="2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2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3"/>
          <p:cNvSpPr/>
          <p:nvPr>
            <p:custDataLst>
              <p:tags r:id="rId9"/>
            </p:custDataLst>
          </p:nvPr>
        </p:nvSpPr>
        <p:spPr>
          <a:xfrm>
            <a:off x="6421421" y="4096616"/>
            <a:ext cx="5189993" cy="437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13886" tIns="0" rIns="0" bIns="0" anchor="ctr" anchorCtr="0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</a:t>
            </a:r>
            <a:r>
              <a:rPr lang="zh-CN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症颅脑损伤昏迷患者实施唤醒疗法的效果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Number_3"/>
          <p:cNvSpPr/>
          <p:nvPr>
            <p:custDataLst>
              <p:tags r:id="rId10"/>
            </p:custDataLst>
          </p:nvPr>
        </p:nvSpPr>
        <p:spPr>
          <a:xfrm>
            <a:off x="6421421" y="3850619"/>
            <a:ext cx="499136" cy="244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002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2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7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77006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64234" y="3760341"/>
            <a:ext cx="5293723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656" y="3503508"/>
            <a:ext cx="4859673" cy="83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218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案</a:t>
            </a:r>
            <a:r>
              <a:rPr lang="zh-CN" altLang="en-US" sz="4218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例来源真实性</a:t>
            </a:r>
            <a:endParaRPr lang="en-US" altLang="zh-CN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43655" y="4669900"/>
            <a:ext cx="4141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原创：江西省泰和县人民医院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ICU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29026" y="4389495"/>
            <a:ext cx="1173025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6861423" y="1029333"/>
            <a:ext cx="535960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临床案例</a:t>
            </a:r>
            <a:endParaRPr 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789414" y="2001908"/>
            <a:ext cx="54316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chemeClr val="bg1"/>
                </a:solidFill>
              </a:rPr>
              <a:t>患者，男，</a:t>
            </a:r>
            <a:r>
              <a:rPr lang="en-US" altLang="zh-CN" sz="2000" dirty="0">
                <a:solidFill>
                  <a:schemeClr val="bg1"/>
                </a:solidFill>
              </a:rPr>
              <a:t>63</a:t>
            </a:r>
            <a:r>
              <a:rPr lang="zh-CN" altLang="zh-CN" sz="2000" dirty="0">
                <a:solidFill>
                  <a:schemeClr val="bg1"/>
                </a:solidFill>
              </a:rPr>
              <a:t>岁，于</a:t>
            </a:r>
            <a:r>
              <a:rPr lang="en-US" altLang="zh-CN" sz="2000" dirty="0">
                <a:solidFill>
                  <a:schemeClr val="bg1"/>
                </a:solidFill>
              </a:rPr>
              <a:t>2017</a:t>
            </a:r>
            <a:r>
              <a:rPr lang="zh-CN" altLang="zh-CN" sz="2000" dirty="0">
                <a:solidFill>
                  <a:schemeClr val="bg1"/>
                </a:solidFill>
              </a:rPr>
              <a:t>年</a:t>
            </a:r>
            <a:r>
              <a:rPr lang="en-US" altLang="zh-CN" sz="2000" dirty="0">
                <a:solidFill>
                  <a:schemeClr val="bg1"/>
                </a:solidFill>
              </a:rPr>
              <a:t>12</a:t>
            </a:r>
            <a:r>
              <a:rPr lang="zh-CN" altLang="zh-CN" sz="2000" dirty="0">
                <a:solidFill>
                  <a:schemeClr val="bg1"/>
                </a:solidFill>
              </a:rPr>
              <a:t>月</a:t>
            </a:r>
            <a:r>
              <a:rPr lang="en-US" altLang="zh-CN" sz="2000" dirty="0">
                <a:solidFill>
                  <a:schemeClr val="bg1"/>
                </a:solidFill>
              </a:rPr>
              <a:t>12</a:t>
            </a:r>
            <a:r>
              <a:rPr lang="zh-CN" altLang="zh-CN" sz="2000" dirty="0">
                <a:solidFill>
                  <a:schemeClr val="bg1"/>
                </a:solidFill>
              </a:rPr>
              <a:t>日</a:t>
            </a:r>
            <a:r>
              <a:rPr lang="en-US" altLang="zh-CN" sz="2000" dirty="0">
                <a:solidFill>
                  <a:schemeClr val="bg1"/>
                </a:solidFill>
              </a:rPr>
              <a:t>9</a:t>
            </a:r>
            <a:r>
              <a:rPr lang="zh-CN" altLang="zh-CN" sz="2000" dirty="0">
                <a:solidFill>
                  <a:schemeClr val="bg1"/>
                </a:solidFill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</a:rPr>
              <a:t>00</a:t>
            </a:r>
            <a:r>
              <a:rPr lang="zh-CN" altLang="zh-CN" sz="2000" dirty="0">
                <a:solidFill>
                  <a:schemeClr val="bg1"/>
                </a:solidFill>
              </a:rPr>
              <a:t>左右在工地上干活时不慎从高处跌落（约</a:t>
            </a:r>
            <a:r>
              <a:rPr lang="en-US" altLang="zh-CN" sz="2000" dirty="0">
                <a:solidFill>
                  <a:schemeClr val="bg1"/>
                </a:solidFill>
              </a:rPr>
              <a:t>7</a:t>
            </a:r>
            <a:r>
              <a:rPr lang="zh-CN" altLang="zh-CN" sz="2000" dirty="0">
                <a:solidFill>
                  <a:schemeClr val="bg1"/>
                </a:solidFill>
              </a:rPr>
              <a:t>米高），伤及头部及全身多处，患者伤后即不省人事，头部伤处见多量血性液体流出，烦躁不安，无恶心、呕吐，无四肢抽搐，无大小便失禁，无呼吸困难。遂由工友“</a:t>
            </a:r>
            <a:r>
              <a:rPr lang="en-US" altLang="zh-CN" sz="2000" dirty="0">
                <a:solidFill>
                  <a:schemeClr val="bg1"/>
                </a:solidFill>
              </a:rPr>
              <a:t>120</a:t>
            </a:r>
            <a:r>
              <a:rPr lang="zh-CN" altLang="zh-CN" sz="2000" dirty="0">
                <a:solidFill>
                  <a:schemeClr val="bg1"/>
                </a:solidFill>
              </a:rPr>
              <a:t>”送入院，并行</a:t>
            </a:r>
            <a:r>
              <a:rPr lang="en-US" altLang="zh-CN" sz="2000" dirty="0">
                <a:solidFill>
                  <a:schemeClr val="bg1"/>
                </a:solidFill>
              </a:rPr>
              <a:t>CT</a:t>
            </a:r>
            <a:r>
              <a:rPr lang="zh-CN" altLang="zh-CN" sz="2000" dirty="0">
                <a:solidFill>
                  <a:schemeClr val="bg1"/>
                </a:solidFill>
              </a:rPr>
              <a:t>检查，急诊以“急性颅脑损伤”收住院。入院后神志不清，呼之不应，无言语，无睁眼，刺痛收缩，诊断为“急性重症颅脑损伤”。与</a:t>
            </a:r>
            <a:r>
              <a:rPr lang="en-US" altLang="zh-CN" sz="2000" dirty="0">
                <a:solidFill>
                  <a:schemeClr val="bg1"/>
                </a:solidFill>
              </a:rPr>
              <a:t>ICU</a:t>
            </a:r>
            <a:r>
              <a:rPr lang="zh-CN" altLang="zh-CN" sz="2000" dirty="0">
                <a:solidFill>
                  <a:schemeClr val="bg1"/>
                </a:solidFill>
              </a:rPr>
              <a:t>住院昏迷期间在常规护理基础上，经家属同意进行唤醒干预</a:t>
            </a:r>
            <a:r>
              <a:rPr lang="zh-CN" altLang="zh-CN" sz="2000" dirty="0"/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1519898" cy="466708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临</a:t>
            </a:r>
            <a:r>
              <a:rPr lang="zh-CN" altLang="en-US" sz="24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床案例</a:t>
            </a:r>
            <a:endParaRPr lang="zh-CN" altLang="en-US" sz="2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23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4289107" y="1706544"/>
            <a:ext cx="4196749" cy="4197076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22009" y="2248174"/>
            <a:ext cx="3016321" cy="3016321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431039" y="2757204"/>
            <a:ext cx="1998265" cy="1998265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2163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536416" y="2436952"/>
            <a:ext cx="2651792" cy="174849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cs typeface="+mn-ea"/>
                <a:sym typeface="+mn-lt"/>
              </a:rPr>
              <a:t>如</a:t>
            </a:r>
            <a:r>
              <a:rPr lang="zh-CN" altLang="en-US" sz="2400" dirty="0" smtClean="0">
                <a:latin typeface="宋体" panose="02010600030101010101" pitchFamily="2" charset="-122"/>
                <a:cs typeface="+mn-ea"/>
                <a:sym typeface="+mn-lt"/>
              </a:rPr>
              <a:t>何对重症颅脑损伤昏迷患者进行常规护理观察</a:t>
            </a:r>
            <a:r>
              <a:rPr lang="zh-CN" altLang="en-US" sz="2400" dirty="0">
                <a:latin typeface="宋体" panose="02010600030101010101" pitchFamily="2" charset="-122"/>
                <a:cs typeface="+mn-ea"/>
                <a:sym typeface="+mn-lt"/>
              </a:rPr>
              <a:t>？</a:t>
            </a:r>
            <a:endParaRPr lang="en-GB" altLang="zh-CN" sz="2400" dirty="0"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2374616" y="4799152"/>
            <a:ext cx="2651792" cy="249434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8074376" y="2208352"/>
            <a:ext cx="2651792" cy="166193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cs typeface="+mn-ea"/>
                <a:sym typeface="+mn-lt"/>
              </a:rPr>
              <a:t>重</a:t>
            </a:r>
            <a:r>
              <a:rPr lang="zh-CN" altLang="en-US" sz="2400" dirty="0" smtClean="0">
                <a:latin typeface="宋体" panose="02010600030101010101" pitchFamily="2" charset="-122"/>
                <a:cs typeface="+mn-ea"/>
                <a:sym typeface="+mn-lt"/>
              </a:rPr>
              <a:t>症颅脑损伤昏迷患者进行唤醒疗法的应用及效果</a:t>
            </a:r>
            <a:endParaRPr lang="en-GB" altLang="zh-CN" sz="2400" dirty="0"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8074376" y="1874728"/>
            <a:ext cx="2430227" cy="333590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49"/>
            <a:ext cx="3593670" cy="774484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defTabSz="964278"/>
            <a:r>
              <a:rPr lang="zh-CN" altLang="en-US" sz="4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护理问题</a:t>
            </a:r>
          </a:p>
        </p:txBody>
      </p:sp>
    </p:spTree>
    <p:extLst>
      <p:ext uri="{BB962C8B-B14F-4D97-AF65-F5344CB8AC3E}">
        <p14:creationId xmlns:p14="http://schemas.microsoft.com/office/powerpoint/2010/main" xmlns="" val="9870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同心圆 34"/>
          <p:cNvSpPr/>
          <p:nvPr/>
        </p:nvSpPr>
        <p:spPr>
          <a:xfrm>
            <a:off x="959894" y="3286085"/>
            <a:ext cx="3671678" cy="3671678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1428781" y="3437968"/>
            <a:ext cx="2733904" cy="2733904"/>
          </a:xfrm>
          <a:prstGeom prst="donut">
            <a:avLst>
              <a:gd name="adj" fmla="val 7852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635000" extrusionH="95250" prstMaterial="flat">
            <a:bevelT h="57150"/>
            <a:bevelB h="57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1884432" y="3519627"/>
            <a:ext cx="1822602" cy="1822602"/>
          </a:xfrm>
          <a:prstGeom prst="donut">
            <a:avLst>
              <a:gd name="adj" fmla="val 7852"/>
            </a:avLst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270000" extrusionH="95250" prstMaterial="flat">
            <a:bevelT w="44450" h="25400"/>
            <a:bevelB w="44450" h="254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同心圆 37"/>
          <p:cNvSpPr/>
          <p:nvPr/>
        </p:nvSpPr>
        <p:spPr>
          <a:xfrm>
            <a:off x="2250904" y="3817677"/>
            <a:ext cx="1089658" cy="1089658"/>
          </a:xfrm>
          <a:prstGeom prst="donut">
            <a:avLst>
              <a:gd name="adj" fmla="val 12925"/>
            </a:avLst>
          </a:prstGeom>
          <a:solidFill>
            <a:schemeClr val="accent2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1905000" extrusionH="95250" prstMaterial="flat">
            <a:bevelT w="38100" h="19050"/>
            <a:bevelB w="38100" h="190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 flipV="1">
            <a:off x="2567908" y="3920093"/>
            <a:ext cx="455651" cy="45565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92100" dist="1943100" dir="5340000" algn="tl" rotWithShape="0">
              <a:prstClr val="black">
                <a:alpha val="13000"/>
              </a:prstClr>
            </a:outerShdw>
          </a:effectLst>
          <a:scene3d>
            <a:camera prst="perspectiveFront">
              <a:rot lat="17699970" lon="0" rev="0"/>
            </a:camera>
            <a:lightRig rig="flood" dir="t">
              <a:rot lat="0" lon="0" rev="7200000"/>
            </a:lightRig>
          </a:scene3d>
          <a:sp3d z="2374900" extrusionH="95250" prstMaterial="flat">
            <a:bevelT w="95250" h="69850"/>
            <a:bevelB w="95250" h="698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3427212" y="2248173"/>
            <a:ext cx="4000114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632824" y="3000061"/>
            <a:ext cx="379876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039367" y="3796118"/>
            <a:ext cx="3468522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75757" y="4685049"/>
            <a:ext cx="2936929" cy="0"/>
          </a:xfrm>
          <a:prstGeom prst="line">
            <a:avLst/>
          </a:prstGeom>
          <a:noFill/>
          <a:ln w="9525">
            <a:solidFill>
              <a:srgbClr val="414455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TextBox 81"/>
          <p:cNvSpPr txBox="1"/>
          <p:nvPr/>
        </p:nvSpPr>
        <p:spPr>
          <a:xfrm>
            <a:off x="7653749" y="4235066"/>
            <a:ext cx="4536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颅脑损</a:t>
            </a:r>
            <a:r>
              <a:rPr lang="zh-CN" altLang="zh-CN" sz="2400" dirty="0" smtClean="0"/>
              <a:t>伤</a:t>
            </a:r>
            <a:r>
              <a:rPr lang="zh-CN" altLang="en-US" sz="2400" dirty="0" smtClean="0"/>
              <a:t>昏迷</a:t>
            </a:r>
            <a:r>
              <a:rPr lang="zh-CN" altLang="zh-CN" sz="2400" dirty="0" smtClean="0"/>
              <a:t>患</a:t>
            </a:r>
            <a:r>
              <a:rPr lang="zh-CN" altLang="zh-CN" sz="2400" dirty="0"/>
              <a:t>者护理中加入唤醒服务，能有效改善患者呼吸困难的情况，进而推动患者的康复，方法经过研究验证效果确切，值得在临床中借鉴。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01636" y="4147918"/>
            <a:ext cx="203049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ea typeface="宋体" charset="-122"/>
              </a:rPr>
              <a:t>Outcomes</a:t>
            </a:r>
            <a:r>
              <a:rPr lang="zh-CN" altLang="en-US" sz="2800" dirty="0" smtClean="0">
                <a:ea typeface="宋体" charset="-122"/>
              </a:rPr>
              <a:t>：</a:t>
            </a:r>
            <a:endParaRPr lang="en-US" altLang="zh-CN" sz="2800" dirty="0">
              <a:ea typeface="宋体" charset="-122"/>
            </a:endParaRPr>
          </a:p>
          <a:p>
            <a:pPr algn="r"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3749" y="3386731"/>
            <a:ext cx="324012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对照试验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56713" y="3362153"/>
            <a:ext cx="1619932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ea typeface="宋体" charset="-122"/>
              </a:rPr>
              <a:t>Control</a:t>
            </a:r>
            <a:r>
              <a:rPr lang="zh-CN" altLang="en-US" sz="2800" dirty="0" smtClean="0">
                <a:ea typeface="宋体" charset="-122"/>
              </a:rPr>
              <a:t>：</a:t>
            </a:r>
            <a:endParaRPr lang="en-US" altLang="zh-CN" sz="2800" dirty="0">
              <a:ea typeface="宋体" charset="-122"/>
            </a:endParaRPr>
          </a:p>
          <a:p>
            <a:pPr algn="r"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53749" y="2538396"/>
            <a:ext cx="324012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唤醒疗法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68196" y="2593834"/>
            <a:ext cx="2344489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ea typeface="宋体" charset="-122"/>
              </a:rPr>
              <a:t>Intervention</a:t>
            </a:r>
            <a:r>
              <a:rPr lang="zh-CN" altLang="en-US" sz="2800" dirty="0" smtClean="0">
                <a:ea typeface="宋体" charset="-122"/>
              </a:rPr>
              <a:t>：</a:t>
            </a:r>
            <a:endParaRPr lang="en-US" altLang="zh-CN" sz="2800" dirty="0">
              <a:ea typeface="宋体" charset="-122"/>
            </a:endParaRPr>
          </a:p>
          <a:p>
            <a:pPr algn="r"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53749" y="1754442"/>
            <a:ext cx="324012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重症颅脑损伤昏迷患者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163785" y="1754442"/>
            <a:ext cx="2267801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3200" dirty="0" smtClean="0">
                <a:ea typeface="宋体" charset="-122"/>
              </a:rPr>
              <a:t>Participan</a:t>
            </a:r>
            <a:r>
              <a:rPr lang="zh-CN" altLang="en-US" sz="3200" dirty="0" smtClean="0">
                <a:ea typeface="宋体" charset="-122"/>
              </a:rPr>
              <a:t>：</a:t>
            </a:r>
            <a:endParaRPr lang="en-US" altLang="zh-CN" sz="1400" dirty="0">
              <a:ea typeface="宋体" charset="-122"/>
            </a:endParaRPr>
          </a:p>
          <a:p>
            <a:pPr algn="r">
              <a:lnSpc>
                <a:spcPct val="120000"/>
              </a:lnSpc>
            </a:pP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7215904" cy="651374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36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制</a:t>
            </a:r>
            <a:r>
              <a:rPr lang="zh-CN" altLang="en-US" sz="36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定循证问题：</a:t>
            </a:r>
            <a:r>
              <a:rPr lang="zh-CN" altLang="en-US" sz="24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采用</a:t>
            </a:r>
            <a:r>
              <a:rPr lang="en-US" altLang="zh-CN" sz="24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PICU</a:t>
            </a:r>
            <a:r>
              <a:rPr lang="zh-CN" altLang="en-US" sz="24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格式构建循证问题</a:t>
            </a:r>
            <a:endParaRPr lang="zh-CN" altLang="en-US" sz="24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2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6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82" grpId="0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4343151" y="1985524"/>
            <a:ext cx="6821327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383836" y="3208952"/>
            <a:ext cx="578064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886825" y="4432380"/>
            <a:ext cx="8277653" cy="0"/>
          </a:xfrm>
          <a:prstGeom prst="line">
            <a:avLst/>
          </a:prstGeom>
          <a:ln w="3175">
            <a:solidFill>
              <a:srgbClr val="414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流程图: 决策 20"/>
          <p:cNvSpPr/>
          <p:nvPr/>
        </p:nvSpPr>
        <p:spPr>
          <a:xfrm>
            <a:off x="3266534" y="1802451"/>
            <a:ext cx="1740327" cy="1627572"/>
          </a:xfrm>
          <a:prstGeom prst="flowChartDecisi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2" name="流程图: 决策 21"/>
          <p:cNvSpPr/>
          <p:nvPr/>
        </p:nvSpPr>
        <p:spPr>
          <a:xfrm>
            <a:off x="3045000" y="3616325"/>
            <a:ext cx="2113745" cy="2059156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1" dirty="0">
              <a:latin typeface="HelveticaNeueLT Pro 35 Th" pitchFamily="34" charset="0"/>
            </a:endParaRPr>
          </a:p>
        </p:txBody>
      </p:sp>
      <p:sp>
        <p:nvSpPr>
          <p:cNvPr id="23" name="流程图: 决策 22"/>
          <p:cNvSpPr/>
          <p:nvPr/>
        </p:nvSpPr>
        <p:spPr>
          <a:xfrm>
            <a:off x="1301851" y="2211404"/>
            <a:ext cx="2654470" cy="2585917"/>
          </a:xfrm>
          <a:prstGeom prst="flowChartDecis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75" dirty="0">
              <a:latin typeface="HelveticaNeueLT Pro 35 Th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6065" y="1710340"/>
            <a:ext cx="5103951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+mj-ea"/>
                <a:ea typeface="+mj-ea"/>
                <a:cs typeface="+mn-ea"/>
                <a:sym typeface="Arial" panose="020B0604020202020204" pitchFamily="34" charset="0"/>
              </a:rPr>
              <a:t>证</a:t>
            </a:r>
            <a:r>
              <a:rPr lang="zh-CN" altLang="en-US" sz="1600" b="1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据来源</a:t>
            </a:r>
            <a:r>
              <a:rPr lang="zh-CN" altLang="en-US" sz="1400" dirty="0" smtClean="0">
                <a:latin typeface="+mj-ea"/>
                <a:ea typeface="+mj-ea"/>
                <a:cs typeface="+mn-ea"/>
                <a:sym typeface="Arial" panose="020B0604020202020204" pitchFamily="34" charset="0"/>
              </a:rPr>
              <a:t>：</a:t>
            </a:r>
            <a:endParaRPr lang="en-US" altLang="zh-CN" sz="1400" dirty="0"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400" dirty="0">
                <a:latin typeface="宋体" charset="-122"/>
                <a:ea typeface="宋体" charset="-122"/>
              </a:rPr>
              <a:t>二次研究证据：有</a:t>
            </a:r>
            <a:r>
              <a:rPr lang="en-US" altLang="zh-CN" sz="1400" dirty="0">
                <a:latin typeface="宋体" charset="-122"/>
                <a:ea typeface="宋体" charset="-122"/>
              </a:rPr>
              <a:t>Cochrane</a:t>
            </a:r>
            <a:r>
              <a:rPr lang="zh-CN" altLang="en-US" sz="1400" dirty="0">
                <a:latin typeface="宋体" charset="-122"/>
                <a:ea typeface="宋体" charset="-122"/>
              </a:rPr>
              <a:t>图书馆、</a:t>
            </a:r>
            <a:r>
              <a:rPr lang="en-US" altLang="zh-CN" sz="1400" dirty="0">
                <a:latin typeface="宋体" charset="-122"/>
                <a:ea typeface="宋体" charset="-122"/>
              </a:rPr>
              <a:t>OVID</a:t>
            </a:r>
            <a:r>
              <a:rPr lang="zh-CN" altLang="en-US" sz="1400" dirty="0">
                <a:latin typeface="宋体" charset="-122"/>
                <a:ea typeface="宋体" charset="-122"/>
              </a:rPr>
              <a:t>循证数据库以及</a:t>
            </a:r>
            <a:r>
              <a:rPr lang="en-US" altLang="zh-CN" sz="1400" dirty="0">
                <a:latin typeface="宋体" charset="-122"/>
                <a:ea typeface="宋体" charset="-122"/>
              </a:rPr>
              <a:t>JBI</a:t>
            </a:r>
            <a:r>
              <a:rPr lang="zh-CN" altLang="en-US" sz="1400" dirty="0">
                <a:latin typeface="宋体" charset="-122"/>
                <a:ea typeface="宋体" charset="-122"/>
              </a:rPr>
              <a:t>循证卫生保健数据库等</a:t>
            </a:r>
          </a:p>
          <a:p>
            <a:pPr marL="171450" indent="-17145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400" dirty="0">
                <a:latin typeface="宋体" charset="-122"/>
                <a:ea typeface="宋体" charset="-122"/>
              </a:rPr>
              <a:t>原始研究证据</a:t>
            </a:r>
            <a:r>
              <a:rPr lang="en-US" altLang="zh-CN" sz="1400" dirty="0">
                <a:latin typeface="宋体" charset="-122"/>
                <a:ea typeface="宋体" charset="-122"/>
              </a:rPr>
              <a:t>;</a:t>
            </a:r>
            <a:r>
              <a:rPr lang="zh-CN" altLang="en-US" sz="1400" dirty="0">
                <a:latin typeface="宋体" charset="-122"/>
                <a:ea typeface="宋体" charset="-122"/>
              </a:rPr>
              <a:t>主要有中英文期刊数据库</a:t>
            </a:r>
          </a:p>
          <a:p>
            <a:pPr>
              <a:lnSpc>
                <a:spcPct val="150000"/>
              </a:lnSpc>
            </a:pP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12960" y="2917234"/>
            <a:ext cx="4996396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检索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式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：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宋体" charset="-122"/>
                <a:ea typeface="宋体" charset="-122"/>
              </a:rPr>
              <a:t>以中文检索</a:t>
            </a:r>
            <a:r>
              <a:rPr lang="zh-CN" altLang="en-US" sz="1400" dirty="0" smtClean="0">
                <a:latin typeface="宋体" charset="-122"/>
                <a:ea typeface="宋体" charset="-122"/>
              </a:rPr>
              <a:t>词</a:t>
            </a:r>
            <a:r>
              <a:rPr lang="zh-CN" altLang="zh-CN" sz="1400" dirty="0"/>
              <a:t>“急性重症颅脑损伤、昏迷、唤醒</a:t>
            </a:r>
            <a:r>
              <a:rPr lang="zh-CN" altLang="zh-CN" sz="1400" dirty="0" smtClean="0"/>
              <a:t>”</a:t>
            </a:r>
            <a:endParaRPr lang="en-US" altLang="zh-CN" sz="1400" dirty="0" smtClean="0"/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宋体" charset="-122"/>
                <a:ea typeface="宋体" charset="-122"/>
              </a:rPr>
              <a:t>英</a:t>
            </a:r>
            <a:r>
              <a:rPr lang="zh-CN" altLang="en-US" sz="1400" dirty="0" smtClean="0">
                <a:latin typeface="宋体" charset="-122"/>
                <a:ea typeface="宋体" charset="-122"/>
              </a:rPr>
              <a:t>文检索词“</a:t>
            </a:r>
            <a:r>
              <a:rPr lang="en-US" altLang="zh-CN" sz="1400" dirty="0" smtClean="0"/>
              <a:t>Awaken</a:t>
            </a:r>
            <a:r>
              <a:rPr lang="zh-CN" altLang="zh-CN" sz="1400" dirty="0"/>
              <a:t>；</a:t>
            </a:r>
            <a:r>
              <a:rPr lang="en-US" altLang="zh-CN" sz="1400" dirty="0"/>
              <a:t>Craniocerebral injury</a:t>
            </a:r>
            <a:r>
              <a:rPr lang="zh-CN" altLang="zh-CN" sz="1400" dirty="0"/>
              <a:t>；</a:t>
            </a:r>
            <a:r>
              <a:rPr lang="en-US" altLang="zh-CN" sz="1400" dirty="0"/>
              <a:t>Coma </a:t>
            </a:r>
            <a:r>
              <a:rPr lang="en-US" altLang="zh-CN" sz="1400" dirty="0" smtClean="0"/>
              <a:t>patients</a:t>
            </a:r>
            <a:r>
              <a:rPr lang="zh-CN" altLang="en-US" sz="1400" dirty="0" smtClean="0"/>
              <a:t>“</a:t>
            </a:r>
            <a:endParaRPr lang="zh-CN" altLang="en-US" sz="1400" dirty="0">
              <a:latin typeface="宋体" charset="-122"/>
              <a:ea typeface="宋体" charset="-122"/>
            </a:endParaRPr>
          </a:p>
          <a:p>
            <a:pPr>
              <a:lnSpc>
                <a:spcPct val="150000"/>
              </a:lnSpc>
            </a:pP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21475" y="4098742"/>
            <a:ext cx="512239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ea typeface="宋体" charset="-122"/>
              </a:rPr>
              <a:t>证据筛</a:t>
            </a:r>
            <a:r>
              <a:rPr lang="zh-CN" altLang="en-US" b="1" dirty="0" smtClean="0">
                <a:ea typeface="宋体" charset="-122"/>
              </a:rPr>
              <a:t>选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  <a:cs typeface="+mn-ea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600" dirty="0">
                <a:latin typeface="宋体" charset="-122"/>
                <a:ea typeface="宋体" charset="-122"/>
              </a:rPr>
              <a:t>标题和摘要初筛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600" dirty="0">
                <a:latin typeface="宋体" charset="-122"/>
                <a:ea typeface="宋体" charset="-122"/>
              </a:rPr>
              <a:t>全文筛选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ea typeface="宋体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2973" y="294966"/>
            <a:ext cx="2656964" cy="83603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48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证据检索</a:t>
            </a:r>
          </a:p>
        </p:txBody>
      </p:sp>
    </p:spTree>
    <p:extLst>
      <p:ext uri="{BB962C8B-B14F-4D97-AF65-F5344CB8AC3E}">
        <p14:creationId xmlns:p14="http://schemas.microsoft.com/office/powerpoint/2010/main" xmlns="" val="219709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1403" y="1382178"/>
            <a:ext cx="9860626" cy="4639360"/>
            <a:chOff x="1456384" y="1551735"/>
            <a:chExt cx="9350488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98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271535"/>
            <a:ext cx="2651792" cy="825168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生活护理</a:t>
            </a:r>
            <a:endParaRPr lang="en-GB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119517" y="1022458"/>
            <a:ext cx="3140245" cy="230249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症颅脑损伤昏迷患者的常规护理监测</a:t>
            </a:r>
            <a:endParaRPr lang="en-GB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77703" y="4876179"/>
            <a:ext cx="3724080" cy="2302496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重症颅脑损伤昏迷患者的唤醒疗法的实施</a:t>
            </a:r>
            <a:endParaRPr lang="en-GB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2973" y="266550"/>
            <a:ext cx="2246595" cy="71292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4000" b="1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证据内容</a:t>
            </a:r>
          </a:p>
        </p:txBody>
      </p:sp>
    </p:spTree>
    <p:extLst>
      <p:ext uri="{BB962C8B-B14F-4D97-AF65-F5344CB8AC3E}">
        <p14:creationId xmlns:p14="http://schemas.microsoft.com/office/powerpoint/2010/main" xmlns="" val="375559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048780" y="1960140"/>
            <a:ext cx="1746661" cy="17466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9" b="1" dirty="0">
                <a:latin typeface="微软雅黑" pitchFamily="34" charset="-122"/>
                <a:ea typeface="微软雅黑" pitchFamily="34" charset="-122"/>
              </a:rPr>
              <a:t>STEP 1</a:t>
            </a:r>
            <a:endParaRPr lang="zh-CN" altLang="en-US" sz="2109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79572" y="2833472"/>
            <a:ext cx="1746661" cy="174666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2</a:t>
            </a:r>
            <a:endParaRPr lang="zh-CN" altLang="en-US" sz="2109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021663" y="1960141"/>
            <a:ext cx="1746661" cy="174666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109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STEP 3</a:t>
            </a:r>
            <a:endParaRPr lang="zh-CN" altLang="en-US" sz="2109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stCxn id="9" idx="6"/>
            <a:endCxn id="14" idx="2"/>
          </p:cNvCxnSpPr>
          <p:nvPr/>
        </p:nvCxnSpPr>
        <p:spPr>
          <a:xfrm>
            <a:off x="3795441" y="2833471"/>
            <a:ext cx="1684131" cy="873332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4" idx="6"/>
            <a:endCxn id="17" idx="2"/>
          </p:cNvCxnSpPr>
          <p:nvPr/>
        </p:nvCxnSpPr>
        <p:spPr>
          <a:xfrm flipV="1">
            <a:off x="7226233" y="2833472"/>
            <a:ext cx="1795430" cy="873331"/>
          </a:xfrm>
          <a:prstGeom prst="line">
            <a:avLst/>
          </a:prstGeom>
          <a:ln>
            <a:solidFill>
              <a:srgbClr val="2B293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70"/>
          <p:cNvSpPr txBox="1"/>
          <p:nvPr/>
        </p:nvSpPr>
        <p:spPr>
          <a:xfrm>
            <a:off x="2048780" y="4836298"/>
            <a:ext cx="2430227" cy="569937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心</a:t>
            </a: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理护理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5137788" y="5080507"/>
            <a:ext cx="2430227" cy="614436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饮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食护理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170"/>
          <p:cNvSpPr txBox="1"/>
          <p:nvPr/>
        </p:nvSpPr>
        <p:spPr>
          <a:xfrm>
            <a:off x="8679879" y="4709813"/>
            <a:ext cx="2430227" cy="614436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皮肤护理</a:t>
            </a:r>
            <a:endParaRPr lang="en-US" altLang="zh-CN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2246595" cy="58981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32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生活护</a:t>
            </a:r>
            <a:r>
              <a:rPr lang="zh-CN" altLang="en-US" sz="32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理：</a:t>
            </a:r>
            <a:endParaRPr lang="zh-CN" altLang="en-US" sz="320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35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OTHERS"/>
  <p:tag name="ID" val="5535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ENTRY"/>
  <p:tag name="ID" val="553530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05933"/>
  <p:tag name="MH_LIBRARY" val="CONTENTS"/>
  <p:tag name="MH_TYPE" val="NUMBER"/>
  <p:tag name="ID" val="553530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自定义 1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5D76"/>
      </a:accent1>
      <a:accent2>
        <a:srgbClr val="FE8D2F"/>
      </a:accent2>
      <a:accent3>
        <a:srgbClr val="165D76"/>
      </a:accent3>
      <a:accent4>
        <a:srgbClr val="FE8D2F"/>
      </a:accent4>
      <a:accent5>
        <a:srgbClr val="165D76"/>
      </a:accent5>
      <a:accent6>
        <a:srgbClr val="FE8D2F"/>
      </a:accent6>
      <a:hlink>
        <a:srgbClr val="165D76"/>
      </a:hlink>
      <a:folHlink>
        <a:srgbClr val="FE8D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1126</Words>
  <Application>Microsoft Office PowerPoint</Application>
  <PresentationFormat>自定义</PresentationFormat>
  <Paragraphs>118</Paragraphs>
  <Slides>17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创意公开课</dc:title>
  <dc:creator/>
  <cp:keywords>第一PPT模板网-WWW.1PPT.COM</cp:keywords>
  <cp:lastModifiedBy/>
  <cp:revision>1</cp:revision>
  <dcterms:created xsi:type="dcterms:W3CDTF">2016-10-17T14:00:15Z</dcterms:created>
  <dcterms:modified xsi:type="dcterms:W3CDTF">2018-06-19T15:28:47Z</dcterms:modified>
</cp:coreProperties>
</file>