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25"/>
  </p:notesMasterIdLst>
  <p:sldIdLst>
    <p:sldId id="261" r:id="rId3"/>
    <p:sldId id="288" r:id="rId4"/>
    <p:sldId id="257" r:id="rId5"/>
    <p:sldId id="268" r:id="rId6"/>
    <p:sldId id="272" r:id="rId7"/>
    <p:sldId id="279" r:id="rId8"/>
    <p:sldId id="291" r:id="rId9"/>
    <p:sldId id="263" r:id="rId10"/>
    <p:sldId id="269" r:id="rId11"/>
    <p:sldId id="293" r:id="rId12"/>
    <p:sldId id="294" r:id="rId13"/>
    <p:sldId id="295" r:id="rId14"/>
    <p:sldId id="296" r:id="rId15"/>
    <p:sldId id="297" r:id="rId16"/>
    <p:sldId id="298" r:id="rId17"/>
    <p:sldId id="299" r:id="rId18"/>
    <p:sldId id="271" r:id="rId19"/>
    <p:sldId id="302" r:id="rId20"/>
    <p:sldId id="300" r:id="rId21"/>
    <p:sldId id="303" r:id="rId22"/>
    <p:sldId id="304" r:id="rId23"/>
    <p:sldId id="277"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9DE2"/>
    <a:srgbClr val="000000"/>
    <a:srgbClr val="3A27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B9F7A2-B2EC-4060-8CCA-D98EE2BF61D1}" type="datetimeFigureOut">
              <a:rPr lang="zh-CN" altLang="en-US" smtClean="0"/>
              <a:t>2018/11/26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AAA882-1486-4003-B534-8E395E6DAB33}" type="slidenum">
              <a:rPr lang="zh-CN" altLang="en-US" smtClean="0"/>
              <a:t>‹#›</a:t>
            </a:fld>
            <a:endParaRPr lang="zh-CN" altLang="en-US"/>
          </a:p>
        </p:txBody>
      </p:sp>
    </p:spTree>
    <p:extLst>
      <p:ext uri="{BB962C8B-B14F-4D97-AF65-F5344CB8AC3E}">
        <p14:creationId xmlns:p14="http://schemas.microsoft.com/office/powerpoint/2010/main" val="3961756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B50C874-BD57-4262-8BAB-4B78BF46517C}" type="slidenum">
              <a:rPr lang="zh-CN" altLang="en-US" smtClean="0">
                <a:solidFill>
                  <a:prstClr val="black"/>
                </a:solidFill>
              </a:rPr>
              <a:pPr/>
              <a:t>2</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B50C874-BD57-4262-8BAB-4B78BF46517C}" type="slidenum">
              <a:rPr lang="zh-CN" altLang="en-US" smtClean="0">
                <a:solidFill>
                  <a:prstClr val="black"/>
                </a:solidFill>
              </a:rPr>
              <a:pPr/>
              <a:t>12</a:t>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B50C874-BD57-4262-8BAB-4B78BF46517C}" type="slidenum">
              <a:rPr lang="zh-CN" altLang="en-US" smtClean="0">
                <a:solidFill>
                  <a:prstClr val="black"/>
                </a:solidFill>
              </a:rPr>
              <a:pPr/>
              <a:t>13</a:t>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B50C874-BD57-4262-8BAB-4B78BF46517C}" type="slidenum">
              <a:rPr lang="zh-CN" altLang="en-US" smtClean="0">
                <a:solidFill>
                  <a:prstClr val="black"/>
                </a:solidFill>
              </a:rPr>
              <a:pPr/>
              <a:t>14</a:t>
            </a:fld>
            <a:endParaRPr lang="zh-CN"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B50C874-BD57-4262-8BAB-4B78BF46517C}" type="slidenum">
              <a:rPr lang="zh-CN" altLang="en-US" smtClean="0">
                <a:solidFill>
                  <a:prstClr val="black"/>
                </a:solidFill>
              </a:rPr>
              <a:pPr/>
              <a:t>15</a:t>
            </a:fld>
            <a:endParaRPr lang="zh-CN"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B50C874-BD57-4262-8BAB-4B78BF46517C}" type="slidenum">
              <a:rPr lang="zh-CN" altLang="en-US" smtClean="0">
                <a:solidFill>
                  <a:prstClr val="black"/>
                </a:solidFill>
              </a:rPr>
              <a:pPr/>
              <a:t>16</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52B0100-19FF-4A5C-BB09-B01C441BE6A2}" type="datetimeFigureOut">
              <a:rPr lang="zh-CN" altLang="en-US" smtClean="0"/>
              <a:t>2018/11/26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3A068A8-8577-41C8-BEE4-6D4A2AD85817}" type="slidenum">
              <a:rPr lang="zh-CN" altLang="en-US" smtClean="0"/>
              <a:t>‹#›</a:t>
            </a:fld>
            <a:endParaRPr lang="zh-CN" altLang="en-US"/>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52B0100-19FF-4A5C-BB09-B01C441BE6A2}" type="datetimeFigureOut">
              <a:rPr lang="zh-CN" altLang="en-US" smtClean="0"/>
              <a:t>2018/11/26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3A068A8-8577-41C8-BEE4-6D4A2AD85817}" type="slidenum">
              <a:rPr lang="zh-CN" altLang="en-US" smtClean="0"/>
              <a:t>‹#›</a:t>
            </a:fld>
            <a:endParaRPr lang="zh-CN" altLang="en-US"/>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52B0100-19FF-4A5C-BB09-B01C441BE6A2}" type="datetimeFigureOut">
              <a:rPr lang="zh-CN" altLang="en-US" smtClean="0"/>
              <a:t>2018/11/26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3A068A8-8577-41C8-BEE4-6D4A2AD85817}" type="slidenum">
              <a:rPr lang="zh-CN" altLang="en-US" smtClean="0"/>
              <a:t>‹#›</a:t>
            </a:fld>
            <a:endParaRPr lang="zh-CN" altLang="en-US"/>
          </a:p>
        </p:txBody>
      </p:sp>
    </p:spTree>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2"/>
            <a:ext cx="2743200" cy="365125"/>
          </a:xfrm>
        </p:spPr>
        <p:txBody>
          <a:bodyPr/>
          <a:lstStyle>
            <a:lvl1pPr>
              <a:defRPr/>
            </a:lvl1pPr>
          </a:lstStyle>
          <a:p>
            <a:fld id="{5A079F21-3BE8-4E0A-A2CF-C18BDEAD91D7}" type="datetime1">
              <a:rPr lang="zh-CN" altLang="en-US">
                <a:solidFill>
                  <a:prstClr val="black">
                    <a:tint val="75000"/>
                  </a:prstClr>
                </a:solidFill>
              </a:rPr>
              <a:t>2018/11/26</a:t>
            </a:fld>
            <a:endParaRPr lang="zh-CN" altLang="en-US" sz="1865" dirty="0">
              <a:solidFill>
                <a:prstClr val="black"/>
              </a:solidFill>
            </a:endParaRPr>
          </a:p>
        </p:txBody>
      </p:sp>
      <p:sp>
        <p:nvSpPr>
          <p:cNvPr id="4" name="页脚占位符 3"/>
          <p:cNvSpPr>
            <a:spLocks noGrp="1"/>
          </p:cNvSpPr>
          <p:nvPr>
            <p:ph type="ftr" sz="quarter" idx="11"/>
          </p:nvPr>
        </p:nvSpPr>
        <p:spPr>
          <a:xfrm>
            <a:off x="4038600" y="6356352"/>
            <a:ext cx="4114800" cy="365125"/>
          </a:xfrm>
        </p:spPr>
        <p:txBody>
          <a:bodyPr/>
          <a:lstStyle>
            <a:lvl1pPr>
              <a:defRPr/>
            </a:lvl1pPr>
          </a:lstStyle>
          <a:p>
            <a:endParaRPr lang="zh-CN" altLang="zh-CN">
              <a:solidFill>
                <a:prstClr val="black">
                  <a:tint val="75000"/>
                </a:prstClr>
              </a:solidFill>
            </a:endParaRPr>
          </a:p>
        </p:txBody>
      </p:sp>
      <p:sp>
        <p:nvSpPr>
          <p:cNvPr id="5" name="灯片编号占位符 4"/>
          <p:cNvSpPr>
            <a:spLocks noGrp="1"/>
          </p:cNvSpPr>
          <p:nvPr>
            <p:ph type="sldNum" sz="quarter" idx="12"/>
          </p:nvPr>
        </p:nvSpPr>
        <p:spPr>
          <a:xfrm>
            <a:off x="8610600" y="6356352"/>
            <a:ext cx="2743200" cy="365125"/>
          </a:xfrm>
        </p:spPr>
        <p:txBody>
          <a:bodyPr/>
          <a:lstStyle>
            <a:lvl1pPr>
              <a:defRPr/>
            </a:lvl1pPr>
          </a:lstStyle>
          <a:p>
            <a:fld id="{70336DA7-0B35-4766-B3FA-87CC82BF78CC}" type="slidenum">
              <a:rPr lang="zh-CN" altLang="en-US">
                <a:solidFill>
                  <a:prstClr val="black">
                    <a:tint val="75000"/>
                  </a:prstClr>
                </a:solidFill>
              </a:rPr>
              <a:t>‹#›</a:t>
            </a:fld>
            <a:endParaRPr lang="zh-CN" altLang="en-US" sz="1865" dirty="0">
              <a:solidFill>
                <a:prstClr val="black"/>
              </a:solidFill>
            </a:endParaRPr>
          </a:p>
        </p:txBody>
      </p:sp>
    </p:spTree>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52B0100-19FF-4A5C-BB09-B01C441BE6A2}" type="datetimeFigureOut">
              <a:rPr lang="zh-CN" altLang="en-US" smtClean="0">
                <a:solidFill>
                  <a:prstClr val="black">
                    <a:tint val="75000"/>
                  </a:prstClr>
                </a:solidFill>
              </a:rPr>
              <a:pPr/>
              <a:t>2018/11/26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E3A068A8-8577-41C8-BEE4-6D4A2AD85817}"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07455350"/>
      </p:ext>
    </p:extLst>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52B0100-19FF-4A5C-BB09-B01C441BE6A2}" type="datetimeFigureOut">
              <a:rPr lang="zh-CN" altLang="en-US" smtClean="0">
                <a:solidFill>
                  <a:prstClr val="black">
                    <a:tint val="75000"/>
                  </a:prstClr>
                </a:solidFill>
              </a:rPr>
              <a:pPr/>
              <a:t>2018/11/26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E3A068A8-8577-41C8-BEE4-6D4A2AD85817}"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1075366"/>
      </p:ext>
    </p:extLst>
  </p:cSld>
  <p:clrMapOvr>
    <a:masterClrMapping/>
  </p:clrMapOvr>
  <p:transition spd="slow">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52B0100-19FF-4A5C-BB09-B01C441BE6A2}" type="datetimeFigureOut">
              <a:rPr lang="zh-CN" altLang="en-US" smtClean="0">
                <a:solidFill>
                  <a:prstClr val="black">
                    <a:tint val="75000"/>
                  </a:prstClr>
                </a:solidFill>
              </a:rPr>
              <a:pPr/>
              <a:t>2018/11/26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E3A068A8-8577-41C8-BEE4-6D4A2AD85817}"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8149251"/>
      </p:ext>
    </p:extLst>
  </p:cSld>
  <p:clrMapOvr>
    <a:masterClrMapping/>
  </p:clrMapOvr>
  <p:transition spd="slow">
    <p:randomBa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52B0100-19FF-4A5C-BB09-B01C441BE6A2}" type="datetimeFigureOut">
              <a:rPr lang="zh-CN" altLang="en-US" smtClean="0">
                <a:solidFill>
                  <a:prstClr val="black">
                    <a:tint val="75000"/>
                  </a:prstClr>
                </a:solidFill>
              </a:rPr>
              <a:pPr/>
              <a:t>2018/11/26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E3A068A8-8577-41C8-BEE4-6D4A2AD85817}"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92864132"/>
      </p:ext>
    </p:extLst>
  </p:cSld>
  <p:clrMapOvr>
    <a:masterClrMapping/>
  </p:clrMapOvr>
  <p:transition spd="slow">
    <p:randomBa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52B0100-19FF-4A5C-BB09-B01C441BE6A2}" type="datetimeFigureOut">
              <a:rPr lang="zh-CN" altLang="en-US" smtClean="0">
                <a:solidFill>
                  <a:prstClr val="black">
                    <a:tint val="75000"/>
                  </a:prstClr>
                </a:solidFill>
              </a:rPr>
              <a:pPr/>
              <a:t>2018/11/26</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E3A068A8-8577-41C8-BEE4-6D4A2AD85817}"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20049884"/>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52B0100-19FF-4A5C-BB09-B01C441BE6A2}" type="datetimeFigureOut">
              <a:rPr lang="zh-CN" altLang="en-US" smtClean="0"/>
              <a:t>2018/11/26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3A068A8-8577-41C8-BEE4-6D4A2AD85817}" type="slidenum">
              <a:rPr lang="zh-CN" altLang="en-US" smtClean="0"/>
              <a:t>‹#›</a:t>
            </a:fld>
            <a:endParaRPr lang="zh-CN" altLang="en-US"/>
          </a:p>
        </p:txBody>
      </p:sp>
    </p:spTree>
  </p:cSld>
  <p:clrMapOvr>
    <a:masterClrMapping/>
  </p:clrMapOvr>
  <p:transition spd="slow">
    <p:randomBar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52B0100-19FF-4A5C-BB09-B01C441BE6A2}" type="datetimeFigureOut">
              <a:rPr lang="zh-CN" altLang="en-US" smtClean="0">
                <a:solidFill>
                  <a:prstClr val="black">
                    <a:tint val="75000"/>
                  </a:prstClr>
                </a:solidFill>
              </a:rPr>
              <a:pPr/>
              <a:t>2018/11/26</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E3A068A8-8577-41C8-BEE4-6D4A2AD85817}"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37240243"/>
      </p:ext>
    </p:extLst>
  </p:cSld>
  <p:clrMapOvr>
    <a:masterClrMapping/>
  </p:clrMapOvr>
  <p:transition spd="slow">
    <p:randomBar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52B0100-19FF-4A5C-BB09-B01C441BE6A2}" type="datetimeFigureOut">
              <a:rPr lang="zh-CN" altLang="en-US" smtClean="0">
                <a:solidFill>
                  <a:prstClr val="black">
                    <a:tint val="75000"/>
                  </a:prstClr>
                </a:solidFill>
              </a:rPr>
              <a:pPr/>
              <a:t>2018/11/26</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E3A068A8-8577-41C8-BEE4-6D4A2AD85817}"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86196541"/>
      </p:ext>
    </p:extLst>
  </p:cSld>
  <p:clrMapOvr>
    <a:masterClrMapping/>
  </p:clrMapOvr>
  <p:transition spd="slow">
    <p:randomBar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52B0100-19FF-4A5C-BB09-B01C441BE6A2}" type="datetimeFigureOut">
              <a:rPr lang="zh-CN" altLang="en-US" smtClean="0">
                <a:solidFill>
                  <a:prstClr val="black">
                    <a:tint val="75000"/>
                  </a:prstClr>
                </a:solidFill>
              </a:rPr>
              <a:pPr/>
              <a:t>2018/11/26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E3A068A8-8577-41C8-BEE4-6D4A2AD85817}"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60542326"/>
      </p:ext>
    </p:extLst>
  </p:cSld>
  <p:clrMapOvr>
    <a:masterClrMapping/>
  </p:clrMapOvr>
  <p:transition spd="slow">
    <p:randomBar dir="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52B0100-19FF-4A5C-BB09-B01C441BE6A2}" type="datetimeFigureOut">
              <a:rPr lang="zh-CN" altLang="en-US" smtClean="0">
                <a:solidFill>
                  <a:prstClr val="black">
                    <a:tint val="75000"/>
                  </a:prstClr>
                </a:solidFill>
              </a:rPr>
              <a:pPr/>
              <a:t>2018/11/26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E3A068A8-8577-41C8-BEE4-6D4A2AD85817}"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85293258"/>
      </p:ext>
    </p:extLst>
  </p:cSld>
  <p:clrMapOvr>
    <a:masterClrMapping/>
  </p:clrMapOvr>
  <p:transition spd="slow">
    <p:randomBar dir="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52B0100-19FF-4A5C-BB09-B01C441BE6A2}" type="datetimeFigureOut">
              <a:rPr lang="zh-CN" altLang="en-US" smtClean="0">
                <a:solidFill>
                  <a:prstClr val="black">
                    <a:tint val="75000"/>
                  </a:prstClr>
                </a:solidFill>
              </a:rPr>
              <a:pPr/>
              <a:t>2018/11/26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E3A068A8-8577-41C8-BEE4-6D4A2AD85817}"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5024876"/>
      </p:ext>
    </p:extLst>
  </p:cSld>
  <p:clrMapOvr>
    <a:masterClrMapping/>
  </p:clrMapOvr>
  <p:transition spd="slow">
    <p:randomBar dir="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52B0100-19FF-4A5C-BB09-B01C441BE6A2}" type="datetimeFigureOut">
              <a:rPr lang="zh-CN" altLang="en-US" smtClean="0">
                <a:solidFill>
                  <a:prstClr val="black">
                    <a:tint val="75000"/>
                  </a:prstClr>
                </a:solidFill>
              </a:rPr>
              <a:pPr/>
              <a:t>2018/11/26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E3A068A8-8577-41C8-BEE4-6D4A2AD85817}"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42589597"/>
      </p:ext>
    </p:extLst>
  </p:cSld>
  <p:clrMapOvr>
    <a:masterClrMapping/>
  </p:clrMapOvr>
  <p:transition spd="slow">
    <p:randomBar dir="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2"/>
            <a:ext cx="2743200" cy="365125"/>
          </a:xfrm>
        </p:spPr>
        <p:txBody>
          <a:bodyPr/>
          <a:lstStyle>
            <a:lvl1pPr>
              <a:defRPr/>
            </a:lvl1pPr>
          </a:lstStyle>
          <a:p>
            <a:fld id="{5A079F21-3BE8-4E0A-A2CF-C18BDEAD91D7}" type="datetime1">
              <a:rPr lang="zh-CN" altLang="en-US">
                <a:solidFill>
                  <a:prstClr val="black">
                    <a:tint val="75000"/>
                  </a:prstClr>
                </a:solidFill>
              </a:rPr>
              <a:pPr/>
              <a:t>2018/11/26</a:t>
            </a:fld>
            <a:endParaRPr lang="zh-CN" altLang="en-US" sz="1865" dirty="0">
              <a:solidFill>
                <a:prstClr val="black"/>
              </a:solidFill>
            </a:endParaRPr>
          </a:p>
        </p:txBody>
      </p:sp>
      <p:sp>
        <p:nvSpPr>
          <p:cNvPr id="4" name="页脚占位符 3"/>
          <p:cNvSpPr>
            <a:spLocks noGrp="1"/>
          </p:cNvSpPr>
          <p:nvPr>
            <p:ph type="ftr" sz="quarter" idx="11"/>
          </p:nvPr>
        </p:nvSpPr>
        <p:spPr>
          <a:xfrm>
            <a:off x="4038600" y="6356352"/>
            <a:ext cx="4114800" cy="365125"/>
          </a:xfrm>
        </p:spPr>
        <p:txBody>
          <a:bodyPr/>
          <a:lstStyle>
            <a:lvl1pPr>
              <a:defRPr/>
            </a:lvl1pPr>
          </a:lstStyle>
          <a:p>
            <a:endParaRPr lang="zh-CN" altLang="zh-CN">
              <a:solidFill>
                <a:prstClr val="black">
                  <a:tint val="75000"/>
                </a:prstClr>
              </a:solidFill>
            </a:endParaRPr>
          </a:p>
        </p:txBody>
      </p:sp>
      <p:sp>
        <p:nvSpPr>
          <p:cNvPr id="5" name="灯片编号占位符 4"/>
          <p:cNvSpPr>
            <a:spLocks noGrp="1"/>
          </p:cNvSpPr>
          <p:nvPr>
            <p:ph type="sldNum" sz="quarter" idx="12"/>
          </p:nvPr>
        </p:nvSpPr>
        <p:spPr>
          <a:xfrm>
            <a:off x="8610600" y="6356352"/>
            <a:ext cx="2743200" cy="365125"/>
          </a:xfrm>
        </p:spPr>
        <p:txBody>
          <a:bodyPr/>
          <a:lstStyle>
            <a:lvl1pPr>
              <a:defRPr/>
            </a:lvl1pPr>
          </a:lstStyle>
          <a:p>
            <a:fld id="{70336DA7-0B35-4766-B3FA-87CC82BF78CC}" type="slidenum">
              <a:rPr lang="zh-CN" altLang="en-US">
                <a:solidFill>
                  <a:prstClr val="black">
                    <a:tint val="75000"/>
                  </a:prstClr>
                </a:solidFill>
              </a:rPr>
              <a:pPr/>
              <a:t>‹#›</a:t>
            </a:fld>
            <a:endParaRPr lang="zh-CN" altLang="en-US" sz="1865" dirty="0">
              <a:solidFill>
                <a:prstClr val="black"/>
              </a:solidFill>
            </a:endParaRPr>
          </a:p>
        </p:txBody>
      </p:sp>
    </p:spTree>
    <p:extLst>
      <p:ext uri="{BB962C8B-B14F-4D97-AF65-F5344CB8AC3E}">
        <p14:creationId xmlns:p14="http://schemas.microsoft.com/office/powerpoint/2010/main" val="83749775"/>
      </p:ext>
    </p:extLst>
  </p:cSld>
  <p:clrMapOvr>
    <a:masterClrMapping/>
  </p:clrMapOvr>
  <p:transition spd="slow">
    <p:randomBar dir="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9661784"/>
      </p:ext>
    </p:extLst>
  </p:cSld>
  <p:clrMapOvr>
    <a:masterClrMapping/>
  </p:clrMapOvr>
  <p:transition spd="slow">
    <p:randomBar dir="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5888226"/>
      </p:ext>
    </p:extLst>
  </p:cSld>
  <p:clrMapOvr>
    <a:masterClrMapping/>
  </p:clrMapOvr>
  <p:transition spd="slow">
    <p:randomBar dir="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3714131"/>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52B0100-19FF-4A5C-BB09-B01C441BE6A2}" type="datetimeFigureOut">
              <a:rPr lang="zh-CN" altLang="en-US" smtClean="0"/>
              <a:t>2018/11/26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3A068A8-8577-41C8-BEE4-6D4A2AD85817}" type="slidenum">
              <a:rPr lang="zh-CN" altLang="en-US" smtClean="0"/>
              <a:t>‹#›</a:t>
            </a:fld>
            <a:endParaRPr lang="zh-CN" altLang="en-US"/>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52B0100-19FF-4A5C-BB09-B01C441BE6A2}" type="datetimeFigureOut">
              <a:rPr lang="zh-CN" altLang="en-US" smtClean="0"/>
              <a:t>2018/11/26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3A068A8-8577-41C8-BEE4-6D4A2AD85817}" type="slidenum">
              <a:rPr lang="zh-CN" altLang="en-US" smtClean="0"/>
              <a:t>‹#›</a:t>
            </a:fld>
            <a:endParaRPr lang="zh-CN" altLang="en-US"/>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52B0100-19FF-4A5C-BB09-B01C441BE6A2}" type="datetimeFigureOut">
              <a:rPr lang="zh-CN" altLang="en-US" smtClean="0"/>
              <a:t>2018/11/26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3A068A8-8577-41C8-BEE4-6D4A2AD85817}" type="slidenum">
              <a:rPr lang="zh-CN" altLang="en-US" smtClean="0"/>
              <a:t>‹#›</a:t>
            </a:fld>
            <a:endParaRPr lang="zh-CN" altLang="en-US"/>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52B0100-19FF-4A5C-BB09-B01C441BE6A2}" type="datetimeFigureOut">
              <a:rPr lang="zh-CN" altLang="en-US" smtClean="0"/>
              <a:t>2018/11/26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3A068A8-8577-41C8-BEE4-6D4A2AD85817}" type="slidenum">
              <a:rPr lang="zh-CN" altLang="en-US" smtClean="0"/>
              <a:t>‹#›</a:t>
            </a:fld>
            <a:endParaRPr lang="zh-CN" altLang="en-US"/>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52B0100-19FF-4A5C-BB09-B01C441BE6A2}" type="datetimeFigureOut">
              <a:rPr lang="zh-CN" altLang="en-US" smtClean="0"/>
              <a:t>2018/11/26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3A068A8-8577-41C8-BEE4-6D4A2AD85817}" type="slidenum">
              <a:rPr lang="zh-CN" altLang="en-US" smtClean="0"/>
              <a:t>‹#›</a:t>
            </a:fld>
            <a:endParaRPr lang="zh-CN" altLang="en-US"/>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52B0100-19FF-4A5C-BB09-B01C441BE6A2}" type="datetimeFigureOut">
              <a:rPr lang="zh-CN" altLang="en-US" smtClean="0"/>
              <a:t>2018/11/26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3A068A8-8577-41C8-BEE4-6D4A2AD85817}" type="slidenum">
              <a:rPr lang="zh-CN" altLang="en-US" smtClean="0"/>
              <a:t>‹#›</a:t>
            </a:fld>
            <a:endParaRPr lang="zh-CN" altLang="en-US"/>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52B0100-19FF-4A5C-BB09-B01C441BE6A2}" type="datetimeFigureOut">
              <a:rPr lang="zh-CN" altLang="en-US" smtClean="0"/>
              <a:t>2018/11/26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3A068A8-8577-41C8-BEE4-6D4A2AD85817}" type="slidenum">
              <a:rPr lang="zh-CN" altLang="en-US" smtClean="0"/>
              <a:t>‹#›</a:t>
            </a:fld>
            <a:endParaRPr lang="zh-CN" altLang="en-US"/>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B0100-19FF-4A5C-BB09-B01C441BE6A2}" type="datetimeFigureOut">
              <a:rPr lang="zh-CN" altLang="en-US" smtClean="0"/>
              <a:t>2018/11/26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068A8-8577-41C8-BEE4-6D4A2AD8581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B0100-19FF-4A5C-BB09-B01C441BE6A2}" type="datetimeFigureOut">
              <a:rPr lang="zh-CN" altLang="en-US" smtClean="0">
                <a:solidFill>
                  <a:prstClr val="black">
                    <a:tint val="75000"/>
                  </a:prstClr>
                </a:solidFill>
              </a:rPr>
              <a:pPr/>
              <a:t>2018/11/26</a:t>
            </a:fld>
            <a:endParaRPr lang="zh-CN" altLang="en-US">
              <a:solidFill>
                <a:prstClr val="black">
                  <a:tint val="75000"/>
                </a:prstClr>
              </a:solidFill>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068A8-8577-41C8-BEE4-6D4A2AD85817}"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469919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package" Target="../embeddings/Microsoft_Word_Document1.docx"/></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docx"/></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rcRect l="6124" t="62621" r="26693"/>
          <a:stretch>
            <a:fillRect/>
          </a:stretch>
        </p:blipFill>
        <p:spPr>
          <a:xfrm>
            <a:off x="0" y="0"/>
            <a:ext cx="12192000" cy="6088666"/>
          </a:xfrm>
          <a:custGeom>
            <a:avLst/>
            <a:gdLst>
              <a:gd name="connsiteX0" fmla="*/ 0 w 12192000"/>
              <a:gd name="connsiteY0" fmla="*/ 0 h 6088666"/>
              <a:gd name="connsiteX1" fmla="*/ 12192000 w 12192000"/>
              <a:gd name="connsiteY1" fmla="*/ 0 h 6088666"/>
              <a:gd name="connsiteX2" fmla="*/ 12192000 w 12192000"/>
              <a:gd name="connsiteY2" fmla="*/ 6088666 h 6088666"/>
              <a:gd name="connsiteX3" fmla="*/ 0 w 12192000"/>
              <a:gd name="connsiteY3" fmla="*/ 6088666 h 6088666"/>
              <a:gd name="connsiteX4" fmla="*/ 0 w 12192000"/>
              <a:gd name="connsiteY4" fmla="*/ 0 h 6088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088666">
                <a:moveTo>
                  <a:pt x="0" y="0"/>
                </a:moveTo>
                <a:lnTo>
                  <a:pt x="12192000" y="0"/>
                </a:lnTo>
                <a:lnTo>
                  <a:pt x="12192000" y="6088666"/>
                </a:lnTo>
                <a:lnTo>
                  <a:pt x="0" y="6088666"/>
                </a:lnTo>
                <a:lnTo>
                  <a:pt x="0" y="0"/>
                </a:lnTo>
                <a:close/>
              </a:path>
            </a:pathLst>
          </a:custGeom>
        </p:spPr>
      </p:pic>
      <p:pic>
        <p:nvPicPr>
          <p:cNvPr id="4" name="图片 3"/>
          <p:cNvPicPr>
            <a:picLocks noChangeAspect="1"/>
          </p:cNvPicPr>
          <p:nvPr/>
        </p:nvPicPr>
        <p:blipFill>
          <a:blip r:embed="rId2">
            <a:extLst>
              <a:ext uri="{28A0092B-C50C-407E-A947-70E740481C1C}">
                <a14:useLocalDpi xmlns:a14="http://schemas.microsoft.com/office/drawing/2010/main" val="0"/>
              </a:ext>
            </a:extLst>
          </a:blip>
          <a:srcRect l="6124" t="100000" r="26693" b="-4723"/>
          <a:stretch>
            <a:fillRect/>
          </a:stretch>
        </p:blipFill>
        <p:spPr>
          <a:xfrm>
            <a:off x="0" y="6088666"/>
            <a:ext cx="12192000" cy="769335"/>
          </a:xfrm>
          <a:custGeom>
            <a:avLst/>
            <a:gdLst>
              <a:gd name="connsiteX0" fmla="*/ 0 w 12192000"/>
              <a:gd name="connsiteY0" fmla="*/ 0 h 769335"/>
              <a:gd name="connsiteX1" fmla="*/ 12192000 w 12192000"/>
              <a:gd name="connsiteY1" fmla="*/ 0 h 769335"/>
              <a:gd name="connsiteX2" fmla="*/ 12192000 w 12192000"/>
              <a:gd name="connsiteY2" fmla="*/ 769335 h 769335"/>
              <a:gd name="connsiteX3" fmla="*/ 0 w 12192000"/>
              <a:gd name="connsiteY3" fmla="*/ 769335 h 769335"/>
              <a:gd name="connsiteX4" fmla="*/ 0 w 12192000"/>
              <a:gd name="connsiteY4" fmla="*/ 0 h 7693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769335">
                <a:moveTo>
                  <a:pt x="0" y="0"/>
                </a:moveTo>
                <a:lnTo>
                  <a:pt x="12192000" y="0"/>
                </a:lnTo>
                <a:lnTo>
                  <a:pt x="12192000" y="769335"/>
                </a:lnTo>
                <a:lnTo>
                  <a:pt x="0" y="769335"/>
                </a:lnTo>
                <a:lnTo>
                  <a:pt x="0" y="0"/>
                </a:lnTo>
                <a:close/>
              </a:path>
            </a:pathLst>
          </a:custGeom>
        </p:spPr>
      </p:pic>
      <p:sp>
        <p:nvSpPr>
          <p:cNvPr id="7" name="文本框 6"/>
          <p:cNvSpPr txBox="1"/>
          <p:nvPr/>
        </p:nvSpPr>
        <p:spPr>
          <a:xfrm>
            <a:off x="2254155" y="4034930"/>
            <a:ext cx="7683690" cy="861774"/>
          </a:xfrm>
          <a:prstGeom prst="rect">
            <a:avLst/>
          </a:prstGeom>
          <a:noFill/>
        </p:spPr>
        <p:txBody>
          <a:bodyPr wrap="square" rtlCol="0">
            <a:spAutoFit/>
          </a:bodyPr>
          <a:lstStyle/>
          <a:p>
            <a:pPr algn="dist"/>
            <a:r>
              <a:rPr lang="zh-CN" altLang="en-US" sz="5000" b="1" dirty="0">
                <a:solidFill>
                  <a:srgbClr val="000000"/>
                </a:solidFill>
                <a:latin typeface="方正兰亭粗黑简体" panose="02000000000000000000" pitchFamily="2" charset="-122"/>
                <a:ea typeface="方正兰亭粗黑简体" panose="02000000000000000000" pitchFamily="2" charset="-122"/>
              </a:rPr>
              <a:t>派遣员工：何去何从？</a:t>
            </a:r>
            <a:endParaRPr lang="zh-CN" altLang="en-US" sz="5000" b="1" dirty="0">
              <a:solidFill>
                <a:srgbClr val="000000"/>
              </a:solidFill>
              <a:latin typeface="造字工房悦黑体验版纤细体" pitchFamily="50" charset="-122"/>
              <a:ea typeface="造字工房悦黑体验版纤细体" pitchFamily="50" charset="-122"/>
            </a:endParaRPr>
          </a:p>
        </p:txBody>
      </p:sp>
      <p:sp>
        <p:nvSpPr>
          <p:cNvPr id="8" name="椭圆 7"/>
          <p:cNvSpPr/>
          <p:nvPr/>
        </p:nvSpPr>
        <p:spPr>
          <a:xfrm>
            <a:off x="4816796" y="1452739"/>
            <a:ext cx="2160000" cy="21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Group 4"/>
          <p:cNvGrpSpPr>
            <a:grpSpLocks noChangeAspect="1"/>
          </p:cNvGrpSpPr>
          <p:nvPr/>
        </p:nvGrpSpPr>
        <p:grpSpPr bwMode="auto">
          <a:xfrm>
            <a:off x="4659085" y="2166942"/>
            <a:ext cx="2311399" cy="1212850"/>
            <a:chOff x="2944" y="1301"/>
            <a:chExt cx="1456" cy="764"/>
          </a:xfrm>
        </p:grpSpPr>
        <p:sp>
          <p:nvSpPr>
            <p:cNvPr id="13" name="Freeform 5"/>
            <p:cNvSpPr/>
            <p:nvPr/>
          </p:nvSpPr>
          <p:spPr bwMode="auto">
            <a:xfrm>
              <a:off x="3328" y="1527"/>
              <a:ext cx="787" cy="396"/>
            </a:xfrm>
            <a:custGeom>
              <a:avLst/>
              <a:gdLst>
                <a:gd name="T0" fmla="*/ 152 w 1307"/>
                <a:gd name="T1" fmla="*/ 0 h 657"/>
                <a:gd name="T2" fmla="*/ 0 w 1307"/>
                <a:gd name="T3" fmla="*/ 339 h 657"/>
                <a:gd name="T4" fmla="*/ 1307 w 1307"/>
                <a:gd name="T5" fmla="*/ 391 h 657"/>
                <a:gd name="T6" fmla="*/ 1182 w 1307"/>
                <a:gd name="T7" fmla="*/ 26 h 657"/>
                <a:gd name="T8" fmla="*/ 152 w 1307"/>
                <a:gd name="T9" fmla="*/ 0 h 657"/>
              </a:gdLst>
              <a:ahLst/>
              <a:cxnLst>
                <a:cxn ang="0">
                  <a:pos x="T0" y="T1"/>
                </a:cxn>
                <a:cxn ang="0">
                  <a:pos x="T2" y="T3"/>
                </a:cxn>
                <a:cxn ang="0">
                  <a:pos x="T4" y="T5"/>
                </a:cxn>
                <a:cxn ang="0">
                  <a:pos x="T6" y="T7"/>
                </a:cxn>
                <a:cxn ang="0">
                  <a:pos x="T8" y="T9"/>
                </a:cxn>
              </a:cxnLst>
              <a:rect l="0" t="0" r="r" b="b"/>
              <a:pathLst>
                <a:path w="1307" h="657">
                  <a:moveTo>
                    <a:pt x="152" y="0"/>
                  </a:moveTo>
                  <a:cubicBezTo>
                    <a:pt x="0" y="339"/>
                    <a:pt x="0" y="339"/>
                    <a:pt x="0" y="339"/>
                  </a:cubicBezTo>
                  <a:cubicBezTo>
                    <a:pt x="0" y="339"/>
                    <a:pt x="596" y="657"/>
                    <a:pt x="1307" y="391"/>
                  </a:cubicBezTo>
                  <a:cubicBezTo>
                    <a:pt x="1182" y="26"/>
                    <a:pt x="1182" y="26"/>
                    <a:pt x="1182" y="26"/>
                  </a:cubicBezTo>
                  <a:lnTo>
                    <a:pt x="152" y="0"/>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6"/>
            <p:cNvSpPr/>
            <p:nvPr/>
          </p:nvSpPr>
          <p:spPr bwMode="auto">
            <a:xfrm>
              <a:off x="3076" y="1362"/>
              <a:ext cx="1324" cy="302"/>
            </a:xfrm>
            <a:custGeom>
              <a:avLst/>
              <a:gdLst>
                <a:gd name="T0" fmla="*/ 0 w 1324"/>
                <a:gd name="T1" fmla="*/ 77 h 302"/>
                <a:gd name="T2" fmla="*/ 0 w 1324"/>
                <a:gd name="T3" fmla="*/ 94 h 302"/>
                <a:gd name="T4" fmla="*/ 740 w 1324"/>
                <a:gd name="T5" fmla="*/ 302 h 302"/>
                <a:gd name="T6" fmla="*/ 1324 w 1324"/>
                <a:gd name="T7" fmla="*/ 90 h 302"/>
                <a:gd name="T8" fmla="*/ 1320 w 1324"/>
                <a:gd name="T9" fmla="*/ 79 h 302"/>
                <a:gd name="T10" fmla="*/ 693 w 1324"/>
                <a:gd name="T11" fmla="*/ 0 h 302"/>
                <a:gd name="T12" fmla="*/ 0 w 1324"/>
                <a:gd name="T13" fmla="*/ 77 h 302"/>
              </a:gdLst>
              <a:ahLst/>
              <a:cxnLst>
                <a:cxn ang="0">
                  <a:pos x="T0" y="T1"/>
                </a:cxn>
                <a:cxn ang="0">
                  <a:pos x="T2" y="T3"/>
                </a:cxn>
                <a:cxn ang="0">
                  <a:pos x="T4" y="T5"/>
                </a:cxn>
                <a:cxn ang="0">
                  <a:pos x="T6" y="T7"/>
                </a:cxn>
                <a:cxn ang="0">
                  <a:pos x="T8" y="T9"/>
                </a:cxn>
                <a:cxn ang="0">
                  <a:pos x="T10" y="T11"/>
                </a:cxn>
                <a:cxn ang="0">
                  <a:pos x="T12" y="T13"/>
                </a:cxn>
              </a:cxnLst>
              <a:rect l="0" t="0" r="r" b="b"/>
              <a:pathLst>
                <a:path w="1324" h="302">
                  <a:moveTo>
                    <a:pt x="0" y="77"/>
                  </a:moveTo>
                  <a:lnTo>
                    <a:pt x="0" y="94"/>
                  </a:lnTo>
                  <a:lnTo>
                    <a:pt x="740" y="302"/>
                  </a:lnTo>
                  <a:lnTo>
                    <a:pt x="1324" y="90"/>
                  </a:lnTo>
                  <a:lnTo>
                    <a:pt x="1320" y="79"/>
                  </a:lnTo>
                  <a:lnTo>
                    <a:pt x="693" y="0"/>
                  </a:lnTo>
                  <a:lnTo>
                    <a:pt x="0" y="77"/>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7"/>
            <p:cNvSpPr/>
            <p:nvPr/>
          </p:nvSpPr>
          <p:spPr bwMode="auto">
            <a:xfrm>
              <a:off x="3076" y="1301"/>
              <a:ext cx="1320" cy="310"/>
            </a:xfrm>
            <a:custGeom>
              <a:avLst/>
              <a:gdLst>
                <a:gd name="T0" fmla="*/ 0 w 1320"/>
                <a:gd name="T1" fmla="*/ 138 h 310"/>
                <a:gd name="T2" fmla="*/ 652 w 1320"/>
                <a:gd name="T3" fmla="*/ 310 h 310"/>
                <a:gd name="T4" fmla="*/ 1320 w 1320"/>
                <a:gd name="T5" fmla="*/ 140 h 310"/>
                <a:gd name="T6" fmla="*/ 602 w 1320"/>
                <a:gd name="T7" fmla="*/ 0 h 310"/>
                <a:gd name="T8" fmla="*/ 0 w 1320"/>
                <a:gd name="T9" fmla="*/ 138 h 310"/>
              </a:gdLst>
              <a:ahLst/>
              <a:cxnLst>
                <a:cxn ang="0">
                  <a:pos x="T0" y="T1"/>
                </a:cxn>
                <a:cxn ang="0">
                  <a:pos x="T2" y="T3"/>
                </a:cxn>
                <a:cxn ang="0">
                  <a:pos x="T4" y="T5"/>
                </a:cxn>
                <a:cxn ang="0">
                  <a:pos x="T6" y="T7"/>
                </a:cxn>
                <a:cxn ang="0">
                  <a:pos x="T8" y="T9"/>
                </a:cxn>
              </a:cxnLst>
              <a:rect l="0" t="0" r="r" b="b"/>
              <a:pathLst>
                <a:path w="1320" h="310">
                  <a:moveTo>
                    <a:pt x="0" y="138"/>
                  </a:moveTo>
                  <a:lnTo>
                    <a:pt x="652" y="310"/>
                  </a:lnTo>
                  <a:lnTo>
                    <a:pt x="1320" y="140"/>
                  </a:lnTo>
                  <a:lnTo>
                    <a:pt x="602" y="0"/>
                  </a:lnTo>
                  <a:lnTo>
                    <a:pt x="0" y="138"/>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8"/>
            <p:cNvSpPr/>
            <p:nvPr/>
          </p:nvSpPr>
          <p:spPr bwMode="auto">
            <a:xfrm>
              <a:off x="3114" y="1458"/>
              <a:ext cx="104" cy="385"/>
            </a:xfrm>
            <a:custGeom>
              <a:avLst/>
              <a:gdLst>
                <a:gd name="T0" fmla="*/ 21 w 173"/>
                <a:gd name="T1" fmla="*/ 3 h 638"/>
                <a:gd name="T2" fmla="*/ 5 w 173"/>
                <a:gd name="T3" fmla="*/ 10 h 638"/>
                <a:gd name="T4" fmla="*/ 75 w 173"/>
                <a:gd name="T5" fmla="*/ 624 h 638"/>
                <a:gd name="T6" fmla="*/ 94 w 173"/>
                <a:gd name="T7" fmla="*/ 638 h 638"/>
                <a:gd name="T8" fmla="*/ 115 w 173"/>
                <a:gd name="T9" fmla="*/ 315 h 638"/>
                <a:gd name="T10" fmla="*/ 21 w 173"/>
                <a:gd name="T11" fmla="*/ 3 h 638"/>
              </a:gdLst>
              <a:ahLst/>
              <a:cxnLst>
                <a:cxn ang="0">
                  <a:pos x="T0" y="T1"/>
                </a:cxn>
                <a:cxn ang="0">
                  <a:pos x="T2" y="T3"/>
                </a:cxn>
                <a:cxn ang="0">
                  <a:pos x="T4" y="T5"/>
                </a:cxn>
                <a:cxn ang="0">
                  <a:pos x="T6" y="T7"/>
                </a:cxn>
                <a:cxn ang="0">
                  <a:pos x="T8" y="T9"/>
                </a:cxn>
                <a:cxn ang="0">
                  <a:pos x="T10" y="T11"/>
                </a:cxn>
              </a:cxnLst>
              <a:rect l="0" t="0" r="r" b="b"/>
              <a:pathLst>
                <a:path w="173" h="638">
                  <a:moveTo>
                    <a:pt x="21" y="3"/>
                  </a:moveTo>
                  <a:cubicBezTo>
                    <a:pt x="21" y="3"/>
                    <a:pt x="0" y="0"/>
                    <a:pt x="5" y="10"/>
                  </a:cubicBezTo>
                  <a:cubicBezTo>
                    <a:pt x="39" y="78"/>
                    <a:pt x="173" y="394"/>
                    <a:pt x="75" y="624"/>
                  </a:cubicBezTo>
                  <a:cubicBezTo>
                    <a:pt x="94" y="638"/>
                    <a:pt x="94" y="638"/>
                    <a:pt x="94" y="638"/>
                  </a:cubicBezTo>
                  <a:cubicBezTo>
                    <a:pt x="94" y="638"/>
                    <a:pt x="152" y="477"/>
                    <a:pt x="115" y="315"/>
                  </a:cubicBezTo>
                  <a:cubicBezTo>
                    <a:pt x="77" y="153"/>
                    <a:pt x="21" y="3"/>
                    <a:pt x="21" y="3"/>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9"/>
            <p:cNvSpPr/>
            <p:nvPr/>
          </p:nvSpPr>
          <p:spPr bwMode="auto">
            <a:xfrm>
              <a:off x="3118" y="1790"/>
              <a:ext cx="105" cy="94"/>
            </a:xfrm>
            <a:custGeom>
              <a:avLst/>
              <a:gdLst>
                <a:gd name="T0" fmla="*/ 138 w 175"/>
                <a:gd name="T1" fmla="*/ 77 h 156"/>
                <a:gd name="T2" fmla="*/ 8 w 175"/>
                <a:gd name="T3" fmla="*/ 52 h 156"/>
                <a:gd name="T4" fmla="*/ 134 w 175"/>
                <a:gd name="T5" fmla="*/ 148 h 156"/>
                <a:gd name="T6" fmla="*/ 138 w 175"/>
                <a:gd name="T7" fmla="*/ 77 h 156"/>
              </a:gdLst>
              <a:ahLst/>
              <a:cxnLst>
                <a:cxn ang="0">
                  <a:pos x="T0" y="T1"/>
                </a:cxn>
                <a:cxn ang="0">
                  <a:pos x="T2" y="T3"/>
                </a:cxn>
                <a:cxn ang="0">
                  <a:pos x="T4" y="T5"/>
                </a:cxn>
                <a:cxn ang="0">
                  <a:pos x="T6" y="T7"/>
                </a:cxn>
              </a:cxnLst>
              <a:rect l="0" t="0" r="r" b="b"/>
              <a:pathLst>
                <a:path w="175" h="156">
                  <a:moveTo>
                    <a:pt x="138" y="77"/>
                  </a:moveTo>
                  <a:cubicBezTo>
                    <a:pt x="126" y="66"/>
                    <a:pt x="15" y="0"/>
                    <a:pt x="8" y="52"/>
                  </a:cubicBezTo>
                  <a:cubicBezTo>
                    <a:pt x="0" y="104"/>
                    <a:pt x="101" y="156"/>
                    <a:pt x="134" y="148"/>
                  </a:cubicBezTo>
                  <a:cubicBezTo>
                    <a:pt x="167" y="141"/>
                    <a:pt x="175" y="114"/>
                    <a:pt x="138" y="77"/>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0"/>
            <p:cNvSpPr/>
            <p:nvPr/>
          </p:nvSpPr>
          <p:spPr bwMode="auto">
            <a:xfrm>
              <a:off x="2944" y="1855"/>
              <a:ext cx="214" cy="210"/>
            </a:xfrm>
            <a:custGeom>
              <a:avLst/>
              <a:gdLst>
                <a:gd name="T0" fmla="*/ 324 w 354"/>
                <a:gd name="T1" fmla="*/ 15 h 347"/>
                <a:gd name="T2" fmla="*/ 128 w 354"/>
                <a:gd name="T3" fmla="*/ 136 h 347"/>
                <a:gd name="T4" fmla="*/ 0 w 354"/>
                <a:gd name="T5" fmla="*/ 228 h 347"/>
                <a:gd name="T6" fmla="*/ 107 w 354"/>
                <a:gd name="T7" fmla="*/ 313 h 347"/>
                <a:gd name="T8" fmla="*/ 211 w 354"/>
                <a:gd name="T9" fmla="*/ 207 h 347"/>
                <a:gd name="T10" fmla="*/ 131 w 354"/>
                <a:gd name="T11" fmla="*/ 324 h 347"/>
                <a:gd name="T12" fmla="*/ 168 w 354"/>
                <a:gd name="T13" fmla="*/ 347 h 347"/>
                <a:gd name="T14" fmla="*/ 283 w 354"/>
                <a:gd name="T15" fmla="*/ 199 h 347"/>
                <a:gd name="T16" fmla="*/ 324 w 354"/>
                <a:gd name="T17" fmla="*/ 15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4" h="347">
                  <a:moveTo>
                    <a:pt x="324" y="15"/>
                  </a:moveTo>
                  <a:cubicBezTo>
                    <a:pt x="324" y="15"/>
                    <a:pt x="257" y="43"/>
                    <a:pt x="128" y="136"/>
                  </a:cubicBezTo>
                  <a:cubicBezTo>
                    <a:pt x="0" y="228"/>
                    <a:pt x="0" y="228"/>
                    <a:pt x="0" y="228"/>
                  </a:cubicBezTo>
                  <a:cubicBezTo>
                    <a:pt x="107" y="313"/>
                    <a:pt x="107" y="313"/>
                    <a:pt x="107" y="313"/>
                  </a:cubicBezTo>
                  <a:cubicBezTo>
                    <a:pt x="211" y="207"/>
                    <a:pt x="211" y="207"/>
                    <a:pt x="211" y="207"/>
                  </a:cubicBezTo>
                  <a:cubicBezTo>
                    <a:pt x="131" y="324"/>
                    <a:pt x="131" y="324"/>
                    <a:pt x="131" y="324"/>
                  </a:cubicBezTo>
                  <a:cubicBezTo>
                    <a:pt x="168" y="347"/>
                    <a:pt x="168" y="347"/>
                    <a:pt x="168" y="347"/>
                  </a:cubicBezTo>
                  <a:cubicBezTo>
                    <a:pt x="168" y="347"/>
                    <a:pt x="234" y="281"/>
                    <a:pt x="283" y="199"/>
                  </a:cubicBezTo>
                  <a:cubicBezTo>
                    <a:pt x="332" y="117"/>
                    <a:pt x="354" y="0"/>
                    <a:pt x="324" y="15"/>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txBox="1"/>
          <p:nvPr/>
        </p:nvSpPr>
        <p:spPr>
          <a:xfrm>
            <a:off x="2657669" y="3406649"/>
            <a:ext cx="1520272" cy="61555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2000" dirty="0">
                <a:solidFill>
                  <a:srgbClr val="262626"/>
                </a:solidFill>
                <a:latin typeface="华文细黑" panose="02010600040101010101" pitchFamily="2" charset="-122"/>
                <a:ea typeface="华文细黑" panose="02010600040101010101" pitchFamily="2" charset="-122"/>
              </a:rPr>
              <a:t>对劳务派遣单位的影响</a:t>
            </a:r>
            <a:endParaRPr lang="en-US" altLang="zh-CN" sz="2000" dirty="0">
              <a:solidFill>
                <a:srgbClr val="262626"/>
              </a:solidFill>
              <a:latin typeface="华文细黑" panose="02010600040101010101" pitchFamily="2" charset="-122"/>
              <a:ea typeface="华文细黑" panose="02010600040101010101" pitchFamily="2" charset="-122"/>
            </a:endParaRPr>
          </a:p>
        </p:txBody>
      </p:sp>
      <p:sp>
        <p:nvSpPr>
          <p:cNvPr id="10" name="Text Placeholder 3"/>
          <p:cNvSpPr txBox="1"/>
          <p:nvPr/>
        </p:nvSpPr>
        <p:spPr>
          <a:xfrm>
            <a:off x="5751129" y="3411031"/>
            <a:ext cx="1536188" cy="61555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2000" dirty="0">
                <a:solidFill>
                  <a:srgbClr val="262626"/>
                </a:solidFill>
                <a:latin typeface="华文细黑" panose="02010600040101010101" pitchFamily="2" charset="-122"/>
                <a:ea typeface="华文细黑" panose="02010600040101010101" pitchFamily="2" charset="-122"/>
              </a:rPr>
              <a:t>对用工单位的影响</a:t>
            </a:r>
            <a:endParaRPr lang="en-US" altLang="zh-CN" sz="2000" dirty="0">
              <a:solidFill>
                <a:srgbClr val="262626"/>
              </a:solidFill>
              <a:latin typeface="华文细黑" panose="02010600040101010101" pitchFamily="2" charset="-122"/>
              <a:ea typeface="华文细黑" panose="02010600040101010101" pitchFamily="2" charset="-122"/>
            </a:endParaRPr>
          </a:p>
        </p:txBody>
      </p:sp>
      <p:sp>
        <p:nvSpPr>
          <p:cNvPr id="13" name="Text Placeholder 3"/>
          <p:cNvSpPr txBox="1"/>
          <p:nvPr/>
        </p:nvSpPr>
        <p:spPr>
          <a:xfrm>
            <a:off x="8859168" y="3344311"/>
            <a:ext cx="1488707" cy="61555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2000" dirty="0">
                <a:solidFill>
                  <a:srgbClr val="262626"/>
                </a:solidFill>
                <a:latin typeface="华文细黑" panose="02010600040101010101" pitchFamily="2" charset="-122"/>
                <a:ea typeface="华文细黑" panose="02010600040101010101" pitchFamily="2" charset="-122"/>
              </a:rPr>
              <a:t>对被派遣劳动者的影响</a:t>
            </a:r>
            <a:endParaRPr lang="en-US" altLang="zh-CN" sz="2000" dirty="0">
              <a:solidFill>
                <a:srgbClr val="262626"/>
              </a:solidFill>
              <a:latin typeface="华文细黑" panose="02010600040101010101" pitchFamily="2" charset="-122"/>
              <a:ea typeface="华文细黑" panose="02010600040101010101" pitchFamily="2" charset="-122"/>
            </a:endParaRPr>
          </a:p>
        </p:txBody>
      </p:sp>
      <p:sp>
        <p:nvSpPr>
          <p:cNvPr id="14" name="Chevron 42"/>
          <p:cNvSpPr/>
          <p:nvPr/>
        </p:nvSpPr>
        <p:spPr>
          <a:xfrm>
            <a:off x="1498904" y="2753814"/>
            <a:ext cx="918852" cy="1997043"/>
          </a:xfrm>
          <a:prstGeom prst="chevron">
            <a:avLst/>
          </a:prstGeom>
          <a:solidFill>
            <a:srgbClr val="559DE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262626"/>
              </a:solidFill>
            </a:endParaRPr>
          </a:p>
        </p:txBody>
      </p:sp>
      <p:sp>
        <p:nvSpPr>
          <p:cNvPr id="15" name="Chevron 63"/>
          <p:cNvSpPr/>
          <p:nvPr/>
        </p:nvSpPr>
        <p:spPr>
          <a:xfrm>
            <a:off x="4585194" y="2758442"/>
            <a:ext cx="918852" cy="1997043"/>
          </a:xfrm>
          <a:prstGeom prst="chevron">
            <a:avLst/>
          </a:prstGeom>
          <a:solidFill>
            <a:srgbClr val="559DE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262626"/>
              </a:solidFill>
            </a:endParaRPr>
          </a:p>
        </p:txBody>
      </p:sp>
      <p:sp>
        <p:nvSpPr>
          <p:cNvPr id="16" name="Chevron 67"/>
          <p:cNvSpPr/>
          <p:nvPr/>
        </p:nvSpPr>
        <p:spPr>
          <a:xfrm>
            <a:off x="7648865" y="2715905"/>
            <a:ext cx="918852" cy="1997043"/>
          </a:xfrm>
          <a:prstGeom prst="chevron">
            <a:avLst/>
          </a:prstGeom>
          <a:solidFill>
            <a:srgbClr val="559DE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262626"/>
              </a:solidFill>
            </a:endParaRPr>
          </a:p>
        </p:txBody>
      </p:sp>
      <p:sp>
        <p:nvSpPr>
          <p:cNvPr id="17" name="Chevron 86"/>
          <p:cNvSpPr/>
          <p:nvPr/>
        </p:nvSpPr>
        <p:spPr>
          <a:xfrm>
            <a:off x="10581166" y="2715905"/>
            <a:ext cx="918852" cy="1997043"/>
          </a:xfrm>
          <a:prstGeom prst="chevron">
            <a:avLst/>
          </a:prstGeom>
          <a:solidFill>
            <a:srgbClr val="559DE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262626"/>
              </a:solidFill>
            </a:endParaRPr>
          </a:p>
        </p:txBody>
      </p:sp>
      <p:sp>
        <p:nvSpPr>
          <p:cNvPr id="19" name="Oval 41"/>
          <p:cNvSpPr>
            <a:spLocks noChangeAspect="1"/>
          </p:cNvSpPr>
          <p:nvPr/>
        </p:nvSpPr>
        <p:spPr>
          <a:xfrm>
            <a:off x="1336665" y="3324270"/>
            <a:ext cx="864664" cy="865389"/>
          </a:xfrm>
          <a:prstGeom prst="ellipse">
            <a:avLst/>
          </a:prstGeom>
          <a:solidFill>
            <a:srgbClr val="559DE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 dirty="0">
              <a:solidFill>
                <a:srgbClr val="262626"/>
              </a:solidFill>
              <a:latin typeface="Calibri Light"/>
            </a:endParaRPr>
          </a:p>
        </p:txBody>
      </p:sp>
      <p:sp>
        <p:nvSpPr>
          <p:cNvPr id="22" name="Oval 52"/>
          <p:cNvSpPr>
            <a:spLocks noChangeAspect="1"/>
          </p:cNvSpPr>
          <p:nvPr/>
        </p:nvSpPr>
        <p:spPr>
          <a:xfrm>
            <a:off x="4415611" y="3293683"/>
            <a:ext cx="864665" cy="865389"/>
          </a:xfrm>
          <a:prstGeom prst="ellipse">
            <a:avLst/>
          </a:prstGeom>
          <a:solidFill>
            <a:srgbClr val="559DE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 dirty="0">
              <a:solidFill>
                <a:srgbClr val="262626"/>
              </a:solidFill>
              <a:latin typeface="Calibri Light"/>
            </a:endParaRPr>
          </a:p>
        </p:txBody>
      </p:sp>
      <p:sp>
        <p:nvSpPr>
          <p:cNvPr id="25" name="Oval 56"/>
          <p:cNvSpPr>
            <a:spLocks noChangeAspect="1"/>
          </p:cNvSpPr>
          <p:nvPr/>
        </p:nvSpPr>
        <p:spPr>
          <a:xfrm>
            <a:off x="7561774" y="3313614"/>
            <a:ext cx="864665" cy="865389"/>
          </a:xfrm>
          <a:prstGeom prst="ellipse">
            <a:avLst/>
          </a:prstGeom>
          <a:solidFill>
            <a:srgbClr val="559DE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 dirty="0">
              <a:solidFill>
                <a:srgbClr val="262626"/>
              </a:solidFill>
              <a:latin typeface="Calibri Light"/>
            </a:endParaRPr>
          </a:p>
        </p:txBody>
      </p:sp>
      <p:sp>
        <p:nvSpPr>
          <p:cNvPr id="28" name="Oval 68"/>
          <p:cNvSpPr>
            <a:spLocks noChangeAspect="1"/>
          </p:cNvSpPr>
          <p:nvPr/>
        </p:nvSpPr>
        <p:spPr>
          <a:xfrm>
            <a:off x="10451781" y="3281732"/>
            <a:ext cx="864665" cy="865389"/>
          </a:xfrm>
          <a:prstGeom prst="ellipse">
            <a:avLst/>
          </a:prstGeom>
          <a:solidFill>
            <a:srgbClr val="559DE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 dirty="0">
              <a:solidFill>
                <a:srgbClr val="262626"/>
              </a:solidFill>
              <a:latin typeface="Calibri Light"/>
            </a:endParaRPr>
          </a:p>
        </p:txBody>
      </p:sp>
      <p:sp>
        <p:nvSpPr>
          <p:cNvPr id="30" name="Arc 72"/>
          <p:cNvSpPr/>
          <p:nvPr/>
        </p:nvSpPr>
        <p:spPr>
          <a:xfrm rot="19051047">
            <a:off x="2215802" y="2324354"/>
            <a:ext cx="2181771" cy="2181771"/>
          </a:xfrm>
          <a:prstGeom prst="arc">
            <a:avLst/>
          </a:prstGeom>
          <a:noFill/>
          <a:ln w="19050">
            <a:solidFill>
              <a:srgbClr val="559DE2"/>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solidFill>
                <a:srgbClr val="262626"/>
              </a:solidFill>
            </a:endParaRPr>
          </a:p>
        </p:txBody>
      </p:sp>
      <p:sp>
        <p:nvSpPr>
          <p:cNvPr id="31" name="Arc 73"/>
          <p:cNvSpPr/>
          <p:nvPr/>
        </p:nvSpPr>
        <p:spPr>
          <a:xfrm rot="13500000" flipH="1">
            <a:off x="5360475" y="3056235"/>
            <a:ext cx="2181771" cy="2181771"/>
          </a:xfrm>
          <a:prstGeom prst="arc">
            <a:avLst/>
          </a:prstGeom>
          <a:noFill/>
          <a:ln w="19050">
            <a:solidFill>
              <a:srgbClr val="559DE2"/>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solidFill>
                <a:srgbClr val="262626"/>
              </a:solidFill>
            </a:endParaRPr>
          </a:p>
        </p:txBody>
      </p:sp>
      <p:sp>
        <p:nvSpPr>
          <p:cNvPr id="32" name="Arc 74"/>
          <p:cNvSpPr/>
          <p:nvPr/>
        </p:nvSpPr>
        <p:spPr>
          <a:xfrm rot="19051047">
            <a:off x="8408450" y="2315765"/>
            <a:ext cx="2181771" cy="2181771"/>
          </a:xfrm>
          <a:prstGeom prst="arc">
            <a:avLst/>
          </a:prstGeom>
          <a:noFill/>
          <a:ln w="19050">
            <a:solidFill>
              <a:srgbClr val="559DE2"/>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solidFill>
                <a:srgbClr val="262626"/>
              </a:solidFill>
            </a:endParaRPr>
          </a:p>
        </p:txBody>
      </p:sp>
      <p:sp>
        <p:nvSpPr>
          <p:cNvPr id="33" name="Freeform 78"/>
          <p:cNvSpPr/>
          <p:nvPr/>
        </p:nvSpPr>
        <p:spPr bwMode="auto">
          <a:xfrm>
            <a:off x="10758266" y="3492893"/>
            <a:ext cx="251695" cy="466971"/>
          </a:xfrm>
          <a:custGeom>
            <a:avLst/>
            <a:gdLst/>
            <a:ahLst/>
            <a:cxnLst>
              <a:cxn ang="0">
                <a:pos x="35" y="11"/>
              </a:cxn>
              <a:cxn ang="0">
                <a:pos x="29" y="11"/>
              </a:cxn>
              <a:cxn ang="0">
                <a:pos x="23" y="17"/>
              </a:cxn>
              <a:cxn ang="0">
                <a:pos x="23" y="25"/>
              </a:cxn>
              <a:cxn ang="0">
                <a:pos x="35" y="25"/>
              </a:cxn>
              <a:cxn ang="0">
                <a:pos x="33" y="37"/>
              </a:cxn>
              <a:cxn ang="0">
                <a:pos x="23" y="37"/>
              </a:cxn>
              <a:cxn ang="0">
                <a:pos x="23" y="67"/>
              </a:cxn>
              <a:cxn ang="0">
                <a:pos x="11" y="67"/>
              </a:cxn>
              <a:cxn ang="0">
                <a:pos x="11" y="37"/>
              </a:cxn>
              <a:cxn ang="0">
                <a:pos x="0" y="37"/>
              </a:cxn>
              <a:cxn ang="0">
                <a:pos x="0" y="25"/>
              </a:cxn>
              <a:cxn ang="0">
                <a:pos x="11" y="25"/>
              </a:cxn>
              <a:cxn ang="0">
                <a:pos x="11" y="16"/>
              </a:cxn>
              <a:cxn ang="0">
                <a:pos x="26" y="0"/>
              </a:cxn>
              <a:cxn ang="0">
                <a:pos x="35" y="1"/>
              </a:cxn>
              <a:cxn ang="0">
                <a:pos x="35" y="11"/>
              </a:cxn>
            </a:cxnLst>
            <a:rect l="0" t="0" r="r" b="b"/>
            <a:pathLst>
              <a:path w="35" h="67">
                <a:moveTo>
                  <a:pt x="35" y="11"/>
                </a:moveTo>
                <a:cubicBezTo>
                  <a:pt x="29" y="11"/>
                  <a:pt x="29" y="11"/>
                  <a:pt x="29" y="11"/>
                </a:cubicBezTo>
                <a:cubicBezTo>
                  <a:pt x="24" y="11"/>
                  <a:pt x="23" y="14"/>
                  <a:pt x="23" y="17"/>
                </a:cubicBezTo>
                <a:cubicBezTo>
                  <a:pt x="23" y="25"/>
                  <a:pt x="23" y="25"/>
                  <a:pt x="23" y="25"/>
                </a:cubicBezTo>
                <a:cubicBezTo>
                  <a:pt x="35" y="25"/>
                  <a:pt x="35" y="25"/>
                  <a:pt x="35" y="25"/>
                </a:cubicBezTo>
                <a:cubicBezTo>
                  <a:pt x="33" y="37"/>
                  <a:pt x="33" y="37"/>
                  <a:pt x="33" y="37"/>
                </a:cubicBezTo>
                <a:cubicBezTo>
                  <a:pt x="23" y="37"/>
                  <a:pt x="23" y="37"/>
                  <a:pt x="23" y="37"/>
                </a:cubicBezTo>
                <a:cubicBezTo>
                  <a:pt x="23" y="67"/>
                  <a:pt x="23" y="67"/>
                  <a:pt x="23" y="67"/>
                </a:cubicBezTo>
                <a:cubicBezTo>
                  <a:pt x="11" y="67"/>
                  <a:pt x="11" y="67"/>
                  <a:pt x="11" y="67"/>
                </a:cubicBezTo>
                <a:cubicBezTo>
                  <a:pt x="11" y="37"/>
                  <a:pt x="11" y="37"/>
                  <a:pt x="11" y="37"/>
                </a:cubicBezTo>
                <a:cubicBezTo>
                  <a:pt x="0" y="37"/>
                  <a:pt x="0" y="37"/>
                  <a:pt x="0" y="37"/>
                </a:cubicBezTo>
                <a:cubicBezTo>
                  <a:pt x="0" y="25"/>
                  <a:pt x="0" y="25"/>
                  <a:pt x="0" y="25"/>
                </a:cubicBezTo>
                <a:cubicBezTo>
                  <a:pt x="11" y="25"/>
                  <a:pt x="11" y="25"/>
                  <a:pt x="11" y="25"/>
                </a:cubicBezTo>
                <a:cubicBezTo>
                  <a:pt x="11" y="16"/>
                  <a:pt x="11" y="16"/>
                  <a:pt x="11" y="16"/>
                </a:cubicBezTo>
                <a:cubicBezTo>
                  <a:pt x="11" y="6"/>
                  <a:pt x="17" y="0"/>
                  <a:pt x="26" y="0"/>
                </a:cubicBezTo>
                <a:cubicBezTo>
                  <a:pt x="30" y="0"/>
                  <a:pt x="34" y="1"/>
                  <a:pt x="35" y="1"/>
                </a:cubicBezTo>
                <a:lnTo>
                  <a:pt x="35" y="11"/>
                </a:lnTo>
                <a:close/>
              </a:path>
            </a:pathLst>
          </a:custGeom>
          <a:solidFill>
            <a:schemeClr val="bg1"/>
          </a:solidFill>
          <a:ln w="9525">
            <a:noFill/>
            <a:round/>
          </a:ln>
        </p:spPr>
        <p:txBody>
          <a:bodyPr vert="horz" wrap="square" lIns="121920" tIns="60960" rIns="121920" bIns="60960" numCol="1" anchor="t" anchorCtr="0" compatLnSpc="1"/>
          <a:lstStyle/>
          <a:p>
            <a:endParaRPr lang="en-US" sz="2135">
              <a:solidFill>
                <a:srgbClr val="262626"/>
              </a:solidFill>
              <a:latin typeface="Dotum" pitchFamily="34" charset="-127"/>
              <a:ea typeface="Dotum" pitchFamily="34" charset="-127"/>
            </a:endParaRPr>
          </a:p>
        </p:txBody>
      </p:sp>
      <p:sp>
        <p:nvSpPr>
          <p:cNvPr id="34" name="Freeform 154"/>
          <p:cNvSpPr/>
          <p:nvPr/>
        </p:nvSpPr>
        <p:spPr bwMode="auto">
          <a:xfrm>
            <a:off x="7723809" y="3562494"/>
            <a:ext cx="540593" cy="355949"/>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solidFill>
            <a:schemeClr val="bg1"/>
          </a:solidFill>
          <a:ln w="9525">
            <a:noFill/>
            <a:round/>
          </a:ln>
        </p:spPr>
        <p:txBody>
          <a:bodyPr vert="horz" wrap="square" lIns="121920" tIns="60960" rIns="121920" bIns="60960" numCol="1" anchor="t" anchorCtr="0" compatLnSpc="1"/>
          <a:lstStyle/>
          <a:p>
            <a:endParaRPr lang="en-US" sz="2135">
              <a:solidFill>
                <a:srgbClr val="262626"/>
              </a:solidFill>
              <a:latin typeface="Dotum" pitchFamily="34" charset="-127"/>
              <a:ea typeface="Dotum" pitchFamily="34" charset="-127"/>
            </a:endParaRPr>
          </a:p>
        </p:txBody>
      </p:sp>
      <p:sp>
        <p:nvSpPr>
          <p:cNvPr id="35" name="Freeform 141"/>
          <p:cNvSpPr>
            <a:spLocks noEditPoints="1"/>
          </p:cNvSpPr>
          <p:nvPr/>
        </p:nvSpPr>
        <p:spPr bwMode="auto">
          <a:xfrm>
            <a:off x="1519289" y="3607930"/>
            <a:ext cx="499415" cy="322381"/>
          </a:xfrm>
          <a:custGeom>
            <a:avLst/>
            <a:gdLst/>
            <a:ahLst/>
            <a:cxnLst>
              <a:cxn ang="0">
                <a:pos x="67" y="41"/>
              </a:cxn>
              <a:cxn ang="0">
                <a:pos x="59" y="48"/>
              </a:cxn>
              <a:cxn ang="0">
                <a:pos x="34" y="49"/>
              </a:cxn>
              <a:cxn ang="0">
                <a:pos x="8" y="48"/>
              </a:cxn>
              <a:cxn ang="0">
                <a:pos x="1" y="41"/>
              </a:cxn>
              <a:cxn ang="0">
                <a:pos x="0" y="25"/>
              </a:cxn>
              <a:cxn ang="0">
                <a:pos x="1" y="8"/>
              </a:cxn>
              <a:cxn ang="0">
                <a:pos x="8" y="1"/>
              </a:cxn>
              <a:cxn ang="0">
                <a:pos x="34" y="0"/>
              </a:cxn>
              <a:cxn ang="0">
                <a:pos x="59" y="1"/>
              </a:cxn>
              <a:cxn ang="0">
                <a:pos x="67" y="8"/>
              </a:cxn>
              <a:cxn ang="0">
                <a:pos x="68" y="25"/>
              </a:cxn>
              <a:cxn ang="0">
                <a:pos x="67" y="41"/>
              </a:cxn>
              <a:cxn ang="0">
                <a:pos x="47" y="23"/>
              </a:cxn>
              <a:cxn ang="0">
                <a:pos x="28" y="11"/>
              </a:cxn>
              <a:cxn ang="0">
                <a:pos x="25" y="10"/>
              </a:cxn>
              <a:cxn ang="0">
                <a:pos x="24" y="13"/>
              </a:cxn>
              <a:cxn ang="0">
                <a:pos x="24" y="37"/>
              </a:cxn>
              <a:cxn ang="0">
                <a:pos x="25" y="39"/>
              </a:cxn>
              <a:cxn ang="0">
                <a:pos x="26" y="39"/>
              </a:cxn>
              <a:cxn ang="0">
                <a:pos x="28" y="39"/>
              </a:cxn>
              <a:cxn ang="0">
                <a:pos x="47" y="27"/>
              </a:cxn>
              <a:cxn ang="0">
                <a:pos x="48" y="25"/>
              </a:cxn>
              <a:cxn ang="0">
                <a:pos x="47" y="23"/>
              </a:cxn>
            </a:cxnLst>
            <a:rect l="0" t="0" r="r" b="b"/>
            <a:pathLst>
              <a:path w="68" h="49">
                <a:moveTo>
                  <a:pt x="67" y="41"/>
                </a:moveTo>
                <a:cubicBezTo>
                  <a:pt x="66" y="45"/>
                  <a:pt x="63" y="48"/>
                  <a:pt x="59" y="48"/>
                </a:cubicBezTo>
                <a:cubicBezTo>
                  <a:pt x="51" y="49"/>
                  <a:pt x="42" y="49"/>
                  <a:pt x="34" y="49"/>
                </a:cubicBezTo>
                <a:cubicBezTo>
                  <a:pt x="25" y="49"/>
                  <a:pt x="17" y="49"/>
                  <a:pt x="8" y="48"/>
                </a:cubicBezTo>
                <a:cubicBezTo>
                  <a:pt x="5" y="48"/>
                  <a:pt x="2" y="45"/>
                  <a:pt x="1" y="41"/>
                </a:cubicBezTo>
                <a:cubicBezTo>
                  <a:pt x="0" y="36"/>
                  <a:pt x="0" y="30"/>
                  <a:pt x="0" y="25"/>
                </a:cubicBezTo>
                <a:cubicBezTo>
                  <a:pt x="0" y="19"/>
                  <a:pt x="0" y="14"/>
                  <a:pt x="1" y="8"/>
                </a:cubicBezTo>
                <a:cubicBezTo>
                  <a:pt x="2" y="5"/>
                  <a:pt x="5" y="2"/>
                  <a:pt x="8" y="1"/>
                </a:cubicBezTo>
                <a:cubicBezTo>
                  <a:pt x="17" y="0"/>
                  <a:pt x="25" y="0"/>
                  <a:pt x="34" y="0"/>
                </a:cubicBezTo>
                <a:cubicBezTo>
                  <a:pt x="42" y="0"/>
                  <a:pt x="51" y="0"/>
                  <a:pt x="59" y="1"/>
                </a:cubicBezTo>
                <a:cubicBezTo>
                  <a:pt x="63" y="2"/>
                  <a:pt x="66" y="5"/>
                  <a:pt x="67" y="8"/>
                </a:cubicBezTo>
                <a:cubicBezTo>
                  <a:pt x="68" y="14"/>
                  <a:pt x="68" y="19"/>
                  <a:pt x="68" y="25"/>
                </a:cubicBezTo>
                <a:cubicBezTo>
                  <a:pt x="68" y="30"/>
                  <a:pt x="68" y="36"/>
                  <a:pt x="67" y="41"/>
                </a:cubicBezTo>
                <a:close/>
                <a:moveTo>
                  <a:pt x="47" y="23"/>
                </a:moveTo>
                <a:cubicBezTo>
                  <a:pt x="28" y="11"/>
                  <a:pt x="28" y="11"/>
                  <a:pt x="28" y="11"/>
                </a:cubicBezTo>
                <a:cubicBezTo>
                  <a:pt x="27" y="10"/>
                  <a:pt x="26" y="10"/>
                  <a:pt x="25" y="10"/>
                </a:cubicBezTo>
                <a:cubicBezTo>
                  <a:pt x="25" y="11"/>
                  <a:pt x="24" y="12"/>
                  <a:pt x="24" y="13"/>
                </a:cubicBezTo>
                <a:cubicBezTo>
                  <a:pt x="24" y="37"/>
                  <a:pt x="24" y="37"/>
                  <a:pt x="24" y="37"/>
                </a:cubicBezTo>
                <a:cubicBezTo>
                  <a:pt x="24" y="38"/>
                  <a:pt x="25" y="39"/>
                  <a:pt x="25" y="39"/>
                </a:cubicBezTo>
                <a:cubicBezTo>
                  <a:pt x="26" y="39"/>
                  <a:pt x="26" y="39"/>
                  <a:pt x="26" y="39"/>
                </a:cubicBezTo>
                <a:cubicBezTo>
                  <a:pt x="27" y="39"/>
                  <a:pt x="27" y="39"/>
                  <a:pt x="28" y="39"/>
                </a:cubicBezTo>
                <a:cubicBezTo>
                  <a:pt x="47" y="27"/>
                  <a:pt x="47" y="27"/>
                  <a:pt x="47" y="27"/>
                </a:cubicBezTo>
                <a:cubicBezTo>
                  <a:pt x="48" y="26"/>
                  <a:pt x="48" y="26"/>
                  <a:pt x="48" y="25"/>
                </a:cubicBezTo>
                <a:cubicBezTo>
                  <a:pt x="48" y="24"/>
                  <a:pt x="48" y="23"/>
                  <a:pt x="47" y="23"/>
                </a:cubicBezTo>
                <a:close/>
              </a:path>
            </a:pathLst>
          </a:custGeom>
          <a:solidFill>
            <a:schemeClr val="bg1"/>
          </a:solidFill>
          <a:ln w="9525">
            <a:noFill/>
            <a:round/>
          </a:ln>
        </p:spPr>
        <p:txBody>
          <a:bodyPr vert="horz" wrap="square" lIns="121920" tIns="60960" rIns="121920" bIns="60960" numCol="1" anchor="t" anchorCtr="0" compatLnSpc="1"/>
          <a:lstStyle/>
          <a:p>
            <a:endParaRPr lang="en-US" sz="2135">
              <a:solidFill>
                <a:srgbClr val="262626"/>
              </a:solidFill>
              <a:latin typeface="Dotum" pitchFamily="34" charset="-127"/>
              <a:ea typeface="Dotum" pitchFamily="34" charset="-127"/>
            </a:endParaRPr>
          </a:p>
        </p:txBody>
      </p:sp>
      <p:sp>
        <p:nvSpPr>
          <p:cNvPr id="36" name="Freeform 65"/>
          <p:cNvSpPr>
            <a:spLocks noEditPoints="1"/>
          </p:cNvSpPr>
          <p:nvPr/>
        </p:nvSpPr>
        <p:spPr bwMode="auto">
          <a:xfrm>
            <a:off x="4675493" y="3488845"/>
            <a:ext cx="446128" cy="433391"/>
          </a:xfrm>
          <a:custGeom>
            <a:avLst/>
            <a:gdLst/>
            <a:ahLst/>
            <a:cxnLst>
              <a:cxn ang="0">
                <a:pos x="38" y="47"/>
              </a:cxn>
              <a:cxn ang="0">
                <a:pos x="36" y="54"/>
              </a:cxn>
              <a:cxn ang="0">
                <a:pos x="17" y="63"/>
              </a:cxn>
              <a:cxn ang="0">
                <a:pos x="1" y="56"/>
              </a:cxn>
              <a:cxn ang="0">
                <a:pos x="0" y="51"/>
              </a:cxn>
              <a:cxn ang="0">
                <a:pos x="6" y="41"/>
              </a:cxn>
              <a:cxn ang="0">
                <a:pos x="21" y="37"/>
              </a:cxn>
              <a:cxn ang="0">
                <a:pos x="19" y="32"/>
              </a:cxn>
              <a:cxn ang="0">
                <a:pos x="20" y="28"/>
              </a:cxn>
              <a:cxn ang="0">
                <a:pos x="17" y="29"/>
              </a:cxn>
              <a:cxn ang="0">
                <a:pos x="4" y="16"/>
              </a:cxn>
              <a:cxn ang="0">
                <a:pos x="9" y="5"/>
              </a:cxn>
              <a:cxn ang="0">
                <a:pos x="24" y="0"/>
              </a:cxn>
              <a:cxn ang="0">
                <a:pos x="40" y="0"/>
              </a:cxn>
              <a:cxn ang="0">
                <a:pos x="35" y="3"/>
              </a:cxn>
              <a:cxn ang="0">
                <a:pos x="30" y="3"/>
              </a:cxn>
              <a:cxn ang="0">
                <a:pos x="35" y="14"/>
              </a:cxn>
              <a:cxn ang="0">
                <a:pos x="26" y="30"/>
              </a:cxn>
              <a:cxn ang="0">
                <a:pos x="38" y="47"/>
              </a:cxn>
              <a:cxn ang="0">
                <a:pos x="33" y="51"/>
              </a:cxn>
              <a:cxn ang="0">
                <a:pos x="24" y="40"/>
              </a:cxn>
              <a:cxn ang="0">
                <a:pos x="22" y="40"/>
              </a:cxn>
              <a:cxn ang="0">
                <a:pos x="7" y="49"/>
              </a:cxn>
              <a:cxn ang="0">
                <a:pos x="21" y="59"/>
              </a:cxn>
              <a:cxn ang="0">
                <a:pos x="33" y="51"/>
              </a:cxn>
              <a:cxn ang="0">
                <a:pos x="26" y="24"/>
              </a:cxn>
              <a:cxn ang="0">
                <a:pos x="28" y="18"/>
              </a:cxn>
              <a:cxn ang="0">
                <a:pos x="18" y="3"/>
              </a:cxn>
              <a:cxn ang="0">
                <a:pos x="13" y="6"/>
              </a:cxn>
              <a:cxn ang="0">
                <a:pos x="11" y="12"/>
              </a:cxn>
              <a:cxn ang="0">
                <a:pos x="21" y="26"/>
              </a:cxn>
              <a:cxn ang="0">
                <a:pos x="26" y="24"/>
              </a:cxn>
              <a:cxn ang="0">
                <a:pos x="60" y="26"/>
              </a:cxn>
              <a:cxn ang="0">
                <a:pos x="60" y="30"/>
              </a:cxn>
              <a:cxn ang="0">
                <a:pos x="52" y="30"/>
              </a:cxn>
              <a:cxn ang="0">
                <a:pos x="52" y="39"/>
              </a:cxn>
              <a:cxn ang="0">
                <a:pos x="48" y="39"/>
              </a:cxn>
              <a:cxn ang="0">
                <a:pos x="48" y="30"/>
              </a:cxn>
              <a:cxn ang="0">
                <a:pos x="40" y="30"/>
              </a:cxn>
              <a:cxn ang="0">
                <a:pos x="40" y="26"/>
              </a:cxn>
              <a:cxn ang="0">
                <a:pos x="48" y="26"/>
              </a:cxn>
              <a:cxn ang="0">
                <a:pos x="48" y="18"/>
              </a:cxn>
              <a:cxn ang="0">
                <a:pos x="52" y="18"/>
              </a:cxn>
              <a:cxn ang="0">
                <a:pos x="52" y="26"/>
              </a:cxn>
              <a:cxn ang="0">
                <a:pos x="60" y="26"/>
              </a:cxn>
            </a:cxnLst>
            <a:rect l="0" t="0" r="r" b="b"/>
            <a:pathLst>
              <a:path w="60" h="63">
                <a:moveTo>
                  <a:pt x="38" y="47"/>
                </a:moveTo>
                <a:cubicBezTo>
                  <a:pt x="38" y="50"/>
                  <a:pt x="37" y="52"/>
                  <a:pt x="36" y="54"/>
                </a:cubicBezTo>
                <a:cubicBezTo>
                  <a:pt x="32" y="61"/>
                  <a:pt x="24" y="63"/>
                  <a:pt x="17" y="63"/>
                </a:cubicBezTo>
                <a:cubicBezTo>
                  <a:pt x="11" y="63"/>
                  <a:pt x="4" y="61"/>
                  <a:pt x="1" y="56"/>
                </a:cubicBezTo>
                <a:cubicBezTo>
                  <a:pt x="0" y="55"/>
                  <a:pt x="0" y="53"/>
                  <a:pt x="0" y="51"/>
                </a:cubicBezTo>
                <a:cubicBezTo>
                  <a:pt x="0" y="47"/>
                  <a:pt x="2" y="43"/>
                  <a:pt x="6" y="41"/>
                </a:cubicBezTo>
                <a:cubicBezTo>
                  <a:pt x="10" y="38"/>
                  <a:pt x="16" y="38"/>
                  <a:pt x="21" y="37"/>
                </a:cubicBezTo>
                <a:cubicBezTo>
                  <a:pt x="20" y="35"/>
                  <a:pt x="19" y="34"/>
                  <a:pt x="19" y="32"/>
                </a:cubicBezTo>
                <a:cubicBezTo>
                  <a:pt x="19" y="30"/>
                  <a:pt x="19" y="29"/>
                  <a:pt x="20" y="28"/>
                </a:cubicBezTo>
                <a:cubicBezTo>
                  <a:pt x="19" y="29"/>
                  <a:pt x="18" y="29"/>
                  <a:pt x="17" y="29"/>
                </a:cubicBezTo>
                <a:cubicBezTo>
                  <a:pt x="10" y="29"/>
                  <a:pt x="4" y="23"/>
                  <a:pt x="4" y="16"/>
                </a:cubicBezTo>
                <a:cubicBezTo>
                  <a:pt x="4" y="11"/>
                  <a:pt x="6" y="7"/>
                  <a:pt x="9" y="5"/>
                </a:cubicBezTo>
                <a:cubicBezTo>
                  <a:pt x="13" y="1"/>
                  <a:pt x="19" y="0"/>
                  <a:pt x="24" y="0"/>
                </a:cubicBezTo>
                <a:cubicBezTo>
                  <a:pt x="40" y="0"/>
                  <a:pt x="40" y="0"/>
                  <a:pt x="40" y="0"/>
                </a:cubicBezTo>
                <a:cubicBezTo>
                  <a:pt x="35" y="3"/>
                  <a:pt x="35" y="3"/>
                  <a:pt x="35" y="3"/>
                </a:cubicBezTo>
                <a:cubicBezTo>
                  <a:pt x="30" y="3"/>
                  <a:pt x="30" y="3"/>
                  <a:pt x="30" y="3"/>
                </a:cubicBezTo>
                <a:cubicBezTo>
                  <a:pt x="33" y="6"/>
                  <a:pt x="35" y="9"/>
                  <a:pt x="35" y="14"/>
                </a:cubicBezTo>
                <a:cubicBezTo>
                  <a:pt x="35" y="24"/>
                  <a:pt x="26" y="25"/>
                  <a:pt x="26" y="30"/>
                </a:cubicBezTo>
                <a:cubicBezTo>
                  <a:pt x="26" y="35"/>
                  <a:pt x="38" y="37"/>
                  <a:pt x="38" y="47"/>
                </a:cubicBezTo>
                <a:close/>
                <a:moveTo>
                  <a:pt x="33" y="51"/>
                </a:moveTo>
                <a:cubicBezTo>
                  <a:pt x="33" y="45"/>
                  <a:pt x="28" y="42"/>
                  <a:pt x="24" y="40"/>
                </a:cubicBezTo>
                <a:cubicBezTo>
                  <a:pt x="23" y="40"/>
                  <a:pt x="23" y="40"/>
                  <a:pt x="22" y="40"/>
                </a:cubicBezTo>
                <a:cubicBezTo>
                  <a:pt x="16" y="40"/>
                  <a:pt x="7" y="42"/>
                  <a:pt x="7" y="49"/>
                </a:cubicBezTo>
                <a:cubicBezTo>
                  <a:pt x="7" y="57"/>
                  <a:pt x="15" y="59"/>
                  <a:pt x="21" y="59"/>
                </a:cubicBezTo>
                <a:cubicBezTo>
                  <a:pt x="26" y="59"/>
                  <a:pt x="33" y="57"/>
                  <a:pt x="33" y="51"/>
                </a:cubicBezTo>
                <a:close/>
                <a:moveTo>
                  <a:pt x="26" y="24"/>
                </a:moveTo>
                <a:cubicBezTo>
                  <a:pt x="28" y="22"/>
                  <a:pt x="28" y="20"/>
                  <a:pt x="28" y="18"/>
                </a:cubicBezTo>
                <a:cubicBezTo>
                  <a:pt x="28" y="12"/>
                  <a:pt x="25" y="3"/>
                  <a:pt x="18" y="3"/>
                </a:cubicBezTo>
                <a:cubicBezTo>
                  <a:pt x="16" y="3"/>
                  <a:pt x="14" y="4"/>
                  <a:pt x="13" y="6"/>
                </a:cubicBezTo>
                <a:cubicBezTo>
                  <a:pt x="11" y="7"/>
                  <a:pt x="11" y="9"/>
                  <a:pt x="11" y="12"/>
                </a:cubicBezTo>
                <a:cubicBezTo>
                  <a:pt x="11" y="17"/>
                  <a:pt x="14" y="26"/>
                  <a:pt x="21" y="26"/>
                </a:cubicBezTo>
                <a:cubicBezTo>
                  <a:pt x="23" y="26"/>
                  <a:pt x="25" y="25"/>
                  <a:pt x="26" y="24"/>
                </a:cubicBezTo>
                <a:close/>
                <a:moveTo>
                  <a:pt x="60" y="26"/>
                </a:moveTo>
                <a:cubicBezTo>
                  <a:pt x="60" y="30"/>
                  <a:pt x="60" y="30"/>
                  <a:pt x="60" y="30"/>
                </a:cubicBezTo>
                <a:cubicBezTo>
                  <a:pt x="52" y="30"/>
                  <a:pt x="52" y="30"/>
                  <a:pt x="52" y="30"/>
                </a:cubicBezTo>
                <a:cubicBezTo>
                  <a:pt x="52" y="39"/>
                  <a:pt x="52" y="39"/>
                  <a:pt x="52" y="39"/>
                </a:cubicBezTo>
                <a:cubicBezTo>
                  <a:pt x="48" y="39"/>
                  <a:pt x="48" y="39"/>
                  <a:pt x="48" y="39"/>
                </a:cubicBezTo>
                <a:cubicBezTo>
                  <a:pt x="48" y="30"/>
                  <a:pt x="48" y="30"/>
                  <a:pt x="48" y="30"/>
                </a:cubicBezTo>
                <a:cubicBezTo>
                  <a:pt x="40" y="30"/>
                  <a:pt x="40" y="30"/>
                  <a:pt x="40" y="30"/>
                </a:cubicBezTo>
                <a:cubicBezTo>
                  <a:pt x="40" y="26"/>
                  <a:pt x="40" y="26"/>
                  <a:pt x="40" y="26"/>
                </a:cubicBezTo>
                <a:cubicBezTo>
                  <a:pt x="48" y="26"/>
                  <a:pt x="48" y="26"/>
                  <a:pt x="48" y="26"/>
                </a:cubicBezTo>
                <a:cubicBezTo>
                  <a:pt x="48" y="18"/>
                  <a:pt x="48" y="18"/>
                  <a:pt x="48" y="18"/>
                </a:cubicBezTo>
                <a:cubicBezTo>
                  <a:pt x="52" y="18"/>
                  <a:pt x="52" y="18"/>
                  <a:pt x="52" y="18"/>
                </a:cubicBezTo>
                <a:cubicBezTo>
                  <a:pt x="52" y="26"/>
                  <a:pt x="52" y="26"/>
                  <a:pt x="52" y="26"/>
                </a:cubicBezTo>
                <a:lnTo>
                  <a:pt x="60" y="26"/>
                </a:lnTo>
                <a:close/>
              </a:path>
            </a:pathLst>
          </a:custGeom>
          <a:solidFill>
            <a:schemeClr val="bg1"/>
          </a:solidFill>
          <a:ln w="9525">
            <a:noFill/>
            <a:round/>
          </a:ln>
        </p:spPr>
        <p:txBody>
          <a:bodyPr vert="horz" wrap="square" lIns="121920" tIns="60960" rIns="121920" bIns="60960" numCol="1" anchor="t" anchorCtr="0" compatLnSpc="1"/>
          <a:lstStyle/>
          <a:p>
            <a:endParaRPr lang="en-US" sz="2135">
              <a:solidFill>
                <a:srgbClr val="262626"/>
              </a:solidFill>
              <a:latin typeface="Dotum" pitchFamily="34" charset="-127"/>
              <a:ea typeface="Dotum" pitchFamily="34" charset="-127"/>
            </a:endParaRPr>
          </a:p>
        </p:txBody>
      </p:sp>
      <p:pic>
        <p:nvPicPr>
          <p:cNvPr id="37" name="图片 36"/>
          <p:cNvPicPr>
            <a:picLocks noChangeAspect="1"/>
          </p:cNvPicPr>
          <p:nvPr/>
        </p:nvPicPr>
        <p:blipFill>
          <a:blip r:embed="rId2">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18" name="TextBox 17"/>
          <p:cNvSpPr txBox="1"/>
          <p:nvPr/>
        </p:nvSpPr>
        <p:spPr>
          <a:xfrm>
            <a:off x="3393604" y="1204333"/>
            <a:ext cx="6052457" cy="523220"/>
          </a:xfrm>
          <a:prstGeom prst="rect">
            <a:avLst/>
          </a:prstGeom>
          <a:noFill/>
        </p:spPr>
        <p:txBody>
          <a:bodyPr wrap="square" rtlCol="0">
            <a:spAutoFit/>
          </a:bodyPr>
          <a:lstStyle/>
          <a:p>
            <a:r>
              <a:rPr lang="en-US" altLang="zh-CN" sz="2800" dirty="0">
                <a:solidFill>
                  <a:prstClr val="black"/>
                </a:solidFill>
                <a:latin typeface="华文细黑" panose="02010600040101010101" pitchFamily="2" charset="-122"/>
                <a:ea typeface="华文细黑" panose="02010600040101010101" pitchFamily="2" charset="-122"/>
              </a:rPr>
              <a:t>《</a:t>
            </a:r>
            <a:r>
              <a:rPr lang="zh-CN" altLang="en-US" sz="2800" dirty="0">
                <a:solidFill>
                  <a:prstClr val="black"/>
                </a:solidFill>
                <a:latin typeface="华文细黑" panose="02010600040101010101" pitchFamily="2" charset="-122"/>
                <a:ea typeface="华文细黑" panose="02010600040101010101" pitchFamily="2" charset="-122"/>
              </a:rPr>
              <a:t>劳务派遣暂行规定</a:t>
            </a:r>
            <a:r>
              <a:rPr lang="en-US" altLang="zh-CN" sz="2800" dirty="0">
                <a:solidFill>
                  <a:prstClr val="black"/>
                </a:solidFill>
                <a:latin typeface="华文细黑" panose="02010600040101010101" pitchFamily="2" charset="-122"/>
                <a:ea typeface="华文细黑" panose="02010600040101010101" pitchFamily="2" charset="-122"/>
              </a:rPr>
              <a:t>》</a:t>
            </a:r>
            <a:r>
              <a:rPr lang="zh-CN" altLang="en-US" sz="2800" dirty="0">
                <a:solidFill>
                  <a:prstClr val="black"/>
                </a:solidFill>
                <a:latin typeface="华文细黑" panose="02010600040101010101" pitchFamily="2" charset="-122"/>
                <a:ea typeface="华文细黑" panose="02010600040101010101" pitchFamily="2" charset="-122"/>
              </a:rPr>
              <a:t>颁布情况</a:t>
            </a:r>
          </a:p>
        </p:txBody>
      </p:sp>
    </p:spTree>
    <p:extLst>
      <p:ext uri="{BB962C8B-B14F-4D97-AF65-F5344CB8AC3E}">
        <p14:creationId xmlns:p14="http://schemas.microsoft.com/office/powerpoint/2010/main" val="375399040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8" presetClass="entr" presetSubtype="6"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strips(downRight)">
                                      <p:cBhvr>
                                        <p:cTn id="12" dur="500"/>
                                        <p:tgtEl>
                                          <p:spTgt spid="30"/>
                                        </p:tgtEl>
                                      </p:cBhvr>
                                    </p:animEffect>
                                  </p:childTnLst>
                                </p:cTn>
                              </p:par>
                            </p:childTnLst>
                          </p:cTn>
                        </p:par>
                        <p:par>
                          <p:cTn id="13" fill="hold">
                            <p:stCondLst>
                              <p:cond delay="1000"/>
                            </p:stCondLst>
                            <p:childTnLst>
                              <p:par>
                                <p:cTn id="14" presetID="2" presetClass="entr" presetSubtype="8" accel="50000" decel="5000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0-#ppt_w/2"/>
                                          </p:val>
                                        </p:tav>
                                        <p:tav tm="100000">
                                          <p:val>
                                            <p:strVal val="#ppt_x"/>
                                          </p:val>
                                        </p:tav>
                                      </p:tavLst>
                                    </p:anim>
                                    <p:anim calcmode="lin" valueType="num">
                                      <p:cBhvr additive="base">
                                        <p:cTn id="17" dur="500" fill="hold"/>
                                        <p:tgtEl>
                                          <p:spTgt spid="15"/>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18" presetClass="entr" presetSubtype="3"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strips(upRight)">
                                      <p:cBhvr>
                                        <p:cTn id="21" dur="500"/>
                                        <p:tgtEl>
                                          <p:spTgt spid="31"/>
                                        </p:tgtEl>
                                      </p:cBhvr>
                                    </p:animEffect>
                                  </p:childTnLst>
                                </p:cTn>
                              </p:par>
                            </p:childTnLst>
                          </p:cTn>
                        </p:par>
                        <p:par>
                          <p:cTn id="22" fill="hold">
                            <p:stCondLst>
                              <p:cond delay="2000"/>
                            </p:stCondLst>
                            <p:childTnLst>
                              <p:par>
                                <p:cTn id="23" presetID="2" presetClass="entr" presetSubtype="8" accel="50000" decel="50000"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0-#ppt_w/2"/>
                                          </p:val>
                                        </p:tav>
                                        <p:tav tm="100000">
                                          <p:val>
                                            <p:strVal val="#ppt_x"/>
                                          </p:val>
                                        </p:tav>
                                      </p:tavLst>
                                    </p:anim>
                                    <p:anim calcmode="lin" valueType="num">
                                      <p:cBhvr additive="base">
                                        <p:cTn id="26" dur="500" fill="hold"/>
                                        <p:tgtEl>
                                          <p:spTgt spid="16"/>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18" presetClass="entr" presetSubtype="6"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strips(downRight)">
                                      <p:cBhvr>
                                        <p:cTn id="30" dur="500"/>
                                        <p:tgtEl>
                                          <p:spTgt spid="32"/>
                                        </p:tgtEl>
                                      </p:cBhvr>
                                    </p:animEffect>
                                  </p:childTnLst>
                                </p:cTn>
                              </p:par>
                            </p:childTnLst>
                          </p:cTn>
                        </p:par>
                        <p:par>
                          <p:cTn id="31" fill="hold">
                            <p:stCondLst>
                              <p:cond delay="3000"/>
                            </p:stCondLst>
                            <p:childTnLst>
                              <p:par>
                                <p:cTn id="32" presetID="2" presetClass="entr" presetSubtype="8" accel="50000" decel="50000"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additive="base">
                                        <p:cTn id="34" dur="500" fill="hold"/>
                                        <p:tgtEl>
                                          <p:spTgt spid="17"/>
                                        </p:tgtEl>
                                        <p:attrNameLst>
                                          <p:attrName>ppt_x</p:attrName>
                                        </p:attrNameLst>
                                      </p:cBhvr>
                                      <p:tavLst>
                                        <p:tav tm="0">
                                          <p:val>
                                            <p:strVal val="0-#ppt_w/2"/>
                                          </p:val>
                                        </p:tav>
                                        <p:tav tm="100000">
                                          <p:val>
                                            <p:strVal val="#ppt_x"/>
                                          </p:val>
                                        </p:tav>
                                      </p:tavLst>
                                    </p:anim>
                                    <p:anim calcmode="lin" valueType="num">
                                      <p:cBhvr additive="base">
                                        <p:cTn id="35"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rcRect t="60589" r="53519"/>
          <a:stretch>
            <a:fillRect/>
          </a:stretch>
        </p:blipFill>
        <p:spPr>
          <a:xfrm rot="18571216">
            <a:off x="-830670" y="-1570681"/>
            <a:ext cx="6555461" cy="4989057"/>
          </a:xfrm>
          <a:custGeom>
            <a:avLst/>
            <a:gdLst>
              <a:gd name="connsiteX0" fmla="*/ 1605325 w 4313260"/>
              <a:gd name="connsiteY0" fmla="*/ 0 h 3282622"/>
              <a:gd name="connsiteX1" fmla="*/ 4313260 w 4313260"/>
              <a:gd name="connsiteY1" fmla="*/ 3282622 h 3282622"/>
              <a:gd name="connsiteX2" fmla="*/ 0 w 4313260"/>
              <a:gd name="connsiteY2" fmla="*/ 3282622 h 3282622"/>
              <a:gd name="connsiteX3" fmla="*/ 0 w 4313260"/>
              <a:gd name="connsiteY3" fmla="*/ 1324281 h 3282622"/>
              <a:gd name="connsiteX4" fmla="*/ 1605325 w 4313260"/>
              <a:gd name="connsiteY4" fmla="*/ 0 h 32826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3260" h="3282622">
                <a:moveTo>
                  <a:pt x="1605325" y="0"/>
                </a:moveTo>
                <a:lnTo>
                  <a:pt x="4313260" y="3282622"/>
                </a:lnTo>
                <a:lnTo>
                  <a:pt x="0" y="3282622"/>
                </a:lnTo>
                <a:lnTo>
                  <a:pt x="0" y="1324281"/>
                </a:lnTo>
                <a:lnTo>
                  <a:pt x="1605325" y="0"/>
                </a:lnTo>
                <a:close/>
              </a:path>
            </a:pathLst>
          </a:custGeom>
        </p:spPr>
      </p:pic>
      <p:pic>
        <p:nvPicPr>
          <p:cNvPr id="12" name="图片 11"/>
          <p:cNvPicPr>
            <a:picLocks noChangeAspect="1"/>
          </p:cNvPicPr>
          <p:nvPr/>
        </p:nvPicPr>
        <p:blipFill>
          <a:blip r:embed="rId2">
            <a:extLst>
              <a:ext uri="{28A0092B-C50C-407E-A947-70E740481C1C}">
                <a14:useLocalDpi xmlns:a14="http://schemas.microsoft.com/office/drawing/2010/main" val="0"/>
              </a:ext>
            </a:extLst>
          </a:blip>
          <a:srcRect t="61706" r="40353"/>
          <a:stretch>
            <a:fillRect/>
          </a:stretch>
        </p:blipFill>
        <p:spPr>
          <a:xfrm rot="8195221">
            <a:off x="6015934" y="3502426"/>
            <a:ext cx="7957079" cy="4585384"/>
          </a:xfrm>
          <a:custGeom>
            <a:avLst/>
            <a:gdLst>
              <a:gd name="connsiteX0" fmla="*/ 0 w 5125566"/>
              <a:gd name="connsiteY0" fmla="*/ 2953683 h 2953683"/>
              <a:gd name="connsiteX1" fmla="*/ 0 w 5125566"/>
              <a:gd name="connsiteY1" fmla="*/ 2117735 h 2953683"/>
              <a:gd name="connsiteX2" fmla="*/ 2003551 w 5125566"/>
              <a:gd name="connsiteY2" fmla="*/ 0 h 2953683"/>
              <a:gd name="connsiteX3" fmla="*/ 5125566 w 5125566"/>
              <a:gd name="connsiteY3" fmla="*/ 2953683 h 2953683"/>
              <a:gd name="connsiteX4" fmla="*/ 0 w 5125566"/>
              <a:gd name="connsiteY4" fmla="*/ 2953683 h 2953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25566" h="2953683">
                <a:moveTo>
                  <a:pt x="0" y="2953683"/>
                </a:moveTo>
                <a:lnTo>
                  <a:pt x="0" y="2117735"/>
                </a:lnTo>
                <a:lnTo>
                  <a:pt x="2003551" y="0"/>
                </a:lnTo>
                <a:lnTo>
                  <a:pt x="5125566" y="2953683"/>
                </a:lnTo>
                <a:lnTo>
                  <a:pt x="0" y="2953683"/>
                </a:lnTo>
                <a:close/>
              </a:path>
            </a:pathLst>
          </a:custGeom>
        </p:spPr>
      </p:pic>
      <p:sp>
        <p:nvSpPr>
          <p:cNvPr id="13" name="文本框 12"/>
          <p:cNvSpPr txBox="1"/>
          <p:nvPr/>
        </p:nvSpPr>
        <p:spPr>
          <a:xfrm>
            <a:off x="4392707" y="3373743"/>
            <a:ext cx="3908715" cy="830997"/>
          </a:xfrm>
          <a:prstGeom prst="rect">
            <a:avLst/>
          </a:prstGeom>
          <a:noFill/>
        </p:spPr>
        <p:txBody>
          <a:bodyPr wrap="square" rtlCol="0">
            <a:spAutoFit/>
          </a:bodyPr>
          <a:lstStyle/>
          <a:p>
            <a:r>
              <a:rPr lang="zh-CN" altLang="en-US" sz="4800" b="1" dirty="0">
                <a:solidFill>
                  <a:srgbClr val="000000"/>
                </a:solidFill>
                <a:effectLst>
                  <a:outerShdw blurRad="60007" dist="310007" dir="7680000" sy="30000" kx="1300200" algn="ctr" rotWithShape="0">
                    <a:prstClr val="black">
                      <a:alpha val="32000"/>
                    </a:prstClr>
                  </a:outerShdw>
                </a:effectLst>
                <a:latin typeface="造字工房悦黑体验版纤细体" pitchFamily="50" charset="-122"/>
                <a:ea typeface="造字工房悦黑体验版纤细体" pitchFamily="50" charset="-122"/>
              </a:rPr>
              <a:t>案例分析</a:t>
            </a:r>
          </a:p>
        </p:txBody>
      </p:sp>
      <p:cxnSp>
        <p:nvCxnSpPr>
          <p:cNvPr id="14" name="直接连接符 13"/>
          <p:cNvCxnSpPr/>
          <p:nvPr/>
        </p:nvCxnSpPr>
        <p:spPr>
          <a:xfrm>
            <a:off x="3934887" y="4151425"/>
            <a:ext cx="394420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14142" y="4314598"/>
            <a:ext cx="1367913" cy="338554"/>
          </a:xfrm>
          <a:prstGeom prst="rect">
            <a:avLst/>
          </a:prstGeom>
          <a:noFill/>
        </p:spPr>
        <p:txBody>
          <a:bodyPr wrap="square" rtlCol="0">
            <a:spAutoFit/>
          </a:bodyPr>
          <a:lstStyle/>
          <a:p>
            <a:pPr marL="285750" indent="-285750">
              <a:buFont typeface="Wingdings" pitchFamily="2" charset="2"/>
              <a:buChar char="n"/>
            </a:pPr>
            <a:r>
              <a:rPr lang="zh-CN" altLang="en-US" sz="1600" dirty="0">
                <a:solidFill>
                  <a:srgbClr val="000000"/>
                </a:solidFill>
                <a:effectLst>
                  <a:outerShdw blurRad="60007" dist="310007" dir="7680000" sy="30000" kx="1300200" algn="ctr" rotWithShape="0">
                    <a:prstClr val="black">
                      <a:alpha val="32000"/>
                    </a:prstClr>
                  </a:outerShdw>
                </a:effectLst>
                <a:latin typeface="华文细黑" panose="02010600040101010101" pitchFamily="2" charset="-122"/>
                <a:ea typeface="华文细黑" panose="02010600040101010101" pitchFamily="2" charset="-122"/>
              </a:rPr>
              <a:t>关键要点</a:t>
            </a:r>
          </a:p>
        </p:txBody>
      </p:sp>
      <p:sp>
        <p:nvSpPr>
          <p:cNvPr id="16" name="文本框 15"/>
          <p:cNvSpPr txBox="1"/>
          <p:nvPr/>
        </p:nvSpPr>
        <p:spPr>
          <a:xfrm>
            <a:off x="5118188" y="2138920"/>
            <a:ext cx="1768659" cy="1323439"/>
          </a:xfrm>
          <a:prstGeom prst="rect">
            <a:avLst/>
          </a:prstGeom>
          <a:noFill/>
        </p:spPr>
        <p:txBody>
          <a:bodyPr wrap="square" rtlCol="0">
            <a:spAutoFit/>
          </a:bodyPr>
          <a:lstStyle/>
          <a:p>
            <a:r>
              <a:rPr lang="en-US" altLang="zh-CN" sz="8000" b="1" dirty="0">
                <a:solidFill>
                  <a:srgbClr val="000000"/>
                </a:solidFill>
                <a:latin typeface="方正兰亭粗黑简体" panose="02000000000000000000" pitchFamily="2" charset="-122"/>
                <a:ea typeface="方正兰亭粗黑简体" panose="02000000000000000000" pitchFamily="2" charset="-122"/>
              </a:rPr>
              <a:t>03</a:t>
            </a:r>
            <a:endParaRPr lang="zh-CN" altLang="en-US" sz="8000" b="1" dirty="0">
              <a:solidFill>
                <a:srgbClr val="000000"/>
              </a:solidFill>
              <a:latin typeface="方正兰亭粗黑简体" panose="02000000000000000000" pitchFamily="2" charset="-122"/>
              <a:ea typeface="方正兰亭粗黑简体" panose="02000000000000000000" pitchFamily="2" charset="-122"/>
            </a:endParaRPr>
          </a:p>
        </p:txBody>
      </p:sp>
      <p:sp>
        <p:nvSpPr>
          <p:cNvPr id="17" name="文本框 16"/>
          <p:cNvSpPr txBox="1"/>
          <p:nvPr/>
        </p:nvSpPr>
        <p:spPr>
          <a:xfrm>
            <a:off x="4620963" y="4656289"/>
            <a:ext cx="1367913" cy="338554"/>
          </a:xfrm>
          <a:prstGeom prst="rect">
            <a:avLst/>
          </a:prstGeom>
          <a:noFill/>
        </p:spPr>
        <p:txBody>
          <a:bodyPr wrap="square" rtlCol="0">
            <a:spAutoFit/>
          </a:bodyPr>
          <a:lstStyle/>
          <a:p>
            <a:pPr marL="285750" indent="-285750">
              <a:buFont typeface="Wingdings" pitchFamily="2" charset="2"/>
              <a:buChar char="n"/>
            </a:pPr>
            <a:r>
              <a:rPr lang="zh-CN" altLang="en-US" sz="1600" dirty="0">
                <a:solidFill>
                  <a:srgbClr val="000000"/>
                </a:solidFill>
                <a:effectLst>
                  <a:outerShdw blurRad="60007" dist="310007" dir="7680000" sy="30000" kx="1300200" algn="ctr" rotWithShape="0">
                    <a:prstClr val="black">
                      <a:alpha val="32000"/>
                    </a:prstClr>
                  </a:outerShdw>
                </a:effectLst>
                <a:latin typeface="华文细黑" panose="02010600040101010101" pitchFamily="2" charset="-122"/>
                <a:ea typeface="华文细黑" panose="02010600040101010101" pitchFamily="2" charset="-122"/>
              </a:rPr>
              <a:t>分析思路</a:t>
            </a:r>
          </a:p>
        </p:txBody>
      </p:sp>
      <p:sp>
        <p:nvSpPr>
          <p:cNvPr id="18" name="文本框 17"/>
          <p:cNvSpPr txBox="1"/>
          <p:nvPr/>
        </p:nvSpPr>
        <p:spPr>
          <a:xfrm>
            <a:off x="5995697" y="4314598"/>
            <a:ext cx="1367913" cy="338554"/>
          </a:xfrm>
          <a:prstGeom prst="rect">
            <a:avLst/>
          </a:prstGeom>
          <a:noFill/>
        </p:spPr>
        <p:txBody>
          <a:bodyPr wrap="square" rtlCol="0">
            <a:spAutoFit/>
          </a:bodyPr>
          <a:lstStyle/>
          <a:p>
            <a:pPr marL="285750" indent="-285750">
              <a:buFont typeface="Wingdings" pitchFamily="2" charset="2"/>
              <a:buChar char="n"/>
            </a:pPr>
            <a:r>
              <a:rPr lang="zh-CN" altLang="en-US" sz="1600" dirty="0">
                <a:solidFill>
                  <a:srgbClr val="000000"/>
                </a:solidFill>
                <a:effectLst>
                  <a:outerShdw blurRad="60007" dist="310007" dir="7680000" sy="30000" kx="1300200" algn="ctr" rotWithShape="0">
                    <a:prstClr val="black">
                      <a:alpha val="32000"/>
                    </a:prstClr>
                  </a:outerShdw>
                </a:effectLst>
                <a:latin typeface="华文细黑" panose="02010600040101010101" pitchFamily="2" charset="-122"/>
                <a:ea typeface="华文细黑" panose="02010600040101010101" pitchFamily="2" charset="-122"/>
              </a:rPr>
              <a:t>启发思考</a:t>
            </a:r>
          </a:p>
        </p:txBody>
      </p:sp>
      <p:sp>
        <p:nvSpPr>
          <p:cNvPr id="19" name="文本框 18"/>
          <p:cNvSpPr txBox="1"/>
          <p:nvPr/>
        </p:nvSpPr>
        <p:spPr>
          <a:xfrm>
            <a:off x="6002518" y="4656289"/>
            <a:ext cx="1367913" cy="338554"/>
          </a:xfrm>
          <a:prstGeom prst="rect">
            <a:avLst/>
          </a:prstGeom>
          <a:noFill/>
        </p:spPr>
        <p:txBody>
          <a:bodyPr wrap="square" rtlCol="0">
            <a:spAutoFit/>
          </a:bodyPr>
          <a:lstStyle/>
          <a:p>
            <a:pPr marL="285750" indent="-285750">
              <a:buFont typeface="Wingdings" pitchFamily="2" charset="2"/>
              <a:buChar char="n"/>
            </a:pPr>
            <a:r>
              <a:rPr lang="zh-CN" altLang="en-US" sz="1600" dirty="0">
                <a:solidFill>
                  <a:srgbClr val="000000"/>
                </a:solidFill>
                <a:effectLst>
                  <a:outerShdw blurRad="60007" dist="310007" dir="7680000" sy="30000" kx="1300200" algn="ctr" rotWithShape="0">
                    <a:prstClr val="black">
                      <a:alpha val="32000"/>
                    </a:prstClr>
                  </a:outerShdw>
                </a:effectLst>
                <a:latin typeface="华文细黑" panose="02010600040101010101" pitchFamily="2" charset="-122"/>
                <a:ea typeface="华文细黑" panose="02010600040101010101" pitchFamily="2" charset="-122"/>
              </a:rPr>
              <a:t>案例解读</a:t>
            </a:r>
          </a:p>
        </p:txBody>
      </p:sp>
    </p:spTree>
    <p:extLst>
      <p:ext uri="{BB962C8B-B14F-4D97-AF65-F5344CB8AC3E}">
        <p14:creationId xmlns:p14="http://schemas.microsoft.com/office/powerpoint/2010/main" val="1915316494"/>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 name="组合 146"/>
          <p:cNvGrpSpPr/>
          <p:nvPr/>
        </p:nvGrpSpPr>
        <p:grpSpPr>
          <a:xfrm>
            <a:off x="-483871" y="-795874"/>
            <a:ext cx="4884403" cy="2080299"/>
            <a:chOff x="-483871" y="-795874"/>
            <a:chExt cx="4884403" cy="2080299"/>
          </a:xfrm>
        </p:grpSpPr>
        <p:pic>
          <p:nvPicPr>
            <p:cNvPr id="148" name="图片 147"/>
            <p:cNvPicPr>
              <a:picLocks noChangeAspect="1"/>
            </p:cNvPicPr>
            <p:nvPr/>
          </p:nvPicPr>
          <p:blipFill>
            <a:blip r:embed="rId3">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149" name="文本框 148"/>
            <p:cNvSpPr txBox="1"/>
            <p:nvPr/>
          </p:nvSpPr>
          <p:spPr>
            <a:xfrm>
              <a:off x="395786" y="436730"/>
              <a:ext cx="2866030" cy="523220"/>
            </a:xfrm>
            <a:prstGeom prst="rect">
              <a:avLst/>
            </a:prstGeom>
            <a:noFill/>
          </p:spPr>
          <p:txBody>
            <a:bodyPr wrap="square" rtlCol="0">
              <a:spAutoFit/>
            </a:bodyPr>
            <a:lstStyle/>
            <a:p>
              <a:r>
                <a:rPr lang="zh-CN" altLang="en-US" sz="2800" dirty="0">
                  <a:solidFill>
                    <a:prstClr val="black"/>
                  </a:solidFill>
                  <a:latin typeface="华文细黑" panose="02010600040101010101" pitchFamily="2" charset="-122"/>
                  <a:ea typeface="华文细黑" panose="02010600040101010101" pitchFamily="2" charset="-122"/>
                </a:rPr>
                <a:t>关键要点</a:t>
              </a:r>
            </a:p>
          </p:txBody>
        </p:sp>
      </p:grpSp>
      <p:sp>
        <p:nvSpPr>
          <p:cNvPr id="2" name="TextBox 1"/>
          <p:cNvSpPr txBox="1"/>
          <p:nvPr/>
        </p:nvSpPr>
        <p:spPr>
          <a:xfrm>
            <a:off x="1306285" y="1526674"/>
            <a:ext cx="9826172" cy="4524315"/>
          </a:xfrm>
          <a:prstGeom prst="rect">
            <a:avLst/>
          </a:prstGeom>
          <a:noFill/>
        </p:spPr>
        <p:txBody>
          <a:bodyPr wrap="square" rtlCol="0">
            <a:spAutoFit/>
          </a:bodyPr>
          <a:lstStyle/>
          <a:p>
            <a:pPr>
              <a:lnSpc>
                <a:spcPct val="150000"/>
              </a:lnSpc>
            </a:pPr>
            <a:r>
              <a:rPr lang="zh-CN" altLang="en-US" sz="2400" dirty="0">
                <a:latin typeface="华文细黑" panose="02010600040101010101" pitchFamily="2" charset="-122"/>
                <a:ea typeface="华文细黑" panose="02010600040101010101" pitchFamily="2" charset="-122"/>
              </a:rPr>
              <a:t>本案例分析的关键在于：</a:t>
            </a:r>
          </a:p>
          <a:p>
            <a:pPr marL="342900" indent="-342900">
              <a:lnSpc>
                <a:spcPct val="150000"/>
              </a:lnSpc>
              <a:buFont typeface="Wingdings" panose="05000000000000000000" pitchFamily="2" charset="2"/>
              <a:buChar char="u"/>
            </a:pPr>
            <a:r>
              <a:rPr lang="en-US" altLang="zh-CN" sz="2400" dirty="0">
                <a:latin typeface="华文细黑" panose="02010600040101010101" pitchFamily="2" charset="-122"/>
                <a:ea typeface="华文细黑" panose="02010600040101010101" pitchFamily="2" charset="-122"/>
              </a:rPr>
              <a:t>B</a:t>
            </a:r>
            <a:r>
              <a:rPr lang="zh-CN" altLang="en-US" sz="2400" dirty="0">
                <a:latin typeface="华文细黑" panose="02010600040101010101" pitchFamily="2" charset="-122"/>
                <a:ea typeface="华文细黑" panose="02010600040101010101" pitchFamily="2" charset="-122"/>
              </a:rPr>
              <a:t>公司派遣员工的发展现状，其出现原因及其对公司发展的意义。</a:t>
            </a:r>
          </a:p>
          <a:p>
            <a:pPr marL="342900" indent="-342900">
              <a:lnSpc>
                <a:spcPct val="150000"/>
              </a:lnSpc>
              <a:buFont typeface="Wingdings" panose="05000000000000000000" pitchFamily="2" charset="2"/>
              <a:buChar char="u"/>
            </a:pPr>
            <a:r>
              <a:rPr lang="en-US" altLang="zh-CN" sz="2400" dirty="0">
                <a:latin typeface="华文细黑" panose="02010600040101010101" pitchFamily="2" charset="-122"/>
                <a:ea typeface="华文细黑" panose="02010600040101010101" pitchFamily="2" charset="-122"/>
              </a:rPr>
              <a:t>B</a:t>
            </a:r>
            <a:r>
              <a:rPr lang="zh-CN" altLang="en-US" sz="2400" dirty="0">
                <a:latin typeface="华文细黑" panose="02010600040101010101" pitchFamily="2" charset="-122"/>
                <a:ea typeface="华文细黑" panose="02010600040101010101" pitchFamily="2" charset="-122"/>
              </a:rPr>
              <a:t>公司派遣员工管理的主要困惑；人力资源管理的宏观政策如何影响企业的用工导向？派遣员工的管理的特殊性。</a:t>
            </a:r>
          </a:p>
          <a:p>
            <a:pPr marL="342900" indent="-342900">
              <a:lnSpc>
                <a:spcPct val="150000"/>
              </a:lnSpc>
              <a:buFont typeface="Wingdings" panose="05000000000000000000" pitchFamily="2" charset="2"/>
              <a:buChar char="u"/>
            </a:pPr>
            <a:r>
              <a:rPr lang="zh-CN" altLang="en-US" sz="2400" dirty="0">
                <a:latin typeface="华文细黑" panose="02010600040101010101" pitchFamily="2" charset="-122"/>
                <a:ea typeface="华文细黑" panose="02010600040101010101" pitchFamily="2" charset="-122"/>
              </a:rPr>
              <a:t>把握企业劳动合同管理、员工关系管理、绩效与激励管理相关理论及其对于派遣员工管理中的应用性，如何解决派遣员工管理的法律边界问题，使派遣员工管理合法化，同时，如何平衡派遣公司、派遣员工及用工企业的权益。</a:t>
            </a:r>
          </a:p>
        </p:txBody>
      </p:sp>
    </p:spTree>
    <p:extLst>
      <p:ext uri="{BB962C8B-B14F-4D97-AF65-F5344CB8AC3E}">
        <p14:creationId xmlns:p14="http://schemas.microsoft.com/office/powerpoint/2010/main" val="656500819"/>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 name="组合 146"/>
          <p:cNvGrpSpPr/>
          <p:nvPr/>
        </p:nvGrpSpPr>
        <p:grpSpPr>
          <a:xfrm>
            <a:off x="-483871" y="-795874"/>
            <a:ext cx="4884403" cy="2080299"/>
            <a:chOff x="-483871" y="-795874"/>
            <a:chExt cx="4884403" cy="2080299"/>
          </a:xfrm>
        </p:grpSpPr>
        <p:pic>
          <p:nvPicPr>
            <p:cNvPr id="148" name="图片 147"/>
            <p:cNvPicPr>
              <a:picLocks noChangeAspect="1"/>
            </p:cNvPicPr>
            <p:nvPr/>
          </p:nvPicPr>
          <p:blipFill>
            <a:blip r:embed="rId3">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149" name="文本框 148"/>
            <p:cNvSpPr txBox="1"/>
            <p:nvPr/>
          </p:nvSpPr>
          <p:spPr>
            <a:xfrm>
              <a:off x="395786" y="436730"/>
              <a:ext cx="2866030" cy="523220"/>
            </a:xfrm>
            <a:prstGeom prst="rect">
              <a:avLst/>
            </a:prstGeom>
            <a:noFill/>
          </p:spPr>
          <p:txBody>
            <a:bodyPr wrap="square" rtlCol="0">
              <a:spAutoFit/>
            </a:bodyPr>
            <a:lstStyle/>
            <a:p>
              <a:r>
                <a:rPr lang="zh-CN" altLang="en-US" sz="2800" dirty="0">
                  <a:solidFill>
                    <a:prstClr val="black"/>
                  </a:solidFill>
                  <a:latin typeface="华文细黑" panose="02010600040101010101" pitchFamily="2" charset="-122"/>
                  <a:ea typeface="华文细黑" panose="02010600040101010101" pitchFamily="2" charset="-122"/>
                </a:rPr>
                <a:t>关键要点</a:t>
              </a:r>
            </a:p>
          </p:txBody>
        </p:sp>
      </p:grpSp>
      <p:sp>
        <p:nvSpPr>
          <p:cNvPr id="2" name="TextBox 1"/>
          <p:cNvSpPr txBox="1"/>
          <p:nvPr/>
        </p:nvSpPr>
        <p:spPr>
          <a:xfrm>
            <a:off x="1596571" y="2194332"/>
            <a:ext cx="9376229" cy="2862322"/>
          </a:xfrm>
          <a:prstGeom prst="rect">
            <a:avLst/>
          </a:prstGeom>
          <a:noFill/>
        </p:spPr>
        <p:txBody>
          <a:bodyPr wrap="square" rtlCol="0">
            <a:spAutoFit/>
          </a:bodyPr>
          <a:lstStyle/>
          <a:p>
            <a:pPr>
              <a:lnSpc>
                <a:spcPct val="150000"/>
              </a:lnSpc>
            </a:pPr>
            <a:r>
              <a:rPr lang="zh-CN" altLang="en-US" sz="2400" dirty="0">
                <a:solidFill>
                  <a:prstClr val="black"/>
                </a:solidFill>
                <a:latin typeface="华文细黑" panose="02010600040101010101" pitchFamily="2" charset="-122"/>
                <a:ea typeface="华文细黑" panose="02010600040101010101" pitchFamily="2" charset="-122"/>
              </a:rPr>
              <a:t>本案例分析所要运用和掌握的关键知识点主要有：</a:t>
            </a:r>
          </a:p>
          <a:p>
            <a:pPr marL="342900" indent="-342900">
              <a:lnSpc>
                <a:spcPct val="150000"/>
              </a:lnSpc>
              <a:buFont typeface="Wingdings" panose="05000000000000000000" pitchFamily="2" charset="2"/>
              <a:buChar char="u"/>
            </a:pPr>
            <a:r>
              <a:rPr lang="zh-CN" altLang="en-US" sz="2400" dirty="0">
                <a:solidFill>
                  <a:prstClr val="black"/>
                </a:solidFill>
                <a:latin typeface="华文细黑" panose="02010600040101010101" pitchFamily="2" charset="-122"/>
                <a:ea typeface="华文细黑" panose="02010600040101010101" pitchFamily="2" charset="-122"/>
              </a:rPr>
              <a:t>理解派遣员工的合法性与企业人力成本管理之间的关系。</a:t>
            </a:r>
          </a:p>
          <a:p>
            <a:pPr marL="342900" indent="-342900">
              <a:lnSpc>
                <a:spcPct val="150000"/>
              </a:lnSpc>
              <a:buFont typeface="Wingdings" panose="05000000000000000000" pitchFamily="2" charset="2"/>
              <a:buChar char="u"/>
            </a:pPr>
            <a:r>
              <a:rPr lang="zh-CN" altLang="en-US" sz="2400" dirty="0">
                <a:solidFill>
                  <a:prstClr val="black"/>
                </a:solidFill>
                <a:latin typeface="华文细黑" panose="02010600040101010101" pitchFamily="2" charset="-122"/>
                <a:ea typeface="华文细黑" panose="02010600040101010101" pitchFamily="2" charset="-122"/>
              </a:rPr>
              <a:t>理解人力资源管理创新的过程，通过本案例分析要求学生深刻理解用工创新与相关用工法律之间的关系，企业与用工双方的权利保护问题，应用管理权变理论分析管理策略的创新问题。</a:t>
            </a:r>
          </a:p>
        </p:txBody>
      </p:sp>
    </p:spTree>
    <p:extLst>
      <p:ext uri="{BB962C8B-B14F-4D97-AF65-F5344CB8AC3E}">
        <p14:creationId xmlns:p14="http://schemas.microsoft.com/office/powerpoint/2010/main" val="2559233215"/>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 name="组合 146"/>
          <p:cNvGrpSpPr/>
          <p:nvPr/>
        </p:nvGrpSpPr>
        <p:grpSpPr>
          <a:xfrm>
            <a:off x="-483871" y="-795874"/>
            <a:ext cx="4884403" cy="2080299"/>
            <a:chOff x="-483871" y="-795874"/>
            <a:chExt cx="4884403" cy="2080299"/>
          </a:xfrm>
        </p:grpSpPr>
        <p:pic>
          <p:nvPicPr>
            <p:cNvPr id="148" name="图片 147"/>
            <p:cNvPicPr>
              <a:picLocks noChangeAspect="1"/>
            </p:cNvPicPr>
            <p:nvPr/>
          </p:nvPicPr>
          <p:blipFill>
            <a:blip r:embed="rId3">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149" name="文本框 148"/>
            <p:cNvSpPr txBox="1"/>
            <p:nvPr/>
          </p:nvSpPr>
          <p:spPr>
            <a:xfrm>
              <a:off x="395786" y="436730"/>
              <a:ext cx="2866030" cy="523220"/>
            </a:xfrm>
            <a:prstGeom prst="rect">
              <a:avLst/>
            </a:prstGeom>
            <a:noFill/>
          </p:spPr>
          <p:txBody>
            <a:bodyPr wrap="square" rtlCol="0">
              <a:spAutoFit/>
            </a:bodyPr>
            <a:lstStyle/>
            <a:p>
              <a:r>
                <a:rPr lang="zh-CN" altLang="en-US" sz="2800" dirty="0">
                  <a:solidFill>
                    <a:prstClr val="black"/>
                  </a:solidFill>
                  <a:latin typeface="华文细黑" panose="02010600040101010101" pitchFamily="2" charset="-122"/>
                  <a:ea typeface="华文细黑" panose="02010600040101010101" pitchFamily="2" charset="-122"/>
                </a:rPr>
                <a:t>关键要点</a:t>
              </a:r>
            </a:p>
          </p:txBody>
        </p:sp>
      </p:grpSp>
      <p:sp>
        <p:nvSpPr>
          <p:cNvPr id="2" name="TextBox 1"/>
          <p:cNvSpPr txBox="1"/>
          <p:nvPr/>
        </p:nvSpPr>
        <p:spPr>
          <a:xfrm>
            <a:off x="1306285" y="2324960"/>
            <a:ext cx="9826172" cy="2240998"/>
          </a:xfrm>
          <a:prstGeom prst="rect">
            <a:avLst/>
          </a:prstGeom>
          <a:noFill/>
        </p:spPr>
        <p:txBody>
          <a:bodyPr wrap="square" rtlCol="0">
            <a:spAutoFit/>
          </a:bodyPr>
          <a:lstStyle/>
          <a:p>
            <a:pPr>
              <a:lnSpc>
                <a:spcPct val="150000"/>
              </a:lnSpc>
            </a:pPr>
            <a:r>
              <a:rPr lang="zh-CN" altLang="en-US" sz="2400" dirty="0">
                <a:solidFill>
                  <a:prstClr val="black"/>
                </a:solidFill>
                <a:latin typeface="华文细黑" panose="02010600040101010101" pitchFamily="2" charset="-122"/>
                <a:ea typeface="华文细黑" panose="02010600040101010101" pitchFamily="2" charset="-122"/>
              </a:rPr>
              <a:t>能力点</a:t>
            </a:r>
          </a:p>
          <a:p>
            <a:pPr marL="342900" indent="-342900">
              <a:lnSpc>
                <a:spcPct val="150000"/>
              </a:lnSpc>
              <a:buFont typeface="Wingdings" panose="05000000000000000000" pitchFamily="2" charset="2"/>
              <a:buChar char="u"/>
            </a:pPr>
            <a:r>
              <a:rPr lang="zh-CN" altLang="en-US" sz="2400" dirty="0">
                <a:solidFill>
                  <a:prstClr val="black"/>
                </a:solidFill>
                <a:latin typeface="华文细黑" panose="02010600040101010101" pitchFamily="2" charset="-122"/>
                <a:ea typeface="华文细黑" panose="02010600040101010101" pitchFamily="2" charset="-122"/>
              </a:rPr>
              <a:t>通过本案例一方面培养学生对人力资源管理相关政策和法律的理解，培养学生系统的分析与综合概括能力、批判性思维能力及提出有效解决问题方案的能力。</a:t>
            </a:r>
          </a:p>
        </p:txBody>
      </p:sp>
    </p:spTree>
    <p:extLst>
      <p:ext uri="{BB962C8B-B14F-4D97-AF65-F5344CB8AC3E}">
        <p14:creationId xmlns:p14="http://schemas.microsoft.com/office/powerpoint/2010/main" val="2559233215"/>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 name="组合 146"/>
          <p:cNvGrpSpPr/>
          <p:nvPr/>
        </p:nvGrpSpPr>
        <p:grpSpPr>
          <a:xfrm>
            <a:off x="-483871" y="-795874"/>
            <a:ext cx="4884403" cy="2080299"/>
            <a:chOff x="-483871" y="-795874"/>
            <a:chExt cx="4884403" cy="2080299"/>
          </a:xfrm>
        </p:grpSpPr>
        <p:pic>
          <p:nvPicPr>
            <p:cNvPr id="148" name="图片 147"/>
            <p:cNvPicPr>
              <a:picLocks noChangeAspect="1"/>
            </p:cNvPicPr>
            <p:nvPr/>
          </p:nvPicPr>
          <p:blipFill>
            <a:blip r:embed="rId3">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149" name="文本框 148"/>
            <p:cNvSpPr txBox="1"/>
            <p:nvPr/>
          </p:nvSpPr>
          <p:spPr>
            <a:xfrm>
              <a:off x="395786" y="436730"/>
              <a:ext cx="2866030" cy="523220"/>
            </a:xfrm>
            <a:prstGeom prst="rect">
              <a:avLst/>
            </a:prstGeom>
            <a:noFill/>
          </p:spPr>
          <p:txBody>
            <a:bodyPr wrap="square" rtlCol="0">
              <a:spAutoFit/>
            </a:bodyPr>
            <a:lstStyle/>
            <a:p>
              <a:r>
                <a:rPr lang="zh-CN" altLang="en-US" sz="2800" dirty="0">
                  <a:solidFill>
                    <a:prstClr val="black"/>
                  </a:solidFill>
                  <a:latin typeface="华文细黑" panose="02010600040101010101" pitchFamily="2" charset="-122"/>
                  <a:ea typeface="华文细黑" panose="02010600040101010101" pitchFamily="2" charset="-122"/>
                </a:rPr>
                <a:t>启发思考</a:t>
              </a:r>
            </a:p>
          </p:txBody>
        </p:sp>
      </p:grpSp>
      <p:sp>
        <p:nvSpPr>
          <p:cNvPr id="2" name="TextBox 1"/>
          <p:cNvSpPr txBox="1"/>
          <p:nvPr/>
        </p:nvSpPr>
        <p:spPr>
          <a:xfrm>
            <a:off x="1406788" y="1975524"/>
            <a:ext cx="9826172" cy="3902992"/>
          </a:xfrm>
          <a:prstGeom prst="rect">
            <a:avLst/>
          </a:prstGeom>
          <a:noFill/>
        </p:spPr>
        <p:txBody>
          <a:bodyPr wrap="square" rtlCol="0">
            <a:spAutoFit/>
          </a:bodyPr>
          <a:lstStyle/>
          <a:p>
            <a:pPr>
              <a:lnSpc>
                <a:spcPct val="150000"/>
              </a:lnSpc>
            </a:pPr>
            <a:r>
              <a:rPr lang="en-US" altLang="zh-CN" sz="2400" dirty="0">
                <a:solidFill>
                  <a:prstClr val="black"/>
                </a:solidFill>
                <a:latin typeface="华文细黑" panose="02010600040101010101" pitchFamily="2" charset="-122"/>
                <a:ea typeface="华文细黑" panose="02010600040101010101" pitchFamily="2" charset="-122"/>
              </a:rPr>
              <a:t>1.</a:t>
            </a:r>
            <a:r>
              <a:rPr lang="zh-CN" altLang="en-US" sz="2400" dirty="0">
                <a:solidFill>
                  <a:prstClr val="black"/>
                </a:solidFill>
                <a:latin typeface="华文细黑" panose="02010600040101010101" pitchFamily="2" charset="-122"/>
                <a:ea typeface="华文细黑" panose="02010600040101010101" pitchFamily="2" charset="-122"/>
              </a:rPr>
              <a:t>请结合案例分析：外资企业在中国境内要承担的人力资源管理方面的社会责任有哪些？</a:t>
            </a:r>
          </a:p>
          <a:p>
            <a:pPr>
              <a:lnSpc>
                <a:spcPct val="150000"/>
              </a:lnSpc>
            </a:pPr>
            <a:r>
              <a:rPr lang="en-US" altLang="zh-CN" sz="2400" dirty="0">
                <a:solidFill>
                  <a:prstClr val="black"/>
                </a:solidFill>
                <a:latin typeface="华文细黑" panose="02010600040101010101" pitchFamily="2" charset="-122"/>
                <a:ea typeface="华文细黑" panose="02010600040101010101" pitchFamily="2" charset="-122"/>
              </a:rPr>
              <a:t>2.</a:t>
            </a:r>
            <a:r>
              <a:rPr lang="zh-CN" altLang="en-US" sz="2400" dirty="0">
                <a:solidFill>
                  <a:prstClr val="black"/>
                </a:solidFill>
                <a:latin typeface="华文细黑" panose="02010600040101010101" pitchFamily="2" charset="-122"/>
                <a:ea typeface="华文细黑" panose="02010600040101010101" pitchFamily="2" charset="-122"/>
              </a:rPr>
              <a:t>分析</a:t>
            </a:r>
            <a:r>
              <a:rPr lang="en-US" altLang="zh-CN" sz="2400" dirty="0">
                <a:solidFill>
                  <a:prstClr val="black"/>
                </a:solidFill>
                <a:latin typeface="华文细黑" panose="02010600040101010101" pitchFamily="2" charset="-122"/>
                <a:ea typeface="华文细黑" panose="02010600040101010101" pitchFamily="2" charset="-122"/>
              </a:rPr>
              <a:t>B</a:t>
            </a:r>
            <a:r>
              <a:rPr lang="zh-CN" altLang="en-US" sz="2400" dirty="0">
                <a:solidFill>
                  <a:prstClr val="black"/>
                </a:solidFill>
                <a:latin typeface="华文细黑" panose="02010600040101010101" pitchFamily="2" charset="-122"/>
                <a:ea typeface="华文细黑" panose="02010600040101010101" pitchFamily="2" charset="-122"/>
              </a:rPr>
              <a:t>公司人力资源结构特征是什么？ </a:t>
            </a:r>
            <a:r>
              <a:rPr lang="en-US" altLang="zh-CN" sz="2400" dirty="0">
                <a:solidFill>
                  <a:prstClr val="black"/>
                </a:solidFill>
                <a:latin typeface="华文细黑" panose="02010600040101010101" pitchFamily="2" charset="-122"/>
                <a:ea typeface="华文细黑" panose="02010600040101010101" pitchFamily="2" charset="-122"/>
              </a:rPr>
              <a:t>B</a:t>
            </a:r>
            <a:r>
              <a:rPr lang="zh-CN" altLang="en-US" sz="2400" dirty="0">
                <a:solidFill>
                  <a:prstClr val="black"/>
                </a:solidFill>
                <a:latin typeface="华文细黑" panose="02010600040101010101" pitchFamily="2" charset="-122"/>
                <a:ea typeface="华文细黑" panose="02010600040101010101" pitchFamily="2" charset="-122"/>
              </a:rPr>
              <a:t>公司派遣员工的管理面临哪些困惑，为什么？</a:t>
            </a:r>
          </a:p>
          <a:p>
            <a:pPr>
              <a:lnSpc>
                <a:spcPct val="150000"/>
              </a:lnSpc>
            </a:pPr>
            <a:r>
              <a:rPr lang="en-US" altLang="zh-CN" sz="2400" dirty="0">
                <a:solidFill>
                  <a:prstClr val="black"/>
                </a:solidFill>
                <a:latin typeface="华文细黑" panose="02010600040101010101" pitchFamily="2" charset="-122"/>
                <a:ea typeface="华文细黑" panose="02010600040101010101" pitchFamily="2" charset="-122"/>
              </a:rPr>
              <a:t>3.</a:t>
            </a:r>
            <a:r>
              <a:rPr lang="zh-CN" altLang="en-US" sz="2400" dirty="0">
                <a:solidFill>
                  <a:prstClr val="black"/>
                </a:solidFill>
                <a:latin typeface="华文细黑" panose="02010600040101010101" pitchFamily="2" charset="-122"/>
                <a:ea typeface="华文细黑" panose="02010600040101010101" pitchFamily="2" charset="-122"/>
              </a:rPr>
              <a:t>通过本案例阅读，试分析影响</a:t>
            </a:r>
            <a:r>
              <a:rPr lang="en-US" altLang="zh-CN" sz="2400" dirty="0">
                <a:solidFill>
                  <a:prstClr val="black"/>
                </a:solidFill>
                <a:latin typeface="华文细黑" panose="02010600040101010101" pitchFamily="2" charset="-122"/>
                <a:ea typeface="华文细黑" panose="02010600040101010101" pitchFamily="2" charset="-122"/>
              </a:rPr>
              <a:t>B</a:t>
            </a:r>
            <a:r>
              <a:rPr lang="zh-CN" altLang="en-US" sz="2400" dirty="0">
                <a:solidFill>
                  <a:prstClr val="black"/>
                </a:solidFill>
                <a:latin typeface="华文细黑" panose="02010600040101010101" pitchFamily="2" charset="-122"/>
                <a:ea typeface="华文细黑" panose="02010600040101010101" pitchFamily="2" charset="-122"/>
              </a:rPr>
              <a:t>公司派遣员工管理方案制定的内外部因素有哪些？这些因素是如何影响</a:t>
            </a:r>
            <a:r>
              <a:rPr lang="en-US" altLang="zh-CN" sz="2400" dirty="0">
                <a:solidFill>
                  <a:prstClr val="black"/>
                </a:solidFill>
                <a:latin typeface="华文细黑" panose="02010600040101010101" pitchFamily="2" charset="-122"/>
                <a:ea typeface="华文细黑" panose="02010600040101010101" pitchFamily="2" charset="-122"/>
              </a:rPr>
              <a:t>B</a:t>
            </a:r>
            <a:r>
              <a:rPr lang="zh-CN" altLang="en-US" sz="2400" dirty="0">
                <a:solidFill>
                  <a:prstClr val="black"/>
                </a:solidFill>
                <a:latin typeface="华文细黑" panose="02010600040101010101" pitchFamily="2" charset="-122"/>
                <a:ea typeface="华文细黑" panose="02010600040101010101" pitchFamily="2" charset="-122"/>
              </a:rPr>
              <a:t>公司派遣员工管理创新的？</a:t>
            </a:r>
          </a:p>
          <a:p>
            <a:pPr>
              <a:lnSpc>
                <a:spcPct val="150000"/>
              </a:lnSpc>
            </a:pPr>
            <a:r>
              <a:rPr lang="en-US" altLang="zh-CN" sz="2400" dirty="0">
                <a:solidFill>
                  <a:prstClr val="black"/>
                </a:solidFill>
                <a:latin typeface="华文细黑" panose="02010600040101010101" pitchFamily="2" charset="-122"/>
                <a:ea typeface="华文细黑" panose="02010600040101010101" pitchFamily="2" charset="-122"/>
              </a:rPr>
              <a:t>4.</a:t>
            </a:r>
            <a:r>
              <a:rPr lang="zh-CN" altLang="en-US" sz="2400" dirty="0">
                <a:solidFill>
                  <a:prstClr val="black"/>
                </a:solidFill>
                <a:latin typeface="华文细黑" panose="02010600040101010101" pitchFamily="2" charset="-122"/>
                <a:ea typeface="华文细黑" panose="02010600040101010101" pitchFamily="2" charset="-122"/>
              </a:rPr>
              <a:t>如果你是梁总，你将如何选择</a:t>
            </a:r>
            <a:r>
              <a:rPr lang="en-US" altLang="zh-CN" sz="2400" dirty="0">
                <a:solidFill>
                  <a:prstClr val="black"/>
                </a:solidFill>
                <a:latin typeface="华文细黑" panose="02010600040101010101" pitchFamily="2" charset="-122"/>
                <a:ea typeface="华文细黑" panose="02010600040101010101" pitchFamily="2" charset="-122"/>
              </a:rPr>
              <a:t>B</a:t>
            </a:r>
            <a:r>
              <a:rPr lang="zh-CN" altLang="en-US" sz="2400" dirty="0">
                <a:solidFill>
                  <a:prstClr val="black"/>
                </a:solidFill>
                <a:latin typeface="华文细黑" panose="02010600040101010101" pitchFamily="2" charset="-122"/>
                <a:ea typeface="华文细黑" panose="02010600040101010101" pitchFamily="2" charset="-122"/>
              </a:rPr>
              <a:t>公司派遣员工管理模式？</a:t>
            </a:r>
          </a:p>
        </p:txBody>
      </p:sp>
      <p:pic>
        <p:nvPicPr>
          <p:cNvPr id="6"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26876" y="81149"/>
            <a:ext cx="1445793" cy="1757602"/>
          </a:xfrm>
          <a:prstGeom prst="rect">
            <a:avLst/>
          </a:prstGeom>
        </p:spPr>
      </p:pic>
    </p:spTree>
    <p:extLst>
      <p:ext uri="{BB962C8B-B14F-4D97-AF65-F5344CB8AC3E}">
        <p14:creationId xmlns:p14="http://schemas.microsoft.com/office/powerpoint/2010/main" val="226710919"/>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 name="组合 146"/>
          <p:cNvGrpSpPr/>
          <p:nvPr/>
        </p:nvGrpSpPr>
        <p:grpSpPr>
          <a:xfrm>
            <a:off x="-483871" y="-795874"/>
            <a:ext cx="4884403" cy="2080299"/>
            <a:chOff x="-483871" y="-795874"/>
            <a:chExt cx="4884403" cy="2080299"/>
          </a:xfrm>
        </p:grpSpPr>
        <p:pic>
          <p:nvPicPr>
            <p:cNvPr id="148" name="图片 147"/>
            <p:cNvPicPr>
              <a:picLocks noChangeAspect="1"/>
            </p:cNvPicPr>
            <p:nvPr/>
          </p:nvPicPr>
          <p:blipFill>
            <a:blip r:embed="rId3">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149" name="文本框 148"/>
            <p:cNvSpPr txBox="1"/>
            <p:nvPr/>
          </p:nvSpPr>
          <p:spPr>
            <a:xfrm>
              <a:off x="395786" y="436730"/>
              <a:ext cx="2866030" cy="523220"/>
            </a:xfrm>
            <a:prstGeom prst="rect">
              <a:avLst/>
            </a:prstGeom>
            <a:noFill/>
          </p:spPr>
          <p:txBody>
            <a:bodyPr wrap="square" rtlCol="0">
              <a:spAutoFit/>
            </a:bodyPr>
            <a:lstStyle/>
            <a:p>
              <a:r>
                <a:rPr lang="zh-CN" altLang="en-US" sz="2800" dirty="0">
                  <a:solidFill>
                    <a:prstClr val="black"/>
                  </a:solidFill>
                  <a:latin typeface="华文细黑" panose="02010600040101010101" pitchFamily="2" charset="-122"/>
                  <a:ea typeface="华文细黑" panose="02010600040101010101" pitchFamily="2" charset="-122"/>
                </a:rPr>
                <a:t>分析思路</a:t>
              </a:r>
            </a:p>
          </p:txBody>
        </p:sp>
      </p:grpSp>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47902" y="512725"/>
            <a:ext cx="8096195" cy="5179472"/>
          </a:xfrm>
          <a:prstGeom prst="rect">
            <a:avLst/>
          </a:prstGeom>
        </p:spPr>
      </p:pic>
      <p:sp>
        <p:nvSpPr>
          <p:cNvPr id="6" name="文本框 5">
            <a:extLst>
              <a:ext uri="{FF2B5EF4-FFF2-40B4-BE49-F238E27FC236}">
                <a16:creationId xmlns:a16="http://schemas.microsoft.com/office/drawing/2014/main" id="{D2B55AE3-8951-4626-A010-D1F2DF49839F}"/>
              </a:ext>
            </a:extLst>
          </p:cNvPr>
          <p:cNvSpPr txBox="1"/>
          <p:nvPr/>
        </p:nvSpPr>
        <p:spPr>
          <a:xfrm>
            <a:off x="4984720" y="5822055"/>
            <a:ext cx="3549680" cy="461665"/>
          </a:xfrm>
          <a:prstGeom prst="rect">
            <a:avLst/>
          </a:prstGeom>
          <a:noFill/>
        </p:spPr>
        <p:txBody>
          <a:bodyPr wrap="square" rtlCol="0">
            <a:spAutoFit/>
          </a:bodyPr>
          <a:lstStyle/>
          <a:p>
            <a:r>
              <a:rPr lang="zh-CN" altLang="en-US" sz="2400" dirty="0">
                <a:solidFill>
                  <a:prstClr val="black"/>
                </a:solidFill>
                <a:latin typeface="华文细黑" panose="02010600040101010101" pitchFamily="2" charset="-122"/>
                <a:ea typeface="华文细黑" panose="02010600040101010101" pitchFamily="2" charset="-122"/>
              </a:rPr>
              <a:t>图</a:t>
            </a:r>
            <a:r>
              <a:rPr lang="en-US" altLang="zh-CN" sz="2400" dirty="0">
                <a:solidFill>
                  <a:prstClr val="black"/>
                </a:solidFill>
                <a:latin typeface="华文细黑" panose="02010600040101010101" pitchFamily="2" charset="-122"/>
                <a:ea typeface="华文细黑" panose="02010600040101010101" pitchFamily="2" charset="-122"/>
              </a:rPr>
              <a:t>1  </a:t>
            </a:r>
            <a:r>
              <a:rPr lang="zh-CN" altLang="en-US" sz="2400" dirty="0">
                <a:solidFill>
                  <a:prstClr val="black"/>
                </a:solidFill>
                <a:latin typeface="华文细黑" panose="02010600040101010101" pitchFamily="2" charset="-122"/>
                <a:ea typeface="华文细黑" panose="02010600040101010101" pitchFamily="2" charset="-122"/>
              </a:rPr>
              <a:t>案例分析思路</a:t>
            </a:r>
          </a:p>
        </p:txBody>
      </p:sp>
    </p:spTree>
    <p:extLst>
      <p:ext uri="{BB962C8B-B14F-4D97-AF65-F5344CB8AC3E}">
        <p14:creationId xmlns:p14="http://schemas.microsoft.com/office/powerpoint/2010/main" val="226710919"/>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3"/>
          <p:cNvSpPr/>
          <p:nvPr/>
        </p:nvSpPr>
        <p:spPr>
          <a:xfrm>
            <a:off x="4280949" y="3858566"/>
            <a:ext cx="2862016" cy="3015093"/>
          </a:xfrm>
          <a:custGeom>
            <a:avLst/>
            <a:gdLst>
              <a:gd name="connsiteX0" fmla="*/ 963827 w 2131541"/>
              <a:gd name="connsiteY0" fmla="*/ 2255108 h 2261287"/>
              <a:gd name="connsiteX1" fmla="*/ 957649 w 2131541"/>
              <a:gd name="connsiteY1" fmla="*/ 2075935 h 2261287"/>
              <a:gd name="connsiteX2" fmla="*/ 537519 w 2131541"/>
              <a:gd name="connsiteY2" fmla="*/ 1674341 h 2261287"/>
              <a:gd name="connsiteX3" fmla="*/ 0 w 2131541"/>
              <a:gd name="connsiteY3" fmla="*/ 1383957 h 2261287"/>
              <a:gd name="connsiteX4" fmla="*/ 518984 w 2131541"/>
              <a:gd name="connsiteY4" fmla="*/ 1340708 h 2261287"/>
              <a:gd name="connsiteX5" fmla="*/ 815546 w 2131541"/>
              <a:gd name="connsiteY5" fmla="*/ 1081216 h 2261287"/>
              <a:gd name="connsiteX6" fmla="*/ 611660 w 2131541"/>
              <a:gd name="connsiteY6" fmla="*/ 129746 h 2261287"/>
              <a:gd name="connsiteX7" fmla="*/ 1044146 w 2131541"/>
              <a:gd name="connsiteY7" fmla="*/ 908222 h 2261287"/>
              <a:gd name="connsiteX8" fmla="*/ 1161536 w 2131541"/>
              <a:gd name="connsiteY8" fmla="*/ 0 h 2261287"/>
              <a:gd name="connsiteX9" fmla="*/ 1315995 w 2131541"/>
              <a:gd name="connsiteY9" fmla="*/ 914400 h 2261287"/>
              <a:gd name="connsiteX10" fmla="*/ 1723768 w 2131541"/>
              <a:gd name="connsiteY10" fmla="*/ 160638 h 2261287"/>
              <a:gd name="connsiteX11" fmla="*/ 1668163 w 2131541"/>
              <a:gd name="connsiteY11" fmla="*/ 191530 h 2261287"/>
              <a:gd name="connsiteX12" fmla="*/ 1600200 w 2131541"/>
              <a:gd name="connsiteY12" fmla="*/ 1056503 h 2261287"/>
              <a:gd name="connsiteX13" fmla="*/ 2131541 w 2131541"/>
              <a:gd name="connsiteY13" fmla="*/ 518984 h 2261287"/>
              <a:gd name="connsiteX14" fmla="*/ 1810265 w 2131541"/>
              <a:gd name="connsiteY14" fmla="*/ 1248033 h 2261287"/>
              <a:gd name="connsiteX15" fmla="*/ 1594022 w 2131541"/>
              <a:gd name="connsiteY15" fmla="*/ 2100649 h 2261287"/>
              <a:gd name="connsiteX16" fmla="*/ 1606379 w 2131541"/>
              <a:gd name="connsiteY16" fmla="*/ 2261287 h 2261287"/>
              <a:gd name="connsiteX17" fmla="*/ 963827 w 2131541"/>
              <a:gd name="connsiteY17" fmla="*/ 2255108 h 2261287"/>
              <a:gd name="connsiteX0-1" fmla="*/ 963827 w 2131541"/>
              <a:gd name="connsiteY0-2" fmla="*/ 2255108 h 2261287"/>
              <a:gd name="connsiteX1-3" fmla="*/ 957649 w 2131541"/>
              <a:gd name="connsiteY1-4" fmla="*/ 2075935 h 2261287"/>
              <a:gd name="connsiteX2-5" fmla="*/ 537519 w 2131541"/>
              <a:gd name="connsiteY2-6" fmla="*/ 1674341 h 2261287"/>
              <a:gd name="connsiteX3-7" fmla="*/ 0 w 2131541"/>
              <a:gd name="connsiteY3-8" fmla="*/ 1383957 h 2261287"/>
              <a:gd name="connsiteX4-9" fmla="*/ 518984 w 2131541"/>
              <a:gd name="connsiteY4-10" fmla="*/ 1340708 h 2261287"/>
              <a:gd name="connsiteX5-11" fmla="*/ 815546 w 2131541"/>
              <a:gd name="connsiteY5-12" fmla="*/ 1081216 h 2261287"/>
              <a:gd name="connsiteX6-13" fmla="*/ 611660 w 2131541"/>
              <a:gd name="connsiteY6-14" fmla="*/ 129746 h 2261287"/>
              <a:gd name="connsiteX7-15" fmla="*/ 1044146 w 2131541"/>
              <a:gd name="connsiteY7-16" fmla="*/ 908222 h 2261287"/>
              <a:gd name="connsiteX8-17" fmla="*/ 1161536 w 2131541"/>
              <a:gd name="connsiteY8-18" fmla="*/ 0 h 2261287"/>
              <a:gd name="connsiteX9-19" fmla="*/ 1315995 w 2131541"/>
              <a:gd name="connsiteY9-20" fmla="*/ 914400 h 2261287"/>
              <a:gd name="connsiteX10-21" fmla="*/ 1723768 w 2131541"/>
              <a:gd name="connsiteY10-22" fmla="*/ 160638 h 2261287"/>
              <a:gd name="connsiteX11-23" fmla="*/ 1668163 w 2131541"/>
              <a:gd name="connsiteY11-24" fmla="*/ 191530 h 2261287"/>
              <a:gd name="connsiteX12-25" fmla="*/ 1600200 w 2131541"/>
              <a:gd name="connsiteY12-26" fmla="*/ 1056503 h 2261287"/>
              <a:gd name="connsiteX13-27" fmla="*/ 2131541 w 2131541"/>
              <a:gd name="connsiteY13-28" fmla="*/ 518984 h 2261287"/>
              <a:gd name="connsiteX14-29" fmla="*/ 1810265 w 2131541"/>
              <a:gd name="connsiteY14-30" fmla="*/ 1248033 h 2261287"/>
              <a:gd name="connsiteX15-31" fmla="*/ 1594022 w 2131541"/>
              <a:gd name="connsiteY15-32" fmla="*/ 2100649 h 2261287"/>
              <a:gd name="connsiteX16-33" fmla="*/ 1606379 w 2131541"/>
              <a:gd name="connsiteY16-34" fmla="*/ 2261287 h 2261287"/>
              <a:gd name="connsiteX17-35" fmla="*/ 963827 w 2131541"/>
              <a:gd name="connsiteY17-36" fmla="*/ 2255108 h 2261287"/>
              <a:gd name="connsiteX0-37" fmla="*/ 963827 w 2131541"/>
              <a:gd name="connsiteY0-38" fmla="*/ 2255108 h 2261287"/>
              <a:gd name="connsiteX1-39" fmla="*/ 957649 w 2131541"/>
              <a:gd name="connsiteY1-40" fmla="*/ 2075935 h 2261287"/>
              <a:gd name="connsiteX2-41" fmla="*/ 537519 w 2131541"/>
              <a:gd name="connsiteY2-42" fmla="*/ 1674341 h 2261287"/>
              <a:gd name="connsiteX3-43" fmla="*/ 0 w 2131541"/>
              <a:gd name="connsiteY3-44" fmla="*/ 1383957 h 2261287"/>
              <a:gd name="connsiteX4-45" fmla="*/ 518984 w 2131541"/>
              <a:gd name="connsiteY4-46" fmla="*/ 1340708 h 2261287"/>
              <a:gd name="connsiteX5-47" fmla="*/ 815546 w 2131541"/>
              <a:gd name="connsiteY5-48" fmla="*/ 1081216 h 2261287"/>
              <a:gd name="connsiteX6-49" fmla="*/ 611660 w 2131541"/>
              <a:gd name="connsiteY6-50" fmla="*/ 129746 h 2261287"/>
              <a:gd name="connsiteX7-51" fmla="*/ 1044146 w 2131541"/>
              <a:gd name="connsiteY7-52" fmla="*/ 908222 h 2261287"/>
              <a:gd name="connsiteX8-53" fmla="*/ 1161536 w 2131541"/>
              <a:gd name="connsiteY8-54" fmla="*/ 0 h 2261287"/>
              <a:gd name="connsiteX9-55" fmla="*/ 1315995 w 2131541"/>
              <a:gd name="connsiteY9-56" fmla="*/ 914400 h 2261287"/>
              <a:gd name="connsiteX10-57" fmla="*/ 1723768 w 2131541"/>
              <a:gd name="connsiteY10-58" fmla="*/ 160638 h 2261287"/>
              <a:gd name="connsiteX11-59" fmla="*/ 1668163 w 2131541"/>
              <a:gd name="connsiteY11-60" fmla="*/ 191530 h 2261287"/>
              <a:gd name="connsiteX12-61" fmla="*/ 1600200 w 2131541"/>
              <a:gd name="connsiteY12-62" fmla="*/ 1056503 h 2261287"/>
              <a:gd name="connsiteX13-63" fmla="*/ 2131541 w 2131541"/>
              <a:gd name="connsiteY13-64" fmla="*/ 518984 h 2261287"/>
              <a:gd name="connsiteX14-65" fmla="*/ 1810265 w 2131541"/>
              <a:gd name="connsiteY14-66" fmla="*/ 1248033 h 2261287"/>
              <a:gd name="connsiteX15-67" fmla="*/ 1594022 w 2131541"/>
              <a:gd name="connsiteY15-68" fmla="*/ 2100649 h 2261287"/>
              <a:gd name="connsiteX16-69" fmla="*/ 1606379 w 2131541"/>
              <a:gd name="connsiteY16-70" fmla="*/ 2261287 h 2261287"/>
              <a:gd name="connsiteX17-71" fmla="*/ 963827 w 2131541"/>
              <a:gd name="connsiteY17-72" fmla="*/ 2255108 h 2261287"/>
              <a:gd name="connsiteX0-73" fmla="*/ 963827 w 2131541"/>
              <a:gd name="connsiteY0-74" fmla="*/ 2255108 h 2261287"/>
              <a:gd name="connsiteX1-75" fmla="*/ 957649 w 2131541"/>
              <a:gd name="connsiteY1-76" fmla="*/ 2075935 h 2261287"/>
              <a:gd name="connsiteX2-77" fmla="*/ 537519 w 2131541"/>
              <a:gd name="connsiteY2-78" fmla="*/ 1674341 h 2261287"/>
              <a:gd name="connsiteX3-79" fmla="*/ 0 w 2131541"/>
              <a:gd name="connsiteY3-80" fmla="*/ 1383957 h 2261287"/>
              <a:gd name="connsiteX4-81" fmla="*/ 518984 w 2131541"/>
              <a:gd name="connsiteY4-82" fmla="*/ 1340708 h 2261287"/>
              <a:gd name="connsiteX5-83" fmla="*/ 815546 w 2131541"/>
              <a:gd name="connsiteY5-84" fmla="*/ 1081216 h 2261287"/>
              <a:gd name="connsiteX6-85" fmla="*/ 611660 w 2131541"/>
              <a:gd name="connsiteY6-86" fmla="*/ 129746 h 2261287"/>
              <a:gd name="connsiteX7-87" fmla="*/ 1044146 w 2131541"/>
              <a:gd name="connsiteY7-88" fmla="*/ 908222 h 2261287"/>
              <a:gd name="connsiteX8-89" fmla="*/ 1161536 w 2131541"/>
              <a:gd name="connsiteY8-90" fmla="*/ 0 h 2261287"/>
              <a:gd name="connsiteX9-91" fmla="*/ 1315995 w 2131541"/>
              <a:gd name="connsiteY9-92" fmla="*/ 914400 h 2261287"/>
              <a:gd name="connsiteX10-93" fmla="*/ 1723768 w 2131541"/>
              <a:gd name="connsiteY10-94" fmla="*/ 160638 h 2261287"/>
              <a:gd name="connsiteX11-95" fmla="*/ 1668163 w 2131541"/>
              <a:gd name="connsiteY11-96" fmla="*/ 191530 h 2261287"/>
              <a:gd name="connsiteX12-97" fmla="*/ 1600200 w 2131541"/>
              <a:gd name="connsiteY12-98" fmla="*/ 1056503 h 2261287"/>
              <a:gd name="connsiteX13-99" fmla="*/ 2131541 w 2131541"/>
              <a:gd name="connsiteY13-100" fmla="*/ 518984 h 2261287"/>
              <a:gd name="connsiteX14-101" fmla="*/ 1810265 w 2131541"/>
              <a:gd name="connsiteY14-102" fmla="*/ 1248033 h 2261287"/>
              <a:gd name="connsiteX15-103" fmla="*/ 1594022 w 2131541"/>
              <a:gd name="connsiteY15-104" fmla="*/ 2100649 h 2261287"/>
              <a:gd name="connsiteX16-105" fmla="*/ 1606379 w 2131541"/>
              <a:gd name="connsiteY16-106" fmla="*/ 2261287 h 2261287"/>
              <a:gd name="connsiteX17-107" fmla="*/ 963827 w 2131541"/>
              <a:gd name="connsiteY17-108" fmla="*/ 2255108 h 2261287"/>
              <a:gd name="connsiteX0-109" fmla="*/ 963827 w 2131541"/>
              <a:gd name="connsiteY0-110" fmla="*/ 2255108 h 2261287"/>
              <a:gd name="connsiteX1-111" fmla="*/ 957649 w 2131541"/>
              <a:gd name="connsiteY1-112" fmla="*/ 2075935 h 2261287"/>
              <a:gd name="connsiteX2-113" fmla="*/ 537519 w 2131541"/>
              <a:gd name="connsiteY2-114" fmla="*/ 1674341 h 2261287"/>
              <a:gd name="connsiteX3-115" fmla="*/ 0 w 2131541"/>
              <a:gd name="connsiteY3-116" fmla="*/ 1383957 h 2261287"/>
              <a:gd name="connsiteX4-117" fmla="*/ 518984 w 2131541"/>
              <a:gd name="connsiteY4-118" fmla="*/ 1340708 h 2261287"/>
              <a:gd name="connsiteX5-119" fmla="*/ 815546 w 2131541"/>
              <a:gd name="connsiteY5-120" fmla="*/ 1081216 h 2261287"/>
              <a:gd name="connsiteX6-121" fmla="*/ 611660 w 2131541"/>
              <a:gd name="connsiteY6-122" fmla="*/ 129746 h 2261287"/>
              <a:gd name="connsiteX7-123" fmla="*/ 1044146 w 2131541"/>
              <a:gd name="connsiteY7-124" fmla="*/ 908222 h 2261287"/>
              <a:gd name="connsiteX8-125" fmla="*/ 1161536 w 2131541"/>
              <a:gd name="connsiteY8-126" fmla="*/ 0 h 2261287"/>
              <a:gd name="connsiteX9-127" fmla="*/ 1315995 w 2131541"/>
              <a:gd name="connsiteY9-128" fmla="*/ 914400 h 2261287"/>
              <a:gd name="connsiteX10-129" fmla="*/ 1723768 w 2131541"/>
              <a:gd name="connsiteY10-130" fmla="*/ 160638 h 2261287"/>
              <a:gd name="connsiteX11-131" fmla="*/ 1668163 w 2131541"/>
              <a:gd name="connsiteY11-132" fmla="*/ 191530 h 2261287"/>
              <a:gd name="connsiteX12-133" fmla="*/ 1600200 w 2131541"/>
              <a:gd name="connsiteY12-134" fmla="*/ 1056503 h 2261287"/>
              <a:gd name="connsiteX13-135" fmla="*/ 2131541 w 2131541"/>
              <a:gd name="connsiteY13-136" fmla="*/ 518984 h 2261287"/>
              <a:gd name="connsiteX14-137" fmla="*/ 1810265 w 2131541"/>
              <a:gd name="connsiteY14-138" fmla="*/ 1248033 h 2261287"/>
              <a:gd name="connsiteX15-139" fmla="*/ 1594022 w 2131541"/>
              <a:gd name="connsiteY15-140" fmla="*/ 2100649 h 2261287"/>
              <a:gd name="connsiteX16-141" fmla="*/ 1606379 w 2131541"/>
              <a:gd name="connsiteY16-142" fmla="*/ 2261287 h 2261287"/>
              <a:gd name="connsiteX17-143" fmla="*/ 963827 w 2131541"/>
              <a:gd name="connsiteY17-144" fmla="*/ 2255108 h 2261287"/>
              <a:gd name="connsiteX0-145" fmla="*/ 963827 w 2131541"/>
              <a:gd name="connsiteY0-146" fmla="*/ 2255108 h 2261287"/>
              <a:gd name="connsiteX1-147" fmla="*/ 957649 w 2131541"/>
              <a:gd name="connsiteY1-148" fmla="*/ 2075935 h 2261287"/>
              <a:gd name="connsiteX2-149" fmla="*/ 537519 w 2131541"/>
              <a:gd name="connsiteY2-150" fmla="*/ 1674341 h 2261287"/>
              <a:gd name="connsiteX3-151" fmla="*/ 0 w 2131541"/>
              <a:gd name="connsiteY3-152" fmla="*/ 1383957 h 2261287"/>
              <a:gd name="connsiteX4-153" fmla="*/ 518984 w 2131541"/>
              <a:gd name="connsiteY4-154" fmla="*/ 1340708 h 2261287"/>
              <a:gd name="connsiteX5-155" fmla="*/ 815546 w 2131541"/>
              <a:gd name="connsiteY5-156" fmla="*/ 1081216 h 2261287"/>
              <a:gd name="connsiteX6-157" fmla="*/ 611660 w 2131541"/>
              <a:gd name="connsiteY6-158" fmla="*/ 129746 h 2261287"/>
              <a:gd name="connsiteX7-159" fmla="*/ 1044146 w 2131541"/>
              <a:gd name="connsiteY7-160" fmla="*/ 908222 h 2261287"/>
              <a:gd name="connsiteX8-161" fmla="*/ 1161536 w 2131541"/>
              <a:gd name="connsiteY8-162" fmla="*/ 0 h 2261287"/>
              <a:gd name="connsiteX9-163" fmla="*/ 1315995 w 2131541"/>
              <a:gd name="connsiteY9-164" fmla="*/ 914400 h 2261287"/>
              <a:gd name="connsiteX10-165" fmla="*/ 1723768 w 2131541"/>
              <a:gd name="connsiteY10-166" fmla="*/ 160638 h 2261287"/>
              <a:gd name="connsiteX11-167" fmla="*/ 1668163 w 2131541"/>
              <a:gd name="connsiteY11-168" fmla="*/ 191530 h 2261287"/>
              <a:gd name="connsiteX12-169" fmla="*/ 1600200 w 2131541"/>
              <a:gd name="connsiteY12-170" fmla="*/ 1056503 h 2261287"/>
              <a:gd name="connsiteX13-171" fmla="*/ 2131541 w 2131541"/>
              <a:gd name="connsiteY13-172" fmla="*/ 518984 h 2261287"/>
              <a:gd name="connsiteX14-173" fmla="*/ 1810265 w 2131541"/>
              <a:gd name="connsiteY14-174" fmla="*/ 1248033 h 2261287"/>
              <a:gd name="connsiteX15-175" fmla="*/ 1594022 w 2131541"/>
              <a:gd name="connsiteY15-176" fmla="*/ 2100649 h 2261287"/>
              <a:gd name="connsiteX16-177" fmla="*/ 1606379 w 2131541"/>
              <a:gd name="connsiteY16-178" fmla="*/ 2261287 h 2261287"/>
              <a:gd name="connsiteX17-179" fmla="*/ 963827 w 2131541"/>
              <a:gd name="connsiteY17-180" fmla="*/ 2255108 h 2261287"/>
              <a:gd name="connsiteX0-181" fmla="*/ 963827 w 2131541"/>
              <a:gd name="connsiteY0-182" fmla="*/ 2255108 h 2261287"/>
              <a:gd name="connsiteX1-183" fmla="*/ 957649 w 2131541"/>
              <a:gd name="connsiteY1-184" fmla="*/ 2075935 h 2261287"/>
              <a:gd name="connsiteX2-185" fmla="*/ 537519 w 2131541"/>
              <a:gd name="connsiteY2-186" fmla="*/ 1674341 h 2261287"/>
              <a:gd name="connsiteX3-187" fmla="*/ 0 w 2131541"/>
              <a:gd name="connsiteY3-188" fmla="*/ 1383957 h 2261287"/>
              <a:gd name="connsiteX4-189" fmla="*/ 518984 w 2131541"/>
              <a:gd name="connsiteY4-190" fmla="*/ 1340708 h 2261287"/>
              <a:gd name="connsiteX5-191" fmla="*/ 815546 w 2131541"/>
              <a:gd name="connsiteY5-192" fmla="*/ 1081216 h 2261287"/>
              <a:gd name="connsiteX6-193" fmla="*/ 611660 w 2131541"/>
              <a:gd name="connsiteY6-194" fmla="*/ 129746 h 2261287"/>
              <a:gd name="connsiteX7-195" fmla="*/ 1044146 w 2131541"/>
              <a:gd name="connsiteY7-196" fmla="*/ 908222 h 2261287"/>
              <a:gd name="connsiteX8-197" fmla="*/ 1161536 w 2131541"/>
              <a:gd name="connsiteY8-198" fmla="*/ 0 h 2261287"/>
              <a:gd name="connsiteX9-199" fmla="*/ 1315995 w 2131541"/>
              <a:gd name="connsiteY9-200" fmla="*/ 914400 h 2261287"/>
              <a:gd name="connsiteX10-201" fmla="*/ 1723768 w 2131541"/>
              <a:gd name="connsiteY10-202" fmla="*/ 160638 h 2261287"/>
              <a:gd name="connsiteX11-203" fmla="*/ 1668163 w 2131541"/>
              <a:gd name="connsiteY11-204" fmla="*/ 191530 h 2261287"/>
              <a:gd name="connsiteX12-205" fmla="*/ 1600200 w 2131541"/>
              <a:gd name="connsiteY12-206" fmla="*/ 1056503 h 2261287"/>
              <a:gd name="connsiteX13-207" fmla="*/ 2131541 w 2131541"/>
              <a:gd name="connsiteY13-208" fmla="*/ 518984 h 2261287"/>
              <a:gd name="connsiteX14-209" fmla="*/ 1810265 w 2131541"/>
              <a:gd name="connsiteY14-210" fmla="*/ 1248033 h 2261287"/>
              <a:gd name="connsiteX15-211" fmla="*/ 1594022 w 2131541"/>
              <a:gd name="connsiteY15-212" fmla="*/ 2100649 h 2261287"/>
              <a:gd name="connsiteX16-213" fmla="*/ 1606379 w 2131541"/>
              <a:gd name="connsiteY16-214" fmla="*/ 2261287 h 2261287"/>
              <a:gd name="connsiteX17-215" fmla="*/ 963827 w 2131541"/>
              <a:gd name="connsiteY17-216" fmla="*/ 2255108 h 2261287"/>
              <a:gd name="connsiteX0-217" fmla="*/ 963827 w 2131541"/>
              <a:gd name="connsiteY0-218" fmla="*/ 2255108 h 2261287"/>
              <a:gd name="connsiteX1-219" fmla="*/ 957649 w 2131541"/>
              <a:gd name="connsiteY1-220" fmla="*/ 2075935 h 2261287"/>
              <a:gd name="connsiteX2-221" fmla="*/ 537519 w 2131541"/>
              <a:gd name="connsiteY2-222" fmla="*/ 1674341 h 2261287"/>
              <a:gd name="connsiteX3-223" fmla="*/ 0 w 2131541"/>
              <a:gd name="connsiteY3-224" fmla="*/ 1383957 h 2261287"/>
              <a:gd name="connsiteX4-225" fmla="*/ 518984 w 2131541"/>
              <a:gd name="connsiteY4-226" fmla="*/ 1340708 h 2261287"/>
              <a:gd name="connsiteX5-227" fmla="*/ 815546 w 2131541"/>
              <a:gd name="connsiteY5-228" fmla="*/ 1081216 h 2261287"/>
              <a:gd name="connsiteX6-229" fmla="*/ 611660 w 2131541"/>
              <a:gd name="connsiteY6-230" fmla="*/ 129746 h 2261287"/>
              <a:gd name="connsiteX7-231" fmla="*/ 1044146 w 2131541"/>
              <a:gd name="connsiteY7-232" fmla="*/ 908222 h 2261287"/>
              <a:gd name="connsiteX8-233" fmla="*/ 1161536 w 2131541"/>
              <a:gd name="connsiteY8-234" fmla="*/ 0 h 2261287"/>
              <a:gd name="connsiteX9-235" fmla="*/ 1315995 w 2131541"/>
              <a:gd name="connsiteY9-236" fmla="*/ 914400 h 2261287"/>
              <a:gd name="connsiteX10-237" fmla="*/ 1723768 w 2131541"/>
              <a:gd name="connsiteY10-238" fmla="*/ 160638 h 2261287"/>
              <a:gd name="connsiteX11-239" fmla="*/ 1668163 w 2131541"/>
              <a:gd name="connsiteY11-240" fmla="*/ 191530 h 2261287"/>
              <a:gd name="connsiteX12-241" fmla="*/ 1600200 w 2131541"/>
              <a:gd name="connsiteY12-242" fmla="*/ 1056503 h 2261287"/>
              <a:gd name="connsiteX13-243" fmla="*/ 2131541 w 2131541"/>
              <a:gd name="connsiteY13-244" fmla="*/ 518984 h 2261287"/>
              <a:gd name="connsiteX14-245" fmla="*/ 1810265 w 2131541"/>
              <a:gd name="connsiteY14-246" fmla="*/ 1248033 h 2261287"/>
              <a:gd name="connsiteX15-247" fmla="*/ 1594022 w 2131541"/>
              <a:gd name="connsiteY15-248" fmla="*/ 2100649 h 2261287"/>
              <a:gd name="connsiteX16-249" fmla="*/ 1606379 w 2131541"/>
              <a:gd name="connsiteY16-250" fmla="*/ 2261287 h 2261287"/>
              <a:gd name="connsiteX17-251" fmla="*/ 963827 w 2131541"/>
              <a:gd name="connsiteY17-252" fmla="*/ 2255108 h 2261287"/>
              <a:gd name="connsiteX0-253" fmla="*/ 963827 w 2131541"/>
              <a:gd name="connsiteY0-254" fmla="*/ 2255108 h 2261287"/>
              <a:gd name="connsiteX1-255" fmla="*/ 957649 w 2131541"/>
              <a:gd name="connsiteY1-256" fmla="*/ 2075935 h 2261287"/>
              <a:gd name="connsiteX2-257" fmla="*/ 537519 w 2131541"/>
              <a:gd name="connsiteY2-258" fmla="*/ 1674341 h 2261287"/>
              <a:gd name="connsiteX3-259" fmla="*/ 0 w 2131541"/>
              <a:gd name="connsiteY3-260" fmla="*/ 1383957 h 2261287"/>
              <a:gd name="connsiteX4-261" fmla="*/ 518984 w 2131541"/>
              <a:gd name="connsiteY4-262" fmla="*/ 1340708 h 2261287"/>
              <a:gd name="connsiteX5-263" fmla="*/ 815546 w 2131541"/>
              <a:gd name="connsiteY5-264" fmla="*/ 1081216 h 2261287"/>
              <a:gd name="connsiteX6-265" fmla="*/ 611660 w 2131541"/>
              <a:gd name="connsiteY6-266" fmla="*/ 129746 h 2261287"/>
              <a:gd name="connsiteX7-267" fmla="*/ 1044146 w 2131541"/>
              <a:gd name="connsiteY7-268" fmla="*/ 908222 h 2261287"/>
              <a:gd name="connsiteX8-269" fmla="*/ 1161536 w 2131541"/>
              <a:gd name="connsiteY8-270" fmla="*/ 0 h 2261287"/>
              <a:gd name="connsiteX9-271" fmla="*/ 1315995 w 2131541"/>
              <a:gd name="connsiteY9-272" fmla="*/ 914400 h 2261287"/>
              <a:gd name="connsiteX10-273" fmla="*/ 1723768 w 2131541"/>
              <a:gd name="connsiteY10-274" fmla="*/ 160638 h 2261287"/>
              <a:gd name="connsiteX11-275" fmla="*/ 1668163 w 2131541"/>
              <a:gd name="connsiteY11-276" fmla="*/ 191530 h 2261287"/>
              <a:gd name="connsiteX12-277" fmla="*/ 1600200 w 2131541"/>
              <a:gd name="connsiteY12-278" fmla="*/ 1056503 h 2261287"/>
              <a:gd name="connsiteX13-279" fmla="*/ 2131541 w 2131541"/>
              <a:gd name="connsiteY13-280" fmla="*/ 518984 h 2261287"/>
              <a:gd name="connsiteX14-281" fmla="*/ 1810265 w 2131541"/>
              <a:gd name="connsiteY14-282" fmla="*/ 1248033 h 2261287"/>
              <a:gd name="connsiteX15-283" fmla="*/ 1594022 w 2131541"/>
              <a:gd name="connsiteY15-284" fmla="*/ 2100649 h 2261287"/>
              <a:gd name="connsiteX16-285" fmla="*/ 1606379 w 2131541"/>
              <a:gd name="connsiteY16-286" fmla="*/ 2261287 h 2261287"/>
              <a:gd name="connsiteX17-287" fmla="*/ 963827 w 2131541"/>
              <a:gd name="connsiteY17-288" fmla="*/ 2255108 h 2261287"/>
              <a:gd name="connsiteX0-289" fmla="*/ 963827 w 2131541"/>
              <a:gd name="connsiteY0-290" fmla="*/ 2255108 h 2261287"/>
              <a:gd name="connsiteX1-291" fmla="*/ 957649 w 2131541"/>
              <a:gd name="connsiteY1-292" fmla="*/ 2075935 h 2261287"/>
              <a:gd name="connsiteX2-293" fmla="*/ 537519 w 2131541"/>
              <a:gd name="connsiteY2-294" fmla="*/ 1674341 h 2261287"/>
              <a:gd name="connsiteX3-295" fmla="*/ 0 w 2131541"/>
              <a:gd name="connsiteY3-296" fmla="*/ 1383957 h 2261287"/>
              <a:gd name="connsiteX4-297" fmla="*/ 518984 w 2131541"/>
              <a:gd name="connsiteY4-298" fmla="*/ 1340708 h 2261287"/>
              <a:gd name="connsiteX5-299" fmla="*/ 815546 w 2131541"/>
              <a:gd name="connsiteY5-300" fmla="*/ 1081216 h 2261287"/>
              <a:gd name="connsiteX6-301" fmla="*/ 611660 w 2131541"/>
              <a:gd name="connsiteY6-302" fmla="*/ 129746 h 2261287"/>
              <a:gd name="connsiteX7-303" fmla="*/ 1044146 w 2131541"/>
              <a:gd name="connsiteY7-304" fmla="*/ 908222 h 2261287"/>
              <a:gd name="connsiteX8-305" fmla="*/ 1161536 w 2131541"/>
              <a:gd name="connsiteY8-306" fmla="*/ 0 h 2261287"/>
              <a:gd name="connsiteX9-307" fmla="*/ 1315995 w 2131541"/>
              <a:gd name="connsiteY9-308" fmla="*/ 914400 h 2261287"/>
              <a:gd name="connsiteX10-309" fmla="*/ 1723768 w 2131541"/>
              <a:gd name="connsiteY10-310" fmla="*/ 160638 h 2261287"/>
              <a:gd name="connsiteX11-311" fmla="*/ 1668163 w 2131541"/>
              <a:gd name="connsiteY11-312" fmla="*/ 191530 h 2261287"/>
              <a:gd name="connsiteX12-313" fmla="*/ 1600200 w 2131541"/>
              <a:gd name="connsiteY12-314" fmla="*/ 1056503 h 2261287"/>
              <a:gd name="connsiteX13-315" fmla="*/ 2131541 w 2131541"/>
              <a:gd name="connsiteY13-316" fmla="*/ 518984 h 2261287"/>
              <a:gd name="connsiteX14-317" fmla="*/ 1810265 w 2131541"/>
              <a:gd name="connsiteY14-318" fmla="*/ 1248033 h 2261287"/>
              <a:gd name="connsiteX15-319" fmla="*/ 1594022 w 2131541"/>
              <a:gd name="connsiteY15-320" fmla="*/ 2100649 h 2261287"/>
              <a:gd name="connsiteX16-321" fmla="*/ 1606379 w 2131541"/>
              <a:gd name="connsiteY16-322" fmla="*/ 2261287 h 2261287"/>
              <a:gd name="connsiteX17-323" fmla="*/ 963827 w 2131541"/>
              <a:gd name="connsiteY17-324" fmla="*/ 2255108 h 2261287"/>
              <a:gd name="connsiteX0-325" fmla="*/ 963827 w 2131541"/>
              <a:gd name="connsiteY0-326" fmla="*/ 2255108 h 2261287"/>
              <a:gd name="connsiteX1-327" fmla="*/ 957649 w 2131541"/>
              <a:gd name="connsiteY1-328" fmla="*/ 2075935 h 2261287"/>
              <a:gd name="connsiteX2-329" fmla="*/ 537519 w 2131541"/>
              <a:gd name="connsiteY2-330" fmla="*/ 1674341 h 2261287"/>
              <a:gd name="connsiteX3-331" fmla="*/ 0 w 2131541"/>
              <a:gd name="connsiteY3-332" fmla="*/ 1383957 h 2261287"/>
              <a:gd name="connsiteX4-333" fmla="*/ 518984 w 2131541"/>
              <a:gd name="connsiteY4-334" fmla="*/ 1340708 h 2261287"/>
              <a:gd name="connsiteX5-335" fmla="*/ 815546 w 2131541"/>
              <a:gd name="connsiteY5-336" fmla="*/ 1081216 h 2261287"/>
              <a:gd name="connsiteX6-337" fmla="*/ 611660 w 2131541"/>
              <a:gd name="connsiteY6-338" fmla="*/ 129746 h 2261287"/>
              <a:gd name="connsiteX7-339" fmla="*/ 1044146 w 2131541"/>
              <a:gd name="connsiteY7-340" fmla="*/ 908222 h 2261287"/>
              <a:gd name="connsiteX8-341" fmla="*/ 1161536 w 2131541"/>
              <a:gd name="connsiteY8-342" fmla="*/ 0 h 2261287"/>
              <a:gd name="connsiteX9-343" fmla="*/ 1315995 w 2131541"/>
              <a:gd name="connsiteY9-344" fmla="*/ 914400 h 2261287"/>
              <a:gd name="connsiteX10-345" fmla="*/ 1723768 w 2131541"/>
              <a:gd name="connsiteY10-346" fmla="*/ 160638 h 2261287"/>
              <a:gd name="connsiteX11-347" fmla="*/ 1668163 w 2131541"/>
              <a:gd name="connsiteY11-348" fmla="*/ 191530 h 2261287"/>
              <a:gd name="connsiteX12-349" fmla="*/ 1600200 w 2131541"/>
              <a:gd name="connsiteY12-350" fmla="*/ 1056503 h 2261287"/>
              <a:gd name="connsiteX13-351" fmla="*/ 2131541 w 2131541"/>
              <a:gd name="connsiteY13-352" fmla="*/ 518984 h 2261287"/>
              <a:gd name="connsiteX14-353" fmla="*/ 1810265 w 2131541"/>
              <a:gd name="connsiteY14-354" fmla="*/ 1248033 h 2261287"/>
              <a:gd name="connsiteX15-355" fmla="*/ 1594022 w 2131541"/>
              <a:gd name="connsiteY15-356" fmla="*/ 2100649 h 2261287"/>
              <a:gd name="connsiteX16-357" fmla="*/ 1606379 w 2131541"/>
              <a:gd name="connsiteY16-358" fmla="*/ 2261287 h 2261287"/>
              <a:gd name="connsiteX17-359" fmla="*/ 963827 w 2131541"/>
              <a:gd name="connsiteY17-360" fmla="*/ 2255108 h 2261287"/>
              <a:gd name="connsiteX0-361" fmla="*/ 963827 w 2131541"/>
              <a:gd name="connsiteY0-362" fmla="*/ 2255108 h 2261287"/>
              <a:gd name="connsiteX1-363" fmla="*/ 957649 w 2131541"/>
              <a:gd name="connsiteY1-364" fmla="*/ 2075935 h 2261287"/>
              <a:gd name="connsiteX2-365" fmla="*/ 537519 w 2131541"/>
              <a:gd name="connsiteY2-366" fmla="*/ 1674341 h 2261287"/>
              <a:gd name="connsiteX3-367" fmla="*/ 0 w 2131541"/>
              <a:gd name="connsiteY3-368" fmla="*/ 1383957 h 2261287"/>
              <a:gd name="connsiteX4-369" fmla="*/ 518984 w 2131541"/>
              <a:gd name="connsiteY4-370" fmla="*/ 1340708 h 2261287"/>
              <a:gd name="connsiteX5-371" fmla="*/ 815546 w 2131541"/>
              <a:gd name="connsiteY5-372" fmla="*/ 1081216 h 2261287"/>
              <a:gd name="connsiteX6-373" fmla="*/ 611660 w 2131541"/>
              <a:gd name="connsiteY6-374" fmla="*/ 129746 h 2261287"/>
              <a:gd name="connsiteX7-375" fmla="*/ 1044146 w 2131541"/>
              <a:gd name="connsiteY7-376" fmla="*/ 908222 h 2261287"/>
              <a:gd name="connsiteX8-377" fmla="*/ 1161536 w 2131541"/>
              <a:gd name="connsiteY8-378" fmla="*/ 0 h 2261287"/>
              <a:gd name="connsiteX9-379" fmla="*/ 1315995 w 2131541"/>
              <a:gd name="connsiteY9-380" fmla="*/ 914400 h 2261287"/>
              <a:gd name="connsiteX10-381" fmla="*/ 1723768 w 2131541"/>
              <a:gd name="connsiteY10-382" fmla="*/ 160638 h 2261287"/>
              <a:gd name="connsiteX11-383" fmla="*/ 1668163 w 2131541"/>
              <a:gd name="connsiteY11-384" fmla="*/ 191530 h 2261287"/>
              <a:gd name="connsiteX12-385" fmla="*/ 1600200 w 2131541"/>
              <a:gd name="connsiteY12-386" fmla="*/ 1056503 h 2261287"/>
              <a:gd name="connsiteX13-387" fmla="*/ 2131541 w 2131541"/>
              <a:gd name="connsiteY13-388" fmla="*/ 518984 h 2261287"/>
              <a:gd name="connsiteX14-389" fmla="*/ 1810265 w 2131541"/>
              <a:gd name="connsiteY14-390" fmla="*/ 1248033 h 2261287"/>
              <a:gd name="connsiteX15-391" fmla="*/ 1594022 w 2131541"/>
              <a:gd name="connsiteY15-392" fmla="*/ 2100649 h 2261287"/>
              <a:gd name="connsiteX16-393" fmla="*/ 1606379 w 2131541"/>
              <a:gd name="connsiteY16-394" fmla="*/ 2261287 h 2261287"/>
              <a:gd name="connsiteX17-395" fmla="*/ 963827 w 2131541"/>
              <a:gd name="connsiteY17-396" fmla="*/ 2255108 h 2261287"/>
              <a:gd name="connsiteX0-397" fmla="*/ 963827 w 2131541"/>
              <a:gd name="connsiteY0-398" fmla="*/ 2255108 h 2261287"/>
              <a:gd name="connsiteX1-399" fmla="*/ 957649 w 2131541"/>
              <a:gd name="connsiteY1-400" fmla="*/ 2075935 h 2261287"/>
              <a:gd name="connsiteX2-401" fmla="*/ 537519 w 2131541"/>
              <a:gd name="connsiteY2-402" fmla="*/ 1674341 h 2261287"/>
              <a:gd name="connsiteX3-403" fmla="*/ 0 w 2131541"/>
              <a:gd name="connsiteY3-404" fmla="*/ 1383957 h 2261287"/>
              <a:gd name="connsiteX4-405" fmla="*/ 518984 w 2131541"/>
              <a:gd name="connsiteY4-406" fmla="*/ 1340708 h 2261287"/>
              <a:gd name="connsiteX5-407" fmla="*/ 815546 w 2131541"/>
              <a:gd name="connsiteY5-408" fmla="*/ 1081216 h 2261287"/>
              <a:gd name="connsiteX6-409" fmla="*/ 611660 w 2131541"/>
              <a:gd name="connsiteY6-410" fmla="*/ 129746 h 2261287"/>
              <a:gd name="connsiteX7-411" fmla="*/ 1044146 w 2131541"/>
              <a:gd name="connsiteY7-412" fmla="*/ 908222 h 2261287"/>
              <a:gd name="connsiteX8-413" fmla="*/ 1161536 w 2131541"/>
              <a:gd name="connsiteY8-414" fmla="*/ 0 h 2261287"/>
              <a:gd name="connsiteX9-415" fmla="*/ 1315995 w 2131541"/>
              <a:gd name="connsiteY9-416" fmla="*/ 914400 h 2261287"/>
              <a:gd name="connsiteX10-417" fmla="*/ 1723768 w 2131541"/>
              <a:gd name="connsiteY10-418" fmla="*/ 160638 h 2261287"/>
              <a:gd name="connsiteX11-419" fmla="*/ 1668163 w 2131541"/>
              <a:gd name="connsiteY11-420" fmla="*/ 191530 h 2261287"/>
              <a:gd name="connsiteX12-421" fmla="*/ 1600200 w 2131541"/>
              <a:gd name="connsiteY12-422" fmla="*/ 1056503 h 2261287"/>
              <a:gd name="connsiteX13-423" fmla="*/ 2131541 w 2131541"/>
              <a:gd name="connsiteY13-424" fmla="*/ 518984 h 2261287"/>
              <a:gd name="connsiteX14-425" fmla="*/ 1810265 w 2131541"/>
              <a:gd name="connsiteY14-426" fmla="*/ 1248033 h 2261287"/>
              <a:gd name="connsiteX15-427" fmla="*/ 1594022 w 2131541"/>
              <a:gd name="connsiteY15-428" fmla="*/ 2100649 h 2261287"/>
              <a:gd name="connsiteX16-429" fmla="*/ 1606379 w 2131541"/>
              <a:gd name="connsiteY16-430" fmla="*/ 2261287 h 2261287"/>
              <a:gd name="connsiteX17-431" fmla="*/ 963827 w 2131541"/>
              <a:gd name="connsiteY17-432" fmla="*/ 2255108 h 2261287"/>
              <a:gd name="connsiteX0-433" fmla="*/ 963827 w 2131541"/>
              <a:gd name="connsiteY0-434" fmla="*/ 2257756 h 2263935"/>
              <a:gd name="connsiteX1-435" fmla="*/ 957649 w 2131541"/>
              <a:gd name="connsiteY1-436" fmla="*/ 2078583 h 2263935"/>
              <a:gd name="connsiteX2-437" fmla="*/ 537519 w 2131541"/>
              <a:gd name="connsiteY2-438" fmla="*/ 1676989 h 2263935"/>
              <a:gd name="connsiteX3-439" fmla="*/ 0 w 2131541"/>
              <a:gd name="connsiteY3-440" fmla="*/ 1386605 h 2263935"/>
              <a:gd name="connsiteX4-441" fmla="*/ 518984 w 2131541"/>
              <a:gd name="connsiteY4-442" fmla="*/ 1343356 h 2263935"/>
              <a:gd name="connsiteX5-443" fmla="*/ 815546 w 2131541"/>
              <a:gd name="connsiteY5-444" fmla="*/ 1083864 h 2263935"/>
              <a:gd name="connsiteX6-445" fmla="*/ 611660 w 2131541"/>
              <a:gd name="connsiteY6-446" fmla="*/ 132394 h 2263935"/>
              <a:gd name="connsiteX7-447" fmla="*/ 1044146 w 2131541"/>
              <a:gd name="connsiteY7-448" fmla="*/ 910870 h 2263935"/>
              <a:gd name="connsiteX8-449" fmla="*/ 1161536 w 2131541"/>
              <a:gd name="connsiteY8-450" fmla="*/ 2648 h 2263935"/>
              <a:gd name="connsiteX9-451" fmla="*/ 1315995 w 2131541"/>
              <a:gd name="connsiteY9-452" fmla="*/ 917048 h 2263935"/>
              <a:gd name="connsiteX10-453" fmla="*/ 1723768 w 2131541"/>
              <a:gd name="connsiteY10-454" fmla="*/ 163286 h 2263935"/>
              <a:gd name="connsiteX11-455" fmla="*/ 1668163 w 2131541"/>
              <a:gd name="connsiteY11-456" fmla="*/ 194178 h 2263935"/>
              <a:gd name="connsiteX12-457" fmla="*/ 1600200 w 2131541"/>
              <a:gd name="connsiteY12-458" fmla="*/ 1059151 h 2263935"/>
              <a:gd name="connsiteX13-459" fmla="*/ 2131541 w 2131541"/>
              <a:gd name="connsiteY13-460" fmla="*/ 521632 h 2263935"/>
              <a:gd name="connsiteX14-461" fmla="*/ 1810265 w 2131541"/>
              <a:gd name="connsiteY14-462" fmla="*/ 1250681 h 2263935"/>
              <a:gd name="connsiteX15-463" fmla="*/ 1594022 w 2131541"/>
              <a:gd name="connsiteY15-464" fmla="*/ 2103297 h 2263935"/>
              <a:gd name="connsiteX16-465" fmla="*/ 1606379 w 2131541"/>
              <a:gd name="connsiteY16-466" fmla="*/ 2263935 h 2263935"/>
              <a:gd name="connsiteX17-467" fmla="*/ 963827 w 2131541"/>
              <a:gd name="connsiteY17-468" fmla="*/ 2257756 h 2263935"/>
              <a:gd name="connsiteX0-469" fmla="*/ 963827 w 2131541"/>
              <a:gd name="connsiteY0-470" fmla="*/ 2256830 h 2263009"/>
              <a:gd name="connsiteX1-471" fmla="*/ 957649 w 2131541"/>
              <a:gd name="connsiteY1-472" fmla="*/ 2077657 h 2263009"/>
              <a:gd name="connsiteX2-473" fmla="*/ 537519 w 2131541"/>
              <a:gd name="connsiteY2-474" fmla="*/ 1676063 h 2263009"/>
              <a:gd name="connsiteX3-475" fmla="*/ 0 w 2131541"/>
              <a:gd name="connsiteY3-476" fmla="*/ 1385679 h 2263009"/>
              <a:gd name="connsiteX4-477" fmla="*/ 518984 w 2131541"/>
              <a:gd name="connsiteY4-478" fmla="*/ 1342430 h 2263009"/>
              <a:gd name="connsiteX5-479" fmla="*/ 815546 w 2131541"/>
              <a:gd name="connsiteY5-480" fmla="*/ 1082938 h 2263009"/>
              <a:gd name="connsiteX6-481" fmla="*/ 611660 w 2131541"/>
              <a:gd name="connsiteY6-482" fmla="*/ 131468 h 2263009"/>
              <a:gd name="connsiteX7-483" fmla="*/ 1044146 w 2131541"/>
              <a:gd name="connsiteY7-484" fmla="*/ 909944 h 2263009"/>
              <a:gd name="connsiteX8-485" fmla="*/ 1161536 w 2131541"/>
              <a:gd name="connsiteY8-486" fmla="*/ 1722 h 2263009"/>
              <a:gd name="connsiteX9-487" fmla="*/ 1315995 w 2131541"/>
              <a:gd name="connsiteY9-488" fmla="*/ 916122 h 2263009"/>
              <a:gd name="connsiteX10-489" fmla="*/ 1723768 w 2131541"/>
              <a:gd name="connsiteY10-490" fmla="*/ 162360 h 2263009"/>
              <a:gd name="connsiteX11-491" fmla="*/ 1668163 w 2131541"/>
              <a:gd name="connsiteY11-492" fmla="*/ 193252 h 2263009"/>
              <a:gd name="connsiteX12-493" fmla="*/ 1600200 w 2131541"/>
              <a:gd name="connsiteY12-494" fmla="*/ 1058225 h 2263009"/>
              <a:gd name="connsiteX13-495" fmla="*/ 2131541 w 2131541"/>
              <a:gd name="connsiteY13-496" fmla="*/ 520706 h 2263009"/>
              <a:gd name="connsiteX14-497" fmla="*/ 1810265 w 2131541"/>
              <a:gd name="connsiteY14-498" fmla="*/ 1249755 h 2263009"/>
              <a:gd name="connsiteX15-499" fmla="*/ 1594022 w 2131541"/>
              <a:gd name="connsiteY15-500" fmla="*/ 2102371 h 2263009"/>
              <a:gd name="connsiteX16-501" fmla="*/ 1606379 w 2131541"/>
              <a:gd name="connsiteY16-502" fmla="*/ 2263009 h 2263009"/>
              <a:gd name="connsiteX17-503" fmla="*/ 963827 w 2131541"/>
              <a:gd name="connsiteY17-504" fmla="*/ 2256830 h 2263009"/>
              <a:gd name="connsiteX0-505" fmla="*/ 963827 w 2131541"/>
              <a:gd name="connsiteY0-506" fmla="*/ 2256830 h 2263009"/>
              <a:gd name="connsiteX1-507" fmla="*/ 957649 w 2131541"/>
              <a:gd name="connsiteY1-508" fmla="*/ 2077657 h 2263009"/>
              <a:gd name="connsiteX2-509" fmla="*/ 537519 w 2131541"/>
              <a:gd name="connsiteY2-510" fmla="*/ 1676063 h 2263009"/>
              <a:gd name="connsiteX3-511" fmla="*/ 0 w 2131541"/>
              <a:gd name="connsiteY3-512" fmla="*/ 1385679 h 2263009"/>
              <a:gd name="connsiteX4-513" fmla="*/ 518984 w 2131541"/>
              <a:gd name="connsiteY4-514" fmla="*/ 1342430 h 2263009"/>
              <a:gd name="connsiteX5-515" fmla="*/ 815546 w 2131541"/>
              <a:gd name="connsiteY5-516" fmla="*/ 1082938 h 2263009"/>
              <a:gd name="connsiteX6-517" fmla="*/ 611660 w 2131541"/>
              <a:gd name="connsiteY6-518" fmla="*/ 131468 h 2263009"/>
              <a:gd name="connsiteX7-519" fmla="*/ 1044146 w 2131541"/>
              <a:gd name="connsiteY7-520" fmla="*/ 909944 h 2263009"/>
              <a:gd name="connsiteX8-521" fmla="*/ 1161536 w 2131541"/>
              <a:gd name="connsiteY8-522" fmla="*/ 1722 h 2263009"/>
              <a:gd name="connsiteX9-523" fmla="*/ 1315995 w 2131541"/>
              <a:gd name="connsiteY9-524" fmla="*/ 916122 h 2263009"/>
              <a:gd name="connsiteX10-525" fmla="*/ 1723768 w 2131541"/>
              <a:gd name="connsiteY10-526" fmla="*/ 162360 h 2263009"/>
              <a:gd name="connsiteX11-527" fmla="*/ 1668163 w 2131541"/>
              <a:gd name="connsiteY11-528" fmla="*/ 193252 h 2263009"/>
              <a:gd name="connsiteX12-529" fmla="*/ 1600200 w 2131541"/>
              <a:gd name="connsiteY12-530" fmla="*/ 1058225 h 2263009"/>
              <a:gd name="connsiteX13-531" fmla="*/ 2131541 w 2131541"/>
              <a:gd name="connsiteY13-532" fmla="*/ 520706 h 2263009"/>
              <a:gd name="connsiteX14-533" fmla="*/ 1810265 w 2131541"/>
              <a:gd name="connsiteY14-534" fmla="*/ 1249755 h 2263009"/>
              <a:gd name="connsiteX15-535" fmla="*/ 1594022 w 2131541"/>
              <a:gd name="connsiteY15-536" fmla="*/ 2102371 h 2263009"/>
              <a:gd name="connsiteX16-537" fmla="*/ 1606379 w 2131541"/>
              <a:gd name="connsiteY16-538" fmla="*/ 2263009 h 2263009"/>
              <a:gd name="connsiteX17-539" fmla="*/ 963827 w 2131541"/>
              <a:gd name="connsiteY17-540" fmla="*/ 2256830 h 2263009"/>
              <a:gd name="connsiteX0-541" fmla="*/ 963827 w 2131541"/>
              <a:gd name="connsiteY0-542" fmla="*/ 2257028 h 2263207"/>
              <a:gd name="connsiteX1-543" fmla="*/ 957649 w 2131541"/>
              <a:gd name="connsiteY1-544" fmla="*/ 2077855 h 2263207"/>
              <a:gd name="connsiteX2-545" fmla="*/ 537519 w 2131541"/>
              <a:gd name="connsiteY2-546" fmla="*/ 1676261 h 2263207"/>
              <a:gd name="connsiteX3-547" fmla="*/ 0 w 2131541"/>
              <a:gd name="connsiteY3-548" fmla="*/ 1385877 h 2263207"/>
              <a:gd name="connsiteX4-549" fmla="*/ 518984 w 2131541"/>
              <a:gd name="connsiteY4-550" fmla="*/ 1342628 h 2263207"/>
              <a:gd name="connsiteX5-551" fmla="*/ 815546 w 2131541"/>
              <a:gd name="connsiteY5-552" fmla="*/ 1083136 h 2263207"/>
              <a:gd name="connsiteX6-553" fmla="*/ 611660 w 2131541"/>
              <a:gd name="connsiteY6-554" fmla="*/ 131666 h 2263207"/>
              <a:gd name="connsiteX7-555" fmla="*/ 1044146 w 2131541"/>
              <a:gd name="connsiteY7-556" fmla="*/ 910142 h 2263207"/>
              <a:gd name="connsiteX8-557" fmla="*/ 1161536 w 2131541"/>
              <a:gd name="connsiteY8-558" fmla="*/ 1920 h 2263207"/>
              <a:gd name="connsiteX9-559" fmla="*/ 1315995 w 2131541"/>
              <a:gd name="connsiteY9-560" fmla="*/ 916320 h 2263207"/>
              <a:gd name="connsiteX10-561" fmla="*/ 1723768 w 2131541"/>
              <a:gd name="connsiteY10-562" fmla="*/ 162558 h 2263207"/>
              <a:gd name="connsiteX11-563" fmla="*/ 1668163 w 2131541"/>
              <a:gd name="connsiteY11-564" fmla="*/ 193450 h 2263207"/>
              <a:gd name="connsiteX12-565" fmla="*/ 1600200 w 2131541"/>
              <a:gd name="connsiteY12-566" fmla="*/ 1058423 h 2263207"/>
              <a:gd name="connsiteX13-567" fmla="*/ 2131541 w 2131541"/>
              <a:gd name="connsiteY13-568" fmla="*/ 520904 h 2263207"/>
              <a:gd name="connsiteX14-569" fmla="*/ 1810265 w 2131541"/>
              <a:gd name="connsiteY14-570" fmla="*/ 1249953 h 2263207"/>
              <a:gd name="connsiteX15-571" fmla="*/ 1594022 w 2131541"/>
              <a:gd name="connsiteY15-572" fmla="*/ 2102569 h 2263207"/>
              <a:gd name="connsiteX16-573" fmla="*/ 1606379 w 2131541"/>
              <a:gd name="connsiteY16-574" fmla="*/ 2263207 h 2263207"/>
              <a:gd name="connsiteX17-575" fmla="*/ 963827 w 2131541"/>
              <a:gd name="connsiteY17-576" fmla="*/ 2257028 h 2263207"/>
              <a:gd name="connsiteX0-577" fmla="*/ 963827 w 2131541"/>
              <a:gd name="connsiteY0-578" fmla="*/ 2257028 h 2263207"/>
              <a:gd name="connsiteX1-579" fmla="*/ 957649 w 2131541"/>
              <a:gd name="connsiteY1-580" fmla="*/ 2077855 h 2263207"/>
              <a:gd name="connsiteX2-581" fmla="*/ 537519 w 2131541"/>
              <a:gd name="connsiteY2-582" fmla="*/ 1676261 h 2263207"/>
              <a:gd name="connsiteX3-583" fmla="*/ 0 w 2131541"/>
              <a:gd name="connsiteY3-584" fmla="*/ 1385877 h 2263207"/>
              <a:gd name="connsiteX4-585" fmla="*/ 518984 w 2131541"/>
              <a:gd name="connsiteY4-586" fmla="*/ 1342628 h 2263207"/>
              <a:gd name="connsiteX5-587" fmla="*/ 815546 w 2131541"/>
              <a:gd name="connsiteY5-588" fmla="*/ 1083136 h 2263207"/>
              <a:gd name="connsiteX6-589" fmla="*/ 611660 w 2131541"/>
              <a:gd name="connsiteY6-590" fmla="*/ 131666 h 2263207"/>
              <a:gd name="connsiteX7-591" fmla="*/ 1044146 w 2131541"/>
              <a:gd name="connsiteY7-592" fmla="*/ 910142 h 2263207"/>
              <a:gd name="connsiteX8-593" fmla="*/ 1161536 w 2131541"/>
              <a:gd name="connsiteY8-594" fmla="*/ 1920 h 2263207"/>
              <a:gd name="connsiteX9-595" fmla="*/ 1315995 w 2131541"/>
              <a:gd name="connsiteY9-596" fmla="*/ 916320 h 2263207"/>
              <a:gd name="connsiteX10-597" fmla="*/ 1723768 w 2131541"/>
              <a:gd name="connsiteY10-598" fmla="*/ 162558 h 2263207"/>
              <a:gd name="connsiteX11-599" fmla="*/ 1668163 w 2131541"/>
              <a:gd name="connsiteY11-600" fmla="*/ 193450 h 2263207"/>
              <a:gd name="connsiteX12-601" fmla="*/ 1600200 w 2131541"/>
              <a:gd name="connsiteY12-602" fmla="*/ 1058423 h 2263207"/>
              <a:gd name="connsiteX13-603" fmla="*/ 2131541 w 2131541"/>
              <a:gd name="connsiteY13-604" fmla="*/ 520904 h 2263207"/>
              <a:gd name="connsiteX14-605" fmla="*/ 1810265 w 2131541"/>
              <a:gd name="connsiteY14-606" fmla="*/ 1249953 h 2263207"/>
              <a:gd name="connsiteX15-607" fmla="*/ 1594022 w 2131541"/>
              <a:gd name="connsiteY15-608" fmla="*/ 2102569 h 2263207"/>
              <a:gd name="connsiteX16-609" fmla="*/ 1606379 w 2131541"/>
              <a:gd name="connsiteY16-610" fmla="*/ 2263207 h 2263207"/>
              <a:gd name="connsiteX17-611" fmla="*/ 963827 w 2131541"/>
              <a:gd name="connsiteY17-612" fmla="*/ 2257028 h 2263207"/>
              <a:gd name="connsiteX0-613" fmla="*/ 963827 w 2131541"/>
              <a:gd name="connsiteY0-614" fmla="*/ 2257028 h 2263207"/>
              <a:gd name="connsiteX1-615" fmla="*/ 957649 w 2131541"/>
              <a:gd name="connsiteY1-616" fmla="*/ 2077855 h 2263207"/>
              <a:gd name="connsiteX2-617" fmla="*/ 537519 w 2131541"/>
              <a:gd name="connsiteY2-618" fmla="*/ 1676261 h 2263207"/>
              <a:gd name="connsiteX3-619" fmla="*/ 0 w 2131541"/>
              <a:gd name="connsiteY3-620" fmla="*/ 1385877 h 2263207"/>
              <a:gd name="connsiteX4-621" fmla="*/ 518984 w 2131541"/>
              <a:gd name="connsiteY4-622" fmla="*/ 1342628 h 2263207"/>
              <a:gd name="connsiteX5-623" fmla="*/ 815546 w 2131541"/>
              <a:gd name="connsiteY5-624" fmla="*/ 1083136 h 2263207"/>
              <a:gd name="connsiteX6-625" fmla="*/ 611660 w 2131541"/>
              <a:gd name="connsiteY6-626" fmla="*/ 131666 h 2263207"/>
              <a:gd name="connsiteX7-627" fmla="*/ 1044146 w 2131541"/>
              <a:gd name="connsiteY7-628" fmla="*/ 910142 h 2263207"/>
              <a:gd name="connsiteX8-629" fmla="*/ 1161536 w 2131541"/>
              <a:gd name="connsiteY8-630" fmla="*/ 1920 h 2263207"/>
              <a:gd name="connsiteX9-631" fmla="*/ 1315995 w 2131541"/>
              <a:gd name="connsiteY9-632" fmla="*/ 916320 h 2263207"/>
              <a:gd name="connsiteX10-633" fmla="*/ 1723768 w 2131541"/>
              <a:gd name="connsiteY10-634" fmla="*/ 162558 h 2263207"/>
              <a:gd name="connsiteX11-635" fmla="*/ 1668163 w 2131541"/>
              <a:gd name="connsiteY11-636" fmla="*/ 193450 h 2263207"/>
              <a:gd name="connsiteX12-637" fmla="*/ 1600200 w 2131541"/>
              <a:gd name="connsiteY12-638" fmla="*/ 1058423 h 2263207"/>
              <a:gd name="connsiteX13-639" fmla="*/ 2131541 w 2131541"/>
              <a:gd name="connsiteY13-640" fmla="*/ 520904 h 2263207"/>
              <a:gd name="connsiteX14-641" fmla="*/ 1810265 w 2131541"/>
              <a:gd name="connsiteY14-642" fmla="*/ 1249953 h 2263207"/>
              <a:gd name="connsiteX15-643" fmla="*/ 1594022 w 2131541"/>
              <a:gd name="connsiteY15-644" fmla="*/ 2102569 h 2263207"/>
              <a:gd name="connsiteX16-645" fmla="*/ 1606379 w 2131541"/>
              <a:gd name="connsiteY16-646" fmla="*/ 2263207 h 2263207"/>
              <a:gd name="connsiteX17-647" fmla="*/ 963827 w 2131541"/>
              <a:gd name="connsiteY17-648" fmla="*/ 2257028 h 2263207"/>
              <a:gd name="connsiteX0-649" fmla="*/ 963827 w 2131541"/>
              <a:gd name="connsiteY0-650" fmla="*/ 2257028 h 2263207"/>
              <a:gd name="connsiteX1-651" fmla="*/ 957649 w 2131541"/>
              <a:gd name="connsiteY1-652" fmla="*/ 2077855 h 2263207"/>
              <a:gd name="connsiteX2-653" fmla="*/ 537519 w 2131541"/>
              <a:gd name="connsiteY2-654" fmla="*/ 1676261 h 2263207"/>
              <a:gd name="connsiteX3-655" fmla="*/ 0 w 2131541"/>
              <a:gd name="connsiteY3-656" fmla="*/ 1385877 h 2263207"/>
              <a:gd name="connsiteX4-657" fmla="*/ 518984 w 2131541"/>
              <a:gd name="connsiteY4-658" fmla="*/ 1342628 h 2263207"/>
              <a:gd name="connsiteX5-659" fmla="*/ 815546 w 2131541"/>
              <a:gd name="connsiteY5-660" fmla="*/ 1083136 h 2263207"/>
              <a:gd name="connsiteX6-661" fmla="*/ 611660 w 2131541"/>
              <a:gd name="connsiteY6-662" fmla="*/ 131666 h 2263207"/>
              <a:gd name="connsiteX7-663" fmla="*/ 1044146 w 2131541"/>
              <a:gd name="connsiteY7-664" fmla="*/ 910142 h 2263207"/>
              <a:gd name="connsiteX8-665" fmla="*/ 1161536 w 2131541"/>
              <a:gd name="connsiteY8-666" fmla="*/ 1920 h 2263207"/>
              <a:gd name="connsiteX9-667" fmla="*/ 1315995 w 2131541"/>
              <a:gd name="connsiteY9-668" fmla="*/ 916320 h 2263207"/>
              <a:gd name="connsiteX10-669" fmla="*/ 1723768 w 2131541"/>
              <a:gd name="connsiteY10-670" fmla="*/ 162558 h 2263207"/>
              <a:gd name="connsiteX11-671" fmla="*/ 1668163 w 2131541"/>
              <a:gd name="connsiteY11-672" fmla="*/ 193450 h 2263207"/>
              <a:gd name="connsiteX12-673" fmla="*/ 1600200 w 2131541"/>
              <a:gd name="connsiteY12-674" fmla="*/ 1058423 h 2263207"/>
              <a:gd name="connsiteX13-675" fmla="*/ 2131541 w 2131541"/>
              <a:gd name="connsiteY13-676" fmla="*/ 520904 h 2263207"/>
              <a:gd name="connsiteX14-677" fmla="*/ 1810265 w 2131541"/>
              <a:gd name="connsiteY14-678" fmla="*/ 1249953 h 2263207"/>
              <a:gd name="connsiteX15-679" fmla="*/ 1594022 w 2131541"/>
              <a:gd name="connsiteY15-680" fmla="*/ 2102569 h 2263207"/>
              <a:gd name="connsiteX16-681" fmla="*/ 1606379 w 2131541"/>
              <a:gd name="connsiteY16-682" fmla="*/ 2263207 h 2263207"/>
              <a:gd name="connsiteX17-683" fmla="*/ 963827 w 2131541"/>
              <a:gd name="connsiteY17-684" fmla="*/ 2257028 h 2263207"/>
              <a:gd name="connsiteX0-685" fmla="*/ 963827 w 2131541"/>
              <a:gd name="connsiteY0-686" fmla="*/ 2257028 h 2263207"/>
              <a:gd name="connsiteX1-687" fmla="*/ 957649 w 2131541"/>
              <a:gd name="connsiteY1-688" fmla="*/ 2077855 h 2263207"/>
              <a:gd name="connsiteX2-689" fmla="*/ 537519 w 2131541"/>
              <a:gd name="connsiteY2-690" fmla="*/ 1676261 h 2263207"/>
              <a:gd name="connsiteX3-691" fmla="*/ 0 w 2131541"/>
              <a:gd name="connsiteY3-692" fmla="*/ 1385877 h 2263207"/>
              <a:gd name="connsiteX4-693" fmla="*/ 518984 w 2131541"/>
              <a:gd name="connsiteY4-694" fmla="*/ 1342628 h 2263207"/>
              <a:gd name="connsiteX5-695" fmla="*/ 815546 w 2131541"/>
              <a:gd name="connsiteY5-696" fmla="*/ 1083136 h 2263207"/>
              <a:gd name="connsiteX6-697" fmla="*/ 611660 w 2131541"/>
              <a:gd name="connsiteY6-698" fmla="*/ 131666 h 2263207"/>
              <a:gd name="connsiteX7-699" fmla="*/ 1044146 w 2131541"/>
              <a:gd name="connsiteY7-700" fmla="*/ 910142 h 2263207"/>
              <a:gd name="connsiteX8-701" fmla="*/ 1161536 w 2131541"/>
              <a:gd name="connsiteY8-702" fmla="*/ 1920 h 2263207"/>
              <a:gd name="connsiteX9-703" fmla="*/ 1315995 w 2131541"/>
              <a:gd name="connsiteY9-704" fmla="*/ 916320 h 2263207"/>
              <a:gd name="connsiteX10-705" fmla="*/ 1723768 w 2131541"/>
              <a:gd name="connsiteY10-706" fmla="*/ 162558 h 2263207"/>
              <a:gd name="connsiteX11-707" fmla="*/ 1668163 w 2131541"/>
              <a:gd name="connsiteY11-708" fmla="*/ 193450 h 2263207"/>
              <a:gd name="connsiteX12-709" fmla="*/ 1600200 w 2131541"/>
              <a:gd name="connsiteY12-710" fmla="*/ 1058423 h 2263207"/>
              <a:gd name="connsiteX13-711" fmla="*/ 2131541 w 2131541"/>
              <a:gd name="connsiteY13-712" fmla="*/ 520904 h 2263207"/>
              <a:gd name="connsiteX14-713" fmla="*/ 1810265 w 2131541"/>
              <a:gd name="connsiteY14-714" fmla="*/ 1249953 h 2263207"/>
              <a:gd name="connsiteX15-715" fmla="*/ 1594022 w 2131541"/>
              <a:gd name="connsiteY15-716" fmla="*/ 2102569 h 2263207"/>
              <a:gd name="connsiteX16-717" fmla="*/ 1606379 w 2131541"/>
              <a:gd name="connsiteY16-718" fmla="*/ 2263207 h 2263207"/>
              <a:gd name="connsiteX17-719" fmla="*/ 963827 w 2131541"/>
              <a:gd name="connsiteY17-720" fmla="*/ 2257028 h 2263207"/>
              <a:gd name="connsiteX0-721" fmla="*/ 963827 w 2131541"/>
              <a:gd name="connsiteY0-722" fmla="*/ 2255328 h 2261507"/>
              <a:gd name="connsiteX1-723" fmla="*/ 957649 w 2131541"/>
              <a:gd name="connsiteY1-724" fmla="*/ 2076155 h 2261507"/>
              <a:gd name="connsiteX2-725" fmla="*/ 537519 w 2131541"/>
              <a:gd name="connsiteY2-726" fmla="*/ 1674561 h 2261507"/>
              <a:gd name="connsiteX3-727" fmla="*/ 0 w 2131541"/>
              <a:gd name="connsiteY3-728" fmla="*/ 1384177 h 2261507"/>
              <a:gd name="connsiteX4-729" fmla="*/ 518984 w 2131541"/>
              <a:gd name="connsiteY4-730" fmla="*/ 1340928 h 2261507"/>
              <a:gd name="connsiteX5-731" fmla="*/ 815546 w 2131541"/>
              <a:gd name="connsiteY5-732" fmla="*/ 1081436 h 2261507"/>
              <a:gd name="connsiteX6-733" fmla="*/ 611660 w 2131541"/>
              <a:gd name="connsiteY6-734" fmla="*/ 129966 h 2261507"/>
              <a:gd name="connsiteX7-735" fmla="*/ 1044146 w 2131541"/>
              <a:gd name="connsiteY7-736" fmla="*/ 908442 h 2261507"/>
              <a:gd name="connsiteX8-737" fmla="*/ 1161536 w 2131541"/>
              <a:gd name="connsiteY8-738" fmla="*/ 220 h 2261507"/>
              <a:gd name="connsiteX9-739" fmla="*/ 1315995 w 2131541"/>
              <a:gd name="connsiteY9-740" fmla="*/ 914620 h 2261507"/>
              <a:gd name="connsiteX10-741" fmla="*/ 1723768 w 2131541"/>
              <a:gd name="connsiteY10-742" fmla="*/ 160858 h 2261507"/>
              <a:gd name="connsiteX11-743" fmla="*/ 1668163 w 2131541"/>
              <a:gd name="connsiteY11-744" fmla="*/ 191750 h 2261507"/>
              <a:gd name="connsiteX12-745" fmla="*/ 1600200 w 2131541"/>
              <a:gd name="connsiteY12-746" fmla="*/ 1056723 h 2261507"/>
              <a:gd name="connsiteX13-747" fmla="*/ 2131541 w 2131541"/>
              <a:gd name="connsiteY13-748" fmla="*/ 519204 h 2261507"/>
              <a:gd name="connsiteX14-749" fmla="*/ 1810265 w 2131541"/>
              <a:gd name="connsiteY14-750" fmla="*/ 1248253 h 2261507"/>
              <a:gd name="connsiteX15-751" fmla="*/ 1594022 w 2131541"/>
              <a:gd name="connsiteY15-752" fmla="*/ 2100869 h 2261507"/>
              <a:gd name="connsiteX16-753" fmla="*/ 1606379 w 2131541"/>
              <a:gd name="connsiteY16-754" fmla="*/ 2261507 h 2261507"/>
              <a:gd name="connsiteX17-755" fmla="*/ 963827 w 2131541"/>
              <a:gd name="connsiteY17-756" fmla="*/ 2255328 h 2261507"/>
              <a:gd name="connsiteX0-757" fmla="*/ 963827 w 2131541"/>
              <a:gd name="connsiteY0-758" fmla="*/ 2255141 h 2261320"/>
              <a:gd name="connsiteX1-759" fmla="*/ 957649 w 2131541"/>
              <a:gd name="connsiteY1-760" fmla="*/ 2075968 h 2261320"/>
              <a:gd name="connsiteX2-761" fmla="*/ 537519 w 2131541"/>
              <a:gd name="connsiteY2-762" fmla="*/ 1674374 h 2261320"/>
              <a:gd name="connsiteX3-763" fmla="*/ 0 w 2131541"/>
              <a:gd name="connsiteY3-764" fmla="*/ 1383990 h 2261320"/>
              <a:gd name="connsiteX4-765" fmla="*/ 518984 w 2131541"/>
              <a:gd name="connsiteY4-766" fmla="*/ 1340741 h 2261320"/>
              <a:gd name="connsiteX5-767" fmla="*/ 815546 w 2131541"/>
              <a:gd name="connsiteY5-768" fmla="*/ 1081249 h 2261320"/>
              <a:gd name="connsiteX6-769" fmla="*/ 611660 w 2131541"/>
              <a:gd name="connsiteY6-770" fmla="*/ 129779 h 2261320"/>
              <a:gd name="connsiteX7-771" fmla="*/ 1044146 w 2131541"/>
              <a:gd name="connsiteY7-772" fmla="*/ 908255 h 2261320"/>
              <a:gd name="connsiteX8-773" fmla="*/ 1161536 w 2131541"/>
              <a:gd name="connsiteY8-774" fmla="*/ 33 h 2261320"/>
              <a:gd name="connsiteX9-775" fmla="*/ 1315995 w 2131541"/>
              <a:gd name="connsiteY9-776" fmla="*/ 914433 h 2261320"/>
              <a:gd name="connsiteX10-777" fmla="*/ 1723768 w 2131541"/>
              <a:gd name="connsiteY10-778" fmla="*/ 160671 h 2261320"/>
              <a:gd name="connsiteX11-779" fmla="*/ 1668163 w 2131541"/>
              <a:gd name="connsiteY11-780" fmla="*/ 191563 h 2261320"/>
              <a:gd name="connsiteX12-781" fmla="*/ 1600200 w 2131541"/>
              <a:gd name="connsiteY12-782" fmla="*/ 1056536 h 2261320"/>
              <a:gd name="connsiteX13-783" fmla="*/ 2131541 w 2131541"/>
              <a:gd name="connsiteY13-784" fmla="*/ 519017 h 2261320"/>
              <a:gd name="connsiteX14-785" fmla="*/ 1810265 w 2131541"/>
              <a:gd name="connsiteY14-786" fmla="*/ 1248066 h 2261320"/>
              <a:gd name="connsiteX15-787" fmla="*/ 1594022 w 2131541"/>
              <a:gd name="connsiteY15-788" fmla="*/ 2100682 h 2261320"/>
              <a:gd name="connsiteX16-789" fmla="*/ 1606379 w 2131541"/>
              <a:gd name="connsiteY16-790" fmla="*/ 2261320 h 2261320"/>
              <a:gd name="connsiteX17-791" fmla="*/ 963827 w 2131541"/>
              <a:gd name="connsiteY17-792" fmla="*/ 2255141 h 2261320"/>
              <a:gd name="connsiteX0-793" fmla="*/ 963827 w 2131541"/>
              <a:gd name="connsiteY0-794" fmla="*/ 2255141 h 2261320"/>
              <a:gd name="connsiteX1-795" fmla="*/ 957649 w 2131541"/>
              <a:gd name="connsiteY1-796" fmla="*/ 2075968 h 2261320"/>
              <a:gd name="connsiteX2-797" fmla="*/ 537519 w 2131541"/>
              <a:gd name="connsiteY2-798" fmla="*/ 1674374 h 2261320"/>
              <a:gd name="connsiteX3-799" fmla="*/ 0 w 2131541"/>
              <a:gd name="connsiteY3-800" fmla="*/ 1383990 h 2261320"/>
              <a:gd name="connsiteX4-801" fmla="*/ 518984 w 2131541"/>
              <a:gd name="connsiteY4-802" fmla="*/ 1340741 h 2261320"/>
              <a:gd name="connsiteX5-803" fmla="*/ 815546 w 2131541"/>
              <a:gd name="connsiteY5-804" fmla="*/ 1081249 h 2261320"/>
              <a:gd name="connsiteX6-805" fmla="*/ 611660 w 2131541"/>
              <a:gd name="connsiteY6-806" fmla="*/ 129779 h 2261320"/>
              <a:gd name="connsiteX7-807" fmla="*/ 1044146 w 2131541"/>
              <a:gd name="connsiteY7-808" fmla="*/ 908255 h 2261320"/>
              <a:gd name="connsiteX8-809" fmla="*/ 1161536 w 2131541"/>
              <a:gd name="connsiteY8-810" fmla="*/ 33 h 2261320"/>
              <a:gd name="connsiteX9-811" fmla="*/ 1315995 w 2131541"/>
              <a:gd name="connsiteY9-812" fmla="*/ 914433 h 2261320"/>
              <a:gd name="connsiteX10-813" fmla="*/ 1723768 w 2131541"/>
              <a:gd name="connsiteY10-814" fmla="*/ 160671 h 2261320"/>
              <a:gd name="connsiteX11-815" fmla="*/ 1668163 w 2131541"/>
              <a:gd name="connsiteY11-816" fmla="*/ 191563 h 2261320"/>
              <a:gd name="connsiteX12-817" fmla="*/ 1600200 w 2131541"/>
              <a:gd name="connsiteY12-818" fmla="*/ 1056536 h 2261320"/>
              <a:gd name="connsiteX13-819" fmla="*/ 2131541 w 2131541"/>
              <a:gd name="connsiteY13-820" fmla="*/ 519017 h 2261320"/>
              <a:gd name="connsiteX14-821" fmla="*/ 1810265 w 2131541"/>
              <a:gd name="connsiteY14-822" fmla="*/ 1248066 h 2261320"/>
              <a:gd name="connsiteX15-823" fmla="*/ 1594022 w 2131541"/>
              <a:gd name="connsiteY15-824" fmla="*/ 2100682 h 2261320"/>
              <a:gd name="connsiteX16-825" fmla="*/ 1606379 w 2131541"/>
              <a:gd name="connsiteY16-826" fmla="*/ 2261320 h 2261320"/>
              <a:gd name="connsiteX17-827" fmla="*/ 963827 w 2131541"/>
              <a:gd name="connsiteY17-828" fmla="*/ 2255141 h 2261320"/>
              <a:gd name="connsiteX0-829" fmla="*/ 963827 w 2131541"/>
              <a:gd name="connsiteY0-830" fmla="*/ 2255141 h 2261320"/>
              <a:gd name="connsiteX1-831" fmla="*/ 957649 w 2131541"/>
              <a:gd name="connsiteY1-832" fmla="*/ 2075968 h 2261320"/>
              <a:gd name="connsiteX2-833" fmla="*/ 537519 w 2131541"/>
              <a:gd name="connsiteY2-834" fmla="*/ 1674374 h 2261320"/>
              <a:gd name="connsiteX3-835" fmla="*/ 0 w 2131541"/>
              <a:gd name="connsiteY3-836" fmla="*/ 1383990 h 2261320"/>
              <a:gd name="connsiteX4-837" fmla="*/ 518984 w 2131541"/>
              <a:gd name="connsiteY4-838" fmla="*/ 1340741 h 2261320"/>
              <a:gd name="connsiteX5-839" fmla="*/ 815546 w 2131541"/>
              <a:gd name="connsiteY5-840" fmla="*/ 1081249 h 2261320"/>
              <a:gd name="connsiteX6-841" fmla="*/ 611660 w 2131541"/>
              <a:gd name="connsiteY6-842" fmla="*/ 129779 h 2261320"/>
              <a:gd name="connsiteX7-843" fmla="*/ 1044146 w 2131541"/>
              <a:gd name="connsiteY7-844" fmla="*/ 908255 h 2261320"/>
              <a:gd name="connsiteX8-845" fmla="*/ 1161536 w 2131541"/>
              <a:gd name="connsiteY8-846" fmla="*/ 33 h 2261320"/>
              <a:gd name="connsiteX9-847" fmla="*/ 1315995 w 2131541"/>
              <a:gd name="connsiteY9-848" fmla="*/ 914433 h 2261320"/>
              <a:gd name="connsiteX10-849" fmla="*/ 1723768 w 2131541"/>
              <a:gd name="connsiteY10-850" fmla="*/ 160671 h 2261320"/>
              <a:gd name="connsiteX11-851" fmla="*/ 1822622 w 2131541"/>
              <a:gd name="connsiteY11-852" fmla="*/ 228633 h 2261320"/>
              <a:gd name="connsiteX12-853" fmla="*/ 1600200 w 2131541"/>
              <a:gd name="connsiteY12-854" fmla="*/ 1056536 h 2261320"/>
              <a:gd name="connsiteX13-855" fmla="*/ 2131541 w 2131541"/>
              <a:gd name="connsiteY13-856" fmla="*/ 519017 h 2261320"/>
              <a:gd name="connsiteX14-857" fmla="*/ 1810265 w 2131541"/>
              <a:gd name="connsiteY14-858" fmla="*/ 1248066 h 2261320"/>
              <a:gd name="connsiteX15-859" fmla="*/ 1594022 w 2131541"/>
              <a:gd name="connsiteY15-860" fmla="*/ 2100682 h 2261320"/>
              <a:gd name="connsiteX16-861" fmla="*/ 1606379 w 2131541"/>
              <a:gd name="connsiteY16-862" fmla="*/ 2261320 h 2261320"/>
              <a:gd name="connsiteX17-863" fmla="*/ 963827 w 2131541"/>
              <a:gd name="connsiteY17-864" fmla="*/ 2255141 h 2261320"/>
              <a:gd name="connsiteX0-865" fmla="*/ 963827 w 2131541"/>
              <a:gd name="connsiteY0-866" fmla="*/ 2255141 h 2261320"/>
              <a:gd name="connsiteX1-867" fmla="*/ 957649 w 2131541"/>
              <a:gd name="connsiteY1-868" fmla="*/ 2075968 h 2261320"/>
              <a:gd name="connsiteX2-869" fmla="*/ 537519 w 2131541"/>
              <a:gd name="connsiteY2-870" fmla="*/ 1674374 h 2261320"/>
              <a:gd name="connsiteX3-871" fmla="*/ 0 w 2131541"/>
              <a:gd name="connsiteY3-872" fmla="*/ 1383990 h 2261320"/>
              <a:gd name="connsiteX4-873" fmla="*/ 518984 w 2131541"/>
              <a:gd name="connsiteY4-874" fmla="*/ 1340741 h 2261320"/>
              <a:gd name="connsiteX5-875" fmla="*/ 815546 w 2131541"/>
              <a:gd name="connsiteY5-876" fmla="*/ 1081249 h 2261320"/>
              <a:gd name="connsiteX6-877" fmla="*/ 611660 w 2131541"/>
              <a:gd name="connsiteY6-878" fmla="*/ 129779 h 2261320"/>
              <a:gd name="connsiteX7-879" fmla="*/ 1044146 w 2131541"/>
              <a:gd name="connsiteY7-880" fmla="*/ 908255 h 2261320"/>
              <a:gd name="connsiteX8-881" fmla="*/ 1161536 w 2131541"/>
              <a:gd name="connsiteY8-882" fmla="*/ 33 h 2261320"/>
              <a:gd name="connsiteX9-883" fmla="*/ 1315995 w 2131541"/>
              <a:gd name="connsiteY9-884" fmla="*/ 914433 h 2261320"/>
              <a:gd name="connsiteX10-885" fmla="*/ 1723768 w 2131541"/>
              <a:gd name="connsiteY10-886" fmla="*/ 160671 h 2261320"/>
              <a:gd name="connsiteX11-887" fmla="*/ 1600200 w 2131541"/>
              <a:gd name="connsiteY11-888" fmla="*/ 1056536 h 2261320"/>
              <a:gd name="connsiteX12-889" fmla="*/ 2131541 w 2131541"/>
              <a:gd name="connsiteY12-890" fmla="*/ 519017 h 2261320"/>
              <a:gd name="connsiteX13-891" fmla="*/ 1810265 w 2131541"/>
              <a:gd name="connsiteY13-892" fmla="*/ 1248066 h 2261320"/>
              <a:gd name="connsiteX14-893" fmla="*/ 1594022 w 2131541"/>
              <a:gd name="connsiteY14-894" fmla="*/ 2100682 h 2261320"/>
              <a:gd name="connsiteX15-895" fmla="*/ 1606379 w 2131541"/>
              <a:gd name="connsiteY15-896" fmla="*/ 2261320 h 2261320"/>
              <a:gd name="connsiteX16-897" fmla="*/ 963827 w 2131541"/>
              <a:gd name="connsiteY16-898" fmla="*/ 2255141 h 2261320"/>
              <a:gd name="connsiteX0-899" fmla="*/ 963827 w 2131541"/>
              <a:gd name="connsiteY0-900" fmla="*/ 2255141 h 2261320"/>
              <a:gd name="connsiteX1-901" fmla="*/ 957649 w 2131541"/>
              <a:gd name="connsiteY1-902" fmla="*/ 2075968 h 2261320"/>
              <a:gd name="connsiteX2-903" fmla="*/ 537519 w 2131541"/>
              <a:gd name="connsiteY2-904" fmla="*/ 1674374 h 2261320"/>
              <a:gd name="connsiteX3-905" fmla="*/ 0 w 2131541"/>
              <a:gd name="connsiteY3-906" fmla="*/ 1383990 h 2261320"/>
              <a:gd name="connsiteX4-907" fmla="*/ 518984 w 2131541"/>
              <a:gd name="connsiteY4-908" fmla="*/ 1340741 h 2261320"/>
              <a:gd name="connsiteX5-909" fmla="*/ 815546 w 2131541"/>
              <a:gd name="connsiteY5-910" fmla="*/ 1081249 h 2261320"/>
              <a:gd name="connsiteX6-911" fmla="*/ 611660 w 2131541"/>
              <a:gd name="connsiteY6-912" fmla="*/ 129779 h 2261320"/>
              <a:gd name="connsiteX7-913" fmla="*/ 1044146 w 2131541"/>
              <a:gd name="connsiteY7-914" fmla="*/ 908255 h 2261320"/>
              <a:gd name="connsiteX8-915" fmla="*/ 1161536 w 2131541"/>
              <a:gd name="connsiteY8-916" fmla="*/ 33 h 2261320"/>
              <a:gd name="connsiteX9-917" fmla="*/ 1315995 w 2131541"/>
              <a:gd name="connsiteY9-918" fmla="*/ 914433 h 2261320"/>
              <a:gd name="connsiteX10-919" fmla="*/ 1723768 w 2131541"/>
              <a:gd name="connsiteY10-920" fmla="*/ 160671 h 2261320"/>
              <a:gd name="connsiteX11-921" fmla="*/ 1600200 w 2131541"/>
              <a:gd name="connsiteY11-922" fmla="*/ 1056536 h 2261320"/>
              <a:gd name="connsiteX12-923" fmla="*/ 2131541 w 2131541"/>
              <a:gd name="connsiteY12-924" fmla="*/ 519017 h 2261320"/>
              <a:gd name="connsiteX13-925" fmla="*/ 1810265 w 2131541"/>
              <a:gd name="connsiteY13-926" fmla="*/ 1248066 h 2261320"/>
              <a:gd name="connsiteX14-927" fmla="*/ 1594022 w 2131541"/>
              <a:gd name="connsiteY14-928" fmla="*/ 2100682 h 2261320"/>
              <a:gd name="connsiteX15-929" fmla="*/ 1606379 w 2131541"/>
              <a:gd name="connsiteY15-930" fmla="*/ 2261320 h 2261320"/>
              <a:gd name="connsiteX16-931" fmla="*/ 963827 w 2131541"/>
              <a:gd name="connsiteY16-932" fmla="*/ 2255141 h 2261320"/>
              <a:gd name="connsiteX0-933" fmla="*/ 963827 w 2131541"/>
              <a:gd name="connsiteY0-934" fmla="*/ 2255141 h 2261320"/>
              <a:gd name="connsiteX1-935" fmla="*/ 957649 w 2131541"/>
              <a:gd name="connsiteY1-936" fmla="*/ 2075968 h 2261320"/>
              <a:gd name="connsiteX2-937" fmla="*/ 537519 w 2131541"/>
              <a:gd name="connsiteY2-938" fmla="*/ 1674374 h 2261320"/>
              <a:gd name="connsiteX3-939" fmla="*/ 0 w 2131541"/>
              <a:gd name="connsiteY3-940" fmla="*/ 1383990 h 2261320"/>
              <a:gd name="connsiteX4-941" fmla="*/ 518984 w 2131541"/>
              <a:gd name="connsiteY4-942" fmla="*/ 1340741 h 2261320"/>
              <a:gd name="connsiteX5-943" fmla="*/ 815546 w 2131541"/>
              <a:gd name="connsiteY5-944" fmla="*/ 1081249 h 2261320"/>
              <a:gd name="connsiteX6-945" fmla="*/ 611660 w 2131541"/>
              <a:gd name="connsiteY6-946" fmla="*/ 129779 h 2261320"/>
              <a:gd name="connsiteX7-947" fmla="*/ 1044146 w 2131541"/>
              <a:gd name="connsiteY7-948" fmla="*/ 908255 h 2261320"/>
              <a:gd name="connsiteX8-949" fmla="*/ 1161536 w 2131541"/>
              <a:gd name="connsiteY8-950" fmla="*/ 33 h 2261320"/>
              <a:gd name="connsiteX9-951" fmla="*/ 1315995 w 2131541"/>
              <a:gd name="connsiteY9-952" fmla="*/ 914433 h 2261320"/>
              <a:gd name="connsiteX10-953" fmla="*/ 1723768 w 2131541"/>
              <a:gd name="connsiteY10-954" fmla="*/ 160671 h 2261320"/>
              <a:gd name="connsiteX11-955" fmla="*/ 1600200 w 2131541"/>
              <a:gd name="connsiteY11-956" fmla="*/ 1056536 h 2261320"/>
              <a:gd name="connsiteX12-957" fmla="*/ 2131541 w 2131541"/>
              <a:gd name="connsiteY12-958" fmla="*/ 519017 h 2261320"/>
              <a:gd name="connsiteX13-959" fmla="*/ 1810265 w 2131541"/>
              <a:gd name="connsiteY13-960" fmla="*/ 1248066 h 2261320"/>
              <a:gd name="connsiteX14-961" fmla="*/ 1594022 w 2131541"/>
              <a:gd name="connsiteY14-962" fmla="*/ 2100682 h 2261320"/>
              <a:gd name="connsiteX15-963" fmla="*/ 1606379 w 2131541"/>
              <a:gd name="connsiteY15-964" fmla="*/ 2261320 h 2261320"/>
              <a:gd name="connsiteX16-965" fmla="*/ 963827 w 2131541"/>
              <a:gd name="connsiteY16-966" fmla="*/ 2255141 h 2261320"/>
              <a:gd name="connsiteX0-967" fmla="*/ 963827 w 2131541"/>
              <a:gd name="connsiteY0-968" fmla="*/ 2255141 h 2261320"/>
              <a:gd name="connsiteX1-969" fmla="*/ 957649 w 2131541"/>
              <a:gd name="connsiteY1-970" fmla="*/ 2075968 h 2261320"/>
              <a:gd name="connsiteX2-971" fmla="*/ 537519 w 2131541"/>
              <a:gd name="connsiteY2-972" fmla="*/ 1674374 h 2261320"/>
              <a:gd name="connsiteX3-973" fmla="*/ 0 w 2131541"/>
              <a:gd name="connsiteY3-974" fmla="*/ 1383990 h 2261320"/>
              <a:gd name="connsiteX4-975" fmla="*/ 518984 w 2131541"/>
              <a:gd name="connsiteY4-976" fmla="*/ 1340741 h 2261320"/>
              <a:gd name="connsiteX5-977" fmla="*/ 815546 w 2131541"/>
              <a:gd name="connsiteY5-978" fmla="*/ 1081249 h 2261320"/>
              <a:gd name="connsiteX6-979" fmla="*/ 611660 w 2131541"/>
              <a:gd name="connsiteY6-980" fmla="*/ 129779 h 2261320"/>
              <a:gd name="connsiteX7-981" fmla="*/ 1044146 w 2131541"/>
              <a:gd name="connsiteY7-982" fmla="*/ 908255 h 2261320"/>
              <a:gd name="connsiteX8-983" fmla="*/ 1161536 w 2131541"/>
              <a:gd name="connsiteY8-984" fmla="*/ 33 h 2261320"/>
              <a:gd name="connsiteX9-985" fmla="*/ 1315995 w 2131541"/>
              <a:gd name="connsiteY9-986" fmla="*/ 914433 h 2261320"/>
              <a:gd name="connsiteX10-987" fmla="*/ 1723768 w 2131541"/>
              <a:gd name="connsiteY10-988" fmla="*/ 160671 h 2261320"/>
              <a:gd name="connsiteX11-989" fmla="*/ 1600200 w 2131541"/>
              <a:gd name="connsiteY11-990" fmla="*/ 1056536 h 2261320"/>
              <a:gd name="connsiteX12-991" fmla="*/ 2131541 w 2131541"/>
              <a:gd name="connsiteY12-992" fmla="*/ 519017 h 2261320"/>
              <a:gd name="connsiteX13-993" fmla="*/ 1810265 w 2131541"/>
              <a:gd name="connsiteY13-994" fmla="*/ 1248066 h 2261320"/>
              <a:gd name="connsiteX14-995" fmla="*/ 1594022 w 2131541"/>
              <a:gd name="connsiteY14-996" fmla="*/ 2100682 h 2261320"/>
              <a:gd name="connsiteX15-997" fmla="*/ 1606379 w 2131541"/>
              <a:gd name="connsiteY15-998" fmla="*/ 2261320 h 2261320"/>
              <a:gd name="connsiteX16-999" fmla="*/ 963827 w 2131541"/>
              <a:gd name="connsiteY16-1000" fmla="*/ 2255141 h 2261320"/>
              <a:gd name="connsiteX0-1001" fmla="*/ 963827 w 2131541"/>
              <a:gd name="connsiteY0-1002" fmla="*/ 2255141 h 2261320"/>
              <a:gd name="connsiteX1-1003" fmla="*/ 957649 w 2131541"/>
              <a:gd name="connsiteY1-1004" fmla="*/ 2075968 h 2261320"/>
              <a:gd name="connsiteX2-1005" fmla="*/ 537519 w 2131541"/>
              <a:gd name="connsiteY2-1006" fmla="*/ 1674374 h 2261320"/>
              <a:gd name="connsiteX3-1007" fmla="*/ 0 w 2131541"/>
              <a:gd name="connsiteY3-1008" fmla="*/ 1383990 h 2261320"/>
              <a:gd name="connsiteX4-1009" fmla="*/ 518984 w 2131541"/>
              <a:gd name="connsiteY4-1010" fmla="*/ 1340741 h 2261320"/>
              <a:gd name="connsiteX5-1011" fmla="*/ 815546 w 2131541"/>
              <a:gd name="connsiteY5-1012" fmla="*/ 1081249 h 2261320"/>
              <a:gd name="connsiteX6-1013" fmla="*/ 611660 w 2131541"/>
              <a:gd name="connsiteY6-1014" fmla="*/ 129779 h 2261320"/>
              <a:gd name="connsiteX7-1015" fmla="*/ 1044146 w 2131541"/>
              <a:gd name="connsiteY7-1016" fmla="*/ 908255 h 2261320"/>
              <a:gd name="connsiteX8-1017" fmla="*/ 1161536 w 2131541"/>
              <a:gd name="connsiteY8-1018" fmla="*/ 33 h 2261320"/>
              <a:gd name="connsiteX9-1019" fmla="*/ 1315995 w 2131541"/>
              <a:gd name="connsiteY9-1020" fmla="*/ 914433 h 2261320"/>
              <a:gd name="connsiteX10-1021" fmla="*/ 1723768 w 2131541"/>
              <a:gd name="connsiteY10-1022" fmla="*/ 160671 h 2261320"/>
              <a:gd name="connsiteX11-1023" fmla="*/ 1600200 w 2131541"/>
              <a:gd name="connsiteY11-1024" fmla="*/ 1056536 h 2261320"/>
              <a:gd name="connsiteX12-1025" fmla="*/ 2131541 w 2131541"/>
              <a:gd name="connsiteY12-1026" fmla="*/ 519017 h 2261320"/>
              <a:gd name="connsiteX13-1027" fmla="*/ 1810265 w 2131541"/>
              <a:gd name="connsiteY13-1028" fmla="*/ 1248066 h 2261320"/>
              <a:gd name="connsiteX14-1029" fmla="*/ 1594022 w 2131541"/>
              <a:gd name="connsiteY14-1030" fmla="*/ 2100682 h 2261320"/>
              <a:gd name="connsiteX15-1031" fmla="*/ 1606379 w 2131541"/>
              <a:gd name="connsiteY15-1032" fmla="*/ 2261320 h 2261320"/>
              <a:gd name="connsiteX16-1033" fmla="*/ 963827 w 2131541"/>
              <a:gd name="connsiteY16-1034" fmla="*/ 2255141 h 2261320"/>
              <a:gd name="connsiteX0-1035" fmla="*/ 963827 w 2131541"/>
              <a:gd name="connsiteY0-1036" fmla="*/ 2255141 h 2261320"/>
              <a:gd name="connsiteX1-1037" fmla="*/ 957649 w 2131541"/>
              <a:gd name="connsiteY1-1038" fmla="*/ 2075968 h 2261320"/>
              <a:gd name="connsiteX2-1039" fmla="*/ 537519 w 2131541"/>
              <a:gd name="connsiteY2-1040" fmla="*/ 1674374 h 2261320"/>
              <a:gd name="connsiteX3-1041" fmla="*/ 0 w 2131541"/>
              <a:gd name="connsiteY3-1042" fmla="*/ 1383990 h 2261320"/>
              <a:gd name="connsiteX4-1043" fmla="*/ 518984 w 2131541"/>
              <a:gd name="connsiteY4-1044" fmla="*/ 1340741 h 2261320"/>
              <a:gd name="connsiteX5-1045" fmla="*/ 815546 w 2131541"/>
              <a:gd name="connsiteY5-1046" fmla="*/ 1081249 h 2261320"/>
              <a:gd name="connsiteX6-1047" fmla="*/ 611660 w 2131541"/>
              <a:gd name="connsiteY6-1048" fmla="*/ 129779 h 2261320"/>
              <a:gd name="connsiteX7-1049" fmla="*/ 1044146 w 2131541"/>
              <a:gd name="connsiteY7-1050" fmla="*/ 908255 h 2261320"/>
              <a:gd name="connsiteX8-1051" fmla="*/ 1161536 w 2131541"/>
              <a:gd name="connsiteY8-1052" fmla="*/ 33 h 2261320"/>
              <a:gd name="connsiteX9-1053" fmla="*/ 1315995 w 2131541"/>
              <a:gd name="connsiteY9-1054" fmla="*/ 914433 h 2261320"/>
              <a:gd name="connsiteX10-1055" fmla="*/ 1723768 w 2131541"/>
              <a:gd name="connsiteY10-1056" fmla="*/ 160671 h 2261320"/>
              <a:gd name="connsiteX11-1057" fmla="*/ 1600200 w 2131541"/>
              <a:gd name="connsiteY11-1058" fmla="*/ 1056536 h 2261320"/>
              <a:gd name="connsiteX12-1059" fmla="*/ 2131541 w 2131541"/>
              <a:gd name="connsiteY12-1060" fmla="*/ 519017 h 2261320"/>
              <a:gd name="connsiteX13-1061" fmla="*/ 1810265 w 2131541"/>
              <a:gd name="connsiteY13-1062" fmla="*/ 1248066 h 2261320"/>
              <a:gd name="connsiteX14-1063" fmla="*/ 1594022 w 2131541"/>
              <a:gd name="connsiteY14-1064" fmla="*/ 2100682 h 2261320"/>
              <a:gd name="connsiteX15-1065" fmla="*/ 1606379 w 2131541"/>
              <a:gd name="connsiteY15-1066" fmla="*/ 2261320 h 2261320"/>
              <a:gd name="connsiteX16-1067" fmla="*/ 963827 w 2131541"/>
              <a:gd name="connsiteY16-1068" fmla="*/ 2255141 h 2261320"/>
              <a:gd name="connsiteX0-1069" fmla="*/ 963827 w 2149963"/>
              <a:gd name="connsiteY0-1070" fmla="*/ 2255141 h 2261320"/>
              <a:gd name="connsiteX1-1071" fmla="*/ 957649 w 2149963"/>
              <a:gd name="connsiteY1-1072" fmla="*/ 2075968 h 2261320"/>
              <a:gd name="connsiteX2-1073" fmla="*/ 537519 w 2149963"/>
              <a:gd name="connsiteY2-1074" fmla="*/ 1674374 h 2261320"/>
              <a:gd name="connsiteX3-1075" fmla="*/ 0 w 2149963"/>
              <a:gd name="connsiteY3-1076" fmla="*/ 1383990 h 2261320"/>
              <a:gd name="connsiteX4-1077" fmla="*/ 518984 w 2149963"/>
              <a:gd name="connsiteY4-1078" fmla="*/ 1340741 h 2261320"/>
              <a:gd name="connsiteX5-1079" fmla="*/ 815546 w 2149963"/>
              <a:gd name="connsiteY5-1080" fmla="*/ 1081249 h 2261320"/>
              <a:gd name="connsiteX6-1081" fmla="*/ 611660 w 2149963"/>
              <a:gd name="connsiteY6-1082" fmla="*/ 129779 h 2261320"/>
              <a:gd name="connsiteX7-1083" fmla="*/ 1044146 w 2149963"/>
              <a:gd name="connsiteY7-1084" fmla="*/ 908255 h 2261320"/>
              <a:gd name="connsiteX8-1085" fmla="*/ 1161536 w 2149963"/>
              <a:gd name="connsiteY8-1086" fmla="*/ 33 h 2261320"/>
              <a:gd name="connsiteX9-1087" fmla="*/ 1315995 w 2149963"/>
              <a:gd name="connsiteY9-1088" fmla="*/ 914433 h 2261320"/>
              <a:gd name="connsiteX10-1089" fmla="*/ 1723768 w 2149963"/>
              <a:gd name="connsiteY10-1090" fmla="*/ 160671 h 2261320"/>
              <a:gd name="connsiteX11-1091" fmla="*/ 1600200 w 2149963"/>
              <a:gd name="connsiteY11-1092" fmla="*/ 1056536 h 2261320"/>
              <a:gd name="connsiteX12-1093" fmla="*/ 2131541 w 2149963"/>
              <a:gd name="connsiteY12-1094" fmla="*/ 519017 h 2261320"/>
              <a:gd name="connsiteX13-1095" fmla="*/ 1810265 w 2149963"/>
              <a:gd name="connsiteY13-1096" fmla="*/ 1248066 h 2261320"/>
              <a:gd name="connsiteX14-1097" fmla="*/ 1594022 w 2149963"/>
              <a:gd name="connsiteY14-1098" fmla="*/ 2100682 h 2261320"/>
              <a:gd name="connsiteX15-1099" fmla="*/ 1606379 w 2149963"/>
              <a:gd name="connsiteY15-1100" fmla="*/ 2261320 h 2261320"/>
              <a:gd name="connsiteX16-1101" fmla="*/ 963827 w 2149963"/>
              <a:gd name="connsiteY16-1102" fmla="*/ 2255141 h 2261320"/>
              <a:gd name="connsiteX0-1103" fmla="*/ 963827 w 2148659"/>
              <a:gd name="connsiteY0-1104" fmla="*/ 2255141 h 2261320"/>
              <a:gd name="connsiteX1-1105" fmla="*/ 957649 w 2148659"/>
              <a:gd name="connsiteY1-1106" fmla="*/ 2075968 h 2261320"/>
              <a:gd name="connsiteX2-1107" fmla="*/ 537519 w 2148659"/>
              <a:gd name="connsiteY2-1108" fmla="*/ 1674374 h 2261320"/>
              <a:gd name="connsiteX3-1109" fmla="*/ 0 w 2148659"/>
              <a:gd name="connsiteY3-1110" fmla="*/ 1383990 h 2261320"/>
              <a:gd name="connsiteX4-1111" fmla="*/ 518984 w 2148659"/>
              <a:gd name="connsiteY4-1112" fmla="*/ 1340741 h 2261320"/>
              <a:gd name="connsiteX5-1113" fmla="*/ 815546 w 2148659"/>
              <a:gd name="connsiteY5-1114" fmla="*/ 1081249 h 2261320"/>
              <a:gd name="connsiteX6-1115" fmla="*/ 611660 w 2148659"/>
              <a:gd name="connsiteY6-1116" fmla="*/ 129779 h 2261320"/>
              <a:gd name="connsiteX7-1117" fmla="*/ 1044146 w 2148659"/>
              <a:gd name="connsiteY7-1118" fmla="*/ 908255 h 2261320"/>
              <a:gd name="connsiteX8-1119" fmla="*/ 1161536 w 2148659"/>
              <a:gd name="connsiteY8-1120" fmla="*/ 33 h 2261320"/>
              <a:gd name="connsiteX9-1121" fmla="*/ 1315995 w 2148659"/>
              <a:gd name="connsiteY9-1122" fmla="*/ 914433 h 2261320"/>
              <a:gd name="connsiteX10-1123" fmla="*/ 1723768 w 2148659"/>
              <a:gd name="connsiteY10-1124" fmla="*/ 160671 h 2261320"/>
              <a:gd name="connsiteX11-1125" fmla="*/ 1600200 w 2148659"/>
              <a:gd name="connsiteY11-1126" fmla="*/ 1056536 h 2261320"/>
              <a:gd name="connsiteX12-1127" fmla="*/ 2131541 w 2148659"/>
              <a:gd name="connsiteY12-1128" fmla="*/ 519017 h 2261320"/>
              <a:gd name="connsiteX13-1129" fmla="*/ 1810265 w 2148659"/>
              <a:gd name="connsiteY13-1130" fmla="*/ 1248066 h 2261320"/>
              <a:gd name="connsiteX14-1131" fmla="*/ 1594022 w 2148659"/>
              <a:gd name="connsiteY14-1132" fmla="*/ 2100682 h 2261320"/>
              <a:gd name="connsiteX15-1133" fmla="*/ 1606379 w 2148659"/>
              <a:gd name="connsiteY15-1134" fmla="*/ 2261320 h 2261320"/>
              <a:gd name="connsiteX16-1135" fmla="*/ 963827 w 2148659"/>
              <a:gd name="connsiteY16-1136" fmla="*/ 2255141 h 2261320"/>
              <a:gd name="connsiteX0-1137" fmla="*/ 963827 w 2148659"/>
              <a:gd name="connsiteY0-1138" fmla="*/ 2255141 h 2261320"/>
              <a:gd name="connsiteX1-1139" fmla="*/ 957649 w 2148659"/>
              <a:gd name="connsiteY1-1140" fmla="*/ 2075968 h 2261320"/>
              <a:gd name="connsiteX2-1141" fmla="*/ 537519 w 2148659"/>
              <a:gd name="connsiteY2-1142" fmla="*/ 1674374 h 2261320"/>
              <a:gd name="connsiteX3-1143" fmla="*/ 0 w 2148659"/>
              <a:gd name="connsiteY3-1144" fmla="*/ 1383990 h 2261320"/>
              <a:gd name="connsiteX4-1145" fmla="*/ 518984 w 2148659"/>
              <a:gd name="connsiteY4-1146" fmla="*/ 1340741 h 2261320"/>
              <a:gd name="connsiteX5-1147" fmla="*/ 815546 w 2148659"/>
              <a:gd name="connsiteY5-1148" fmla="*/ 1081249 h 2261320"/>
              <a:gd name="connsiteX6-1149" fmla="*/ 611660 w 2148659"/>
              <a:gd name="connsiteY6-1150" fmla="*/ 129779 h 2261320"/>
              <a:gd name="connsiteX7-1151" fmla="*/ 1044146 w 2148659"/>
              <a:gd name="connsiteY7-1152" fmla="*/ 908255 h 2261320"/>
              <a:gd name="connsiteX8-1153" fmla="*/ 1161536 w 2148659"/>
              <a:gd name="connsiteY8-1154" fmla="*/ 33 h 2261320"/>
              <a:gd name="connsiteX9-1155" fmla="*/ 1315995 w 2148659"/>
              <a:gd name="connsiteY9-1156" fmla="*/ 914433 h 2261320"/>
              <a:gd name="connsiteX10-1157" fmla="*/ 1723768 w 2148659"/>
              <a:gd name="connsiteY10-1158" fmla="*/ 160671 h 2261320"/>
              <a:gd name="connsiteX11-1159" fmla="*/ 1600200 w 2148659"/>
              <a:gd name="connsiteY11-1160" fmla="*/ 1056536 h 2261320"/>
              <a:gd name="connsiteX12-1161" fmla="*/ 2131541 w 2148659"/>
              <a:gd name="connsiteY12-1162" fmla="*/ 519017 h 2261320"/>
              <a:gd name="connsiteX13-1163" fmla="*/ 1810265 w 2148659"/>
              <a:gd name="connsiteY13-1164" fmla="*/ 1248066 h 2261320"/>
              <a:gd name="connsiteX14-1165" fmla="*/ 1594022 w 2148659"/>
              <a:gd name="connsiteY14-1166" fmla="*/ 2100682 h 2261320"/>
              <a:gd name="connsiteX15-1167" fmla="*/ 1606379 w 2148659"/>
              <a:gd name="connsiteY15-1168" fmla="*/ 2261320 h 2261320"/>
              <a:gd name="connsiteX16-1169" fmla="*/ 963827 w 2148659"/>
              <a:gd name="connsiteY16-1170" fmla="*/ 2255141 h 2261320"/>
              <a:gd name="connsiteX0-1171" fmla="*/ 963827 w 2148659"/>
              <a:gd name="connsiteY0-1172" fmla="*/ 2255141 h 2261320"/>
              <a:gd name="connsiteX1-1173" fmla="*/ 957649 w 2148659"/>
              <a:gd name="connsiteY1-1174" fmla="*/ 2075968 h 2261320"/>
              <a:gd name="connsiteX2-1175" fmla="*/ 537519 w 2148659"/>
              <a:gd name="connsiteY2-1176" fmla="*/ 1674374 h 2261320"/>
              <a:gd name="connsiteX3-1177" fmla="*/ 0 w 2148659"/>
              <a:gd name="connsiteY3-1178" fmla="*/ 1383990 h 2261320"/>
              <a:gd name="connsiteX4-1179" fmla="*/ 518984 w 2148659"/>
              <a:gd name="connsiteY4-1180" fmla="*/ 1340741 h 2261320"/>
              <a:gd name="connsiteX5-1181" fmla="*/ 815546 w 2148659"/>
              <a:gd name="connsiteY5-1182" fmla="*/ 1081249 h 2261320"/>
              <a:gd name="connsiteX6-1183" fmla="*/ 611660 w 2148659"/>
              <a:gd name="connsiteY6-1184" fmla="*/ 129779 h 2261320"/>
              <a:gd name="connsiteX7-1185" fmla="*/ 1044146 w 2148659"/>
              <a:gd name="connsiteY7-1186" fmla="*/ 908255 h 2261320"/>
              <a:gd name="connsiteX8-1187" fmla="*/ 1161536 w 2148659"/>
              <a:gd name="connsiteY8-1188" fmla="*/ 33 h 2261320"/>
              <a:gd name="connsiteX9-1189" fmla="*/ 1315995 w 2148659"/>
              <a:gd name="connsiteY9-1190" fmla="*/ 914433 h 2261320"/>
              <a:gd name="connsiteX10-1191" fmla="*/ 1723768 w 2148659"/>
              <a:gd name="connsiteY10-1192" fmla="*/ 160671 h 2261320"/>
              <a:gd name="connsiteX11-1193" fmla="*/ 1600200 w 2148659"/>
              <a:gd name="connsiteY11-1194" fmla="*/ 1056536 h 2261320"/>
              <a:gd name="connsiteX12-1195" fmla="*/ 2131541 w 2148659"/>
              <a:gd name="connsiteY12-1196" fmla="*/ 519017 h 2261320"/>
              <a:gd name="connsiteX13-1197" fmla="*/ 1810265 w 2148659"/>
              <a:gd name="connsiteY13-1198" fmla="*/ 1248066 h 2261320"/>
              <a:gd name="connsiteX14-1199" fmla="*/ 1594022 w 2148659"/>
              <a:gd name="connsiteY14-1200" fmla="*/ 2100682 h 2261320"/>
              <a:gd name="connsiteX15-1201" fmla="*/ 1606379 w 2148659"/>
              <a:gd name="connsiteY15-1202" fmla="*/ 2261320 h 2261320"/>
              <a:gd name="connsiteX16-1203" fmla="*/ 963827 w 2148659"/>
              <a:gd name="connsiteY16-1204" fmla="*/ 2255141 h 2261320"/>
              <a:gd name="connsiteX0-1205" fmla="*/ 963827 w 2146512"/>
              <a:gd name="connsiteY0-1206" fmla="*/ 2255141 h 2261320"/>
              <a:gd name="connsiteX1-1207" fmla="*/ 957649 w 2146512"/>
              <a:gd name="connsiteY1-1208" fmla="*/ 2075968 h 2261320"/>
              <a:gd name="connsiteX2-1209" fmla="*/ 537519 w 2146512"/>
              <a:gd name="connsiteY2-1210" fmla="*/ 1674374 h 2261320"/>
              <a:gd name="connsiteX3-1211" fmla="*/ 0 w 2146512"/>
              <a:gd name="connsiteY3-1212" fmla="*/ 1383990 h 2261320"/>
              <a:gd name="connsiteX4-1213" fmla="*/ 518984 w 2146512"/>
              <a:gd name="connsiteY4-1214" fmla="*/ 1340741 h 2261320"/>
              <a:gd name="connsiteX5-1215" fmla="*/ 815546 w 2146512"/>
              <a:gd name="connsiteY5-1216" fmla="*/ 1081249 h 2261320"/>
              <a:gd name="connsiteX6-1217" fmla="*/ 611660 w 2146512"/>
              <a:gd name="connsiteY6-1218" fmla="*/ 129779 h 2261320"/>
              <a:gd name="connsiteX7-1219" fmla="*/ 1044146 w 2146512"/>
              <a:gd name="connsiteY7-1220" fmla="*/ 908255 h 2261320"/>
              <a:gd name="connsiteX8-1221" fmla="*/ 1161536 w 2146512"/>
              <a:gd name="connsiteY8-1222" fmla="*/ 33 h 2261320"/>
              <a:gd name="connsiteX9-1223" fmla="*/ 1315995 w 2146512"/>
              <a:gd name="connsiteY9-1224" fmla="*/ 914433 h 2261320"/>
              <a:gd name="connsiteX10-1225" fmla="*/ 1723768 w 2146512"/>
              <a:gd name="connsiteY10-1226" fmla="*/ 160671 h 2261320"/>
              <a:gd name="connsiteX11-1227" fmla="*/ 1600200 w 2146512"/>
              <a:gd name="connsiteY11-1228" fmla="*/ 1056536 h 2261320"/>
              <a:gd name="connsiteX12-1229" fmla="*/ 2131541 w 2146512"/>
              <a:gd name="connsiteY12-1230" fmla="*/ 519017 h 2261320"/>
              <a:gd name="connsiteX13-1231" fmla="*/ 1810265 w 2146512"/>
              <a:gd name="connsiteY13-1232" fmla="*/ 1248066 h 2261320"/>
              <a:gd name="connsiteX14-1233" fmla="*/ 1594022 w 2146512"/>
              <a:gd name="connsiteY14-1234" fmla="*/ 2100682 h 2261320"/>
              <a:gd name="connsiteX15-1235" fmla="*/ 1606379 w 2146512"/>
              <a:gd name="connsiteY15-1236" fmla="*/ 2261320 h 2261320"/>
              <a:gd name="connsiteX16-1237" fmla="*/ 963827 w 2146512"/>
              <a:gd name="connsiteY16-1238" fmla="*/ 2255141 h 2261320"/>
              <a:gd name="connsiteX0-1239" fmla="*/ 963827 w 2146512"/>
              <a:gd name="connsiteY0-1240" fmla="*/ 2255141 h 2261320"/>
              <a:gd name="connsiteX1-1241" fmla="*/ 957649 w 2146512"/>
              <a:gd name="connsiteY1-1242" fmla="*/ 2075968 h 2261320"/>
              <a:gd name="connsiteX2-1243" fmla="*/ 537519 w 2146512"/>
              <a:gd name="connsiteY2-1244" fmla="*/ 1674374 h 2261320"/>
              <a:gd name="connsiteX3-1245" fmla="*/ 0 w 2146512"/>
              <a:gd name="connsiteY3-1246" fmla="*/ 1383990 h 2261320"/>
              <a:gd name="connsiteX4-1247" fmla="*/ 518984 w 2146512"/>
              <a:gd name="connsiteY4-1248" fmla="*/ 1340741 h 2261320"/>
              <a:gd name="connsiteX5-1249" fmla="*/ 815546 w 2146512"/>
              <a:gd name="connsiteY5-1250" fmla="*/ 1081249 h 2261320"/>
              <a:gd name="connsiteX6-1251" fmla="*/ 611660 w 2146512"/>
              <a:gd name="connsiteY6-1252" fmla="*/ 129779 h 2261320"/>
              <a:gd name="connsiteX7-1253" fmla="*/ 1044146 w 2146512"/>
              <a:gd name="connsiteY7-1254" fmla="*/ 908255 h 2261320"/>
              <a:gd name="connsiteX8-1255" fmla="*/ 1161536 w 2146512"/>
              <a:gd name="connsiteY8-1256" fmla="*/ 33 h 2261320"/>
              <a:gd name="connsiteX9-1257" fmla="*/ 1315995 w 2146512"/>
              <a:gd name="connsiteY9-1258" fmla="*/ 914433 h 2261320"/>
              <a:gd name="connsiteX10-1259" fmla="*/ 1723768 w 2146512"/>
              <a:gd name="connsiteY10-1260" fmla="*/ 160671 h 2261320"/>
              <a:gd name="connsiteX11-1261" fmla="*/ 1600200 w 2146512"/>
              <a:gd name="connsiteY11-1262" fmla="*/ 1056536 h 2261320"/>
              <a:gd name="connsiteX12-1263" fmla="*/ 2131541 w 2146512"/>
              <a:gd name="connsiteY12-1264" fmla="*/ 519017 h 2261320"/>
              <a:gd name="connsiteX13-1265" fmla="*/ 1810265 w 2146512"/>
              <a:gd name="connsiteY13-1266" fmla="*/ 1248066 h 2261320"/>
              <a:gd name="connsiteX14-1267" fmla="*/ 1594022 w 2146512"/>
              <a:gd name="connsiteY14-1268" fmla="*/ 2100682 h 2261320"/>
              <a:gd name="connsiteX15-1269" fmla="*/ 1606379 w 2146512"/>
              <a:gd name="connsiteY15-1270" fmla="*/ 2261320 h 2261320"/>
              <a:gd name="connsiteX16-1271" fmla="*/ 963827 w 2146512"/>
              <a:gd name="connsiteY16-1272" fmla="*/ 2255141 h 2261320"/>
              <a:gd name="connsiteX0-1273" fmla="*/ 963827 w 2146512"/>
              <a:gd name="connsiteY0-1274" fmla="*/ 2255141 h 2261320"/>
              <a:gd name="connsiteX1-1275" fmla="*/ 957649 w 2146512"/>
              <a:gd name="connsiteY1-1276" fmla="*/ 2075968 h 2261320"/>
              <a:gd name="connsiteX2-1277" fmla="*/ 537519 w 2146512"/>
              <a:gd name="connsiteY2-1278" fmla="*/ 1674374 h 2261320"/>
              <a:gd name="connsiteX3-1279" fmla="*/ 0 w 2146512"/>
              <a:gd name="connsiteY3-1280" fmla="*/ 1383990 h 2261320"/>
              <a:gd name="connsiteX4-1281" fmla="*/ 518984 w 2146512"/>
              <a:gd name="connsiteY4-1282" fmla="*/ 1340741 h 2261320"/>
              <a:gd name="connsiteX5-1283" fmla="*/ 815546 w 2146512"/>
              <a:gd name="connsiteY5-1284" fmla="*/ 1081249 h 2261320"/>
              <a:gd name="connsiteX6-1285" fmla="*/ 611660 w 2146512"/>
              <a:gd name="connsiteY6-1286" fmla="*/ 129779 h 2261320"/>
              <a:gd name="connsiteX7-1287" fmla="*/ 1044146 w 2146512"/>
              <a:gd name="connsiteY7-1288" fmla="*/ 908255 h 2261320"/>
              <a:gd name="connsiteX8-1289" fmla="*/ 1161536 w 2146512"/>
              <a:gd name="connsiteY8-1290" fmla="*/ 33 h 2261320"/>
              <a:gd name="connsiteX9-1291" fmla="*/ 1315995 w 2146512"/>
              <a:gd name="connsiteY9-1292" fmla="*/ 914433 h 2261320"/>
              <a:gd name="connsiteX10-1293" fmla="*/ 1723768 w 2146512"/>
              <a:gd name="connsiteY10-1294" fmla="*/ 160671 h 2261320"/>
              <a:gd name="connsiteX11-1295" fmla="*/ 1600200 w 2146512"/>
              <a:gd name="connsiteY11-1296" fmla="*/ 1056536 h 2261320"/>
              <a:gd name="connsiteX12-1297" fmla="*/ 2131541 w 2146512"/>
              <a:gd name="connsiteY12-1298" fmla="*/ 519017 h 2261320"/>
              <a:gd name="connsiteX13-1299" fmla="*/ 1810265 w 2146512"/>
              <a:gd name="connsiteY13-1300" fmla="*/ 1248066 h 2261320"/>
              <a:gd name="connsiteX14-1301" fmla="*/ 1594022 w 2146512"/>
              <a:gd name="connsiteY14-1302" fmla="*/ 2100682 h 2261320"/>
              <a:gd name="connsiteX15-1303" fmla="*/ 1606379 w 2146512"/>
              <a:gd name="connsiteY15-1304" fmla="*/ 2261320 h 2261320"/>
              <a:gd name="connsiteX16-1305" fmla="*/ 963827 w 2146512"/>
              <a:gd name="connsiteY16-1306" fmla="*/ 2255141 h 2261320"/>
              <a:gd name="connsiteX0-1307" fmla="*/ 963827 w 2146512"/>
              <a:gd name="connsiteY0-1308" fmla="*/ 2255141 h 2261320"/>
              <a:gd name="connsiteX1-1309" fmla="*/ 957649 w 2146512"/>
              <a:gd name="connsiteY1-1310" fmla="*/ 2075968 h 2261320"/>
              <a:gd name="connsiteX2-1311" fmla="*/ 537519 w 2146512"/>
              <a:gd name="connsiteY2-1312" fmla="*/ 1674374 h 2261320"/>
              <a:gd name="connsiteX3-1313" fmla="*/ 0 w 2146512"/>
              <a:gd name="connsiteY3-1314" fmla="*/ 1383990 h 2261320"/>
              <a:gd name="connsiteX4-1315" fmla="*/ 518984 w 2146512"/>
              <a:gd name="connsiteY4-1316" fmla="*/ 1340741 h 2261320"/>
              <a:gd name="connsiteX5-1317" fmla="*/ 815546 w 2146512"/>
              <a:gd name="connsiteY5-1318" fmla="*/ 1081249 h 2261320"/>
              <a:gd name="connsiteX6-1319" fmla="*/ 611660 w 2146512"/>
              <a:gd name="connsiteY6-1320" fmla="*/ 129779 h 2261320"/>
              <a:gd name="connsiteX7-1321" fmla="*/ 1044146 w 2146512"/>
              <a:gd name="connsiteY7-1322" fmla="*/ 908255 h 2261320"/>
              <a:gd name="connsiteX8-1323" fmla="*/ 1161536 w 2146512"/>
              <a:gd name="connsiteY8-1324" fmla="*/ 33 h 2261320"/>
              <a:gd name="connsiteX9-1325" fmla="*/ 1315995 w 2146512"/>
              <a:gd name="connsiteY9-1326" fmla="*/ 914433 h 2261320"/>
              <a:gd name="connsiteX10-1327" fmla="*/ 1723768 w 2146512"/>
              <a:gd name="connsiteY10-1328" fmla="*/ 160671 h 2261320"/>
              <a:gd name="connsiteX11-1329" fmla="*/ 1600200 w 2146512"/>
              <a:gd name="connsiteY11-1330" fmla="*/ 1056536 h 2261320"/>
              <a:gd name="connsiteX12-1331" fmla="*/ 2131541 w 2146512"/>
              <a:gd name="connsiteY12-1332" fmla="*/ 519017 h 2261320"/>
              <a:gd name="connsiteX13-1333" fmla="*/ 1810265 w 2146512"/>
              <a:gd name="connsiteY13-1334" fmla="*/ 1248066 h 2261320"/>
              <a:gd name="connsiteX14-1335" fmla="*/ 1594022 w 2146512"/>
              <a:gd name="connsiteY14-1336" fmla="*/ 2100682 h 2261320"/>
              <a:gd name="connsiteX15-1337" fmla="*/ 1606379 w 2146512"/>
              <a:gd name="connsiteY15-1338" fmla="*/ 2261320 h 2261320"/>
              <a:gd name="connsiteX16-1339" fmla="*/ 963827 w 2146512"/>
              <a:gd name="connsiteY16-1340" fmla="*/ 2255141 h 2261320"/>
              <a:gd name="connsiteX0-1341" fmla="*/ 963827 w 2146512"/>
              <a:gd name="connsiteY0-1342" fmla="*/ 2255141 h 2261320"/>
              <a:gd name="connsiteX1-1343" fmla="*/ 957649 w 2146512"/>
              <a:gd name="connsiteY1-1344" fmla="*/ 2075968 h 2261320"/>
              <a:gd name="connsiteX2-1345" fmla="*/ 537519 w 2146512"/>
              <a:gd name="connsiteY2-1346" fmla="*/ 1674374 h 2261320"/>
              <a:gd name="connsiteX3-1347" fmla="*/ 0 w 2146512"/>
              <a:gd name="connsiteY3-1348" fmla="*/ 1383990 h 2261320"/>
              <a:gd name="connsiteX4-1349" fmla="*/ 518984 w 2146512"/>
              <a:gd name="connsiteY4-1350" fmla="*/ 1340741 h 2261320"/>
              <a:gd name="connsiteX5-1351" fmla="*/ 815546 w 2146512"/>
              <a:gd name="connsiteY5-1352" fmla="*/ 1081249 h 2261320"/>
              <a:gd name="connsiteX6-1353" fmla="*/ 636374 w 2146512"/>
              <a:gd name="connsiteY6-1354" fmla="*/ 123600 h 2261320"/>
              <a:gd name="connsiteX7-1355" fmla="*/ 1044146 w 2146512"/>
              <a:gd name="connsiteY7-1356" fmla="*/ 908255 h 2261320"/>
              <a:gd name="connsiteX8-1357" fmla="*/ 1161536 w 2146512"/>
              <a:gd name="connsiteY8-1358" fmla="*/ 33 h 2261320"/>
              <a:gd name="connsiteX9-1359" fmla="*/ 1315995 w 2146512"/>
              <a:gd name="connsiteY9-1360" fmla="*/ 914433 h 2261320"/>
              <a:gd name="connsiteX10-1361" fmla="*/ 1723768 w 2146512"/>
              <a:gd name="connsiteY10-1362" fmla="*/ 160671 h 2261320"/>
              <a:gd name="connsiteX11-1363" fmla="*/ 1600200 w 2146512"/>
              <a:gd name="connsiteY11-1364" fmla="*/ 1056536 h 2261320"/>
              <a:gd name="connsiteX12-1365" fmla="*/ 2131541 w 2146512"/>
              <a:gd name="connsiteY12-1366" fmla="*/ 519017 h 2261320"/>
              <a:gd name="connsiteX13-1367" fmla="*/ 1810265 w 2146512"/>
              <a:gd name="connsiteY13-1368" fmla="*/ 1248066 h 2261320"/>
              <a:gd name="connsiteX14-1369" fmla="*/ 1594022 w 2146512"/>
              <a:gd name="connsiteY14-1370" fmla="*/ 2100682 h 2261320"/>
              <a:gd name="connsiteX15-1371" fmla="*/ 1606379 w 2146512"/>
              <a:gd name="connsiteY15-1372" fmla="*/ 2261320 h 2261320"/>
              <a:gd name="connsiteX16-1373" fmla="*/ 963827 w 2146512"/>
              <a:gd name="connsiteY16-1374" fmla="*/ 2255141 h 2261320"/>
              <a:gd name="connsiteX0-1375" fmla="*/ 963827 w 2146512"/>
              <a:gd name="connsiteY0-1376" fmla="*/ 2255141 h 2261320"/>
              <a:gd name="connsiteX1-1377" fmla="*/ 957649 w 2146512"/>
              <a:gd name="connsiteY1-1378" fmla="*/ 2075968 h 2261320"/>
              <a:gd name="connsiteX2-1379" fmla="*/ 537519 w 2146512"/>
              <a:gd name="connsiteY2-1380" fmla="*/ 1674374 h 2261320"/>
              <a:gd name="connsiteX3-1381" fmla="*/ 0 w 2146512"/>
              <a:gd name="connsiteY3-1382" fmla="*/ 1383990 h 2261320"/>
              <a:gd name="connsiteX4-1383" fmla="*/ 518984 w 2146512"/>
              <a:gd name="connsiteY4-1384" fmla="*/ 1340741 h 2261320"/>
              <a:gd name="connsiteX5-1385" fmla="*/ 815546 w 2146512"/>
              <a:gd name="connsiteY5-1386" fmla="*/ 1081249 h 2261320"/>
              <a:gd name="connsiteX6-1387" fmla="*/ 636374 w 2146512"/>
              <a:gd name="connsiteY6-1388" fmla="*/ 123600 h 2261320"/>
              <a:gd name="connsiteX7-1389" fmla="*/ 1044146 w 2146512"/>
              <a:gd name="connsiteY7-1390" fmla="*/ 908255 h 2261320"/>
              <a:gd name="connsiteX8-1391" fmla="*/ 1161536 w 2146512"/>
              <a:gd name="connsiteY8-1392" fmla="*/ 33 h 2261320"/>
              <a:gd name="connsiteX9-1393" fmla="*/ 1315995 w 2146512"/>
              <a:gd name="connsiteY9-1394" fmla="*/ 914433 h 2261320"/>
              <a:gd name="connsiteX10-1395" fmla="*/ 1723768 w 2146512"/>
              <a:gd name="connsiteY10-1396" fmla="*/ 160671 h 2261320"/>
              <a:gd name="connsiteX11-1397" fmla="*/ 1600200 w 2146512"/>
              <a:gd name="connsiteY11-1398" fmla="*/ 1056536 h 2261320"/>
              <a:gd name="connsiteX12-1399" fmla="*/ 2131541 w 2146512"/>
              <a:gd name="connsiteY12-1400" fmla="*/ 519017 h 2261320"/>
              <a:gd name="connsiteX13-1401" fmla="*/ 1810265 w 2146512"/>
              <a:gd name="connsiteY13-1402" fmla="*/ 1248066 h 2261320"/>
              <a:gd name="connsiteX14-1403" fmla="*/ 1594022 w 2146512"/>
              <a:gd name="connsiteY14-1404" fmla="*/ 2100682 h 2261320"/>
              <a:gd name="connsiteX15-1405" fmla="*/ 1606379 w 2146512"/>
              <a:gd name="connsiteY15-1406" fmla="*/ 2261320 h 2261320"/>
              <a:gd name="connsiteX16-1407" fmla="*/ 963827 w 2146512"/>
              <a:gd name="connsiteY16-1408" fmla="*/ 2255141 h 2261320"/>
              <a:gd name="connsiteX0-1409" fmla="*/ 963827 w 2146512"/>
              <a:gd name="connsiteY0-1410" fmla="*/ 2255141 h 2261320"/>
              <a:gd name="connsiteX1-1411" fmla="*/ 957649 w 2146512"/>
              <a:gd name="connsiteY1-1412" fmla="*/ 2075968 h 2261320"/>
              <a:gd name="connsiteX2-1413" fmla="*/ 537519 w 2146512"/>
              <a:gd name="connsiteY2-1414" fmla="*/ 1674374 h 2261320"/>
              <a:gd name="connsiteX3-1415" fmla="*/ 0 w 2146512"/>
              <a:gd name="connsiteY3-1416" fmla="*/ 1383990 h 2261320"/>
              <a:gd name="connsiteX4-1417" fmla="*/ 518984 w 2146512"/>
              <a:gd name="connsiteY4-1418" fmla="*/ 1340741 h 2261320"/>
              <a:gd name="connsiteX5-1419" fmla="*/ 815546 w 2146512"/>
              <a:gd name="connsiteY5-1420" fmla="*/ 1081249 h 2261320"/>
              <a:gd name="connsiteX6-1421" fmla="*/ 636374 w 2146512"/>
              <a:gd name="connsiteY6-1422" fmla="*/ 123600 h 2261320"/>
              <a:gd name="connsiteX7-1423" fmla="*/ 1044146 w 2146512"/>
              <a:gd name="connsiteY7-1424" fmla="*/ 908255 h 2261320"/>
              <a:gd name="connsiteX8-1425" fmla="*/ 1161536 w 2146512"/>
              <a:gd name="connsiteY8-1426" fmla="*/ 33 h 2261320"/>
              <a:gd name="connsiteX9-1427" fmla="*/ 1315995 w 2146512"/>
              <a:gd name="connsiteY9-1428" fmla="*/ 914433 h 2261320"/>
              <a:gd name="connsiteX10-1429" fmla="*/ 1723768 w 2146512"/>
              <a:gd name="connsiteY10-1430" fmla="*/ 160671 h 2261320"/>
              <a:gd name="connsiteX11-1431" fmla="*/ 1600200 w 2146512"/>
              <a:gd name="connsiteY11-1432" fmla="*/ 1056536 h 2261320"/>
              <a:gd name="connsiteX12-1433" fmla="*/ 2131541 w 2146512"/>
              <a:gd name="connsiteY12-1434" fmla="*/ 519017 h 2261320"/>
              <a:gd name="connsiteX13-1435" fmla="*/ 1810265 w 2146512"/>
              <a:gd name="connsiteY13-1436" fmla="*/ 1248066 h 2261320"/>
              <a:gd name="connsiteX14-1437" fmla="*/ 1594022 w 2146512"/>
              <a:gd name="connsiteY14-1438" fmla="*/ 2100682 h 2261320"/>
              <a:gd name="connsiteX15-1439" fmla="*/ 1606379 w 2146512"/>
              <a:gd name="connsiteY15-1440" fmla="*/ 2261320 h 2261320"/>
              <a:gd name="connsiteX16-1441" fmla="*/ 963827 w 2146512"/>
              <a:gd name="connsiteY16-1442" fmla="*/ 2255141 h 2261320"/>
              <a:gd name="connsiteX0-1443" fmla="*/ 963827 w 2146512"/>
              <a:gd name="connsiteY0-1444" fmla="*/ 2255141 h 2261320"/>
              <a:gd name="connsiteX1-1445" fmla="*/ 957649 w 2146512"/>
              <a:gd name="connsiteY1-1446" fmla="*/ 2075968 h 2261320"/>
              <a:gd name="connsiteX2-1447" fmla="*/ 537519 w 2146512"/>
              <a:gd name="connsiteY2-1448" fmla="*/ 1674374 h 2261320"/>
              <a:gd name="connsiteX3-1449" fmla="*/ 0 w 2146512"/>
              <a:gd name="connsiteY3-1450" fmla="*/ 1383990 h 2261320"/>
              <a:gd name="connsiteX4-1451" fmla="*/ 518984 w 2146512"/>
              <a:gd name="connsiteY4-1452" fmla="*/ 1340741 h 2261320"/>
              <a:gd name="connsiteX5-1453" fmla="*/ 815546 w 2146512"/>
              <a:gd name="connsiteY5-1454" fmla="*/ 1081249 h 2261320"/>
              <a:gd name="connsiteX6-1455" fmla="*/ 636374 w 2146512"/>
              <a:gd name="connsiteY6-1456" fmla="*/ 123600 h 2261320"/>
              <a:gd name="connsiteX7-1457" fmla="*/ 1044146 w 2146512"/>
              <a:gd name="connsiteY7-1458" fmla="*/ 908255 h 2261320"/>
              <a:gd name="connsiteX8-1459" fmla="*/ 1161536 w 2146512"/>
              <a:gd name="connsiteY8-1460" fmla="*/ 33 h 2261320"/>
              <a:gd name="connsiteX9-1461" fmla="*/ 1315995 w 2146512"/>
              <a:gd name="connsiteY9-1462" fmla="*/ 914433 h 2261320"/>
              <a:gd name="connsiteX10-1463" fmla="*/ 1723768 w 2146512"/>
              <a:gd name="connsiteY10-1464" fmla="*/ 160671 h 2261320"/>
              <a:gd name="connsiteX11-1465" fmla="*/ 1600200 w 2146512"/>
              <a:gd name="connsiteY11-1466" fmla="*/ 1056536 h 2261320"/>
              <a:gd name="connsiteX12-1467" fmla="*/ 2131541 w 2146512"/>
              <a:gd name="connsiteY12-1468" fmla="*/ 519017 h 2261320"/>
              <a:gd name="connsiteX13-1469" fmla="*/ 1810265 w 2146512"/>
              <a:gd name="connsiteY13-1470" fmla="*/ 1248066 h 2261320"/>
              <a:gd name="connsiteX14-1471" fmla="*/ 1594022 w 2146512"/>
              <a:gd name="connsiteY14-1472" fmla="*/ 2100682 h 2261320"/>
              <a:gd name="connsiteX15-1473" fmla="*/ 1606379 w 2146512"/>
              <a:gd name="connsiteY15-1474" fmla="*/ 2261320 h 2261320"/>
              <a:gd name="connsiteX16-1475" fmla="*/ 963827 w 2146512"/>
              <a:gd name="connsiteY16-1476" fmla="*/ 2255141 h 2261320"/>
              <a:gd name="connsiteX0-1477" fmla="*/ 963827 w 2146512"/>
              <a:gd name="connsiteY0-1478" fmla="*/ 2255141 h 2261320"/>
              <a:gd name="connsiteX1-1479" fmla="*/ 957649 w 2146512"/>
              <a:gd name="connsiteY1-1480" fmla="*/ 2075968 h 2261320"/>
              <a:gd name="connsiteX2-1481" fmla="*/ 537519 w 2146512"/>
              <a:gd name="connsiteY2-1482" fmla="*/ 1674374 h 2261320"/>
              <a:gd name="connsiteX3-1483" fmla="*/ 0 w 2146512"/>
              <a:gd name="connsiteY3-1484" fmla="*/ 1383990 h 2261320"/>
              <a:gd name="connsiteX4-1485" fmla="*/ 518984 w 2146512"/>
              <a:gd name="connsiteY4-1486" fmla="*/ 1340741 h 2261320"/>
              <a:gd name="connsiteX5-1487" fmla="*/ 815546 w 2146512"/>
              <a:gd name="connsiteY5-1488" fmla="*/ 1081249 h 2261320"/>
              <a:gd name="connsiteX6-1489" fmla="*/ 636374 w 2146512"/>
              <a:gd name="connsiteY6-1490" fmla="*/ 123600 h 2261320"/>
              <a:gd name="connsiteX7-1491" fmla="*/ 1044146 w 2146512"/>
              <a:gd name="connsiteY7-1492" fmla="*/ 908255 h 2261320"/>
              <a:gd name="connsiteX8-1493" fmla="*/ 1161536 w 2146512"/>
              <a:gd name="connsiteY8-1494" fmla="*/ 33 h 2261320"/>
              <a:gd name="connsiteX9-1495" fmla="*/ 1315995 w 2146512"/>
              <a:gd name="connsiteY9-1496" fmla="*/ 914433 h 2261320"/>
              <a:gd name="connsiteX10-1497" fmla="*/ 1723768 w 2146512"/>
              <a:gd name="connsiteY10-1498" fmla="*/ 160671 h 2261320"/>
              <a:gd name="connsiteX11-1499" fmla="*/ 1600200 w 2146512"/>
              <a:gd name="connsiteY11-1500" fmla="*/ 1056536 h 2261320"/>
              <a:gd name="connsiteX12-1501" fmla="*/ 2131541 w 2146512"/>
              <a:gd name="connsiteY12-1502" fmla="*/ 519017 h 2261320"/>
              <a:gd name="connsiteX13-1503" fmla="*/ 1810265 w 2146512"/>
              <a:gd name="connsiteY13-1504" fmla="*/ 1248066 h 2261320"/>
              <a:gd name="connsiteX14-1505" fmla="*/ 1594022 w 2146512"/>
              <a:gd name="connsiteY14-1506" fmla="*/ 2100682 h 2261320"/>
              <a:gd name="connsiteX15-1507" fmla="*/ 1606379 w 2146512"/>
              <a:gd name="connsiteY15-1508" fmla="*/ 2261320 h 2261320"/>
              <a:gd name="connsiteX16-1509" fmla="*/ 963827 w 2146512"/>
              <a:gd name="connsiteY16-1510" fmla="*/ 2255141 h 2261320"/>
              <a:gd name="connsiteX0-1511" fmla="*/ 963827 w 2146512"/>
              <a:gd name="connsiteY0-1512" fmla="*/ 2255141 h 2261320"/>
              <a:gd name="connsiteX1-1513" fmla="*/ 957649 w 2146512"/>
              <a:gd name="connsiteY1-1514" fmla="*/ 2075968 h 2261320"/>
              <a:gd name="connsiteX2-1515" fmla="*/ 537519 w 2146512"/>
              <a:gd name="connsiteY2-1516" fmla="*/ 1674374 h 2261320"/>
              <a:gd name="connsiteX3-1517" fmla="*/ 0 w 2146512"/>
              <a:gd name="connsiteY3-1518" fmla="*/ 1383990 h 2261320"/>
              <a:gd name="connsiteX4-1519" fmla="*/ 518984 w 2146512"/>
              <a:gd name="connsiteY4-1520" fmla="*/ 1340741 h 2261320"/>
              <a:gd name="connsiteX5-1521" fmla="*/ 815546 w 2146512"/>
              <a:gd name="connsiteY5-1522" fmla="*/ 1081249 h 2261320"/>
              <a:gd name="connsiteX6-1523" fmla="*/ 636374 w 2146512"/>
              <a:gd name="connsiteY6-1524" fmla="*/ 123600 h 2261320"/>
              <a:gd name="connsiteX7-1525" fmla="*/ 1044146 w 2146512"/>
              <a:gd name="connsiteY7-1526" fmla="*/ 908255 h 2261320"/>
              <a:gd name="connsiteX8-1527" fmla="*/ 1161536 w 2146512"/>
              <a:gd name="connsiteY8-1528" fmla="*/ 33 h 2261320"/>
              <a:gd name="connsiteX9-1529" fmla="*/ 1315995 w 2146512"/>
              <a:gd name="connsiteY9-1530" fmla="*/ 914433 h 2261320"/>
              <a:gd name="connsiteX10-1531" fmla="*/ 1723768 w 2146512"/>
              <a:gd name="connsiteY10-1532" fmla="*/ 160671 h 2261320"/>
              <a:gd name="connsiteX11-1533" fmla="*/ 1600200 w 2146512"/>
              <a:gd name="connsiteY11-1534" fmla="*/ 1056536 h 2261320"/>
              <a:gd name="connsiteX12-1535" fmla="*/ 2131541 w 2146512"/>
              <a:gd name="connsiteY12-1536" fmla="*/ 519017 h 2261320"/>
              <a:gd name="connsiteX13-1537" fmla="*/ 1810265 w 2146512"/>
              <a:gd name="connsiteY13-1538" fmla="*/ 1248066 h 2261320"/>
              <a:gd name="connsiteX14-1539" fmla="*/ 1594022 w 2146512"/>
              <a:gd name="connsiteY14-1540" fmla="*/ 2100682 h 2261320"/>
              <a:gd name="connsiteX15-1541" fmla="*/ 1606379 w 2146512"/>
              <a:gd name="connsiteY15-1542" fmla="*/ 2261320 h 2261320"/>
              <a:gd name="connsiteX16-1543" fmla="*/ 963827 w 2146512"/>
              <a:gd name="connsiteY16-1544" fmla="*/ 2255141 h 2261320"/>
              <a:gd name="connsiteX0-1545" fmla="*/ 963827 w 2146512"/>
              <a:gd name="connsiteY0-1546" fmla="*/ 2255141 h 2261320"/>
              <a:gd name="connsiteX1-1547" fmla="*/ 957649 w 2146512"/>
              <a:gd name="connsiteY1-1548" fmla="*/ 2075968 h 2261320"/>
              <a:gd name="connsiteX2-1549" fmla="*/ 537519 w 2146512"/>
              <a:gd name="connsiteY2-1550" fmla="*/ 1674374 h 2261320"/>
              <a:gd name="connsiteX3-1551" fmla="*/ 0 w 2146512"/>
              <a:gd name="connsiteY3-1552" fmla="*/ 1383990 h 2261320"/>
              <a:gd name="connsiteX4-1553" fmla="*/ 518984 w 2146512"/>
              <a:gd name="connsiteY4-1554" fmla="*/ 1340741 h 2261320"/>
              <a:gd name="connsiteX5-1555" fmla="*/ 815546 w 2146512"/>
              <a:gd name="connsiteY5-1556" fmla="*/ 1081249 h 2261320"/>
              <a:gd name="connsiteX6-1557" fmla="*/ 636374 w 2146512"/>
              <a:gd name="connsiteY6-1558" fmla="*/ 123600 h 2261320"/>
              <a:gd name="connsiteX7-1559" fmla="*/ 1044146 w 2146512"/>
              <a:gd name="connsiteY7-1560" fmla="*/ 908255 h 2261320"/>
              <a:gd name="connsiteX8-1561" fmla="*/ 1161536 w 2146512"/>
              <a:gd name="connsiteY8-1562" fmla="*/ 33 h 2261320"/>
              <a:gd name="connsiteX9-1563" fmla="*/ 1315995 w 2146512"/>
              <a:gd name="connsiteY9-1564" fmla="*/ 914433 h 2261320"/>
              <a:gd name="connsiteX10-1565" fmla="*/ 1723768 w 2146512"/>
              <a:gd name="connsiteY10-1566" fmla="*/ 160671 h 2261320"/>
              <a:gd name="connsiteX11-1567" fmla="*/ 1600200 w 2146512"/>
              <a:gd name="connsiteY11-1568" fmla="*/ 1056536 h 2261320"/>
              <a:gd name="connsiteX12-1569" fmla="*/ 2131541 w 2146512"/>
              <a:gd name="connsiteY12-1570" fmla="*/ 519017 h 2261320"/>
              <a:gd name="connsiteX13-1571" fmla="*/ 1810265 w 2146512"/>
              <a:gd name="connsiteY13-1572" fmla="*/ 1248066 h 2261320"/>
              <a:gd name="connsiteX14-1573" fmla="*/ 1594022 w 2146512"/>
              <a:gd name="connsiteY14-1574" fmla="*/ 2100682 h 2261320"/>
              <a:gd name="connsiteX15-1575" fmla="*/ 1606379 w 2146512"/>
              <a:gd name="connsiteY15-1576" fmla="*/ 2261320 h 2261320"/>
              <a:gd name="connsiteX16-1577" fmla="*/ 963827 w 2146512"/>
              <a:gd name="connsiteY16-1578" fmla="*/ 2255141 h 2261320"/>
            </a:gdLst>
            <a:ahLst/>
            <a:cxnLst>
              <a:cxn ang="0">
                <a:pos x="connsiteX0-1545" y="connsiteY0-1546"/>
              </a:cxn>
              <a:cxn ang="0">
                <a:pos x="connsiteX1-1547" y="connsiteY1-1548"/>
              </a:cxn>
              <a:cxn ang="0">
                <a:pos x="connsiteX2-1549" y="connsiteY2-1550"/>
              </a:cxn>
              <a:cxn ang="0">
                <a:pos x="connsiteX3-1551" y="connsiteY3-1552"/>
              </a:cxn>
              <a:cxn ang="0">
                <a:pos x="connsiteX4-1553" y="connsiteY4-1554"/>
              </a:cxn>
              <a:cxn ang="0">
                <a:pos x="connsiteX5-1555" y="connsiteY5-1556"/>
              </a:cxn>
              <a:cxn ang="0">
                <a:pos x="connsiteX6-1557" y="connsiteY6-1558"/>
              </a:cxn>
              <a:cxn ang="0">
                <a:pos x="connsiteX7-1559" y="connsiteY7-1560"/>
              </a:cxn>
              <a:cxn ang="0">
                <a:pos x="connsiteX8-1561" y="connsiteY8-1562"/>
              </a:cxn>
              <a:cxn ang="0">
                <a:pos x="connsiteX9-1563" y="connsiteY9-1564"/>
              </a:cxn>
              <a:cxn ang="0">
                <a:pos x="connsiteX10-1565" y="connsiteY10-1566"/>
              </a:cxn>
              <a:cxn ang="0">
                <a:pos x="connsiteX11-1567" y="connsiteY11-1568"/>
              </a:cxn>
              <a:cxn ang="0">
                <a:pos x="connsiteX12-1569" y="connsiteY12-1570"/>
              </a:cxn>
              <a:cxn ang="0">
                <a:pos x="connsiteX13-1571" y="connsiteY13-1572"/>
              </a:cxn>
              <a:cxn ang="0">
                <a:pos x="connsiteX14-1573" y="connsiteY14-1574"/>
              </a:cxn>
              <a:cxn ang="0">
                <a:pos x="connsiteX15-1575" y="connsiteY15-1576"/>
              </a:cxn>
              <a:cxn ang="0">
                <a:pos x="connsiteX16-1577" y="connsiteY16-1578"/>
              </a:cxn>
            </a:cxnLst>
            <a:rect l="l" t="t" r="r" b="b"/>
            <a:pathLst>
              <a:path w="2146512" h="2261320">
                <a:moveTo>
                  <a:pt x="963827" y="2255141"/>
                </a:moveTo>
                <a:lnTo>
                  <a:pt x="957649" y="2075968"/>
                </a:lnTo>
                <a:cubicBezTo>
                  <a:pt x="706395" y="2022422"/>
                  <a:pt x="677562" y="1808239"/>
                  <a:pt x="537519" y="1674374"/>
                </a:cubicBezTo>
                <a:cubicBezTo>
                  <a:pt x="395416" y="1540509"/>
                  <a:pt x="216244" y="1394288"/>
                  <a:pt x="0" y="1383990"/>
                </a:cubicBezTo>
                <a:cubicBezTo>
                  <a:pt x="49428" y="1066834"/>
                  <a:pt x="327454" y="1287195"/>
                  <a:pt x="518984" y="1340741"/>
                </a:cubicBezTo>
                <a:cubicBezTo>
                  <a:pt x="784654" y="1433417"/>
                  <a:pt x="821725" y="1266600"/>
                  <a:pt x="815546" y="1081249"/>
                </a:cubicBezTo>
                <a:cubicBezTo>
                  <a:pt x="525163" y="183324"/>
                  <a:pt x="562232" y="150374"/>
                  <a:pt x="636374" y="123600"/>
                </a:cubicBezTo>
                <a:cubicBezTo>
                  <a:pt x="743466" y="86529"/>
                  <a:pt x="937054" y="932969"/>
                  <a:pt x="1044146" y="908255"/>
                </a:cubicBezTo>
                <a:cubicBezTo>
                  <a:pt x="1126525" y="883541"/>
                  <a:pt x="1011196" y="-6146"/>
                  <a:pt x="1161536" y="33"/>
                </a:cubicBezTo>
                <a:cubicBezTo>
                  <a:pt x="1336589" y="2093"/>
                  <a:pt x="1171833" y="900017"/>
                  <a:pt x="1315995" y="914433"/>
                </a:cubicBezTo>
                <a:cubicBezTo>
                  <a:pt x="1464276" y="910314"/>
                  <a:pt x="1575487" y="96828"/>
                  <a:pt x="1723768" y="160671"/>
                </a:cubicBezTo>
                <a:cubicBezTo>
                  <a:pt x="1849395" y="224515"/>
                  <a:pt x="1499286" y="1005049"/>
                  <a:pt x="1600200" y="1056536"/>
                </a:cubicBezTo>
                <a:cubicBezTo>
                  <a:pt x="1678460" y="1149212"/>
                  <a:pt x="2010032" y="432519"/>
                  <a:pt x="2131541" y="519017"/>
                </a:cubicBezTo>
                <a:cubicBezTo>
                  <a:pt x="2228335" y="582861"/>
                  <a:pt x="1824681" y="1017406"/>
                  <a:pt x="1810265" y="1248066"/>
                </a:cubicBezTo>
                <a:cubicBezTo>
                  <a:pt x="1762897" y="1717623"/>
                  <a:pt x="1684638" y="1902975"/>
                  <a:pt x="1594022" y="2100682"/>
                </a:cubicBezTo>
                <a:lnTo>
                  <a:pt x="1606379" y="2261320"/>
                </a:lnTo>
                <a:lnTo>
                  <a:pt x="963827" y="2255141"/>
                </a:lnTo>
                <a:close/>
              </a:path>
            </a:pathLst>
          </a:custGeom>
          <a:solidFill>
            <a:srgbClr val="FF9966"/>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srgbClr val="000000"/>
              </a:solidFill>
            </a:endParaRPr>
          </a:p>
        </p:txBody>
      </p:sp>
      <p:sp>
        <p:nvSpPr>
          <p:cNvPr id="6" name="任意多边形 5"/>
          <p:cNvSpPr/>
          <p:nvPr/>
        </p:nvSpPr>
        <p:spPr>
          <a:xfrm>
            <a:off x="3429000" y="3086100"/>
            <a:ext cx="1625600" cy="939800"/>
          </a:xfrm>
          <a:custGeom>
            <a:avLst/>
            <a:gdLst>
              <a:gd name="connsiteX0" fmla="*/ 1219200 w 1219200"/>
              <a:gd name="connsiteY0" fmla="*/ 704850 h 704850"/>
              <a:gd name="connsiteX1" fmla="*/ 809625 w 1219200"/>
              <a:gd name="connsiteY1" fmla="*/ 0 h 704850"/>
              <a:gd name="connsiteX2" fmla="*/ 95250 w 1219200"/>
              <a:gd name="connsiteY2" fmla="*/ 0 h 704850"/>
              <a:gd name="connsiteX3" fmla="*/ 0 w 1219200"/>
              <a:gd name="connsiteY3" fmla="*/ 200025 h 704850"/>
              <a:gd name="connsiteX4" fmla="*/ 95250 w 1219200"/>
              <a:gd name="connsiteY4" fmla="*/ 400050 h 704850"/>
              <a:gd name="connsiteX5" fmla="*/ 828675 w 1219200"/>
              <a:gd name="connsiteY5" fmla="*/ 400050 h 704850"/>
              <a:gd name="connsiteX6" fmla="*/ 1219200 w 1219200"/>
              <a:gd name="connsiteY6" fmla="*/ 704850 h 704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 h="704850">
                <a:moveTo>
                  <a:pt x="1219200" y="704850"/>
                </a:moveTo>
                <a:lnTo>
                  <a:pt x="809625" y="0"/>
                </a:lnTo>
                <a:lnTo>
                  <a:pt x="95250" y="0"/>
                </a:lnTo>
                <a:lnTo>
                  <a:pt x="0" y="200025"/>
                </a:lnTo>
                <a:lnTo>
                  <a:pt x="95250" y="400050"/>
                </a:lnTo>
                <a:lnTo>
                  <a:pt x="828675" y="400050"/>
                </a:lnTo>
                <a:lnTo>
                  <a:pt x="1219200" y="704850"/>
                </a:lnTo>
                <a:close/>
              </a:path>
            </a:pathLst>
          </a:cu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000000"/>
              </a:solidFill>
            </a:endParaRPr>
          </a:p>
        </p:txBody>
      </p:sp>
      <p:sp>
        <p:nvSpPr>
          <p:cNvPr id="8" name="任意多边形 7"/>
          <p:cNvSpPr/>
          <p:nvPr/>
        </p:nvSpPr>
        <p:spPr>
          <a:xfrm>
            <a:off x="3983765" y="2197100"/>
            <a:ext cx="1858235" cy="1651000"/>
          </a:xfrm>
          <a:custGeom>
            <a:avLst/>
            <a:gdLst>
              <a:gd name="connsiteX0" fmla="*/ 1219200 w 1219200"/>
              <a:gd name="connsiteY0" fmla="*/ 704850 h 704850"/>
              <a:gd name="connsiteX1" fmla="*/ 809625 w 1219200"/>
              <a:gd name="connsiteY1" fmla="*/ 0 h 704850"/>
              <a:gd name="connsiteX2" fmla="*/ 95250 w 1219200"/>
              <a:gd name="connsiteY2" fmla="*/ 0 h 704850"/>
              <a:gd name="connsiteX3" fmla="*/ 0 w 1219200"/>
              <a:gd name="connsiteY3" fmla="*/ 200025 h 704850"/>
              <a:gd name="connsiteX4" fmla="*/ 95250 w 1219200"/>
              <a:gd name="connsiteY4" fmla="*/ 400050 h 704850"/>
              <a:gd name="connsiteX5" fmla="*/ 828675 w 1219200"/>
              <a:gd name="connsiteY5" fmla="*/ 400050 h 704850"/>
              <a:gd name="connsiteX6" fmla="*/ 1219200 w 1219200"/>
              <a:gd name="connsiteY6" fmla="*/ 704850 h 704850"/>
              <a:gd name="connsiteX0-1" fmla="*/ 1219200 w 1219200"/>
              <a:gd name="connsiteY0-2" fmla="*/ 704850 h 704850"/>
              <a:gd name="connsiteX1-3" fmla="*/ 809625 w 1219200"/>
              <a:gd name="connsiteY1-4" fmla="*/ 0 h 704850"/>
              <a:gd name="connsiteX2-5" fmla="*/ 95250 w 1219200"/>
              <a:gd name="connsiteY2-6" fmla="*/ 0 h 704850"/>
              <a:gd name="connsiteX3-7" fmla="*/ 0 w 1219200"/>
              <a:gd name="connsiteY3-8" fmla="*/ 200025 h 704850"/>
              <a:gd name="connsiteX4-9" fmla="*/ 95250 w 1219200"/>
              <a:gd name="connsiteY4-10" fmla="*/ 400050 h 704850"/>
              <a:gd name="connsiteX5-11" fmla="*/ 828675 w 1219200"/>
              <a:gd name="connsiteY5-12" fmla="*/ 400050 h 704850"/>
              <a:gd name="connsiteX6-13" fmla="*/ 1022201 w 1219200"/>
              <a:gd name="connsiteY6-14" fmla="*/ 561975 h 704850"/>
              <a:gd name="connsiteX7" fmla="*/ 1219200 w 1219200"/>
              <a:gd name="connsiteY7" fmla="*/ 704850 h 704850"/>
              <a:gd name="connsiteX0-15" fmla="*/ 1219200 w 1393676"/>
              <a:gd name="connsiteY0-16" fmla="*/ 704850 h 1238250"/>
              <a:gd name="connsiteX1-17" fmla="*/ 809625 w 1393676"/>
              <a:gd name="connsiteY1-18" fmla="*/ 0 h 1238250"/>
              <a:gd name="connsiteX2-19" fmla="*/ 95250 w 1393676"/>
              <a:gd name="connsiteY2-20" fmla="*/ 0 h 1238250"/>
              <a:gd name="connsiteX3-21" fmla="*/ 0 w 1393676"/>
              <a:gd name="connsiteY3-22" fmla="*/ 200025 h 1238250"/>
              <a:gd name="connsiteX4-23" fmla="*/ 95250 w 1393676"/>
              <a:gd name="connsiteY4-24" fmla="*/ 400050 h 1238250"/>
              <a:gd name="connsiteX5-25" fmla="*/ 828675 w 1393676"/>
              <a:gd name="connsiteY5-26" fmla="*/ 400050 h 1238250"/>
              <a:gd name="connsiteX6-27" fmla="*/ 1393676 w 1393676"/>
              <a:gd name="connsiteY6-28" fmla="*/ 1238250 h 1238250"/>
              <a:gd name="connsiteX7-29" fmla="*/ 1219200 w 1393676"/>
              <a:gd name="connsiteY7-30" fmla="*/ 704850 h 1238250"/>
              <a:gd name="connsiteX0-31" fmla="*/ 1393676 w 1393676"/>
              <a:gd name="connsiteY0-32" fmla="*/ 1238250 h 1238250"/>
              <a:gd name="connsiteX1-33" fmla="*/ 809625 w 1393676"/>
              <a:gd name="connsiteY1-34" fmla="*/ 0 h 1238250"/>
              <a:gd name="connsiteX2-35" fmla="*/ 95250 w 1393676"/>
              <a:gd name="connsiteY2-36" fmla="*/ 0 h 1238250"/>
              <a:gd name="connsiteX3-37" fmla="*/ 0 w 1393676"/>
              <a:gd name="connsiteY3-38" fmla="*/ 200025 h 1238250"/>
              <a:gd name="connsiteX4-39" fmla="*/ 95250 w 1393676"/>
              <a:gd name="connsiteY4-40" fmla="*/ 400050 h 1238250"/>
              <a:gd name="connsiteX5-41" fmla="*/ 828675 w 1393676"/>
              <a:gd name="connsiteY5-42" fmla="*/ 400050 h 1238250"/>
              <a:gd name="connsiteX6-43" fmla="*/ 1393676 w 1393676"/>
              <a:gd name="connsiteY6-44" fmla="*/ 1238250 h 1238250"/>
            </a:gdLst>
            <a:ahLst/>
            <a:cxnLst>
              <a:cxn ang="0">
                <a:pos x="connsiteX0-31" y="connsiteY0-32"/>
              </a:cxn>
              <a:cxn ang="0">
                <a:pos x="connsiteX1-33" y="connsiteY1-34"/>
              </a:cxn>
              <a:cxn ang="0">
                <a:pos x="connsiteX2-35" y="connsiteY2-36"/>
              </a:cxn>
              <a:cxn ang="0">
                <a:pos x="connsiteX3-37" y="connsiteY3-38"/>
              </a:cxn>
              <a:cxn ang="0">
                <a:pos x="connsiteX4-39" y="connsiteY4-40"/>
              </a:cxn>
              <a:cxn ang="0">
                <a:pos x="connsiteX5-41" y="connsiteY5-42"/>
              </a:cxn>
              <a:cxn ang="0">
                <a:pos x="connsiteX6-43" y="connsiteY6-44"/>
              </a:cxn>
            </a:cxnLst>
            <a:rect l="l" t="t" r="r" b="b"/>
            <a:pathLst>
              <a:path w="1393676" h="1238250">
                <a:moveTo>
                  <a:pt x="1393676" y="1238250"/>
                </a:moveTo>
                <a:lnTo>
                  <a:pt x="809625" y="0"/>
                </a:lnTo>
                <a:lnTo>
                  <a:pt x="95250" y="0"/>
                </a:lnTo>
                <a:lnTo>
                  <a:pt x="0" y="200025"/>
                </a:lnTo>
                <a:lnTo>
                  <a:pt x="95250" y="400050"/>
                </a:lnTo>
                <a:lnTo>
                  <a:pt x="828675" y="400050"/>
                </a:lnTo>
                <a:lnTo>
                  <a:pt x="1393676" y="1238250"/>
                </a:lnTo>
                <a:close/>
              </a:path>
            </a:pathLst>
          </a:cu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rgbClr val="000000"/>
              </a:solidFill>
            </a:endParaRPr>
          </a:p>
        </p:txBody>
      </p:sp>
      <p:sp>
        <p:nvSpPr>
          <p:cNvPr id="10" name="任意多边形 9"/>
          <p:cNvSpPr/>
          <p:nvPr/>
        </p:nvSpPr>
        <p:spPr>
          <a:xfrm flipH="1">
            <a:off x="6565900" y="2686315"/>
            <a:ext cx="1635753" cy="1352285"/>
          </a:xfrm>
          <a:custGeom>
            <a:avLst/>
            <a:gdLst>
              <a:gd name="connsiteX0" fmla="*/ 1219200 w 1219200"/>
              <a:gd name="connsiteY0" fmla="*/ 704850 h 704850"/>
              <a:gd name="connsiteX1" fmla="*/ 809625 w 1219200"/>
              <a:gd name="connsiteY1" fmla="*/ 0 h 704850"/>
              <a:gd name="connsiteX2" fmla="*/ 95250 w 1219200"/>
              <a:gd name="connsiteY2" fmla="*/ 0 h 704850"/>
              <a:gd name="connsiteX3" fmla="*/ 0 w 1219200"/>
              <a:gd name="connsiteY3" fmla="*/ 200025 h 704850"/>
              <a:gd name="connsiteX4" fmla="*/ 95250 w 1219200"/>
              <a:gd name="connsiteY4" fmla="*/ 400050 h 704850"/>
              <a:gd name="connsiteX5" fmla="*/ 828675 w 1219200"/>
              <a:gd name="connsiteY5" fmla="*/ 400050 h 704850"/>
              <a:gd name="connsiteX6" fmla="*/ 1219200 w 1219200"/>
              <a:gd name="connsiteY6" fmla="*/ 704850 h 704850"/>
              <a:gd name="connsiteX0-1" fmla="*/ 1219200 w 1219200"/>
              <a:gd name="connsiteY0-2" fmla="*/ 704850 h 704850"/>
              <a:gd name="connsiteX1-3" fmla="*/ 809625 w 1219200"/>
              <a:gd name="connsiteY1-4" fmla="*/ 0 h 704850"/>
              <a:gd name="connsiteX2-5" fmla="*/ 95250 w 1219200"/>
              <a:gd name="connsiteY2-6" fmla="*/ 0 h 704850"/>
              <a:gd name="connsiteX3-7" fmla="*/ 0 w 1219200"/>
              <a:gd name="connsiteY3-8" fmla="*/ 200025 h 704850"/>
              <a:gd name="connsiteX4-9" fmla="*/ 95250 w 1219200"/>
              <a:gd name="connsiteY4-10" fmla="*/ 400050 h 704850"/>
              <a:gd name="connsiteX5-11" fmla="*/ 828675 w 1219200"/>
              <a:gd name="connsiteY5-12" fmla="*/ 400050 h 704850"/>
              <a:gd name="connsiteX6-13" fmla="*/ 1083940 w 1219200"/>
              <a:gd name="connsiteY6-14" fmla="*/ 614164 h 704850"/>
              <a:gd name="connsiteX7" fmla="*/ 1219200 w 1219200"/>
              <a:gd name="connsiteY7" fmla="*/ 704850 h 704850"/>
              <a:gd name="connsiteX0-15" fmla="*/ 1219200 w 1226815"/>
              <a:gd name="connsiteY0-16" fmla="*/ 704850 h 1014214"/>
              <a:gd name="connsiteX1-17" fmla="*/ 809625 w 1226815"/>
              <a:gd name="connsiteY1-18" fmla="*/ 0 h 1014214"/>
              <a:gd name="connsiteX2-19" fmla="*/ 95250 w 1226815"/>
              <a:gd name="connsiteY2-20" fmla="*/ 0 h 1014214"/>
              <a:gd name="connsiteX3-21" fmla="*/ 0 w 1226815"/>
              <a:gd name="connsiteY3-22" fmla="*/ 200025 h 1014214"/>
              <a:gd name="connsiteX4-23" fmla="*/ 95250 w 1226815"/>
              <a:gd name="connsiteY4-24" fmla="*/ 400050 h 1014214"/>
              <a:gd name="connsiteX5-25" fmla="*/ 828675 w 1226815"/>
              <a:gd name="connsiteY5-26" fmla="*/ 400050 h 1014214"/>
              <a:gd name="connsiteX6-27" fmla="*/ 1226815 w 1226815"/>
              <a:gd name="connsiteY6-28" fmla="*/ 1014214 h 1014214"/>
              <a:gd name="connsiteX7-29" fmla="*/ 1219200 w 1226815"/>
              <a:gd name="connsiteY7-30" fmla="*/ 704850 h 1014214"/>
              <a:gd name="connsiteX0-31" fmla="*/ 1226815 w 1226815"/>
              <a:gd name="connsiteY0-32" fmla="*/ 1014214 h 1014214"/>
              <a:gd name="connsiteX1-33" fmla="*/ 809625 w 1226815"/>
              <a:gd name="connsiteY1-34" fmla="*/ 0 h 1014214"/>
              <a:gd name="connsiteX2-35" fmla="*/ 95250 w 1226815"/>
              <a:gd name="connsiteY2-36" fmla="*/ 0 h 1014214"/>
              <a:gd name="connsiteX3-37" fmla="*/ 0 w 1226815"/>
              <a:gd name="connsiteY3-38" fmla="*/ 200025 h 1014214"/>
              <a:gd name="connsiteX4-39" fmla="*/ 95250 w 1226815"/>
              <a:gd name="connsiteY4-40" fmla="*/ 400050 h 1014214"/>
              <a:gd name="connsiteX5-41" fmla="*/ 828675 w 1226815"/>
              <a:gd name="connsiteY5-42" fmla="*/ 400050 h 1014214"/>
              <a:gd name="connsiteX6-43" fmla="*/ 1226815 w 1226815"/>
              <a:gd name="connsiteY6-44" fmla="*/ 1014214 h 1014214"/>
            </a:gdLst>
            <a:ahLst/>
            <a:cxnLst>
              <a:cxn ang="0">
                <a:pos x="connsiteX0-31" y="connsiteY0-32"/>
              </a:cxn>
              <a:cxn ang="0">
                <a:pos x="connsiteX1-33" y="connsiteY1-34"/>
              </a:cxn>
              <a:cxn ang="0">
                <a:pos x="connsiteX2-35" y="connsiteY2-36"/>
              </a:cxn>
              <a:cxn ang="0">
                <a:pos x="connsiteX3-37" y="connsiteY3-38"/>
              </a:cxn>
              <a:cxn ang="0">
                <a:pos x="connsiteX4-39" y="connsiteY4-40"/>
              </a:cxn>
              <a:cxn ang="0">
                <a:pos x="connsiteX5-41" y="connsiteY5-42"/>
              </a:cxn>
              <a:cxn ang="0">
                <a:pos x="connsiteX6-43" y="connsiteY6-44"/>
              </a:cxn>
            </a:cxnLst>
            <a:rect l="l" t="t" r="r" b="b"/>
            <a:pathLst>
              <a:path w="1226815" h="1014214">
                <a:moveTo>
                  <a:pt x="1226815" y="1014214"/>
                </a:moveTo>
                <a:lnTo>
                  <a:pt x="809625" y="0"/>
                </a:lnTo>
                <a:lnTo>
                  <a:pt x="95250" y="0"/>
                </a:lnTo>
                <a:lnTo>
                  <a:pt x="0" y="200025"/>
                </a:lnTo>
                <a:lnTo>
                  <a:pt x="95250" y="400050"/>
                </a:lnTo>
                <a:lnTo>
                  <a:pt x="828675" y="400050"/>
                </a:lnTo>
                <a:lnTo>
                  <a:pt x="1226815" y="1014214"/>
                </a:lnTo>
                <a:close/>
              </a:path>
            </a:pathLst>
          </a:cu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rgbClr val="000000"/>
              </a:solidFill>
            </a:endParaRPr>
          </a:p>
        </p:txBody>
      </p:sp>
      <p:sp>
        <p:nvSpPr>
          <p:cNvPr id="11" name="任意多边形 10"/>
          <p:cNvSpPr/>
          <p:nvPr/>
        </p:nvSpPr>
        <p:spPr>
          <a:xfrm flipH="1">
            <a:off x="7150099" y="3699137"/>
            <a:ext cx="1653527" cy="822063"/>
          </a:xfrm>
          <a:custGeom>
            <a:avLst/>
            <a:gdLst>
              <a:gd name="connsiteX0" fmla="*/ 1219200 w 1219200"/>
              <a:gd name="connsiteY0" fmla="*/ 704850 h 704850"/>
              <a:gd name="connsiteX1" fmla="*/ 809625 w 1219200"/>
              <a:gd name="connsiteY1" fmla="*/ 0 h 704850"/>
              <a:gd name="connsiteX2" fmla="*/ 95250 w 1219200"/>
              <a:gd name="connsiteY2" fmla="*/ 0 h 704850"/>
              <a:gd name="connsiteX3" fmla="*/ 0 w 1219200"/>
              <a:gd name="connsiteY3" fmla="*/ 200025 h 704850"/>
              <a:gd name="connsiteX4" fmla="*/ 95250 w 1219200"/>
              <a:gd name="connsiteY4" fmla="*/ 400050 h 704850"/>
              <a:gd name="connsiteX5" fmla="*/ 828675 w 1219200"/>
              <a:gd name="connsiteY5" fmla="*/ 400050 h 704850"/>
              <a:gd name="connsiteX6" fmla="*/ 1219200 w 1219200"/>
              <a:gd name="connsiteY6" fmla="*/ 704850 h 704850"/>
              <a:gd name="connsiteX0-1" fmla="*/ 1219200 w 1219200"/>
              <a:gd name="connsiteY0-2" fmla="*/ 704850 h 704850"/>
              <a:gd name="connsiteX1-3" fmla="*/ 1135370 w 1219200"/>
              <a:gd name="connsiteY1-4" fmla="*/ 530822 h 704850"/>
              <a:gd name="connsiteX2-5" fmla="*/ 809625 w 1219200"/>
              <a:gd name="connsiteY2-6" fmla="*/ 0 h 704850"/>
              <a:gd name="connsiteX3-7" fmla="*/ 95250 w 1219200"/>
              <a:gd name="connsiteY3-8" fmla="*/ 0 h 704850"/>
              <a:gd name="connsiteX4-9" fmla="*/ 0 w 1219200"/>
              <a:gd name="connsiteY4-10" fmla="*/ 200025 h 704850"/>
              <a:gd name="connsiteX5-11" fmla="*/ 95250 w 1219200"/>
              <a:gd name="connsiteY5-12" fmla="*/ 400050 h 704850"/>
              <a:gd name="connsiteX6-13" fmla="*/ 828675 w 1219200"/>
              <a:gd name="connsiteY6-14" fmla="*/ 400050 h 704850"/>
              <a:gd name="connsiteX7" fmla="*/ 1219200 w 1219200"/>
              <a:gd name="connsiteY7" fmla="*/ 704850 h 704850"/>
              <a:gd name="connsiteX0-15" fmla="*/ 1219200 w 1219200"/>
              <a:gd name="connsiteY0-16" fmla="*/ 704850 h 704850"/>
              <a:gd name="connsiteX1-17" fmla="*/ 1135370 w 1219200"/>
              <a:gd name="connsiteY1-18" fmla="*/ 530822 h 704850"/>
              <a:gd name="connsiteX2-19" fmla="*/ 809625 w 1219200"/>
              <a:gd name="connsiteY2-20" fmla="*/ 0 h 704850"/>
              <a:gd name="connsiteX3-21" fmla="*/ 95250 w 1219200"/>
              <a:gd name="connsiteY3-22" fmla="*/ 0 h 704850"/>
              <a:gd name="connsiteX4-23" fmla="*/ 0 w 1219200"/>
              <a:gd name="connsiteY4-24" fmla="*/ 200025 h 704850"/>
              <a:gd name="connsiteX5-25" fmla="*/ 95250 w 1219200"/>
              <a:gd name="connsiteY5-26" fmla="*/ 400050 h 704850"/>
              <a:gd name="connsiteX6-27" fmla="*/ 828675 w 1219200"/>
              <a:gd name="connsiteY6-28" fmla="*/ 400050 h 704850"/>
              <a:gd name="connsiteX7-29" fmla="*/ 1021070 w 1219200"/>
              <a:gd name="connsiteY7-30" fmla="*/ 549872 h 704850"/>
              <a:gd name="connsiteX8" fmla="*/ 1219200 w 1219200"/>
              <a:gd name="connsiteY8" fmla="*/ 704850 h 704850"/>
              <a:gd name="connsiteX0-31" fmla="*/ 1021070 w 1135370"/>
              <a:gd name="connsiteY0-32" fmla="*/ 549872 h 549872"/>
              <a:gd name="connsiteX1-33" fmla="*/ 1135370 w 1135370"/>
              <a:gd name="connsiteY1-34" fmla="*/ 530822 h 549872"/>
              <a:gd name="connsiteX2-35" fmla="*/ 809625 w 1135370"/>
              <a:gd name="connsiteY2-36" fmla="*/ 0 h 549872"/>
              <a:gd name="connsiteX3-37" fmla="*/ 95250 w 1135370"/>
              <a:gd name="connsiteY3-38" fmla="*/ 0 h 549872"/>
              <a:gd name="connsiteX4-39" fmla="*/ 0 w 1135370"/>
              <a:gd name="connsiteY4-40" fmla="*/ 200025 h 549872"/>
              <a:gd name="connsiteX5-41" fmla="*/ 95250 w 1135370"/>
              <a:gd name="connsiteY5-42" fmla="*/ 400050 h 549872"/>
              <a:gd name="connsiteX6-43" fmla="*/ 828675 w 1135370"/>
              <a:gd name="connsiteY6-44" fmla="*/ 400050 h 549872"/>
              <a:gd name="connsiteX7-45" fmla="*/ 1021070 w 1135370"/>
              <a:gd name="connsiteY7-46" fmla="*/ 549872 h 549872"/>
              <a:gd name="connsiteX0-47" fmla="*/ 1211570 w 1211570"/>
              <a:gd name="connsiteY0-48" fmla="*/ 626072 h 626072"/>
              <a:gd name="connsiteX1-49" fmla="*/ 1135370 w 1211570"/>
              <a:gd name="connsiteY1-50" fmla="*/ 530822 h 626072"/>
              <a:gd name="connsiteX2-51" fmla="*/ 809625 w 1211570"/>
              <a:gd name="connsiteY2-52" fmla="*/ 0 h 626072"/>
              <a:gd name="connsiteX3-53" fmla="*/ 95250 w 1211570"/>
              <a:gd name="connsiteY3-54" fmla="*/ 0 h 626072"/>
              <a:gd name="connsiteX4-55" fmla="*/ 0 w 1211570"/>
              <a:gd name="connsiteY4-56" fmla="*/ 200025 h 626072"/>
              <a:gd name="connsiteX5-57" fmla="*/ 95250 w 1211570"/>
              <a:gd name="connsiteY5-58" fmla="*/ 400050 h 626072"/>
              <a:gd name="connsiteX6-59" fmla="*/ 828675 w 1211570"/>
              <a:gd name="connsiteY6-60" fmla="*/ 400050 h 626072"/>
              <a:gd name="connsiteX7-61" fmla="*/ 1211570 w 1211570"/>
              <a:gd name="connsiteY7-62" fmla="*/ 626072 h 626072"/>
              <a:gd name="connsiteX0-63" fmla="*/ 1211570 w 1211570"/>
              <a:gd name="connsiteY0-64" fmla="*/ 626072 h 626072"/>
              <a:gd name="connsiteX1-65" fmla="*/ 809625 w 1211570"/>
              <a:gd name="connsiteY1-66" fmla="*/ 0 h 626072"/>
              <a:gd name="connsiteX2-67" fmla="*/ 95250 w 1211570"/>
              <a:gd name="connsiteY2-68" fmla="*/ 0 h 626072"/>
              <a:gd name="connsiteX3-69" fmla="*/ 0 w 1211570"/>
              <a:gd name="connsiteY3-70" fmla="*/ 200025 h 626072"/>
              <a:gd name="connsiteX4-71" fmla="*/ 95250 w 1211570"/>
              <a:gd name="connsiteY4-72" fmla="*/ 400050 h 626072"/>
              <a:gd name="connsiteX5-73" fmla="*/ 828675 w 1211570"/>
              <a:gd name="connsiteY5-74" fmla="*/ 400050 h 626072"/>
              <a:gd name="connsiteX6-75" fmla="*/ 1211570 w 1211570"/>
              <a:gd name="connsiteY6-76" fmla="*/ 626072 h 626072"/>
              <a:gd name="connsiteX0-77" fmla="*/ 1211570 w 1211570"/>
              <a:gd name="connsiteY0-78" fmla="*/ 626072 h 626072"/>
              <a:gd name="connsiteX1-79" fmla="*/ 809625 w 1211570"/>
              <a:gd name="connsiteY1-80" fmla="*/ 0 h 626072"/>
              <a:gd name="connsiteX2-81" fmla="*/ 95250 w 1211570"/>
              <a:gd name="connsiteY2-82" fmla="*/ 0 h 626072"/>
              <a:gd name="connsiteX3-83" fmla="*/ 0 w 1211570"/>
              <a:gd name="connsiteY3-84" fmla="*/ 200025 h 626072"/>
              <a:gd name="connsiteX4-85" fmla="*/ 95250 w 1211570"/>
              <a:gd name="connsiteY4-86" fmla="*/ 400050 h 626072"/>
              <a:gd name="connsiteX5-87" fmla="*/ 828675 w 1211570"/>
              <a:gd name="connsiteY5-88" fmla="*/ 400050 h 626072"/>
              <a:gd name="connsiteX6-89" fmla="*/ 1002020 w 1211570"/>
              <a:gd name="connsiteY6-90" fmla="*/ 511772 h 626072"/>
              <a:gd name="connsiteX7-91" fmla="*/ 1211570 w 1211570"/>
              <a:gd name="connsiteY7-92" fmla="*/ 626072 h 626072"/>
              <a:gd name="connsiteX0-93" fmla="*/ 1211570 w 1211570"/>
              <a:gd name="connsiteY0-94" fmla="*/ 626072 h 626072"/>
              <a:gd name="connsiteX1-95" fmla="*/ 1087745 w 1211570"/>
              <a:gd name="connsiteY1-96" fmla="*/ 416522 h 626072"/>
              <a:gd name="connsiteX2-97" fmla="*/ 809625 w 1211570"/>
              <a:gd name="connsiteY2-98" fmla="*/ 0 h 626072"/>
              <a:gd name="connsiteX3-99" fmla="*/ 95250 w 1211570"/>
              <a:gd name="connsiteY3-100" fmla="*/ 0 h 626072"/>
              <a:gd name="connsiteX4-101" fmla="*/ 0 w 1211570"/>
              <a:gd name="connsiteY4-102" fmla="*/ 200025 h 626072"/>
              <a:gd name="connsiteX5-103" fmla="*/ 95250 w 1211570"/>
              <a:gd name="connsiteY5-104" fmla="*/ 400050 h 626072"/>
              <a:gd name="connsiteX6-105" fmla="*/ 828675 w 1211570"/>
              <a:gd name="connsiteY6-106" fmla="*/ 400050 h 626072"/>
              <a:gd name="connsiteX7-107" fmla="*/ 1002020 w 1211570"/>
              <a:gd name="connsiteY7-108" fmla="*/ 511772 h 626072"/>
              <a:gd name="connsiteX8-109" fmla="*/ 1211570 w 1211570"/>
              <a:gd name="connsiteY8-110" fmla="*/ 626072 h 626072"/>
              <a:gd name="connsiteX0-111" fmla="*/ 1392545 w 1392545"/>
              <a:gd name="connsiteY0-112" fmla="*/ 540347 h 540347"/>
              <a:gd name="connsiteX1-113" fmla="*/ 1087745 w 1392545"/>
              <a:gd name="connsiteY1-114" fmla="*/ 416522 h 540347"/>
              <a:gd name="connsiteX2-115" fmla="*/ 809625 w 1392545"/>
              <a:gd name="connsiteY2-116" fmla="*/ 0 h 540347"/>
              <a:gd name="connsiteX3-117" fmla="*/ 95250 w 1392545"/>
              <a:gd name="connsiteY3-118" fmla="*/ 0 h 540347"/>
              <a:gd name="connsiteX4-119" fmla="*/ 0 w 1392545"/>
              <a:gd name="connsiteY4-120" fmla="*/ 200025 h 540347"/>
              <a:gd name="connsiteX5-121" fmla="*/ 95250 w 1392545"/>
              <a:gd name="connsiteY5-122" fmla="*/ 400050 h 540347"/>
              <a:gd name="connsiteX6-123" fmla="*/ 828675 w 1392545"/>
              <a:gd name="connsiteY6-124" fmla="*/ 400050 h 540347"/>
              <a:gd name="connsiteX7-125" fmla="*/ 1002020 w 1392545"/>
              <a:gd name="connsiteY7-126" fmla="*/ 511772 h 540347"/>
              <a:gd name="connsiteX8-127" fmla="*/ 1392545 w 1392545"/>
              <a:gd name="connsiteY8-128" fmla="*/ 540347 h 540347"/>
              <a:gd name="connsiteX0-129" fmla="*/ 1392545 w 1392545"/>
              <a:gd name="connsiteY0-130" fmla="*/ 540347 h 616547"/>
              <a:gd name="connsiteX1-131" fmla="*/ 1087745 w 1392545"/>
              <a:gd name="connsiteY1-132" fmla="*/ 416522 h 616547"/>
              <a:gd name="connsiteX2-133" fmla="*/ 809625 w 1392545"/>
              <a:gd name="connsiteY2-134" fmla="*/ 0 h 616547"/>
              <a:gd name="connsiteX3-135" fmla="*/ 95250 w 1392545"/>
              <a:gd name="connsiteY3-136" fmla="*/ 0 h 616547"/>
              <a:gd name="connsiteX4-137" fmla="*/ 0 w 1392545"/>
              <a:gd name="connsiteY4-138" fmla="*/ 200025 h 616547"/>
              <a:gd name="connsiteX5-139" fmla="*/ 95250 w 1392545"/>
              <a:gd name="connsiteY5-140" fmla="*/ 400050 h 616547"/>
              <a:gd name="connsiteX6-141" fmla="*/ 828675 w 1392545"/>
              <a:gd name="connsiteY6-142" fmla="*/ 400050 h 616547"/>
              <a:gd name="connsiteX7-143" fmla="*/ 1240145 w 1392545"/>
              <a:gd name="connsiteY7-144" fmla="*/ 616547 h 616547"/>
              <a:gd name="connsiteX8-145" fmla="*/ 1392545 w 1392545"/>
              <a:gd name="connsiteY8-146" fmla="*/ 540347 h 616547"/>
              <a:gd name="connsiteX0-147" fmla="*/ 1240145 w 1240145"/>
              <a:gd name="connsiteY0-148" fmla="*/ 616547 h 616547"/>
              <a:gd name="connsiteX1-149" fmla="*/ 1087745 w 1240145"/>
              <a:gd name="connsiteY1-150" fmla="*/ 416522 h 616547"/>
              <a:gd name="connsiteX2-151" fmla="*/ 809625 w 1240145"/>
              <a:gd name="connsiteY2-152" fmla="*/ 0 h 616547"/>
              <a:gd name="connsiteX3-153" fmla="*/ 95250 w 1240145"/>
              <a:gd name="connsiteY3-154" fmla="*/ 0 h 616547"/>
              <a:gd name="connsiteX4-155" fmla="*/ 0 w 1240145"/>
              <a:gd name="connsiteY4-156" fmla="*/ 200025 h 616547"/>
              <a:gd name="connsiteX5-157" fmla="*/ 95250 w 1240145"/>
              <a:gd name="connsiteY5-158" fmla="*/ 400050 h 616547"/>
              <a:gd name="connsiteX6-159" fmla="*/ 828675 w 1240145"/>
              <a:gd name="connsiteY6-160" fmla="*/ 400050 h 616547"/>
              <a:gd name="connsiteX7-161" fmla="*/ 1240145 w 1240145"/>
              <a:gd name="connsiteY7-162" fmla="*/ 616547 h 616547"/>
              <a:gd name="connsiteX0-163" fmla="*/ 1240145 w 1240145"/>
              <a:gd name="connsiteY0-164" fmla="*/ 616547 h 616547"/>
              <a:gd name="connsiteX1-165" fmla="*/ 809625 w 1240145"/>
              <a:gd name="connsiteY1-166" fmla="*/ 0 h 616547"/>
              <a:gd name="connsiteX2-167" fmla="*/ 95250 w 1240145"/>
              <a:gd name="connsiteY2-168" fmla="*/ 0 h 616547"/>
              <a:gd name="connsiteX3-169" fmla="*/ 0 w 1240145"/>
              <a:gd name="connsiteY3-170" fmla="*/ 200025 h 616547"/>
              <a:gd name="connsiteX4-171" fmla="*/ 95250 w 1240145"/>
              <a:gd name="connsiteY4-172" fmla="*/ 400050 h 616547"/>
              <a:gd name="connsiteX5-173" fmla="*/ 828675 w 1240145"/>
              <a:gd name="connsiteY5-174" fmla="*/ 400050 h 616547"/>
              <a:gd name="connsiteX6-175" fmla="*/ 1240145 w 1240145"/>
              <a:gd name="connsiteY6-176" fmla="*/ 616547 h 616547"/>
            </a:gdLst>
            <a:ahLst/>
            <a:cxnLst>
              <a:cxn ang="0">
                <a:pos x="connsiteX0-163" y="connsiteY0-164"/>
              </a:cxn>
              <a:cxn ang="0">
                <a:pos x="connsiteX1-165" y="connsiteY1-166"/>
              </a:cxn>
              <a:cxn ang="0">
                <a:pos x="connsiteX2-167" y="connsiteY2-168"/>
              </a:cxn>
              <a:cxn ang="0">
                <a:pos x="connsiteX3-169" y="connsiteY3-170"/>
              </a:cxn>
              <a:cxn ang="0">
                <a:pos x="connsiteX4-171" y="connsiteY4-172"/>
              </a:cxn>
              <a:cxn ang="0">
                <a:pos x="connsiteX5-173" y="connsiteY5-174"/>
              </a:cxn>
              <a:cxn ang="0">
                <a:pos x="connsiteX6-175" y="connsiteY6-176"/>
              </a:cxn>
            </a:cxnLst>
            <a:rect l="l" t="t" r="r" b="b"/>
            <a:pathLst>
              <a:path w="1240145" h="616547">
                <a:moveTo>
                  <a:pt x="1240145" y="616547"/>
                </a:moveTo>
                <a:lnTo>
                  <a:pt x="809625" y="0"/>
                </a:lnTo>
                <a:lnTo>
                  <a:pt x="95250" y="0"/>
                </a:lnTo>
                <a:lnTo>
                  <a:pt x="0" y="200025"/>
                </a:lnTo>
                <a:lnTo>
                  <a:pt x="95250" y="400050"/>
                </a:lnTo>
                <a:lnTo>
                  <a:pt x="828675" y="400050"/>
                </a:lnTo>
                <a:lnTo>
                  <a:pt x="1240145" y="616547"/>
                </a:lnTo>
                <a:close/>
              </a:path>
            </a:pathLst>
          </a:cu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rgbClr val="000000"/>
              </a:solidFill>
            </a:endParaRPr>
          </a:p>
        </p:txBody>
      </p:sp>
      <p:sp>
        <p:nvSpPr>
          <p:cNvPr id="19" name="TextBox 18"/>
          <p:cNvSpPr txBox="1"/>
          <p:nvPr/>
        </p:nvSpPr>
        <p:spPr>
          <a:xfrm>
            <a:off x="203200" y="2238787"/>
            <a:ext cx="3562130" cy="400110"/>
          </a:xfrm>
          <a:prstGeom prst="rect">
            <a:avLst/>
          </a:prstGeom>
          <a:noFill/>
        </p:spPr>
        <p:txBody>
          <a:bodyPr wrap="square" rtlCol="0">
            <a:spAutoFit/>
          </a:bodyPr>
          <a:lstStyle/>
          <a:p>
            <a:r>
              <a:rPr lang="en-US" altLang="zh-CN" sz="2000" dirty="0">
                <a:solidFill>
                  <a:srgbClr val="000000"/>
                </a:solidFill>
                <a:latin typeface="华文细黑" panose="02010600040101010101" pitchFamily="2" charset="-122"/>
                <a:ea typeface="华文细黑" panose="02010600040101010101" pitchFamily="2" charset="-122"/>
              </a:rPr>
              <a:t>《</a:t>
            </a:r>
            <a:r>
              <a:rPr lang="zh-CN" altLang="en-US" sz="2000" dirty="0">
                <a:solidFill>
                  <a:srgbClr val="000000"/>
                </a:solidFill>
                <a:latin typeface="华文细黑" panose="02010600040101010101" pitchFamily="2" charset="-122"/>
                <a:ea typeface="华文细黑" panose="02010600040101010101" pitchFamily="2" charset="-122"/>
              </a:rPr>
              <a:t>劳务派遣暂行规定</a:t>
            </a:r>
            <a:r>
              <a:rPr lang="en-US" altLang="zh-CN" sz="2000" dirty="0">
                <a:solidFill>
                  <a:srgbClr val="000000"/>
                </a:solidFill>
                <a:latin typeface="华文细黑" panose="02010600040101010101" pitchFamily="2" charset="-122"/>
                <a:ea typeface="华文细黑" panose="02010600040101010101" pitchFamily="2" charset="-122"/>
              </a:rPr>
              <a:t>》</a:t>
            </a:r>
            <a:r>
              <a:rPr lang="zh-CN" altLang="en-US" sz="2000" dirty="0">
                <a:solidFill>
                  <a:srgbClr val="000000"/>
                </a:solidFill>
                <a:latin typeface="华文细黑" panose="02010600040101010101" pitchFamily="2" charset="-122"/>
                <a:ea typeface="华文细黑" panose="02010600040101010101" pitchFamily="2" charset="-122"/>
              </a:rPr>
              <a:t>颁布</a:t>
            </a:r>
            <a:endParaRPr lang="zh-CN" altLang="en-US" sz="2000" dirty="0">
              <a:solidFill>
                <a:srgbClr val="000000"/>
              </a:solidFill>
              <a:latin typeface="Segoe UI Light" pitchFamily="34" charset="0"/>
            </a:endParaRPr>
          </a:p>
        </p:txBody>
      </p:sp>
      <p:sp>
        <p:nvSpPr>
          <p:cNvPr id="21" name="TextBox 20"/>
          <p:cNvSpPr txBox="1"/>
          <p:nvPr/>
        </p:nvSpPr>
        <p:spPr>
          <a:xfrm>
            <a:off x="8460958" y="2770973"/>
            <a:ext cx="3164985" cy="400110"/>
          </a:xfrm>
          <a:prstGeom prst="rect">
            <a:avLst/>
          </a:prstGeom>
          <a:noFill/>
        </p:spPr>
        <p:txBody>
          <a:bodyPr wrap="square" rtlCol="0">
            <a:spAutoFit/>
          </a:bodyPr>
          <a:lstStyle/>
          <a:p>
            <a:r>
              <a:rPr lang="zh-CN" altLang="en-US" sz="2000" dirty="0">
                <a:solidFill>
                  <a:srgbClr val="000000"/>
                </a:solidFill>
                <a:latin typeface="华文细黑" panose="02010600040101010101" pitchFamily="2" charset="-122"/>
                <a:ea typeface="华文细黑" panose="02010600040101010101" pitchFamily="2" charset="-122"/>
              </a:rPr>
              <a:t>促销员的年流动率较高</a:t>
            </a:r>
            <a:endParaRPr lang="zh-CN" altLang="en-US" sz="2000" dirty="0">
              <a:solidFill>
                <a:srgbClr val="000000"/>
              </a:solidFill>
              <a:latin typeface="Segoe UI Light" pitchFamily="34" charset="0"/>
            </a:endParaRPr>
          </a:p>
        </p:txBody>
      </p:sp>
      <p:sp>
        <p:nvSpPr>
          <p:cNvPr id="23" name="TextBox 22"/>
          <p:cNvSpPr txBox="1"/>
          <p:nvPr/>
        </p:nvSpPr>
        <p:spPr>
          <a:xfrm>
            <a:off x="9024033" y="3824472"/>
            <a:ext cx="2038833" cy="400110"/>
          </a:xfrm>
          <a:prstGeom prst="rect">
            <a:avLst/>
          </a:prstGeom>
          <a:noFill/>
        </p:spPr>
        <p:txBody>
          <a:bodyPr wrap="square" rtlCol="0">
            <a:spAutoFit/>
          </a:bodyPr>
          <a:lstStyle/>
          <a:p>
            <a:r>
              <a:rPr lang="zh-CN" altLang="en-US" sz="2000" dirty="0">
                <a:solidFill>
                  <a:srgbClr val="000000"/>
                </a:solidFill>
                <a:latin typeface="华文细黑" panose="02010600040101010101" pitchFamily="2" charset="-122"/>
                <a:ea typeface="华文细黑" panose="02010600040101010101" pitchFamily="2" charset="-122"/>
              </a:rPr>
              <a:t>派遣员工超标</a:t>
            </a:r>
            <a:endParaRPr lang="zh-CN" altLang="en-US" sz="2000" dirty="0">
              <a:solidFill>
                <a:srgbClr val="000000"/>
              </a:solidFill>
              <a:latin typeface="Segoe UI Light" pitchFamily="34" charset="0"/>
            </a:endParaRPr>
          </a:p>
        </p:txBody>
      </p:sp>
      <p:pic>
        <p:nvPicPr>
          <p:cNvPr id="60" name="图片 59"/>
          <p:cNvPicPr>
            <a:picLocks noChangeAspect="1"/>
          </p:cNvPicPr>
          <p:nvPr/>
        </p:nvPicPr>
        <p:blipFill>
          <a:blip r:embed="rId2">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2" name="TextBox 1"/>
          <p:cNvSpPr txBox="1"/>
          <p:nvPr/>
        </p:nvSpPr>
        <p:spPr>
          <a:xfrm>
            <a:off x="420913" y="289933"/>
            <a:ext cx="2558143" cy="523220"/>
          </a:xfrm>
          <a:prstGeom prst="rect">
            <a:avLst/>
          </a:prstGeom>
          <a:noFill/>
        </p:spPr>
        <p:txBody>
          <a:bodyPr wrap="square" rtlCol="0">
            <a:spAutoFit/>
          </a:bodyPr>
          <a:lstStyle/>
          <a:p>
            <a:r>
              <a:rPr lang="zh-CN" altLang="en-US" sz="2800" dirty="0">
                <a:latin typeface="华文细黑" panose="02010600040101010101" pitchFamily="2" charset="-122"/>
                <a:ea typeface="华文细黑" panose="02010600040101010101" pitchFamily="2" charset="-122"/>
              </a:rPr>
              <a:t>案例背景</a:t>
            </a:r>
          </a:p>
        </p:txBody>
      </p:sp>
      <p:sp>
        <p:nvSpPr>
          <p:cNvPr id="62" name="任意多边形 61"/>
          <p:cNvSpPr/>
          <p:nvPr/>
        </p:nvSpPr>
        <p:spPr>
          <a:xfrm>
            <a:off x="2768600" y="4650016"/>
            <a:ext cx="1625600" cy="939800"/>
          </a:xfrm>
          <a:custGeom>
            <a:avLst/>
            <a:gdLst>
              <a:gd name="connsiteX0" fmla="*/ 1219200 w 1219200"/>
              <a:gd name="connsiteY0" fmla="*/ 704850 h 704850"/>
              <a:gd name="connsiteX1" fmla="*/ 809625 w 1219200"/>
              <a:gd name="connsiteY1" fmla="*/ 0 h 704850"/>
              <a:gd name="connsiteX2" fmla="*/ 95250 w 1219200"/>
              <a:gd name="connsiteY2" fmla="*/ 0 h 704850"/>
              <a:gd name="connsiteX3" fmla="*/ 0 w 1219200"/>
              <a:gd name="connsiteY3" fmla="*/ 200025 h 704850"/>
              <a:gd name="connsiteX4" fmla="*/ 95250 w 1219200"/>
              <a:gd name="connsiteY4" fmla="*/ 400050 h 704850"/>
              <a:gd name="connsiteX5" fmla="*/ 828675 w 1219200"/>
              <a:gd name="connsiteY5" fmla="*/ 400050 h 704850"/>
              <a:gd name="connsiteX6" fmla="*/ 1219200 w 1219200"/>
              <a:gd name="connsiteY6" fmla="*/ 704850 h 704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 h="704850">
                <a:moveTo>
                  <a:pt x="1219200" y="704850"/>
                </a:moveTo>
                <a:lnTo>
                  <a:pt x="809625" y="0"/>
                </a:lnTo>
                <a:lnTo>
                  <a:pt x="95250" y="0"/>
                </a:lnTo>
                <a:lnTo>
                  <a:pt x="0" y="200025"/>
                </a:lnTo>
                <a:lnTo>
                  <a:pt x="95250" y="400050"/>
                </a:lnTo>
                <a:lnTo>
                  <a:pt x="828675" y="400050"/>
                </a:lnTo>
                <a:lnTo>
                  <a:pt x="1219200" y="704850"/>
                </a:lnTo>
                <a:close/>
              </a:path>
            </a:pathLst>
          </a:cu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000000"/>
              </a:solidFill>
            </a:endParaRPr>
          </a:p>
        </p:txBody>
      </p:sp>
      <p:sp>
        <p:nvSpPr>
          <p:cNvPr id="63" name="TextBox 62"/>
          <p:cNvSpPr txBox="1"/>
          <p:nvPr/>
        </p:nvSpPr>
        <p:spPr>
          <a:xfrm>
            <a:off x="461549" y="3162402"/>
            <a:ext cx="3562130" cy="400110"/>
          </a:xfrm>
          <a:prstGeom prst="rect">
            <a:avLst/>
          </a:prstGeom>
          <a:noFill/>
        </p:spPr>
        <p:txBody>
          <a:bodyPr wrap="square" rtlCol="0">
            <a:spAutoFit/>
          </a:bodyPr>
          <a:lstStyle/>
          <a:p>
            <a:r>
              <a:rPr lang="zh-CN" altLang="en-US" sz="2000" dirty="0">
                <a:solidFill>
                  <a:srgbClr val="000000"/>
                </a:solidFill>
                <a:latin typeface="华文细黑" panose="02010600040101010101" pitchFamily="2" charset="-122"/>
                <a:ea typeface="华文细黑" panose="02010600040101010101" pitchFamily="2" charset="-122"/>
              </a:rPr>
              <a:t>“亚太最佳雇主”</a:t>
            </a:r>
            <a:endParaRPr lang="zh-CN" altLang="en-US" sz="2000" dirty="0">
              <a:solidFill>
                <a:srgbClr val="000000"/>
              </a:solidFill>
              <a:latin typeface="Segoe UI Light" pitchFamily="34" charset="0"/>
            </a:endParaRPr>
          </a:p>
        </p:txBody>
      </p:sp>
      <p:sp>
        <p:nvSpPr>
          <p:cNvPr id="64" name="TextBox 63"/>
          <p:cNvSpPr txBox="1"/>
          <p:nvPr/>
        </p:nvSpPr>
        <p:spPr>
          <a:xfrm>
            <a:off x="679670" y="4742502"/>
            <a:ext cx="3562130" cy="400110"/>
          </a:xfrm>
          <a:prstGeom prst="rect">
            <a:avLst/>
          </a:prstGeom>
          <a:noFill/>
        </p:spPr>
        <p:txBody>
          <a:bodyPr wrap="square" rtlCol="0">
            <a:spAutoFit/>
          </a:bodyPr>
          <a:lstStyle/>
          <a:p>
            <a:r>
              <a:rPr lang="zh-CN" altLang="en-US" sz="2000" dirty="0">
                <a:solidFill>
                  <a:srgbClr val="000000"/>
                </a:solidFill>
                <a:latin typeface="Segoe UI Light" pitchFamily="34" charset="0"/>
              </a:rPr>
              <a:t>企业社会责任</a:t>
            </a:r>
          </a:p>
        </p:txBody>
      </p:sp>
    </p:spTree>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422400" y="2270654"/>
            <a:ext cx="2232316" cy="3410597"/>
          </a:xfrm>
          <a:prstGeom prst="roundRect">
            <a:avLst>
              <a:gd name="adj" fmla="val 3230"/>
            </a:avLst>
          </a:prstGeom>
          <a:solidFill>
            <a:srgbClr val="559DE2"/>
          </a:solidFill>
          <a:ln w="19050">
            <a:noFill/>
          </a:ln>
        </p:spPr>
        <p:txBody>
          <a:bodyPr rtlCol="0" anchor="ctr"/>
          <a:lstStyle/>
          <a:p>
            <a:pPr algn="ctr"/>
            <a:endParaRPr lang="zh-CN" altLang="en-US" sz="2135">
              <a:solidFill>
                <a:prstClr val="white"/>
              </a:solidFill>
              <a:latin typeface="华文细黑" panose="02010600040101010101" pitchFamily="2" charset="-122"/>
              <a:ea typeface="华文细黑" panose="02010600040101010101" pitchFamily="2" charset="-122"/>
            </a:endParaRPr>
          </a:p>
        </p:txBody>
      </p:sp>
      <p:sp>
        <p:nvSpPr>
          <p:cNvPr id="104" name="矩形 103"/>
          <p:cNvSpPr/>
          <p:nvPr/>
        </p:nvSpPr>
        <p:spPr>
          <a:xfrm>
            <a:off x="1681737" y="3659074"/>
            <a:ext cx="1942851" cy="830997"/>
          </a:xfrm>
          <a:prstGeom prst="rect">
            <a:avLst/>
          </a:prstGeom>
        </p:spPr>
        <p:txBody>
          <a:bodyPr wrap="square">
            <a:spAutoFit/>
          </a:bodyPr>
          <a:lstStyle/>
          <a:p>
            <a:r>
              <a:rPr lang="zh-CN" altLang="en-US" sz="2400" dirty="0">
                <a:solidFill>
                  <a:prstClr val="white"/>
                </a:solidFill>
                <a:latin typeface="华文细黑" panose="02010600040101010101" pitchFamily="2" charset="-122"/>
                <a:ea typeface="华文细黑" panose="02010600040101010101" pitchFamily="2" charset="-122"/>
              </a:rPr>
              <a:t>派遣员工基本情况</a:t>
            </a:r>
          </a:p>
        </p:txBody>
      </p:sp>
      <p:sp>
        <p:nvSpPr>
          <p:cNvPr id="113" name="圆角矩形 112"/>
          <p:cNvSpPr/>
          <p:nvPr/>
        </p:nvSpPr>
        <p:spPr>
          <a:xfrm>
            <a:off x="4819135" y="2270653"/>
            <a:ext cx="2304256" cy="3410597"/>
          </a:xfrm>
          <a:prstGeom prst="roundRect">
            <a:avLst>
              <a:gd name="adj" fmla="val 3230"/>
            </a:avLst>
          </a:prstGeom>
          <a:solidFill>
            <a:srgbClr val="559DE2"/>
          </a:solidFill>
          <a:ln w="19050">
            <a:noFill/>
          </a:ln>
        </p:spPr>
        <p:txBody>
          <a:bodyPr rtlCol="0" anchor="ctr"/>
          <a:lstStyle/>
          <a:p>
            <a:pPr algn="ctr"/>
            <a:endParaRPr lang="zh-CN" altLang="en-US" sz="2135">
              <a:solidFill>
                <a:prstClr val="white"/>
              </a:solidFill>
              <a:latin typeface="华文细黑" panose="02010600040101010101" pitchFamily="2" charset="-122"/>
              <a:ea typeface="华文细黑" panose="02010600040101010101" pitchFamily="2" charset="-122"/>
            </a:endParaRPr>
          </a:p>
        </p:txBody>
      </p:sp>
      <p:sp>
        <p:nvSpPr>
          <p:cNvPr id="116" name="矩形 115"/>
          <p:cNvSpPr/>
          <p:nvPr/>
        </p:nvSpPr>
        <p:spPr>
          <a:xfrm>
            <a:off x="5080875" y="3663394"/>
            <a:ext cx="1942851" cy="830997"/>
          </a:xfrm>
          <a:prstGeom prst="rect">
            <a:avLst/>
          </a:prstGeom>
        </p:spPr>
        <p:txBody>
          <a:bodyPr wrap="square">
            <a:spAutoFit/>
          </a:bodyPr>
          <a:lstStyle/>
          <a:p>
            <a:r>
              <a:rPr lang="zh-CN" altLang="en-US" sz="2400" dirty="0">
                <a:solidFill>
                  <a:prstClr val="white"/>
                </a:solidFill>
                <a:latin typeface="华文细黑" panose="02010600040101010101" pitchFamily="2" charset="-122"/>
                <a:ea typeface="华文细黑" panose="02010600040101010101" pitchFamily="2" charset="-122"/>
              </a:rPr>
              <a:t>派遣员工管理现状</a:t>
            </a:r>
          </a:p>
        </p:txBody>
      </p:sp>
      <p:sp>
        <p:nvSpPr>
          <p:cNvPr id="126" name="圆角矩形 125"/>
          <p:cNvSpPr/>
          <p:nvPr/>
        </p:nvSpPr>
        <p:spPr>
          <a:xfrm>
            <a:off x="8134663" y="2270654"/>
            <a:ext cx="2304256" cy="3410597"/>
          </a:xfrm>
          <a:prstGeom prst="roundRect">
            <a:avLst>
              <a:gd name="adj" fmla="val 3230"/>
            </a:avLst>
          </a:prstGeom>
          <a:solidFill>
            <a:srgbClr val="559DE2"/>
          </a:solidFill>
          <a:ln w="19050">
            <a:noFill/>
          </a:ln>
        </p:spPr>
        <p:txBody>
          <a:bodyPr rtlCol="0" anchor="ctr"/>
          <a:lstStyle/>
          <a:p>
            <a:pPr algn="ctr"/>
            <a:endParaRPr lang="zh-CN" altLang="en-US" sz="2135">
              <a:solidFill>
                <a:prstClr val="white"/>
              </a:solidFill>
              <a:latin typeface="华文细黑" panose="02010600040101010101" pitchFamily="2" charset="-122"/>
              <a:ea typeface="华文细黑" panose="02010600040101010101" pitchFamily="2" charset="-122"/>
            </a:endParaRPr>
          </a:p>
        </p:txBody>
      </p:sp>
      <p:sp>
        <p:nvSpPr>
          <p:cNvPr id="129" name="矩形 128"/>
          <p:cNvSpPr/>
          <p:nvPr/>
        </p:nvSpPr>
        <p:spPr>
          <a:xfrm>
            <a:off x="8315365" y="3650354"/>
            <a:ext cx="1942851" cy="1200329"/>
          </a:xfrm>
          <a:prstGeom prst="rect">
            <a:avLst/>
          </a:prstGeom>
        </p:spPr>
        <p:txBody>
          <a:bodyPr wrap="square">
            <a:spAutoFit/>
          </a:bodyPr>
          <a:lstStyle/>
          <a:p>
            <a:r>
              <a:rPr lang="en-US" altLang="zh-CN" sz="2400" dirty="0">
                <a:solidFill>
                  <a:prstClr val="white"/>
                </a:solidFill>
                <a:latin typeface="华文细黑" panose="02010600040101010101" pitchFamily="2" charset="-122"/>
                <a:ea typeface="华文细黑" panose="02010600040101010101" pitchFamily="2" charset="-122"/>
              </a:rPr>
              <a:t>B</a:t>
            </a:r>
            <a:r>
              <a:rPr lang="zh-CN" altLang="en-US" sz="2400" dirty="0">
                <a:solidFill>
                  <a:prstClr val="white"/>
                </a:solidFill>
                <a:latin typeface="华文细黑" panose="02010600040101010101" pitchFamily="2" charset="-122"/>
                <a:ea typeface="华文细黑" panose="02010600040101010101" pitchFamily="2" charset="-122"/>
              </a:rPr>
              <a:t>公司派遣员工管理的五大困惑</a:t>
            </a:r>
          </a:p>
        </p:txBody>
      </p:sp>
      <p:sp>
        <p:nvSpPr>
          <p:cNvPr id="3" name="椭圆 2"/>
          <p:cNvSpPr/>
          <p:nvPr/>
        </p:nvSpPr>
        <p:spPr>
          <a:xfrm>
            <a:off x="2042457" y="1671432"/>
            <a:ext cx="1066145" cy="1045797"/>
          </a:xfrm>
          <a:prstGeom prst="ellipse">
            <a:avLst/>
          </a:prstGeom>
          <a:solidFill>
            <a:srgbClr val="000000"/>
          </a:solidFill>
          <a:ln w="38100">
            <a:solidFill>
              <a:schemeClr val="bg1"/>
            </a:solidFill>
          </a:ln>
        </p:spPr>
        <p:txBody>
          <a:bodyPr vert="horz" wrap="square" lIns="121920" tIns="60960" rIns="121920" bIns="60960" numCol="1" anchor="t" anchorCtr="0" compatLnSpc="1"/>
          <a:lstStyle/>
          <a:p>
            <a:endParaRPr lang="zh-CN" altLang="en-US" sz="2135">
              <a:solidFill>
                <a:prstClr val="white"/>
              </a:solidFill>
              <a:latin typeface="华文细黑" panose="02010600040101010101" pitchFamily="2" charset="-122"/>
              <a:ea typeface="华文细黑" panose="02010600040101010101" pitchFamily="2" charset="-122"/>
            </a:endParaRPr>
          </a:p>
        </p:txBody>
      </p:sp>
      <p:sp>
        <p:nvSpPr>
          <p:cNvPr id="31" name="椭圆 30"/>
          <p:cNvSpPr/>
          <p:nvPr/>
        </p:nvSpPr>
        <p:spPr>
          <a:xfrm>
            <a:off x="5438190" y="1747754"/>
            <a:ext cx="1066145" cy="1045797"/>
          </a:xfrm>
          <a:prstGeom prst="ellipse">
            <a:avLst/>
          </a:prstGeom>
          <a:solidFill>
            <a:srgbClr val="000000"/>
          </a:solidFill>
          <a:ln w="38100">
            <a:solidFill>
              <a:schemeClr val="bg1"/>
            </a:solidFill>
          </a:ln>
        </p:spPr>
        <p:txBody>
          <a:bodyPr vert="horz" wrap="square" lIns="121920" tIns="60960" rIns="121920" bIns="60960" numCol="1" anchor="t" anchorCtr="0" compatLnSpc="1"/>
          <a:lstStyle/>
          <a:p>
            <a:endParaRPr lang="zh-CN" altLang="en-US" sz="2135">
              <a:solidFill>
                <a:prstClr val="white"/>
              </a:solidFill>
              <a:latin typeface="华文细黑" panose="02010600040101010101" pitchFamily="2" charset="-122"/>
              <a:ea typeface="华文细黑" panose="02010600040101010101" pitchFamily="2" charset="-122"/>
            </a:endParaRPr>
          </a:p>
        </p:txBody>
      </p:sp>
      <p:sp>
        <p:nvSpPr>
          <p:cNvPr id="32" name="椭圆 31"/>
          <p:cNvSpPr/>
          <p:nvPr/>
        </p:nvSpPr>
        <p:spPr>
          <a:xfrm>
            <a:off x="8719830" y="1671433"/>
            <a:ext cx="1066145" cy="1045797"/>
          </a:xfrm>
          <a:prstGeom prst="ellipse">
            <a:avLst/>
          </a:prstGeom>
          <a:solidFill>
            <a:srgbClr val="000000"/>
          </a:solidFill>
          <a:ln w="38100">
            <a:solidFill>
              <a:schemeClr val="bg1"/>
            </a:solidFill>
          </a:ln>
        </p:spPr>
        <p:txBody>
          <a:bodyPr vert="horz" wrap="square" lIns="121920" tIns="60960" rIns="121920" bIns="60960" numCol="1" anchor="t" anchorCtr="0" compatLnSpc="1"/>
          <a:lstStyle/>
          <a:p>
            <a:endParaRPr lang="zh-CN" altLang="en-US" sz="2135">
              <a:solidFill>
                <a:prstClr val="white"/>
              </a:solidFill>
              <a:latin typeface="华文细黑" panose="02010600040101010101" pitchFamily="2" charset="-122"/>
              <a:ea typeface="华文细黑" panose="02010600040101010101" pitchFamily="2" charset="-122"/>
            </a:endParaRPr>
          </a:p>
        </p:txBody>
      </p:sp>
      <p:sp>
        <p:nvSpPr>
          <p:cNvPr id="28" name="矩形 27"/>
          <p:cNvSpPr/>
          <p:nvPr/>
        </p:nvSpPr>
        <p:spPr>
          <a:xfrm>
            <a:off x="2255569" y="1901944"/>
            <a:ext cx="639919" cy="584775"/>
          </a:xfrm>
          <a:prstGeom prst="rect">
            <a:avLst/>
          </a:prstGeom>
        </p:spPr>
        <p:txBody>
          <a:bodyPr wrap="none" anchor="ctr">
            <a:spAutoFit/>
          </a:bodyPr>
          <a:lstStyle/>
          <a:p>
            <a:pPr algn="ctr"/>
            <a:r>
              <a:rPr lang="en-US" altLang="zh-CN" sz="3200" dirty="0">
                <a:solidFill>
                  <a:prstClr val="white"/>
                </a:solidFill>
                <a:latin typeface="华文细黑" panose="02010600040101010101" pitchFamily="2" charset="-122"/>
                <a:ea typeface="华文细黑" panose="02010600040101010101" pitchFamily="2" charset="-122"/>
              </a:rPr>
              <a:t>01</a:t>
            </a:r>
            <a:endParaRPr lang="zh-CN" altLang="en-US" sz="3200" dirty="0">
              <a:solidFill>
                <a:prstClr val="white"/>
              </a:solidFill>
              <a:latin typeface="华文细黑" panose="02010600040101010101" pitchFamily="2" charset="-122"/>
              <a:ea typeface="华文细黑" panose="02010600040101010101" pitchFamily="2" charset="-122"/>
            </a:endParaRPr>
          </a:p>
        </p:txBody>
      </p:sp>
      <p:sp>
        <p:nvSpPr>
          <p:cNvPr id="34" name="矩形 33"/>
          <p:cNvSpPr/>
          <p:nvPr/>
        </p:nvSpPr>
        <p:spPr>
          <a:xfrm>
            <a:off x="5651302" y="1931889"/>
            <a:ext cx="639919" cy="584775"/>
          </a:xfrm>
          <a:prstGeom prst="rect">
            <a:avLst/>
          </a:prstGeom>
        </p:spPr>
        <p:txBody>
          <a:bodyPr wrap="none" anchor="ctr">
            <a:spAutoFit/>
          </a:bodyPr>
          <a:lstStyle/>
          <a:p>
            <a:pPr algn="ctr"/>
            <a:r>
              <a:rPr lang="en-US" altLang="zh-CN" sz="3200" dirty="0">
                <a:solidFill>
                  <a:prstClr val="white"/>
                </a:solidFill>
                <a:latin typeface="华文细黑" panose="02010600040101010101" pitchFamily="2" charset="-122"/>
                <a:ea typeface="华文细黑" panose="02010600040101010101" pitchFamily="2" charset="-122"/>
              </a:rPr>
              <a:t>02</a:t>
            </a:r>
            <a:endParaRPr lang="zh-CN" altLang="en-US" sz="3200" dirty="0">
              <a:solidFill>
                <a:prstClr val="white"/>
              </a:solidFill>
              <a:latin typeface="华文细黑" panose="02010600040101010101" pitchFamily="2" charset="-122"/>
              <a:ea typeface="华文细黑" panose="02010600040101010101" pitchFamily="2" charset="-122"/>
            </a:endParaRPr>
          </a:p>
        </p:txBody>
      </p:sp>
      <p:sp>
        <p:nvSpPr>
          <p:cNvPr id="35" name="矩形 34"/>
          <p:cNvSpPr/>
          <p:nvPr/>
        </p:nvSpPr>
        <p:spPr>
          <a:xfrm>
            <a:off x="8932942" y="1931889"/>
            <a:ext cx="639919" cy="584775"/>
          </a:xfrm>
          <a:prstGeom prst="rect">
            <a:avLst/>
          </a:prstGeom>
        </p:spPr>
        <p:txBody>
          <a:bodyPr wrap="none" anchor="ctr">
            <a:spAutoFit/>
          </a:bodyPr>
          <a:lstStyle/>
          <a:p>
            <a:pPr algn="ctr"/>
            <a:r>
              <a:rPr lang="en-US" altLang="zh-CN" sz="3200" dirty="0">
                <a:solidFill>
                  <a:prstClr val="white"/>
                </a:solidFill>
                <a:latin typeface="华文细黑" panose="02010600040101010101" pitchFamily="2" charset="-122"/>
                <a:ea typeface="华文细黑" panose="02010600040101010101" pitchFamily="2" charset="-122"/>
              </a:rPr>
              <a:t>03</a:t>
            </a:r>
            <a:endParaRPr lang="zh-CN" altLang="en-US" sz="3200" dirty="0">
              <a:solidFill>
                <a:prstClr val="white"/>
              </a:solidFill>
              <a:latin typeface="华文细黑" panose="02010600040101010101" pitchFamily="2" charset="-122"/>
              <a:ea typeface="华文细黑" panose="02010600040101010101" pitchFamily="2" charset="-122"/>
            </a:endParaRPr>
          </a:p>
        </p:txBody>
      </p:sp>
      <p:grpSp>
        <p:nvGrpSpPr>
          <p:cNvPr id="30" name="组合 29"/>
          <p:cNvGrpSpPr/>
          <p:nvPr/>
        </p:nvGrpSpPr>
        <p:grpSpPr>
          <a:xfrm>
            <a:off x="-483871" y="-795874"/>
            <a:ext cx="4884403" cy="2080299"/>
            <a:chOff x="-483871" y="-795874"/>
            <a:chExt cx="4884403" cy="2080299"/>
          </a:xfrm>
        </p:grpSpPr>
        <p:pic>
          <p:nvPicPr>
            <p:cNvPr id="37" name="图片 36"/>
            <p:cNvPicPr>
              <a:picLocks noChangeAspect="1"/>
            </p:cNvPicPr>
            <p:nvPr/>
          </p:nvPicPr>
          <p:blipFill>
            <a:blip r:embed="rId2">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38" name="文本框 37"/>
            <p:cNvSpPr txBox="1"/>
            <p:nvPr/>
          </p:nvSpPr>
          <p:spPr>
            <a:xfrm>
              <a:off x="395785" y="436730"/>
              <a:ext cx="3711757" cy="523220"/>
            </a:xfrm>
            <a:prstGeom prst="rect">
              <a:avLst/>
            </a:prstGeom>
            <a:noFill/>
          </p:spPr>
          <p:txBody>
            <a:bodyPr wrap="square" rtlCol="0">
              <a:spAutoFit/>
            </a:bodyPr>
            <a:lstStyle/>
            <a:p>
              <a:r>
                <a:rPr lang="zh-CN" altLang="en-US" sz="2800" dirty="0">
                  <a:solidFill>
                    <a:prstClr val="black"/>
                  </a:solidFill>
                  <a:latin typeface="华文细黑" panose="02010600040101010101" pitchFamily="2" charset="-122"/>
                  <a:ea typeface="华文细黑" panose="02010600040101010101" pitchFamily="2" charset="-122"/>
                </a:rPr>
                <a:t>派遣员工管理难题</a:t>
              </a:r>
            </a:p>
          </p:txBody>
        </p:sp>
      </p:grpSp>
    </p:spTree>
    <p:extLst>
      <p:ext uri="{BB962C8B-B14F-4D97-AF65-F5344CB8AC3E}">
        <p14:creationId xmlns:p14="http://schemas.microsoft.com/office/powerpoint/2010/main" val="1581530644"/>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3373420" y="4672525"/>
            <a:ext cx="986475" cy="765512"/>
            <a:chOff x="1326496" y="4283251"/>
            <a:chExt cx="1129493" cy="796573"/>
          </a:xfrm>
        </p:grpSpPr>
        <p:cxnSp>
          <p:nvCxnSpPr>
            <p:cNvPr id="22" name="直接连接符 21"/>
            <p:cNvCxnSpPr/>
            <p:nvPr/>
          </p:nvCxnSpPr>
          <p:spPr>
            <a:xfrm>
              <a:off x="1537989" y="4295029"/>
              <a:ext cx="698725" cy="0"/>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236914" y="4298775"/>
              <a:ext cx="219075" cy="219075"/>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1899269" y="4524375"/>
              <a:ext cx="555448" cy="555449"/>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flipV="1">
              <a:off x="1328513" y="4514850"/>
              <a:ext cx="545924" cy="545925"/>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1326496" y="4308299"/>
              <a:ext cx="206551" cy="206551"/>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356343" y="4527374"/>
              <a:ext cx="107632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flipV="1">
              <a:off x="1572178" y="4536899"/>
              <a:ext cx="314326" cy="52387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H="1" flipV="1">
              <a:off x="1769466" y="4527374"/>
              <a:ext cx="123826" cy="53340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1889743" y="4527374"/>
              <a:ext cx="124669" cy="5334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1889743" y="4527374"/>
              <a:ext cx="333375" cy="5334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558860" y="4311585"/>
              <a:ext cx="218255" cy="21825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1808780" y="4314826"/>
              <a:ext cx="219414" cy="21941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2001110" y="4304522"/>
              <a:ext cx="227122" cy="22712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H="1">
              <a:off x="1582714" y="4305300"/>
              <a:ext cx="217593" cy="21759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1770014" y="4295775"/>
              <a:ext cx="227538" cy="22753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2014412" y="4283251"/>
              <a:ext cx="227538" cy="22753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8" name="组合 37"/>
          <p:cNvGrpSpPr/>
          <p:nvPr/>
        </p:nvGrpSpPr>
        <p:grpSpPr>
          <a:xfrm>
            <a:off x="-483871" y="-795874"/>
            <a:ext cx="5096159" cy="2080299"/>
            <a:chOff x="-483871" y="-795874"/>
            <a:chExt cx="5096159" cy="2080299"/>
          </a:xfrm>
        </p:grpSpPr>
        <p:pic>
          <p:nvPicPr>
            <p:cNvPr id="39" name="图片 38"/>
            <p:cNvPicPr>
              <a:picLocks noChangeAspect="1"/>
            </p:cNvPicPr>
            <p:nvPr/>
          </p:nvPicPr>
          <p:blipFill>
            <a:blip r:embed="rId2">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40" name="文本框 39"/>
            <p:cNvSpPr txBox="1"/>
            <p:nvPr/>
          </p:nvSpPr>
          <p:spPr>
            <a:xfrm>
              <a:off x="395786" y="436730"/>
              <a:ext cx="4216502" cy="523220"/>
            </a:xfrm>
            <a:prstGeom prst="rect">
              <a:avLst/>
            </a:prstGeom>
            <a:noFill/>
          </p:spPr>
          <p:txBody>
            <a:bodyPr wrap="square" rtlCol="0">
              <a:spAutoFit/>
            </a:bodyPr>
            <a:lstStyle/>
            <a:p>
              <a:r>
                <a:rPr lang="zh-CN" altLang="en-US" sz="2800" dirty="0">
                  <a:solidFill>
                    <a:prstClr val="black"/>
                  </a:solidFill>
                  <a:latin typeface="华文细黑" panose="02010600040101010101" pitchFamily="2" charset="-122"/>
                  <a:ea typeface="华文细黑" panose="02010600040101010101" pitchFamily="2" charset="-122"/>
                </a:rPr>
                <a:t>如何抉择：外包？转正？</a:t>
              </a:r>
            </a:p>
          </p:txBody>
        </p:sp>
      </p:grpSp>
      <p:sp>
        <p:nvSpPr>
          <p:cNvPr id="8" name="TextBox 7"/>
          <p:cNvSpPr txBox="1"/>
          <p:nvPr/>
        </p:nvSpPr>
        <p:spPr>
          <a:xfrm>
            <a:off x="513528" y="3173809"/>
            <a:ext cx="3659430" cy="646331"/>
          </a:xfrm>
          <a:prstGeom prst="rect">
            <a:avLst/>
          </a:prstGeom>
          <a:noFill/>
        </p:spPr>
        <p:txBody>
          <a:bodyPr wrap="square" rtlCol="0">
            <a:spAutoFit/>
          </a:bodyPr>
          <a:lstStyle/>
          <a:p>
            <a:r>
              <a:rPr lang="zh-CN" altLang="en-US" dirty="0">
                <a:latin typeface="华文细黑" panose="02010600040101010101" pitchFamily="2" charset="-122"/>
                <a:ea typeface="华文细黑" panose="02010600040101010101" pitchFamily="2" charset="-122"/>
              </a:rPr>
              <a:t> 表</a:t>
            </a:r>
            <a:r>
              <a:rPr lang="en-US" altLang="zh-CN" dirty="0">
                <a:latin typeface="华文细黑" panose="02010600040101010101" pitchFamily="2" charset="-122"/>
                <a:ea typeface="华文细黑" panose="02010600040101010101" pitchFamily="2" charset="-122"/>
              </a:rPr>
              <a:t>1    B</a:t>
            </a:r>
            <a:r>
              <a:rPr lang="zh-CN" altLang="en-US" dirty="0">
                <a:latin typeface="华文细黑" panose="02010600040101010101" pitchFamily="2" charset="-122"/>
                <a:ea typeface="华文细黑" panose="02010600040101010101" pitchFamily="2" charset="-122"/>
              </a:rPr>
              <a:t>公司</a:t>
            </a:r>
            <a:r>
              <a:rPr lang="en-US" altLang="zh-CN" dirty="0">
                <a:latin typeface="华文细黑" panose="02010600040101010101" pitchFamily="2" charset="-122"/>
                <a:ea typeface="华文细黑" panose="02010600040101010101" pitchFamily="2" charset="-122"/>
              </a:rPr>
              <a:t>2015</a:t>
            </a:r>
            <a:r>
              <a:rPr lang="zh-CN" altLang="en-US" dirty="0">
                <a:latin typeface="华文细黑" panose="02010600040101010101" pitchFamily="2" charset="-122"/>
                <a:ea typeface="华文细黑" panose="02010600040101010101" pitchFamily="2" charset="-122"/>
              </a:rPr>
              <a:t>年派遣员工薪资福利与转正或外包形式的对比</a:t>
            </a:r>
          </a:p>
        </p:txBody>
      </p:sp>
      <p:pic>
        <p:nvPicPr>
          <p:cNvPr id="3" name="图片 2">
            <a:extLst>
              <a:ext uri="{FF2B5EF4-FFF2-40B4-BE49-F238E27FC236}">
                <a16:creationId xmlns:a16="http://schemas.microsoft.com/office/drawing/2014/main" id="{61CA2478-4BD3-4B38-9F43-74B7446BAD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3701" y="125504"/>
            <a:ext cx="5630061" cy="6268325"/>
          </a:xfrm>
          <a:prstGeom prst="rect">
            <a:avLst/>
          </a:prstGeom>
        </p:spPr>
      </p:pic>
    </p:spTree>
    <p:extLst>
      <p:ext uri="{BB962C8B-B14F-4D97-AF65-F5344CB8AC3E}">
        <p14:creationId xmlns:p14="http://schemas.microsoft.com/office/powerpoint/2010/main" val="1475413197"/>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 name="组合 146"/>
          <p:cNvGrpSpPr/>
          <p:nvPr/>
        </p:nvGrpSpPr>
        <p:grpSpPr>
          <a:xfrm>
            <a:off x="-483871" y="-795874"/>
            <a:ext cx="4884403" cy="2080299"/>
            <a:chOff x="-483871" y="-795874"/>
            <a:chExt cx="4884403" cy="2080299"/>
          </a:xfrm>
        </p:grpSpPr>
        <p:pic>
          <p:nvPicPr>
            <p:cNvPr id="148" name="图片 147"/>
            <p:cNvPicPr>
              <a:picLocks noChangeAspect="1"/>
            </p:cNvPicPr>
            <p:nvPr/>
          </p:nvPicPr>
          <p:blipFill>
            <a:blip r:embed="rId3">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149" name="文本框 148"/>
            <p:cNvSpPr txBox="1"/>
            <p:nvPr/>
          </p:nvSpPr>
          <p:spPr>
            <a:xfrm>
              <a:off x="395786" y="436730"/>
              <a:ext cx="2866030" cy="523220"/>
            </a:xfrm>
            <a:prstGeom prst="rect">
              <a:avLst/>
            </a:prstGeom>
            <a:noFill/>
          </p:spPr>
          <p:txBody>
            <a:bodyPr wrap="square" rtlCol="0">
              <a:spAutoFit/>
            </a:bodyPr>
            <a:lstStyle/>
            <a:p>
              <a:r>
                <a:rPr lang="zh-CN" altLang="en-US" sz="2800" dirty="0">
                  <a:solidFill>
                    <a:prstClr val="black"/>
                  </a:solidFill>
                  <a:latin typeface="华文细黑" panose="02010600040101010101" pitchFamily="2" charset="-122"/>
                  <a:ea typeface="华文细黑" panose="02010600040101010101" pitchFamily="2" charset="-122"/>
                </a:rPr>
                <a:t>教学目标</a:t>
              </a:r>
            </a:p>
          </p:txBody>
        </p:sp>
      </p:grpSp>
      <p:sp>
        <p:nvSpPr>
          <p:cNvPr id="2" name="TextBox 1"/>
          <p:cNvSpPr txBox="1"/>
          <p:nvPr/>
        </p:nvSpPr>
        <p:spPr>
          <a:xfrm>
            <a:off x="1683656" y="1758904"/>
            <a:ext cx="8969829" cy="3902992"/>
          </a:xfrm>
          <a:prstGeom prst="rect">
            <a:avLst/>
          </a:prstGeom>
          <a:noFill/>
        </p:spPr>
        <p:txBody>
          <a:bodyPr wrap="square" rtlCol="0">
            <a:spAutoFit/>
          </a:bodyPr>
          <a:lstStyle/>
          <a:p>
            <a:pPr marL="342900" indent="-342900">
              <a:lnSpc>
                <a:spcPct val="150000"/>
              </a:lnSpc>
              <a:buFont typeface="Wingdings" panose="05000000000000000000" pitchFamily="2" charset="2"/>
              <a:buChar char="u"/>
            </a:pPr>
            <a:r>
              <a:rPr lang="zh-CN" altLang="en-US" sz="2400" dirty="0">
                <a:latin typeface="华文细黑" panose="02010600040101010101" pitchFamily="2" charset="-122"/>
                <a:ea typeface="华文细黑" panose="02010600040101010101" pitchFamily="2" charset="-122"/>
              </a:rPr>
              <a:t>帮助学生理解和掌握宏观政策对企业人力资源管理战略决策的影响、企业人力资源结构变化对企业经营的影响、企业人员配备原则、人员数量与质量核算、人力资源对企业发展战略的支撑作用分析。</a:t>
            </a:r>
            <a:endParaRPr lang="en-US" altLang="zh-CN" sz="2400" dirty="0">
              <a:latin typeface="华文细黑" panose="02010600040101010101" pitchFamily="2" charset="-122"/>
              <a:ea typeface="华文细黑" panose="02010600040101010101" pitchFamily="2" charset="-122"/>
            </a:endParaRPr>
          </a:p>
          <a:p>
            <a:pPr marL="342900" indent="-342900">
              <a:lnSpc>
                <a:spcPct val="150000"/>
              </a:lnSpc>
              <a:buFont typeface="Wingdings" panose="05000000000000000000" pitchFamily="2" charset="2"/>
              <a:buChar char="u"/>
            </a:pPr>
            <a:r>
              <a:rPr lang="zh-CN" altLang="en-US" sz="2400" dirty="0">
                <a:latin typeface="华文细黑" panose="02010600040101010101" pitchFamily="2" charset="-122"/>
                <a:ea typeface="华文细黑" panose="02010600040101010101" pitchFamily="2" charset="-122"/>
              </a:rPr>
              <a:t>引导学生运用战略人力资源管理和企业社会责任等相关理论及分析工具探讨新社会环境下，外资企业如何进行人力资源管理创新的问题。</a:t>
            </a:r>
          </a:p>
        </p:txBody>
      </p:sp>
    </p:spTree>
    <p:extLst>
      <p:ext uri="{BB962C8B-B14F-4D97-AF65-F5344CB8AC3E}">
        <p14:creationId xmlns:p14="http://schemas.microsoft.com/office/powerpoint/2010/main" val="582666477"/>
      </p:ext>
    </p:extLst>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3373420" y="4672525"/>
            <a:ext cx="986475" cy="765512"/>
            <a:chOff x="1326496" y="4283251"/>
            <a:chExt cx="1129493" cy="796573"/>
          </a:xfrm>
        </p:grpSpPr>
        <p:cxnSp>
          <p:nvCxnSpPr>
            <p:cNvPr id="22" name="直接连接符 21"/>
            <p:cNvCxnSpPr/>
            <p:nvPr/>
          </p:nvCxnSpPr>
          <p:spPr>
            <a:xfrm>
              <a:off x="1537989" y="4295029"/>
              <a:ext cx="698725" cy="0"/>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236914" y="4298775"/>
              <a:ext cx="219075" cy="219075"/>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1899269" y="4524375"/>
              <a:ext cx="555448" cy="555449"/>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flipV="1">
              <a:off x="1328513" y="4514850"/>
              <a:ext cx="545924" cy="545925"/>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1326496" y="4308299"/>
              <a:ext cx="206551" cy="206551"/>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356343" y="4527374"/>
              <a:ext cx="107632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flipV="1">
              <a:off x="1572178" y="4536899"/>
              <a:ext cx="314326" cy="52387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H="1" flipV="1">
              <a:off x="1769466" y="4527374"/>
              <a:ext cx="123826" cy="53340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1889743" y="4527374"/>
              <a:ext cx="124669" cy="5334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1889743" y="4527374"/>
              <a:ext cx="333375" cy="5334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558860" y="4311585"/>
              <a:ext cx="218255" cy="21825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1808780" y="4314826"/>
              <a:ext cx="219414" cy="21941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2001110" y="4304522"/>
              <a:ext cx="227122" cy="22712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H="1">
              <a:off x="1582714" y="4305300"/>
              <a:ext cx="217593" cy="21759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1770014" y="4295775"/>
              <a:ext cx="227538" cy="22753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2014412" y="4283251"/>
              <a:ext cx="227538" cy="22753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8" name="组合 37"/>
          <p:cNvGrpSpPr/>
          <p:nvPr/>
        </p:nvGrpSpPr>
        <p:grpSpPr>
          <a:xfrm>
            <a:off x="-483871" y="-795874"/>
            <a:ext cx="4884403" cy="2080299"/>
            <a:chOff x="-483871" y="-795874"/>
            <a:chExt cx="4884403" cy="2080299"/>
          </a:xfrm>
        </p:grpSpPr>
        <p:pic>
          <p:nvPicPr>
            <p:cNvPr id="39" name="图片 38"/>
            <p:cNvPicPr>
              <a:picLocks noChangeAspect="1"/>
            </p:cNvPicPr>
            <p:nvPr/>
          </p:nvPicPr>
          <p:blipFill>
            <a:blip r:embed="rId3">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40" name="文本框 39"/>
            <p:cNvSpPr txBox="1"/>
            <p:nvPr/>
          </p:nvSpPr>
          <p:spPr>
            <a:xfrm>
              <a:off x="47725" y="436730"/>
              <a:ext cx="4216502" cy="523220"/>
            </a:xfrm>
            <a:prstGeom prst="rect">
              <a:avLst/>
            </a:prstGeom>
            <a:noFill/>
          </p:spPr>
          <p:txBody>
            <a:bodyPr wrap="square" rtlCol="0">
              <a:spAutoFit/>
            </a:bodyPr>
            <a:lstStyle/>
            <a:p>
              <a:r>
                <a:rPr lang="zh-CN" altLang="en-US" sz="2800" dirty="0">
                  <a:solidFill>
                    <a:prstClr val="black"/>
                  </a:solidFill>
                  <a:latin typeface="华文细黑" panose="02010600040101010101" pitchFamily="2" charset="-122"/>
                  <a:ea typeface="华文细黑" panose="02010600040101010101" pitchFamily="2" charset="-122"/>
                </a:rPr>
                <a:t>如何抉择：外包？转正？</a:t>
              </a:r>
            </a:p>
          </p:txBody>
        </p:sp>
      </p:grpSp>
      <p:sp>
        <p:nvSpPr>
          <p:cNvPr id="8" name="TextBox 7"/>
          <p:cNvSpPr txBox="1"/>
          <p:nvPr/>
        </p:nvSpPr>
        <p:spPr>
          <a:xfrm>
            <a:off x="260359" y="3401216"/>
            <a:ext cx="3659430" cy="646331"/>
          </a:xfrm>
          <a:prstGeom prst="rect">
            <a:avLst/>
          </a:prstGeom>
          <a:noFill/>
        </p:spPr>
        <p:txBody>
          <a:bodyPr wrap="square" rtlCol="0">
            <a:spAutoFit/>
          </a:bodyPr>
          <a:lstStyle/>
          <a:p>
            <a:r>
              <a:rPr lang="zh-CN" altLang="en-US" dirty="0">
                <a:solidFill>
                  <a:prstClr val="black"/>
                </a:solidFill>
                <a:latin typeface="华文细黑" panose="02010600040101010101" pitchFamily="2" charset="-122"/>
                <a:ea typeface="华文细黑" panose="02010600040101010101" pitchFamily="2" charset="-122"/>
              </a:rPr>
              <a:t>表</a:t>
            </a:r>
            <a:r>
              <a:rPr lang="en-US" altLang="zh-CN" dirty="0">
                <a:solidFill>
                  <a:prstClr val="black"/>
                </a:solidFill>
                <a:latin typeface="华文细黑" panose="02010600040101010101" pitchFamily="2" charset="-122"/>
                <a:ea typeface="华文细黑" panose="02010600040101010101" pitchFamily="2" charset="-122"/>
              </a:rPr>
              <a:t>2 </a:t>
            </a:r>
            <a:r>
              <a:rPr lang="zh-CN" altLang="en-US" dirty="0">
                <a:solidFill>
                  <a:prstClr val="black"/>
                </a:solidFill>
                <a:latin typeface="华文细黑" panose="02010600040101010101" pitchFamily="2" charset="-122"/>
                <a:ea typeface="华文细黑" panose="02010600040101010101" pitchFamily="2" charset="-122"/>
              </a:rPr>
              <a:t>派遣员工转正与外包管理方式优劣势比较</a:t>
            </a:r>
          </a:p>
        </p:txBody>
      </p:sp>
      <p:graphicFrame>
        <p:nvGraphicFramePr>
          <p:cNvPr id="2" name="对象 1"/>
          <p:cNvGraphicFramePr>
            <a:graphicFrameLocks noChangeAspect="1"/>
          </p:cNvGraphicFramePr>
          <p:nvPr>
            <p:extLst>
              <p:ext uri="{D42A27DB-BD31-4B8C-83A1-F6EECF244321}">
                <p14:modId xmlns:p14="http://schemas.microsoft.com/office/powerpoint/2010/main" val="1018159838"/>
              </p:ext>
            </p:extLst>
          </p:nvPr>
        </p:nvGraphicFramePr>
        <p:xfrm>
          <a:off x="4116226" y="436730"/>
          <a:ext cx="8004175" cy="6283384"/>
        </p:xfrm>
        <a:graphic>
          <a:graphicData uri="http://schemas.openxmlformats.org/presentationml/2006/ole">
            <mc:AlternateContent xmlns:mc="http://schemas.openxmlformats.org/markup-compatibility/2006">
              <mc:Choice xmlns:v="urn:schemas-microsoft-com:vml" Requires="v">
                <p:oleObj spid="_x0000_s3085" name="文档" r:id="rId4" imgW="5848280" imgH="4356561" progId="Word.Document.12">
                  <p:embed/>
                </p:oleObj>
              </mc:Choice>
              <mc:Fallback>
                <p:oleObj name="文档" r:id="rId4" imgW="5848280" imgH="4356561" progId="Word.Document.12">
                  <p:embed/>
                  <p:pic>
                    <p:nvPicPr>
                      <p:cNvPr id="0" name=""/>
                      <p:cNvPicPr/>
                      <p:nvPr/>
                    </p:nvPicPr>
                    <p:blipFill>
                      <a:blip r:embed="rId5"/>
                      <a:stretch>
                        <a:fillRect/>
                      </a:stretch>
                    </p:blipFill>
                    <p:spPr>
                      <a:xfrm>
                        <a:off x="4116226" y="436730"/>
                        <a:ext cx="8004175" cy="6283384"/>
                      </a:xfrm>
                      <a:prstGeom prst="rect">
                        <a:avLst/>
                      </a:prstGeom>
                    </p:spPr>
                  </p:pic>
                </p:oleObj>
              </mc:Fallback>
            </mc:AlternateContent>
          </a:graphicData>
        </a:graphic>
      </p:graphicFrame>
    </p:spTree>
    <p:extLst>
      <p:ext uri="{BB962C8B-B14F-4D97-AF65-F5344CB8AC3E}">
        <p14:creationId xmlns:p14="http://schemas.microsoft.com/office/powerpoint/2010/main" val="1085939817"/>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3"/>
          <p:cNvSpPr/>
          <p:nvPr/>
        </p:nvSpPr>
        <p:spPr>
          <a:xfrm>
            <a:off x="2398034" y="1692456"/>
            <a:ext cx="1666709" cy="3302992"/>
          </a:xfrm>
          <a:custGeom>
            <a:avLst/>
            <a:gdLst/>
            <a:ahLst/>
            <a:cxnLst/>
            <a:rect l="l" t="t" r="r" b="b"/>
            <a:pathLst>
              <a:path w="1250032" h="2477244">
                <a:moveTo>
                  <a:pt x="625016" y="87635"/>
                </a:moveTo>
                <a:cubicBezTo>
                  <a:pt x="319598" y="87635"/>
                  <a:pt x="72008" y="335225"/>
                  <a:pt x="72008" y="640643"/>
                </a:cubicBezTo>
                <a:cubicBezTo>
                  <a:pt x="72008" y="946061"/>
                  <a:pt x="319598" y="1193651"/>
                  <a:pt x="625016" y="1193651"/>
                </a:cubicBezTo>
                <a:cubicBezTo>
                  <a:pt x="930434" y="1193651"/>
                  <a:pt x="1178024" y="946061"/>
                  <a:pt x="1178024" y="640643"/>
                </a:cubicBezTo>
                <a:cubicBezTo>
                  <a:pt x="1178024" y="335225"/>
                  <a:pt x="930434" y="87635"/>
                  <a:pt x="625016" y="87635"/>
                </a:cubicBezTo>
                <a:close/>
                <a:moveTo>
                  <a:pt x="625016" y="0"/>
                </a:moveTo>
                <a:cubicBezTo>
                  <a:pt x="970203" y="0"/>
                  <a:pt x="1250032" y="279829"/>
                  <a:pt x="1250032" y="625016"/>
                </a:cubicBezTo>
                <a:lnTo>
                  <a:pt x="1250032" y="1607232"/>
                </a:lnTo>
                <a:cubicBezTo>
                  <a:pt x="1250032" y="1952419"/>
                  <a:pt x="970203" y="2232248"/>
                  <a:pt x="625016" y="2232248"/>
                </a:cubicBezTo>
                <a:cubicBezTo>
                  <a:pt x="519996" y="2232248"/>
                  <a:pt x="421026" y="2206347"/>
                  <a:pt x="335489" y="2158032"/>
                </a:cubicBezTo>
                <a:lnTo>
                  <a:pt x="87213" y="2477244"/>
                </a:lnTo>
                <a:lnTo>
                  <a:pt x="172938" y="2181969"/>
                </a:lnTo>
                <a:lnTo>
                  <a:pt x="96738" y="2181969"/>
                </a:lnTo>
                <a:lnTo>
                  <a:pt x="161950" y="2023597"/>
                </a:lnTo>
                <a:cubicBezTo>
                  <a:pt x="60624" y="1914409"/>
                  <a:pt x="0" y="1767900"/>
                  <a:pt x="0" y="1607232"/>
                </a:cubicBezTo>
                <a:lnTo>
                  <a:pt x="0" y="625016"/>
                </a:lnTo>
                <a:cubicBezTo>
                  <a:pt x="0" y="279829"/>
                  <a:pt x="279829" y="0"/>
                  <a:pt x="625016" y="0"/>
                </a:cubicBezTo>
                <a:close/>
              </a:path>
            </a:pathLst>
          </a:custGeom>
          <a:solidFill>
            <a:srgbClr val="559DE2"/>
          </a:solidFill>
          <a:ln>
            <a:noFill/>
          </a:ln>
        </p:spPr>
        <p:txBody>
          <a:bodyPr vert="horz" wrap="square" lIns="121920" tIns="60960" rIns="121920" bIns="60960" numCol="1" anchor="t" anchorCtr="0" compatLnSpc="1"/>
          <a:lstStyle/>
          <a:p>
            <a:endParaRPr lang="zh-CN" altLang="en-US" sz="1865">
              <a:solidFill>
                <a:prstClr val="black"/>
              </a:solidFill>
              <a:latin typeface="华文细黑" panose="02010600040101010101" pitchFamily="2" charset="-122"/>
              <a:ea typeface="华文细黑" panose="02010600040101010101" pitchFamily="2" charset="-122"/>
            </a:endParaRPr>
          </a:p>
        </p:txBody>
      </p:sp>
      <p:sp>
        <p:nvSpPr>
          <p:cNvPr id="6" name="矩形 5"/>
          <p:cNvSpPr/>
          <p:nvPr/>
        </p:nvSpPr>
        <p:spPr>
          <a:xfrm>
            <a:off x="2217737" y="5004286"/>
            <a:ext cx="2092301" cy="830997"/>
          </a:xfrm>
          <a:prstGeom prst="rect">
            <a:avLst/>
          </a:prstGeom>
        </p:spPr>
        <p:txBody>
          <a:bodyPr wrap="square">
            <a:spAutoFit/>
          </a:bodyPr>
          <a:lstStyle/>
          <a:p>
            <a:r>
              <a:rPr lang="zh-CN" altLang="en-US" sz="2400" dirty="0">
                <a:solidFill>
                  <a:prstClr val="black"/>
                </a:solidFill>
                <a:latin typeface="华文细黑" panose="02010600040101010101" pitchFamily="2" charset="-122"/>
                <a:ea typeface="华文细黑" panose="02010600040101010101" pitchFamily="2" charset="-122"/>
              </a:rPr>
              <a:t>全部转化为正式员工？</a:t>
            </a:r>
          </a:p>
        </p:txBody>
      </p:sp>
      <p:sp>
        <p:nvSpPr>
          <p:cNvPr id="7" name="矩形 6"/>
          <p:cNvSpPr/>
          <p:nvPr/>
        </p:nvSpPr>
        <p:spPr>
          <a:xfrm>
            <a:off x="2810942" y="3658467"/>
            <a:ext cx="1493819" cy="379656"/>
          </a:xfrm>
          <a:prstGeom prst="rect">
            <a:avLst/>
          </a:prstGeom>
        </p:spPr>
        <p:txBody>
          <a:bodyPr wrap="square">
            <a:spAutoFit/>
          </a:bodyPr>
          <a:lstStyle/>
          <a:p>
            <a:r>
              <a:rPr lang="zh-CN" altLang="en-US" sz="1865" dirty="0">
                <a:solidFill>
                  <a:prstClr val="white"/>
                </a:solidFill>
                <a:latin typeface="华文细黑" panose="02010600040101010101" pitchFamily="2" charset="-122"/>
                <a:ea typeface="华文细黑" panose="02010600040101010101" pitchFamily="2" charset="-122"/>
              </a:rPr>
              <a:t>方案一</a:t>
            </a:r>
          </a:p>
        </p:txBody>
      </p:sp>
      <p:sp>
        <p:nvSpPr>
          <p:cNvPr id="10" name="任意多边形 9"/>
          <p:cNvSpPr/>
          <p:nvPr/>
        </p:nvSpPr>
        <p:spPr>
          <a:xfrm>
            <a:off x="5206026" y="1667915"/>
            <a:ext cx="1666709" cy="3302992"/>
          </a:xfrm>
          <a:custGeom>
            <a:avLst/>
            <a:gdLst/>
            <a:ahLst/>
            <a:cxnLst/>
            <a:rect l="l" t="t" r="r" b="b"/>
            <a:pathLst>
              <a:path w="1250032" h="2477244">
                <a:moveTo>
                  <a:pt x="625016" y="87635"/>
                </a:moveTo>
                <a:cubicBezTo>
                  <a:pt x="319598" y="87635"/>
                  <a:pt x="72008" y="335225"/>
                  <a:pt x="72008" y="640643"/>
                </a:cubicBezTo>
                <a:cubicBezTo>
                  <a:pt x="72008" y="946061"/>
                  <a:pt x="319598" y="1193651"/>
                  <a:pt x="625016" y="1193651"/>
                </a:cubicBezTo>
                <a:cubicBezTo>
                  <a:pt x="930434" y="1193651"/>
                  <a:pt x="1178024" y="946061"/>
                  <a:pt x="1178024" y="640643"/>
                </a:cubicBezTo>
                <a:cubicBezTo>
                  <a:pt x="1178024" y="335225"/>
                  <a:pt x="930434" y="87635"/>
                  <a:pt x="625016" y="87635"/>
                </a:cubicBezTo>
                <a:close/>
                <a:moveTo>
                  <a:pt x="625016" y="0"/>
                </a:moveTo>
                <a:cubicBezTo>
                  <a:pt x="970203" y="0"/>
                  <a:pt x="1250032" y="279829"/>
                  <a:pt x="1250032" y="625016"/>
                </a:cubicBezTo>
                <a:lnTo>
                  <a:pt x="1250032" y="1607232"/>
                </a:lnTo>
                <a:cubicBezTo>
                  <a:pt x="1250032" y="1952419"/>
                  <a:pt x="970203" y="2232248"/>
                  <a:pt x="625016" y="2232248"/>
                </a:cubicBezTo>
                <a:cubicBezTo>
                  <a:pt x="519996" y="2232248"/>
                  <a:pt x="421026" y="2206347"/>
                  <a:pt x="335489" y="2158032"/>
                </a:cubicBezTo>
                <a:lnTo>
                  <a:pt x="87213" y="2477244"/>
                </a:lnTo>
                <a:lnTo>
                  <a:pt x="172938" y="2181969"/>
                </a:lnTo>
                <a:lnTo>
                  <a:pt x="96738" y="2181969"/>
                </a:lnTo>
                <a:lnTo>
                  <a:pt x="161950" y="2023597"/>
                </a:lnTo>
                <a:cubicBezTo>
                  <a:pt x="60624" y="1914409"/>
                  <a:pt x="0" y="1767900"/>
                  <a:pt x="0" y="1607232"/>
                </a:cubicBezTo>
                <a:lnTo>
                  <a:pt x="0" y="625016"/>
                </a:lnTo>
                <a:cubicBezTo>
                  <a:pt x="0" y="279829"/>
                  <a:pt x="279829" y="0"/>
                  <a:pt x="625016" y="0"/>
                </a:cubicBezTo>
                <a:close/>
              </a:path>
            </a:pathLst>
          </a:custGeom>
          <a:solidFill>
            <a:srgbClr val="559DE2"/>
          </a:solidFill>
          <a:ln>
            <a:noFill/>
          </a:ln>
        </p:spPr>
        <p:txBody>
          <a:bodyPr vert="horz" wrap="square" lIns="121920" tIns="60960" rIns="121920" bIns="60960" numCol="1" anchor="t" anchorCtr="0" compatLnSpc="1"/>
          <a:lstStyle/>
          <a:p>
            <a:endParaRPr lang="zh-CN" altLang="en-US" sz="1865">
              <a:solidFill>
                <a:prstClr val="black"/>
              </a:solidFill>
              <a:latin typeface="华文细黑" panose="02010600040101010101" pitchFamily="2" charset="-122"/>
              <a:ea typeface="华文细黑" panose="02010600040101010101" pitchFamily="2" charset="-122"/>
            </a:endParaRPr>
          </a:p>
        </p:txBody>
      </p:sp>
      <p:sp>
        <p:nvSpPr>
          <p:cNvPr id="12" name="矩形 11"/>
          <p:cNvSpPr/>
          <p:nvPr/>
        </p:nvSpPr>
        <p:spPr>
          <a:xfrm>
            <a:off x="4920494" y="3658467"/>
            <a:ext cx="2318088" cy="379656"/>
          </a:xfrm>
          <a:prstGeom prst="rect">
            <a:avLst/>
          </a:prstGeom>
        </p:spPr>
        <p:txBody>
          <a:bodyPr wrap="square">
            <a:spAutoFit/>
          </a:bodyPr>
          <a:lstStyle/>
          <a:p>
            <a:pPr algn="ctr"/>
            <a:r>
              <a:rPr lang="zh-CN" altLang="en-US" sz="1865" dirty="0">
                <a:solidFill>
                  <a:prstClr val="white"/>
                </a:solidFill>
                <a:latin typeface="华文细黑" panose="02010600040101010101" pitchFamily="2" charset="-122"/>
                <a:ea typeface="华文细黑" panose="02010600040101010101" pitchFamily="2" charset="-122"/>
              </a:rPr>
              <a:t>方案二</a:t>
            </a:r>
          </a:p>
        </p:txBody>
      </p:sp>
      <p:sp>
        <p:nvSpPr>
          <p:cNvPr id="14" name="任意多边形 13"/>
          <p:cNvSpPr/>
          <p:nvPr/>
        </p:nvSpPr>
        <p:spPr>
          <a:xfrm>
            <a:off x="8146752" y="1662181"/>
            <a:ext cx="1666709" cy="3302992"/>
          </a:xfrm>
          <a:custGeom>
            <a:avLst/>
            <a:gdLst/>
            <a:ahLst/>
            <a:cxnLst/>
            <a:rect l="l" t="t" r="r" b="b"/>
            <a:pathLst>
              <a:path w="1250032" h="2477244">
                <a:moveTo>
                  <a:pt x="625016" y="87635"/>
                </a:moveTo>
                <a:cubicBezTo>
                  <a:pt x="319598" y="87635"/>
                  <a:pt x="72008" y="335225"/>
                  <a:pt x="72008" y="640643"/>
                </a:cubicBezTo>
                <a:cubicBezTo>
                  <a:pt x="72008" y="946061"/>
                  <a:pt x="319598" y="1193651"/>
                  <a:pt x="625016" y="1193651"/>
                </a:cubicBezTo>
                <a:cubicBezTo>
                  <a:pt x="930434" y="1193651"/>
                  <a:pt x="1178024" y="946061"/>
                  <a:pt x="1178024" y="640643"/>
                </a:cubicBezTo>
                <a:cubicBezTo>
                  <a:pt x="1178024" y="335225"/>
                  <a:pt x="930434" y="87635"/>
                  <a:pt x="625016" y="87635"/>
                </a:cubicBezTo>
                <a:close/>
                <a:moveTo>
                  <a:pt x="625016" y="0"/>
                </a:moveTo>
                <a:cubicBezTo>
                  <a:pt x="970203" y="0"/>
                  <a:pt x="1250032" y="279829"/>
                  <a:pt x="1250032" y="625016"/>
                </a:cubicBezTo>
                <a:lnTo>
                  <a:pt x="1250032" y="1607232"/>
                </a:lnTo>
                <a:cubicBezTo>
                  <a:pt x="1250032" y="1952419"/>
                  <a:pt x="970203" y="2232248"/>
                  <a:pt x="625016" y="2232248"/>
                </a:cubicBezTo>
                <a:cubicBezTo>
                  <a:pt x="519996" y="2232248"/>
                  <a:pt x="421026" y="2206347"/>
                  <a:pt x="335489" y="2158032"/>
                </a:cubicBezTo>
                <a:lnTo>
                  <a:pt x="87213" y="2477244"/>
                </a:lnTo>
                <a:lnTo>
                  <a:pt x="172938" y="2181969"/>
                </a:lnTo>
                <a:lnTo>
                  <a:pt x="96738" y="2181969"/>
                </a:lnTo>
                <a:lnTo>
                  <a:pt x="161950" y="2023597"/>
                </a:lnTo>
                <a:cubicBezTo>
                  <a:pt x="60624" y="1914409"/>
                  <a:pt x="0" y="1767900"/>
                  <a:pt x="0" y="1607232"/>
                </a:cubicBezTo>
                <a:lnTo>
                  <a:pt x="0" y="625016"/>
                </a:lnTo>
                <a:cubicBezTo>
                  <a:pt x="0" y="279829"/>
                  <a:pt x="279829" y="0"/>
                  <a:pt x="625016" y="0"/>
                </a:cubicBezTo>
                <a:close/>
              </a:path>
            </a:pathLst>
          </a:custGeom>
          <a:solidFill>
            <a:srgbClr val="559DE2"/>
          </a:solidFill>
          <a:ln>
            <a:noFill/>
          </a:ln>
        </p:spPr>
        <p:txBody>
          <a:bodyPr vert="horz" wrap="square" lIns="121920" tIns="60960" rIns="121920" bIns="60960" numCol="1" anchor="t" anchorCtr="0" compatLnSpc="1"/>
          <a:lstStyle/>
          <a:p>
            <a:endParaRPr lang="zh-CN" altLang="en-US" sz="1865">
              <a:solidFill>
                <a:prstClr val="black"/>
              </a:solidFill>
              <a:latin typeface="华文细黑" panose="02010600040101010101" pitchFamily="2" charset="-122"/>
              <a:ea typeface="华文细黑" panose="02010600040101010101" pitchFamily="2" charset="-122"/>
            </a:endParaRPr>
          </a:p>
        </p:txBody>
      </p:sp>
      <p:sp>
        <p:nvSpPr>
          <p:cNvPr id="16" name="矩形 15"/>
          <p:cNvSpPr/>
          <p:nvPr/>
        </p:nvSpPr>
        <p:spPr>
          <a:xfrm>
            <a:off x="7821061" y="3643519"/>
            <a:ext cx="2318088" cy="379656"/>
          </a:xfrm>
          <a:prstGeom prst="rect">
            <a:avLst/>
          </a:prstGeom>
        </p:spPr>
        <p:txBody>
          <a:bodyPr wrap="square">
            <a:spAutoFit/>
          </a:bodyPr>
          <a:lstStyle/>
          <a:p>
            <a:pPr algn="ctr"/>
            <a:r>
              <a:rPr lang="zh-CN" altLang="en-US" sz="1865" dirty="0">
                <a:solidFill>
                  <a:prstClr val="white"/>
                </a:solidFill>
                <a:latin typeface="华文细黑" panose="02010600040101010101" pitchFamily="2" charset="-122"/>
                <a:ea typeface="华文细黑" panose="02010600040101010101" pitchFamily="2" charset="-122"/>
              </a:rPr>
              <a:t>方案三</a:t>
            </a:r>
          </a:p>
        </p:txBody>
      </p:sp>
      <p:grpSp>
        <p:nvGrpSpPr>
          <p:cNvPr id="17" name="组合 16"/>
          <p:cNvGrpSpPr/>
          <p:nvPr/>
        </p:nvGrpSpPr>
        <p:grpSpPr>
          <a:xfrm>
            <a:off x="5581073" y="2131092"/>
            <a:ext cx="803153" cy="803156"/>
            <a:chOff x="3773191" y="3942522"/>
            <a:chExt cx="285411" cy="285412"/>
          </a:xfrm>
          <a:solidFill>
            <a:schemeClr val="tx1"/>
          </a:solidFill>
        </p:grpSpPr>
        <p:sp>
          <p:nvSpPr>
            <p:cNvPr id="21" name="Freeform 37"/>
            <p:cNvSpPr>
              <a:spLocks noEditPoints="1"/>
            </p:cNvSpPr>
            <p:nvPr/>
          </p:nvSpPr>
          <p:spPr bwMode="auto">
            <a:xfrm>
              <a:off x="3842052" y="3942522"/>
              <a:ext cx="216550" cy="216550"/>
            </a:xfrm>
            <a:custGeom>
              <a:avLst/>
              <a:gdLst>
                <a:gd name="T0" fmla="*/ 56 w 113"/>
                <a:gd name="T1" fmla="*/ 113 h 113"/>
                <a:gd name="T2" fmla="*/ 0 w 113"/>
                <a:gd name="T3" fmla="*/ 56 h 113"/>
                <a:gd name="T4" fmla="*/ 56 w 113"/>
                <a:gd name="T5" fmla="*/ 0 h 113"/>
                <a:gd name="T6" fmla="*/ 113 w 113"/>
                <a:gd name="T7" fmla="*/ 56 h 113"/>
                <a:gd name="T8" fmla="*/ 56 w 113"/>
                <a:gd name="T9" fmla="*/ 113 h 113"/>
                <a:gd name="T10" fmla="*/ 56 w 113"/>
                <a:gd name="T11" fmla="*/ 8 h 113"/>
                <a:gd name="T12" fmla="*/ 8 w 113"/>
                <a:gd name="T13" fmla="*/ 56 h 113"/>
                <a:gd name="T14" fmla="*/ 56 w 113"/>
                <a:gd name="T15" fmla="*/ 105 h 113"/>
                <a:gd name="T16" fmla="*/ 105 w 113"/>
                <a:gd name="T17" fmla="*/ 56 h 113"/>
                <a:gd name="T18" fmla="*/ 56 w 113"/>
                <a:gd name="T19"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3" h="113">
                  <a:moveTo>
                    <a:pt x="56" y="113"/>
                  </a:moveTo>
                  <a:cubicBezTo>
                    <a:pt x="25" y="113"/>
                    <a:pt x="0" y="88"/>
                    <a:pt x="0" y="56"/>
                  </a:cubicBezTo>
                  <a:cubicBezTo>
                    <a:pt x="0" y="25"/>
                    <a:pt x="25" y="0"/>
                    <a:pt x="56" y="0"/>
                  </a:cubicBezTo>
                  <a:cubicBezTo>
                    <a:pt x="88" y="0"/>
                    <a:pt x="113" y="25"/>
                    <a:pt x="113" y="56"/>
                  </a:cubicBezTo>
                  <a:cubicBezTo>
                    <a:pt x="113" y="88"/>
                    <a:pt x="88" y="113"/>
                    <a:pt x="56" y="113"/>
                  </a:cubicBezTo>
                  <a:close/>
                  <a:moveTo>
                    <a:pt x="56" y="8"/>
                  </a:moveTo>
                  <a:cubicBezTo>
                    <a:pt x="30" y="8"/>
                    <a:pt x="8" y="30"/>
                    <a:pt x="8" y="56"/>
                  </a:cubicBezTo>
                  <a:cubicBezTo>
                    <a:pt x="8" y="83"/>
                    <a:pt x="30" y="105"/>
                    <a:pt x="56" y="105"/>
                  </a:cubicBezTo>
                  <a:cubicBezTo>
                    <a:pt x="83" y="105"/>
                    <a:pt x="105" y="83"/>
                    <a:pt x="105" y="56"/>
                  </a:cubicBezTo>
                  <a:cubicBezTo>
                    <a:pt x="105" y="30"/>
                    <a:pt x="83" y="8"/>
                    <a:pt x="56"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865">
                <a:solidFill>
                  <a:prstClr val="black"/>
                </a:solidFill>
                <a:latin typeface="华文细黑" panose="02010600040101010101" pitchFamily="2" charset="-122"/>
                <a:ea typeface="华文细黑" panose="02010600040101010101" pitchFamily="2" charset="-122"/>
              </a:endParaRPr>
            </a:p>
          </p:txBody>
        </p:sp>
        <p:sp>
          <p:nvSpPr>
            <p:cNvPr id="22" name="Freeform 38"/>
            <p:cNvSpPr>
              <a:spLocks noEditPoints="1"/>
            </p:cNvSpPr>
            <p:nvPr/>
          </p:nvSpPr>
          <p:spPr bwMode="auto">
            <a:xfrm>
              <a:off x="3773191" y="4109239"/>
              <a:ext cx="118695" cy="118695"/>
            </a:xfrm>
            <a:custGeom>
              <a:avLst/>
              <a:gdLst>
                <a:gd name="T0" fmla="*/ 23 w 62"/>
                <a:gd name="T1" fmla="*/ 62 h 62"/>
                <a:gd name="T2" fmla="*/ 8 w 62"/>
                <a:gd name="T3" fmla="*/ 54 h 62"/>
                <a:gd name="T4" fmla="*/ 0 w 62"/>
                <a:gd name="T5" fmla="*/ 39 h 62"/>
                <a:gd name="T6" fmla="*/ 0 w 62"/>
                <a:gd name="T7" fmla="*/ 36 h 62"/>
                <a:gd name="T8" fmla="*/ 1 w 62"/>
                <a:gd name="T9" fmla="*/ 34 h 62"/>
                <a:gd name="T10" fmla="*/ 34 w 62"/>
                <a:gd name="T11" fmla="*/ 1 h 62"/>
                <a:gd name="T12" fmla="*/ 37 w 62"/>
                <a:gd name="T13" fmla="*/ 0 h 62"/>
                <a:gd name="T14" fmla="*/ 40 w 62"/>
                <a:gd name="T15" fmla="*/ 2 h 62"/>
                <a:gd name="T16" fmla="*/ 47 w 62"/>
                <a:gd name="T17" fmla="*/ 15 h 62"/>
                <a:gd name="T18" fmla="*/ 60 w 62"/>
                <a:gd name="T19" fmla="*/ 22 h 62"/>
                <a:gd name="T20" fmla="*/ 62 w 62"/>
                <a:gd name="T21" fmla="*/ 25 h 62"/>
                <a:gd name="T22" fmla="*/ 61 w 62"/>
                <a:gd name="T23" fmla="*/ 28 h 62"/>
                <a:gd name="T24" fmla="*/ 28 w 62"/>
                <a:gd name="T25" fmla="*/ 61 h 62"/>
                <a:gd name="T26" fmla="*/ 26 w 62"/>
                <a:gd name="T27" fmla="*/ 62 h 62"/>
                <a:gd name="T28" fmla="*/ 23 w 62"/>
                <a:gd name="T29" fmla="*/ 62 h 62"/>
                <a:gd name="T30" fmla="*/ 23 w 62"/>
                <a:gd name="T31" fmla="*/ 56 h 62"/>
                <a:gd name="T32" fmla="*/ 23 w 62"/>
                <a:gd name="T33" fmla="*/ 58 h 62"/>
                <a:gd name="T34" fmla="*/ 23 w 62"/>
                <a:gd name="T35" fmla="*/ 56 h 62"/>
                <a:gd name="T36" fmla="*/ 8 w 62"/>
                <a:gd name="T37" fmla="*/ 39 h 62"/>
                <a:gd name="T38" fmla="*/ 14 w 62"/>
                <a:gd name="T39" fmla="*/ 48 h 62"/>
                <a:gd name="T40" fmla="*/ 23 w 62"/>
                <a:gd name="T41" fmla="*/ 54 h 62"/>
                <a:gd name="T42" fmla="*/ 23 w 62"/>
                <a:gd name="T43" fmla="*/ 54 h 62"/>
                <a:gd name="T44" fmla="*/ 51 w 62"/>
                <a:gd name="T45" fmla="*/ 26 h 62"/>
                <a:gd name="T46" fmla="*/ 42 w 62"/>
                <a:gd name="T47" fmla="*/ 21 h 62"/>
                <a:gd name="T48" fmla="*/ 41 w 62"/>
                <a:gd name="T49" fmla="*/ 20 h 62"/>
                <a:gd name="T50" fmla="*/ 36 w 62"/>
                <a:gd name="T51" fmla="*/ 11 h 62"/>
                <a:gd name="T52" fmla="*/ 8 w 62"/>
                <a:gd name="T53" fmla="*/ 39 h 62"/>
                <a:gd name="T54" fmla="*/ 8 w 62"/>
                <a:gd name="T55" fmla="*/ 3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2" h="62">
                  <a:moveTo>
                    <a:pt x="23" y="62"/>
                  </a:moveTo>
                  <a:cubicBezTo>
                    <a:pt x="17" y="62"/>
                    <a:pt x="10" y="56"/>
                    <a:pt x="8" y="54"/>
                  </a:cubicBezTo>
                  <a:cubicBezTo>
                    <a:pt x="6" y="52"/>
                    <a:pt x="0" y="45"/>
                    <a:pt x="0" y="39"/>
                  </a:cubicBezTo>
                  <a:cubicBezTo>
                    <a:pt x="0" y="37"/>
                    <a:pt x="0" y="36"/>
                    <a:pt x="0" y="36"/>
                  </a:cubicBezTo>
                  <a:cubicBezTo>
                    <a:pt x="1" y="35"/>
                    <a:pt x="1" y="34"/>
                    <a:pt x="1" y="34"/>
                  </a:cubicBezTo>
                  <a:cubicBezTo>
                    <a:pt x="34" y="1"/>
                    <a:pt x="34" y="1"/>
                    <a:pt x="34" y="1"/>
                  </a:cubicBezTo>
                  <a:cubicBezTo>
                    <a:pt x="35" y="0"/>
                    <a:pt x="36" y="0"/>
                    <a:pt x="37" y="0"/>
                  </a:cubicBezTo>
                  <a:cubicBezTo>
                    <a:pt x="38" y="0"/>
                    <a:pt x="39" y="1"/>
                    <a:pt x="40" y="2"/>
                  </a:cubicBezTo>
                  <a:cubicBezTo>
                    <a:pt x="47" y="15"/>
                    <a:pt x="47" y="15"/>
                    <a:pt x="47" y="15"/>
                  </a:cubicBezTo>
                  <a:cubicBezTo>
                    <a:pt x="60" y="22"/>
                    <a:pt x="60" y="22"/>
                    <a:pt x="60" y="22"/>
                  </a:cubicBezTo>
                  <a:cubicBezTo>
                    <a:pt x="61" y="22"/>
                    <a:pt x="62" y="24"/>
                    <a:pt x="62" y="25"/>
                  </a:cubicBezTo>
                  <a:cubicBezTo>
                    <a:pt x="62" y="26"/>
                    <a:pt x="62" y="27"/>
                    <a:pt x="61" y="28"/>
                  </a:cubicBezTo>
                  <a:cubicBezTo>
                    <a:pt x="28" y="61"/>
                    <a:pt x="28" y="61"/>
                    <a:pt x="28" y="61"/>
                  </a:cubicBezTo>
                  <a:cubicBezTo>
                    <a:pt x="28" y="61"/>
                    <a:pt x="27" y="62"/>
                    <a:pt x="26" y="62"/>
                  </a:cubicBezTo>
                  <a:cubicBezTo>
                    <a:pt x="26" y="62"/>
                    <a:pt x="25" y="62"/>
                    <a:pt x="23" y="62"/>
                  </a:cubicBezTo>
                  <a:close/>
                  <a:moveTo>
                    <a:pt x="23" y="56"/>
                  </a:moveTo>
                  <a:cubicBezTo>
                    <a:pt x="23" y="58"/>
                    <a:pt x="23" y="58"/>
                    <a:pt x="23" y="58"/>
                  </a:cubicBezTo>
                  <a:lnTo>
                    <a:pt x="23" y="56"/>
                  </a:lnTo>
                  <a:close/>
                  <a:moveTo>
                    <a:pt x="8" y="39"/>
                  </a:moveTo>
                  <a:cubicBezTo>
                    <a:pt x="8" y="40"/>
                    <a:pt x="9" y="44"/>
                    <a:pt x="14" y="48"/>
                  </a:cubicBezTo>
                  <a:cubicBezTo>
                    <a:pt x="18" y="52"/>
                    <a:pt x="22" y="54"/>
                    <a:pt x="23" y="54"/>
                  </a:cubicBezTo>
                  <a:cubicBezTo>
                    <a:pt x="23" y="54"/>
                    <a:pt x="23" y="54"/>
                    <a:pt x="23" y="54"/>
                  </a:cubicBezTo>
                  <a:cubicBezTo>
                    <a:pt x="51" y="26"/>
                    <a:pt x="51" y="26"/>
                    <a:pt x="51" y="26"/>
                  </a:cubicBezTo>
                  <a:cubicBezTo>
                    <a:pt x="42" y="21"/>
                    <a:pt x="42" y="21"/>
                    <a:pt x="42" y="21"/>
                  </a:cubicBezTo>
                  <a:cubicBezTo>
                    <a:pt x="42" y="21"/>
                    <a:pt x="41" y="20"/>
                    <a:pt x="41" y="20"/>
                  </a:cubicBezTo>
                  <a:cubicBezTo>
                    <a:pt x="36" y="11"/>
                    <a:pt x="36" y="11"/>
                    <a:pt x="36" y="11"/>
                  </a:cubicBezTo>
                  <a:cubicBezTo>
                    <a:pt x="8" y="39"/>
                    <a:pt x="8" y="39"/>
                    <a:pt x="8" y="39"/>
                  </a:cubicBezTo>
                  <a:cubicBezTo>
                    <a:pt x="8" y="39"/>
                    <a:pt x="8" y="39"/>
                    <a:pt x="8"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865">
                <a:solidFill>
                  <a:prstClr val="black"/>
                </a:solidFill>
                <a:latin typeface="华文细黑" panose="02010600040101010101" pitchFamily="2" charset="-122"/>
                <a:ea typeface="华文细黑" panose="02010600040101010101" pitchFamily="2" charset="-122"/>
              </a:endParaRPr>
            </a:p>
          </p:txBody>
        </p:sp>
        <p:sp>
          <p:nvSpPr>
            <p:cNvPr id="23" name="Freeform 39"/>
            <p:cNvSpPr/>
            <p:nvPr/>
          </p:nvSpPr>
          <p:spPr bwMode="auto">
            <a:xfrm>
              <a:off x="3910913" y="4045814"/>
              <a:ext cx="78828" cy="8155"/>
            </a:xfrm>
            <a:custGeom>
              <a:avLst/>
              <a:gdLst>
                <a:gd name="T0" fmla="*/ 39 w 41"/>
                <a:gd name="T1" fmla="*/ 4 h 4"/>
                <a:gd name="T2" fmla="*/ 2 w 41"/>
                <a:gd name="T3" fmla="*/ 4 h 4"/>
                <a:gd name="T4" fmla="*/ 0 w 41"/>
                <a:gd name="T5" fmla="*/ 2 h 4"/>
                <a:gd name="T6" fmla="*/ 2 w 41"/>
                <a:gd name="T7" fmla="*/ 0 h 4"/>
                <a:gd name="T8" fmla="*/ 39 w 41"/>
                <a:gd name="T9" fmla="*/ 0 h 4"/>
                <a:gd name="T10" fmla="*/ 41 w 41"/>
                <a:gd name="T11" fmla="*/ 2 h 4"/>
                <a:gd name="T12" fmla="*/ 39 w 41"/>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41" h="4">
                  <a:moveTo>
                    <a:pt x="39" y="4"/>
                  </a:moveTo>
                  <a:cubicBezTo>
                    <a:pt x="2" y="4"/>
                    <a:pt x="2" y="4"/>
                    <a:pt x="2" y="4"/>
                  </a:cubicBezTo>
                  <a:cubicBezTo>
                    <a:pt x="1" y="4"/>
                    <a:pt x="0" y="4"/>
                    <a:pt x="0" y="2"/>
                  </a:cubicBezTo>
                  <a:cubicBezTo>
                    <a:pt x="0" y="1"/>
                    <a:pt x="1" y="0"/>
                    <a:pt x="2" y="0"/>
                  </a:cubicBezTo>
                  <a:cubicBezTo>
                    <a:pt x="39" y="0"/>
                    <a:pt x="39" y="0"/>
                    <a:pt x="39" y="0"/>
                  </a:cubicBezTo>
                  <a:cubicBezTo>
                    <a:pt x="40" y="0"/>
                    <a:pt x="41" y="1"/>
                    <a:pt x="41" y="2"/>
                  </a:cubicBezTo>
                  <a:cubicBezTo>
                    <a:pt x="41" y="4"/>
                    <a:pt x="40" y="4"/>
                    <a:pt x="3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865">
                <a:solidFill>
                  <a:prstClr val="black"/>
                </a:solidFill>
                <a:latin typeface="华文细黑" panose="02010600040101010101" pitchFamily="2" charset="-122"/>
                <a:ea typeface="华文细黑" panose="02010600040101010101" pitchFamily="2" charset="-122"/>
              </a:endParaRPr>
            </a:p>
          </p:txBody>
        </p:sp>
      </p:grpSp>
      <p:grpSp>
        <p:nvGrpSpPr>
          <p:cNvPr id="24" name="组合 23"/>
          <p:cNvGrpSpPr/>
          <p:nvPr/>
        </p:nvGrpSpPr>
        <p:grpSpPr>
          <a:xfrm>
            <a:off x="2862789" y="2183417"/>
            <a:ext cx="727517" cy="768085"/>
            <a:chOff x="2503488" y="3219451"/>
            <a:chExt cx="427037" cy="450850"/>
          </a:xfrm>
          <a:solidFill>
            <a:schemeClr val="tx1"/>
          </a:solidFill>
        </p:grpSpPr>
        <p:sp>
          <p:nvSpPr>
            <p:cNvPr id="25" name="Freeform 49"/>
            <p:cNvSpPr>
              <a:spLocks noEditPoints="1"/>
            </p:cNvSpPr>
            <p:nvPr/>
          </p:nvSpPr>
          <p:spPr bwMode="auto">
            <a:xfrm>
              <a:off x="2649538" y="3219451"/>
              <a:ext cx="134938" cy="134938"/>
            </a:xfrm>
            <a:custGeom>
              <a:avLst/>
              <a:gdLst>
                <a:gd name="T0" fmla="*/ 18 w 36"/>
                <a:gd name="T1" fmla="*/ 36 h 36"/>
                <a:gd name="T2" fmla="*/ 36 w 36"/>
                <a:gd name="T3" fmla="*/ 18 h 36"/>
                <a:gd name="T4" fmla="*/ 18 w 36"/>
                <a:gd name="T5" fmla="*/ 0 h 36"/>
                <a:gd name="T6" fmla="*/ 0 w 36"/>
                <a:gd name="T7" fmla="*/ 18 h 36"/>
                <a:gd name="T8" fmla="*/ 18 w 36"/>
                <a:gd name="T9" fmla="*/ 36 h 36"/>
                <a:gd name="T10" fmla="*/ 18 w 36"/>
                <a:gd name="T11" fmla="*/ 6 h 36"/>
                <a:gd name="T12" fmla="*/ 30 w 36"/>
                <a:gd name="T13" fmla="*/ 18 h 36"/>
                <a:gd name="T14" fmla="*/ 18 w 36"/>
                <a:gd name="T15" fmla="*/ 30 h 36"/>
                <a:gd name="T16" fmla="*/ 6 w 36"/>
                <a:gd name="T17" fmla="*/ 18 h 36"/>
                <a:gd name="T18" fmla="*/ 18 w 36"/>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6">
                  <a:moveTo>
                    <a:pt x="18" y="36"/>
                  </a:moveTo>
                  <a:cubicBezTo>
                    <a:pt x="28" y="36"/>
                    <a:pt x="36" y="28"/>
                    <a:pt x="36" y="18"/>
                  </a:cubicBezTo>
                  <a:cubicBezTo>
                    <a:pt x="36" y="8"/>
                    <a:pt x="28" y="0"/>
                    <a:pt x="18" y="0"/>
                  </a:cubicBezTo>
                  <a:cubicBezTo>
                    <a:pt x="8" y="0"/>
                    <a:pt x="0" y="8"/>
                    <a:pt x="0" y="18"/>
                  </a:cubicBezTo>
                  <a:cubicBezTo>
                    <a:pt x="0" y="28"/>
                    <a:pt x="8" y="36"/>
                    <a:pt x="18" y="36"/>
                  </a:cubicBezTo>
                  <a:close/>
                  <a:moveTo>
                    <a:pt x="18" y="6"/>
                  </a:moveTo>
                  <a:cubicBezTo>
                    <a:pt x="25" y="6"/>
                    <a:pt x="30" y="11"/>
                    <a:pt x="30" y="18"/>
                  </a:cubicBezTo>
                  <a:cubicBezTo>
                    <a:pt x="30" y="25"/>
                    <a:pt x="25" y="30"/>
                    <a:pt x="18" y="30"/>
                  </a:cubicBezTo>
                  <a:cubicBezTo>
                    <a:pt x="11" y="30"/>
                    <a:pt x="6" y="25"/>
                    <a:pt x="6" y="18"/>
                  </a:cubicBezTo>
                  <a:cubicBezTo>
                    <a:pt x="6" y="11"/>
                    <a:pt x="11" y="6"/>
                    <a:pt x="1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865">
                <a:solidFill>
                  <a:prstClr val="black"/>
                </a:solidFill>
                <a:latin typeface="华文细黑" panose="02010600040101010101" pitchFamily="2" charset="-122"/>
                <a:ea typeface="华文细黑" panose="02010600040101010101" pitchFamily="2" charset="-122"/>
              </a:endParaRPr>
            </a:p>
          </p:txBody>
        </p:sp>
        <p:sp>
          <p:nvSpPr>
            <p:cNvPr id="26" name="Freeform 50"/>
            <p:cNvSpPr>
              <a:spLocks noEditPoints="1"/>
            </p:cNvSpPr>
            <p:nvPr/>
          </p:nvSpPr>
          <p:spPr bwMode="auto">
            <a:xfrm>
              <a:off x="2627313" y="3376613"/>
              <a:ext cx="179388" cy="293688"/>
            </a:xfrm>
            <a:custGeom>
              <a:avLst/>
              <a:gdLst>
                <a:gd name="T0" fmla="*/ 36 w 48"/>
                <a:gd name="T1" fmla="*/ 0 h 78"/>
                <a:gd name="T2" fmla="*/ 12 w 48"/>
                <a:gd name="T3" fmla="*/ 0 h 78"/>
                <a:gd name="T4" fmla="*/ 6 w 48"/>
                <a:gd name="T5" fmla="*/ 5 h 78"/>
                <a:gd name="T6" fmla="*/ 0 w 48"/>
                <a:gd name="T7" fmla="*/ 38 h 78"/>
                <a:gd name="T8" fmla="*/ 1 w 48"/>
                <a:gd name="T9" fmla="*/ 43 h 78"/>
                <a:gd name="T10" fmla="*/ 6 w 48"/>
                <a:gd name="T11" fmla="*/ 45 h 78"/>
                <a:gd name="T12" fmla="*/ 10 w 48"/>
                <a:gd name="T13" fmla="*/ 45 h 78"/>
                <a:gd name="T14" fmla="*/ 12 w 48"/>
                <a:gd name="T15" fmla="*/ 72 h 78"/>
                <a:gd name="T16" fmla="*/ 18 w 48"/>
                <a:gd name="T17" fmla="*/ 78 h 78"/>
                <a:gd name="T18" fmla="*/ 30 w 48"/>
                <a:gd name="T19" fmla="*/ 78 h 78"/>
                <a:gd name="T20" fmla="*/ 36 w 48"/>
                <a:gd name="T21" fmla="*/ 72 h 78"/>
                <a:gd name="T22" fmla="*/ 38 w 48"/>
                <a:gd name="T23" fmla="*/ 45 h 78"/>
                <a:gd name="T24" fmla="*/ 42 w 48"/>
                <a:gd name="T25" fmla="*/ 45 h 78"/>
                <a:gd name="T26" fmla="*/ 47 w 48"/>
                <a:gd name="T27" fmla="*/ 43 h 78"/>
                <a:gd name="T28" fmla="*/ 48 w 48"/>
                <a:gd name="T29" fmla="*/ 38 h 78"/>
                <a:gd name="T30" fmla="*/ 42 w 48"/>
                <a:gd name="T31" fmla="*/ 5 h 78"/>
                <a:gd name="T32" fmla="*/ 36 w 48"/>
                <a:gd name="T33" fmla="*/ 0 h 78"/>
                <a:gd name="T34" fmla="*/ 33 w 48"/>
                <a:gd name="T35" fmla="*/ 39 h 78"/>
                <a:gd name="T36" fmla="*/ 30 w 48"/>
                <a:gd name="T37" fmla="*/ 72 h 78"/>
                <a:gd name="T38" fmla="*/ 18 w 48"/>
                <a:gd name="T39" fmla="*/ 72 h 78"/>
                <a:gd name="T40" fmla="*/ 15 w 48"/>
                <a:gd name="T41" fmla="*/ 39 h 78"/>
                <a:gd name="T42" fmla="*/ 6 w 48"/>
                <a:gd name="T43" fmla="*/ 39 h 78"/>
                <a:gd name="T44" fmla="*/ 12 w 48"/>
                <a:gd name="T45" fmla="*/ 6 h 78"/>
                <a:gd name="T46" fmla="*/ 21 w 48"/>
                <a:gd name="T47" fmla="*/ 6 h 78"/>
                <a:gd name="T48" fmla="*/ 21 w 48"/>
                <a:gd name="T49" fmla="*/ 24 h 78"/>
                <a:gd name="T50" fmla="*/ 24 w 48"/>
                <a:gd name="T51" fmla="*/ 27 h 78"/>
                <a:gd name="T52" fmla="*/ 27 w 48"/>
                <a:gd name="T53" fmla="*/ 24 h 78"/>
                <a:gd name="T54" fmla="*/ 27 w 48"/>
                <a:gd name="T55" fmla="*/ 6 h 78"/>
                <a:gd name="T56" fmla="*/ 36 w 48"/>
                <a:gd name="T57" fmla="*/ 6 h 78"/>
                <a:gd name="T58" fmla="*/ 42 w 48"/>
                <a:gd name="T59" fmla="*/ 39 h 78"/>
                <a:gd name="T60" fmla="*/ 33 w 48"/>
                <a:gd name="T61"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 h="78">
                  <a:moveTo>
                    <a:pt x="36" y="0"/>
                  </a:moveTo>
                  <a:cubicBezTo>
                    <a:pt x="12" y="0"/>
                    <a:pt x="12" y="0"/>
                    <a:pt x="12" y="0"/>
                  </a:cubicBezTo>
                  <a:cubicBezTo>
                    <a:pt x="9" y="0"/>
                    <a:pt x="7" y="2"/>
                    <a:pt x="6" y="5"/>
                  </a:cubicBezTo>
                  <a:cubicBezTo>
                    <a:pt x="0" y="38"/>
                    <a:pt x="0" y="38"/>
                    <a:pt x="0" y="38"/>
                  </a:cubicBezTo>
                  <a:cubicBezTo>
                    <a:pt x="0" y="40"/>
                    <a:pt x="0" y="41"/>
                    <a:pt x="1" y="43"/>
                  </a:cubicBezTo>
                  <a:cubicBezTo>
                    <a:pt x="3" y="44"/>
                    <a:pt x="4" y="45"/>
                    <a:pt x="6" y="45"/>
                  </a:cubicBezTo>
                  <a:cubicBezTo>
                    <a:pt x="10" y="45"/>
                    <a:pt x="10" y="45"/>
                    <a:pt x="10" y="45"/>
                  </a:cubicBezTo>
                  <a:cubicBezTo>
                    <a:pt x="12" y="72"/>
                    <a:pt x="12" y="72"/>
                    <a:pt x="12" y="72"/>
                  </a:cubicBezTo>
                  <a:cubicBezTo>
                    <a:pt x="12" y="76"/>
                    <a:pt x="15" y="78"/>
                    <a:pt x="18" y="78"/>
                  </a:cubicBezTo>
                  <a:cubicBezTo>
                    <a:pt x="30" y="78"/>
                    <a:pt x="30" y="78"/>
                    <a:pt x="30" y="78"/>
                  </a:cubicBezTo>
                  <a:cubicBezTo>
                    <a:pt x="33" y="78"/>
                    <a:pt x="36" y="76"/>
                    <a:pt x="36" y="72"/>
                  </a:cubicBezTo>
                  <a:cubicBezTo>
                    <a:pt x="38" y="45"/>
                    <a:pt x="38" y="45"/>
                    <a:pt x="38" y="45"/>
                  </a:cubicBezTo>
                  <a:cubicBezTo>
                    <a:pt x="42" y="45"/>
                    <a:pt x="42" y="45"/>
                    <a:pt x="42" y="45"/>
                  </a:cubicBezTo>
                  <a:cubicBezTo>
                    <a:pt x="44" y="45"/>
                    <a:pt x="45" y="44"/>
                    <a:pt x="47" y="43"/>
                  </a:cubicBezTo>
                  <a:cubicBezTo>
                    <a:pt x="48" y="41"/>
                    <a:pt x="48" y="40"/>
                    <a:pt x="48" y="38"/>
                  </a:cubicBezTo>
                  <a:cubicBezTo>
                    <a:pt x="42" y="5"/>
                    <a:pt x="42" y="5"/>
                    <a:pt x="42" y="5"/>
                  </a:cubicBezTo>
                  <a:cubicBezTo>
                    <a:pt x="41" y="2"/>
                    <a:pt x="39" y="0"/>
                    <a:pt x="36" y="0"/>
                  </a:cubicBezTo>
                  <a:close/>
                  <a:moveTo>
                    <a:pt x="33" y="39"/>
                  </a:moveTo>
                  <a:cubicBezTo>
                    <a:pt x="30" y="72"/>
                    <a:pt x="30" y="72"/>
                    <a:pt x="30" y="72"/>
                  </a:cubicBezTo>
                  <a:cubicBezTo>
                    <a:pt x="18" y="72"/>
                    <a:pt x="18" y="72"/>
                    <a:pt x="18" y="72"/>
                  </a:cubicBezTo>
                  <a:cubicBezTo>
                    <a:pt x="15" y="39"/>
                    <a:pt x="15" y="39"/>
                    <a:pt x="15" y="39"/>
                  </a:cubicBezTo>
                  <a:cubicBezTo>
                    <a:pt x="6" y="39"/>
                    <a:pt x="6" y="39"/>
                    <a:pt x="6" y="39"/>
                  </a:cubicBezTo>
                  <a:cubicBezTo>
                    <a:pt x="12" y="6"/>
                    <a:pt x="12" y="6"/>
                    <a:pt x="12" y="6"/>
                  </a:cubicBezTo>
                  <a:cubicBezTo>
                    <a:pt x="21" y="6"/>
                    <a:pt x="21" y="6"/>
                    <a:pt x="21" y="6"/>
                  </a:cubicBezTo>
                  <a:cubicBezTo>
                    <a:pt x="21" y="24"/>
                    <a:pt x="21" y="24"/>
                    <a:pt x="21" y="24"/>
                  </a:cubicBezTo>
                  <a:cubicBezTo>
                    <a:pt x="21" y="26"/>
                    <a:pt x="22" y="27"/>
                    <a:pt x="24" y="27"/>
                  </a:cubicBezTo>
                  <a:cubicBezTo>
                    <a:pt x="26" y="27"/>
                    <a:pt x="27" y="26"/>
                    <a:pt x="27" y="24"/>
                  </a:cubicBezTo>
                  <a:cubicBezTo>
                    <a:pt x="27" y="6"/>
                    <a:pt x="27" y="6"/>
                    <a:pt x="27" y="6"/>
                  </a:cubicBezTo>
                  <a:cubicBezTo>
                    <a:pt x="36" y="6"/>
                    <a:pt x="36" y="6"/>
                    <a:pt x="36" y="6"/>
                  </a:cubicBezTo>
                  <a:cubicBezTo>
                    <a:pt x="42" y="39"/>
                    <a:pt x="42" y="39"/>
                    <a:pt x="42" y="39"/>
                  </a:cubicBezTo>
                  <a:lnTo>
                    <a:pt x="33"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865">
                <a:solidFill>
                  <a:prstClr val="black"/>
                </a:solidFill>
                <a:latin typeface="华文细黑" panose="02010600040101010101" pitchFamily="2" charset="-122"/>
                <a:ea typeface="华文细黑" panose="02010600040101010101" pitchFamily="2" charset="-122"/>
              </a:endParaRPr>
            </a:p>
          </p:txBody>
        </p:sp>
        <p:sp>
          <p:nvSpPr>
            <p:cNvPr id="27" name="Freeform 51"/>
            <p:cNvSpPr>
              <a:spLocks noEditPoints="1"/>
            </p:cNvSpPr>
            <p:nvPr/>
          </p:nvSpPr>
          <p:spPr bwMode="auto">
            <a:xfrm>
              <a:off x="2803525" y="3241676"/>
              <a:ext cx="107950" cy="109538"/>
            </a:xfrm>
            <a:custGeom>
              <a:avLst/>
              <a:gdLst>
                <a:gd name="T0" fmla="*/ 14 w 29"/>
                <a:gd name="T1" fmla="*/ 29 h 29"/>
                <a:gd name="T2" fmla="*/ 29 w 29"/>
                <a:gd name="T3" fmla="*/ 14 h 29"/>
                <a:gd name="T4" fmla="*/ 14 w 29"/>
                <a:gd name="T5" fmla="*/ 0 h 29"/>
                <a:gd name="T6" fmla="*/ 0 w 29"/>
                <a:gd name="T7" fmla="*/ 14 h 29"/>
                <a:gd name="T8" fmla="*/ 14 w 29"/>
                <a:gd name="T9" fmla="*/ 29 h 29"/>
                <a:gd name="T10" fmla="*/ 14 w 29"/>
                <a:gd name="T11" fmla="*/ 5 h 29"/>
                <a:gd name="T12" fmla="*/ 24 w 29"/>
                <a:gd name="T13" fmla="*/ 14 h 29"/>
                <a:gd name="T14" fmla="*/ 14 w 29"/>
                <a:gd name="T15" fmla="*/ 24 h 29"/>
                <a:gd name="T16" fmla="*/ 5 w 29"/>
                <a:gd name="T17" fmla="*/ 14 h 29"/>
                <a:gd name="T18" fmla="*/ 14 w 29"/>
                <a:gd name="T19" fmla="*/ 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29">
                  <a:moveTo>
                    <a:pt x="14" y="29"/>
                  </a:moveTo>
                  <a:cubicBezTo>
                    <a:pt x="22" y="29"/>
                    <a:pt x="29" y="22"/>
                    <a:pt x="29" y="14"/>
                  </a:cubicBezTo>
                  <a:cubicBezTo>
                    <a:pt x="29" y="6"/>
                    <a:pt x="22" y="0"/>
                    <a:pt x="14" y="0"/>
                  </a:cubicBezTo>
                  <a:cubicBezTo>
                    <a:pt x="6" y="0"/>
                    <a:pt x="0" y="6"/>
                    <a:pt x="0" y="14"/>
                  </a:cubicBezTo>
                  <a:cubicBezTo>
                    <a:pt x="0" y="22"/>
                    <a:pt x="6" y="29"/>
                    <a:pt x="14" y="29"/>
                  </a:cubicBezTo>
                  <a:close/>
                  <a:moveTo>
                    <a:pt x="14" y="5"/>
                  </a:moveTo>
                  <a:cubicBezTo>
                    <a:pt x="19" y="5"/>
                    <a:pt x="24" y="9"/>
                    <a:pt x="24" y="14"/>
                  </a:cubicBezTo>
                  <a:cubicBezTo>
                    <a:pt x="24" y="20"/>
                    <a:pt x="19" y="24"/>
                    <a:pt x="14" y="24"/>
                  </a:cubicBezTo>
                  <a:cubicBezTo>
                    <a:pt x="9" y="24"/>
                    <a:pt x="5" y="20"/>
                    <a:pt x="5" y="14"/>
                  </a:cubicBezTo>
                  <a:cubicBezTo>
                    <a:pt x="5" y="9"/>
                    <a:pt x="9" y="5"/>
                    <a:pt x="1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865">
                <a:solidFill>
                  <a:prstClr val="black"/>
                </a:solidFill>
                <a:latin typeface="华文细黑" panose="02010600040101010101" pitchFamily="2" charset="-122"/>
                <a:ea typeface="华文细黑" panose="02010600040101010101" pitchFamily="2" charset="-122"/>
              </a:endParaRPr>
            </a:p>
          </p:txBody>
        </p:sp>
        <p:sp>
          <p:nvSpPr>
            <p:cNvPr id="28" name="Freeform 52"/>
            <p:cNvSpPr/>
            <p:nvPr/>
          </p:nvSpPr>
          <p:spPr bwMode="auto">
            <a:xfrm>
              <a:off x="2803525" y="3368676"/>
              <a:ext cx="127000" cy="233363"/>
            </a:xfrm>
            <a:custGeom>
              <a:avLst/>
              <a:gdLst>
                <a:gd name="T0" fmla="*/ 29 w 34"/>
                <a:gd name="T1" fmla="*/ 4 h 62"/>
                <a:gd name="T2" fmla="*/ 24 w 34"/>
                <a:gd name="T3" fmla="*/ 0 h 62"/>
                <a:gd name="T4" fmla="*/ 5 w 34"/>
                <a:gd name="T5" fmla="*/ 0 h 62"/>
                <a:gd name="T6" fmla="*/ 0 w 34"/>
                <a:gd name="T7" fmla="*/ 3 h 62"/>
                <a:gd name="T8" fmla="*/ 1 w 34"/>
                <a:gd name="T9" fmla="*/ 6 h 62"/>
                <a:gd name="T10" fmla="*/ 3 w 34"/>
                <a:gd name="T11" fmla="*/ 16 h 62"/>
                <a:gd name="T12" fmla="*/ 5 w 34"/>
                <a:gd name="T13" fmla="*/ 4 h 62"/>
                <a:gd name="T14" fmla="*/ 12 w 34"/>
                <a:gd name="T15" fmla="*/ 4 h 62"/>
                <a:gd name="T16" fmla="*/ 12 w 34"/>
                <a:gd name="T17" fmla="*/ 19 h 62"/>
                <a:gd name="T18" fmla="*/ 14 w 34"/>
                <a:gd name="T19" fmla="*/ 21 h 62"/>
                <a:gd name="T20" fmla="*/ 17 w 34"/>
                <a:gd name="T21" fmla="*/ 19 h 62"/>
                <a:gd name="T22" fmla="*/ 17 w 34"/>
                <a:gd name="T23" fmla="*/ 4 h 62"/>
                <a:gd name="T24" fmla="*/ 24 w 34"/>
                <a:gd name="T25" fmla="*/ 4 h 62"/>
                <a:gd name="T26" fmla="*/ 29 w 34"/>
                <a:gd name="T27" fmla="*/ 31 h 62"/>
                <a:gd name="T28" fmla="*/ 21 w 34"/>
                <a:gd name="T29" fmla="*/ 31 h 62"/>
                <a:gd name="T30" fmla="*/ 19 w 34"/>
                <a:gd name="T31" fmla="*/ 57 h 62"/>
                <a:gd name="T32" fmla="*/ 9 w 34"/>
                <a:gd name="T33" fmla="*/ 57 h 62"/>
                <a:gd name="T34" fmla="*/ 7 w 34"/>
                <a:gd name="T35" fmla="*/ 44 h 62"/>
                <a:gd name="T36" fmla="*/ 3 w 34"/>
                <a:gd name="T37" fmla="*/ 50 h 62"/>
                <a:gd name="T38" fmla="*/ 5 w 34"/>
                <a:gd name="T39" fmla="*/ 58 h 62"/>
                <a:gd name="T40" fmla="*/ 9 w 34"/>
                <a:gd name="T41" fmla="*/ 62 h 62"/>
                <a:gd name="T42" fmla="*/ 19 w 34"/>
                <a:gd name="T43" fmla="*/ 62 h 62"/>
                <a:gd name="T44" fmla="*/ 24 w 34"/>
                <a:gd name="T45" fmla="*/ 58 h 62"/>
                <a:gd name="T46" fmla="*/ 26 w 34"/>
                <a:gd name="T47" fmla="*/ 36 h 62"/>
                <a:gd name="T48" fmla="*/ 29 w 34"/>
                <a:gd name="T49" fmla="*/ 36 h 62"/>
                <a:gd name="T50" fmla="*/ 32 w 34"/>
                <a:gd name="T51" fmla="*/ 34 h 62"/>
                <a:gd name="T52" fmla="*/ 33 w 34"/>
                <a:gd name="T53" fmla="*/ 30 h 62"/>
                <a:gd name="T54" fmla="*/ 29 w 34"/>
                <a:gd name="T55"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4" h="62">
                  <a:moveTo>
                    <a:pt x="29" y="4"/>
                  </a:moveTo>
                  <a:cubicBezTo>
                    <a:pt x="28" y="1"/>
                    <a:pt x="26" y="0"/>
                    <a:pt x="24" y="0"/>
                  </a:cubicBezTo>
                  <a:cubicBezTo>
                    <a:pt x="5" y="0"/>
                    <a:pt x="5" y="0"/>
                    <a:pt x="5" y="0"/>
                  </a:cubicBezTo>
                  <a:cubicBezTo>
                    <a:pt x="2" y="0"/>
                    <a:pt x="1" y="1"/>
                    <a:pt x="0" y="3"/>
                  </a:cubicBezTo>
                  <a:cubicBezTo>
                    <a:pt x="0" y="4"/>
                    <a:pt x="1" y="5"/>
                    <a:pt x="1" y="6"/>
                  </a:cubicBezTo>
                  <a:cubicBezTo>
                    <a:pt x="3" y="16"/>
                    <a:pt x="3" y="16"/>
                    <a:pt x="3" y="16"/>
                  </a:cubicBezTo>
                  <a:cubicBezTo>
                    <a:pt x="5" y="4"/>
                    <a:pt x="5" y="4"/>
                    <a:pt x="5" y="4"/>
                  </a:cubicBezTo>
                  <a:cubicBezTo>
                    <a:pt x="12" y="4"/>
                    <a:pt x="12" y="4"/>
                    <a:pt x="12" y="4"/>
                  </a:cubicBezTo>
                  <a:cubicBezTo>
                    <a:pt x="12" y="19"/>
                    <a:pt x="12" y="19"/>
                    <a:pt x="12" y="19"/>
                  </a:cubicBezTo>
                  <a:cubicBezTo>
                    <a:pt x="12" y="20"/>
                    <a:pt x="13" y="21"/>
                    <a:pt x="14" y="21"/>
                  </a:cubicBezTo>
                  <a:cubicBezTo>
                    <a:pt x="16" y="21"/>
                    <a:pt x="17" y="20"/>
                    <a:pt x="17" y="19"/>
                  </a:cubicBezTo>
                  <a:cubicBezTo>
                    <a:pt x="17" y="4"/>
                    <a:pt x="17" y="4"/>
                    <a:pt x="17" y="4"/>
                  </a:cubicBezTo>
                  <a:cubicBezTo>
                    <a:pt x="24" y="4"/>
                    <a:pt x="24" y="4"/>
                    <a:pt x="24" y="4"/>
                  </a:cubicBezTo>
                  <a:cubicBezTo>
                    <a:pt x="29" y="31"/>
                    <a:pt x="29" y="31"/>
                    <a:pt x="29" y="31"/>
                  </a:cubicBezTo>
                  <a:cubicBezTo>
                    <a:pt x="21" y="31"/>
                    <a:pt x="21" y="31"/>
                    <a:pt x="21" y="31"/>
                  </a:cubicBezTo>
                  <a:cubicBezTo>
                    <a:pt x="19" y="57"/>
                    <a:pt x="19" y="57"/>
                    <a:pt x="19" y="57"/>
                  </a:cubicBezTo>
                  <a:cubicBezTo>
                    <a:pt x="9" y="57"/>
                    <a:pt x="9" y="57"/>
                    <a:pt x="9" y="57"/>
                  </a:cubicBezTo>
                  <a:cubicBezTo>
                    <a:pt x="7" y="44"/>
                    <a:pt x="7" y="44"/>
                    <a:pt x="7" y="44"/>
                  </a:cubicBezTo>
                  <a:cubicBezTo>
                    <a:pt x="3" y="50"/>
                    <a:pt x="3" y="50"/>
                    <a:pt x="3" y="50"/>
                  </a:cubicBezTo>
                  <a:cubicBezTo>
                    <a:pt x="5" y="58"/>
                    <a:pt x="5" y="58"/>
                    <a:pt x="5" y="58"/>
                  </a:cubicBezTo>
                  <a:cubicBezTo>
                    <a:pt x="5" y="60"/>
                    <a:pt x="7" y="62"/>
                    <a:pt x="9" y="62"/>
                  </a:cubicBezTo>
                  <a:cubicBezTo>
                    <a:pt x="19" y="62"/>
                    <a:pt x="19" y="62"/>
                    <a:pt x="19" y="62"/>
                  </a:cubicBezTo>
                  <a:cubicBezTo>
                    <a:pt x="22" y="62"/>
                    <a:pt x="24" y="60"/>
                    <a:pt x="24" y="58"/>
                  </a:cubicBezTo>
                  <a:cubicBezTo>
                    <a:pt x="26" y="36"/>
                    <a:pt x="26" y="36"/>
                    <a:pt x="26" y="36"/>
                  </a:cubicBezTo>
                  <a:cubicBezTo>
                    <a:pt x="29" y="36"/>
                    <a:pt x="29" y="36"/>
                    <a:pt x="29" y="36"/>
                  </a:cubicBezTo>
                  <a:cubicBezTo>
                    <a:pt x="30" y="36"/>
                    <a:pt x="31" y="35"/>
                    <a:pt x="32" y="34"/>
                  </a:cubicBezTo>
                  <a:cubicBezTo>
                    <a:pt x="33" y="33"/>
                    <a:pt x="34" y="31"/>
                    <a:pt x="33" y="30"/>
                  </a:cubicBezTo>
                  <a:lnTo>
                    <a:pt x="29"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865">
                <a:solidFill>
                  <a:prstClr val="black"/>
                </a:solidFill>
                <a:latin typeface="华文细黑" panose="02010600040101010101" pitchFamily="2" charset="-122"/>
                <a:ea typeface="华文细黑" panose="02010600040101010101" pitchFamily="2" charset="-122"/>
              </a:endParaRPr>
            </a:p>
          </p:txBody>
        </p:sp>
        <p:sp>
          <p:nvSpPr>
            <p:cNvPr id="29" name="Freeform 53"/>
            <p:cNvSpPr>
              <a:spLocks noEditPoints="1"/>
            </p:cNvSpPr>
            <p:nvPr/>
          </p:nvSpPr>
          <p:spPr bwMode="auto">
            <a:xfrm>
              <a:off x="2522538" y="3241676"/>
              <a:ext cx="107950" cy="109538"/>
            </a:xfrm>
            <a:custGeom>
              <a:avLst/>
              <a:gdLst>
                <a:gd name="T0" fmla="*/ 15 w 29"/>
                <a:gd name="T1" fmla="*/ 29 h 29"/>
                <a:gd name="T2" fmla="*/ 29 w 29"/>
                <a:gd name="T3" fmla="*/ 14 h 29"/>
                <a:gd name="T4" fmla="*/ 15 w 29"/>
                <a:gd name="T5" fmla="*/ 0 h 29"/>
                <a:gd name="T6" fmla="*/ 0 w 29"/>
                <a:gd name="T7" fmla="*/ 14 h 29"/>
                <a:gd name="T8" fmla="*/ 15 w 29"/>
                <a:gd name="T9" fmla="*/ 29 h 29"/>
                <a:gd name="T10" fmla="*/ 15 w 29"/>
                <a:gd name="T11" fmla="*/ 5 h 29"/>
                <a:gd name="T12" fmla="*/ 24 w 29"/>
                <a:gd name="T13" fmla="*/ 14 h 29"/>
                <a:gd name="T14" fmla="*/ 15 w 29"/>
                <a:gd name="T15" fmla="*/ 24 h 29"/>
                <a:gd name="T16" fmla="*/ 5 w 29"/>
                <a:gd name="T17" fmla="*/ 14 h 29"/>
                <a:gd name="T18" fmla="*/ 15 w 29"/>
                <a:gd name="T19" fmla="*/ 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29">
                  <a:moveTo>
                    <a:pt x="15" y="29"/>
                  </a:moveTo>
                  <a:cubicBezTo>
                    <a:pt x="23" y="29"/>
                    <a:pt x="29" y="22"/>
                    <a:pt x="29" y="14"/>
                  </a:cubicBezTo>
                  <a:cubicBezTo>
                    <a:pt x="29" y="6"/>
                    <a:pt x="23" y="0"/>
                    <a:pt x="15" y="0"/>
                  </a:cubicBezTo>
                  <a:cubicBezTo>
                    <a:pt x="7" y="0"/>
                    <a:pt x="0" y="6"/>
                    <a:pt x="0" y="14"/>
                  </a:cubicBezTo>
                  <a:cubicBezTo>
                    <a:pt x="0" y="22"/>
                    <a:pt x="7" y="29"/>
                    <a:pt x="15" y="29"/>
                  </a:cubicBezTo>
                  <a:close/>
                  <a:moveTo>
                    <a:pt x="15" y="5"/>
                  </a:moveTo>
                  <a:cubicBezTo>
                    <a:pt x="20" y="5"/>
                    <a:pt x="24" y="9"/>
                    <a:pt x="24" y="14"/>
                  </a:cubicBezTo>
                  <a:cubicBezTo>
                    <a:pt x="24" y="20"/>
                    <a:pt x="20" y="24"/>
                    <a:pt x="15" y="24"/>
                  </a:cubicBezTo>
                  <a:cubicBezTo>
                    <a:pt x="10" y="24"/>
                    <a:pt x="5" y="20"/>
                    <a:pt x="5" y="14"/>
                  </a:cubicBezTo>
                  <a:cubicBezTo>
                    <a:pt x="5" y="9"/>
                    <a:pt x="10" y="5"/>
                    <a:pt x="15"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865">
                <a:solidFill>
                  <a:prstClr val="black"/>
                </a:solidFill>
                <a:latin typeface="华文细黑" panose="02010600040101010101" pitchFamily="2" charset="-122"/>
                <a:ea typeface="华文细黑" panose="02010600040101010101" pitchFamily="2" charset="-122"/>
              </a:endParaRPr>
            </a:p>
          </p:txBody>
        </p:sp>
        <p:sp>
          <p:nvSpPr>
            <p:cNvPr id="30" name="Freeform 54"/>
            <p:cNvSpPr/>
            <p:nvPr/>
          </p:nvSpPr>
          <p:spPr bwMode="auto">
            <a:xfrm>
              <a:off x="2503488" y="3368676"/>
              <a:ext cx="127000" cy="233363"/>
            </a:xfrm>
            <a:custGeom>
              <a:avLst/>
              <a:gdLst>
                <a:gd name="T0" fmla="*/ 20 w 34"/>
                <a:gd name="T1" fmla="*/ 21 h 62"/>
                <a:gd name="T2" fmla="*/ 22 w 34"/>
                <a:gd name="T3" fmla="*/ 19 h 62"/>
                <a:gd name="T4" fmla="*/ 22 w 34"/>
                <a:gd name="T5" fmla="*/ 4 h 62"/>
                <a:gd name="T6" fmla="*/ 29 w 34"/>
                <a:gd name="T7" fmla="*/ 4 h 62"/>
                <a:gd name="T8" fmla="*/ 31 w 34"/>
                <a:gd name="T9" fmla="*/ 16 h 62"/>
                <a:gd name="T10" fmla="*/ 33 w 34"/>
                <a:gd name="T11" fmla="*/ 6 h 62"/>
                <a:gd name="T12" fmla="*/ 34 w 34"/>
                <a:gd name="T13" fmla="*/ 3 h 62"/>
                <a:gd name="T14" fmla="*/ 29 w 34"/>
                <a:gd name="T15" fmla="*/ 0 h 62"/>
                <a:gd name="T16" fmla="*/ 10 w 34"/>
                <a:gd name="T17" fmla="*/ 0 h 62"/>
                <a:gd name="T18" fmla="*/ 5 w 34"/>
                <a:gd name="T19" fmla="*/ 4 h 62"/>
                <a:gd name="T20" fmla="*/ 1 w 34"/>
                <a:gd name="T21" fmla="*/ 30 h 62"/>
                <a:gd name="T22" fmla="*/ 2 w 34"/>
                <a:gd name="T23" fmla="*/ 34 h 62"/>
                <a:gd name="T24" fmla="*/ 5 w 34"/>
                <a:gd name="T25" fmla="*/ 36 h 62"/>
                <a:gd name="T26" fmla="*/ 8 w 34"/>
                <a:gd name="T27" fmla="*/ 36 h 62"/>
                <a:gd name="T28" fmla="*/ 10 w 34"/>
                <a:gd name="T29" fmla="*/ 58 h 62"/>
                <a:gd name="T30" fmla="*/ 15 w 34"/>
                <a:gd name="T31" fmla="*/ 62 h 62"/>
                <a:gd name="T32" fmla="*/ 25 w 34"/>
                <a:gd name="T33" fmla="*/ 62 h 62"/>
                <a:gd name="T34" fmla="*/ 29 w 34"/>
                <a:gd name="T35" fmla="*/ 58 h 62"/>
                <a:gd name="T36" fmla="*/ 31 w 34"/>
                <a:gd name="T37" fmla="*/ 50 h 62"/>
                <a:gd name="T38" fmla="*/ 27 w 34"/>
                <a:gd name="T39" fmla="*/ 44 h 62"/>
                <a:gd name="T40" fmla="*/ 25 w 34"/>
                <a:gd name="T41" fmla="*/ 57 h 62"/>
                <a:gd name="T42" fmla="*/ 15 w 34"/>
                <a:gd name="T43" fmla="*/ 57 h 62"/>
                <a:gd name="T44" fmla="*/ 13 w 34"/>
                <a:gd name="T45" fmla="*/ 31 h 62"/>
                <a:gd name="T46" fmla="*/ 5 w 34"/>
                <a:gd name="T47" fmla="*/ 31 h 62"/>
                <a:gd name="T48" fmla="*/ 10 w 34"/>
                <a:gd name="T49" fmla="*/ 4 h 62"/>
                <a:gd name="T50" fmla="*/ 17 w 34"/>
                <a:gd name="T51" fmla="*/ 4 h 62"/>
                <a:gd name="T52" fmla="*/ 17 w 34"/>
                <a:gd name="T53" fmla="*/ 19 h 62"/>
                <a:gd name="T54" fmla="*/ 20 w 34"/>
                <a:gd name="T55" fmla="*/ 2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4" h="62">
                  <a:moveTo>
                    <a:pt x="20" y="21"/>
                  </a:moveTo>
                  <a:cubicBezTo>
                    <a:pt x="21" y="21"/>
                    <a:pt x="22" y="20"/>
                    <a:pt x="22" y="19"/>
                  </a:cubicBezTo>
                  <a:cubicBezTo>
                    <a:pt x="22" y="4"/>
                    <a:pt x="22" y="4"/>
                    <a:pt x="22" y="4"/>
                  </a:cubicBezTo>
                  <a:cubicBezTo>
                    <a:pt x="29" y="4"/>
                    <a:pt x="29" y="4"/>
                    <a:pt x="29" y="4"/>
                  </a:cubicBezTo>
                  <a:cubicBezTo>
                    <a:pt x="31" y="16"/>
                    <a:pt x="31" y="16"/>
                    <a:pt x="31" y="16"/>
                  </a:cubicBezTo>
                  <a:cubicBezTo>
                    <a:pt x="33" y="6"/>
                    <a:pt x="33" y="6"/>
                    <a:pt x="33" y="6"/>
                  </a:cubicBezTo>
                  <a:cubicBezTo>
                    <a:pt x="33" y="5"/>
                    <a:pt x="34" y="4"/>
                    <a:pt x="34" y="3"/>
                  </a:cubicBezTo>
                  <a:cubicBezTo>
                    <a:pt x="33" y="1"/>
                    <a:pt x="32" y="0"/>
                    <a:pt x="29" y="0"/>
                  </a:cubicBezTo>
                  <a:cubicBezTo>
                    <a:pt x="10" y="0"/>
                    <a:pt x="10" y="0"/>
                    <a:pt x="10" y="0"/>
                  </a:cubicBezTo>
                  <a:cubicBezTo>
                    <a:pt x="8" y="0"/>
                    <a:pt x="6" y="1"/>
                    <a:pt x="5" y="4"/>
                  </a:cubicBezTo>
                  <a:cubicBezTo>
                    <a:pt x="1" y="30"/>
                    <a:pt x="1" y="30"/>
                    <a:pt x="1" y="30"/>
                  </a:cubicBezTo>
                  <a:cubicBezTo>
                    <a:pt x="0" y="31"/>
                    <a:pt x="1" y="33"/>
                    <a:pt x="2" y="34"/>
                  </a:cubicBezTo>
                  <a:cubicBezTo>
                    <a:pt x="3" y="35"/>
                    <a:pt x="4" y="36"/>
                    <a:pt x="5" y="36"/>
                  </a:cubicBezTo>
                  <a:cubicBezTo>
                    <a:pt x="8" y="36"/>
                    <a:pt x="8" y="36"/>
                    <a:pt x="8" y="36"/>
                  </a:cubicBezTo>
                  <a:cubicBezTo>
                    <a:pt x="10" y="58"/>
                    <a:pt x="10" y="58"/>
                    <a:pt x="10" y="58"/>
                  </a:cubicBezTo>
                  <a:cubicBezTo>
                    <a:pt x="10" y="60"/>
                    <a:pt x="12" y="62"/>
                    <a:pt x="15" y="62"/>
                  </a:cubicBezTo>
                  <a:cubicBezTo>
                    <a:pt x="25" y="62"/>
                    <a:pt x="25" y="62"/>
                    <a:pt x="25" y="62"/>
                  </a:cubicBezTo>
                  <a:cubicBezTo>
                    <a:pt x="27" y="62"/>
                    <a:pt x="29" y="60"/>
                    <a:pt x="29" y="58"/>
                  </a:cubicBezTo>
                  <a:cubicBezTo>
                    <a:pt x="31" y="50"/>
                    <a:pt x="31" y="50"/>
                    <a:pt x="31" y="50"/>
                  </a:cubicBezTo>
                  <a:cubicBezTo>
                    <a:pt x="27" y="44"/>
                    <a:pt x="27" y="44"/>
                    <a:pt x="27" y="44"/>
                  </a:cubicBezTo>
                  <a:cubicBezTo>
                    <a:pt x="25" y="57"/>
                    <a:pt x="25" y="57"/>
                    <a:pt x="25" y="57"/>
                  </a:cubicBezTo>
                  <a:cubicBezTo>
                    <a:pt x="15" y="57"/>
                    <a:pt x="15" y="57"/>
                    <a:pt x="15" y="57"/>
                  </a:cubicBezTo>
                  <a:cubicBezTo>
                    <a:pt x="13" y="31"/>
                    <a:pt x="13" y="31"/>
                    <a:pt x="13" y="31"/>
                  </a:cubicBezTo>
                  <a:cubicBezTo>
                    <a:pt x="5" y="31"/>
                    <a:pt x="5" y="31"/>
                    <a:pt x="5" y="31"/>
                  </a:cubicBezTo>
                  <a:cubicBezTo>
                    <a:pt x="10" y="4"/>
                    <a:pt x="10" y="4"/>
                    <a:pt x="10" y="4"/>
                  </a:cubicBezTo>
                  <a:cubicBezTo>
                    <a:pt x="17" y="4"/>
                    <a:pt x="17" y="4"/>
                    <a:pt x="17" y="4"/>
                  </a:cubicBezTo>
                  <a:cubicBezTo>
                    <a:pt x="17" y="19"/>
                    <a:pt x="17" y="19"/>
                    <a:pt x="17" y="19"/>
                  </a:cubicBezTo>
                  <a:cubicBezTo>
                    <a:pt x="17" y="20"/>
                    <a:pt x="18" y="21"/>
                    <a:pt x="20"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865">
                <a:solidFill>
                  <a:prstClr val="black"/>
                </a:solidFill>
                <a:latin typeface="华文细黑" panose="02010600040101010101" pitchFamily="2" charset="-122"/>
                <a:ea typeface="华文细黑" panose="02010600040101010101" pitchFamily="2" charset="-122"/>
              </a:endParaRPr>
            </a:p>
          </p:txBody>
        </p:sp>
      </p:grpSp>
      <p:grpSp>
        <p:nvGrpSpPr>
          <p:cNvPr id="31" name="组合 30"/>
          <p:cNvGrpSpPr/>
          <p:nvPr/>
        </p:nvGrpSpPr>
        <p:grpSpPr>
          <a:xfrm>
            <a:off x="8589301" y="2052248"/>
            <a:ext cx="781609" cy="781609"/>
            <a:chOff x="5194300" y="3211513"/>
            <a:chExt cx="458788" cy="458788"/>
          </a:xfrm>
          <a:solidFill>
            <a:schemeClr val="tx1"/>
          </a:solidFill>
        </p:grpSpPr>
        <p:sp>
          <p:nvSpPr>
            <p:cNvPr id="32" name="Freeform 57"/>
            <p:cNvSpPr>
              <a:spLocks noEditPoints="1"/>
            </p:cNvSpPr>
            <p:nvPr/>
          </p:nvSpPr>
          <p:spPr bwMode="auto">
            <a:xfrm>
              <a:off x="5194300" y="3211513"/>
              <a:ext cx="458788" cy="458788"/>
            </a:xfrm>
            <a:custGeom>
              <a:avLst/>
              <a:gdLst>
                <a:gd name="T0" fmla="*/ 114 w 122"/>
                <a:gd name="T1" fmla="*/ 8 h 122"/>
                <a:gd name="T2" fmla="*/ 84 w 122"/>
                <a:gd name="T3" fmla="*/ 8 h 122"/>
                <a:gd name="T4" fmla="*/ 46 w 122"/>
                <a:gd name="T5" fmla="*/ 47 h 122"/>
                <a:gd name="T6" fmla="*/ 46 w 122"/>
                <a:gd name="T7" fmla="*/ 55 h 122"/>
                <a:gd name="T8" fmla="*/ 12 w 122"/>
                <a:gd name="T9" fmla="*/ 89 h 122"/>
                <a:gd name="T10" fmla="*/ 6 w 122"/>
                <a:gd name="T11" fmla="*/ 112 h 122"/>
                <a:gd name="T12" fmla="*/ 1 w 122"/>
                <a:gd name="T13" fmla="*/ 117 h 122"/>
                <a:gd name="T14" fmla="*/ 1 w 122"/>
                <a:gd name="T15" fmla="*/ 121 h 122"/>
                <a:gd name="T16" fmla="*/ 5 w 122"/>
                <a:gd name="T17" fmla="*/ 121 h 122"/>
                <a:gd name="T18" fmla="*/ 10 w 122"/>
                <a:gd name="T19" fmla="*/ 116 h 122"/>
                <a:gd name="T20" fmla="*/ 33 w 122"/>
                <a:gd name="T21" fmla="*/ 110 h 122"/>
                <a:gd name="T22" fmla="*/ 67 w 122"/>
                <a:gd name="T23" fmla="*/ 76 h 122"/>
                <a:gd name="T24" fmla="*/ 75 w 122"/>
                <a:gd name="T25" fmla="*/ 76 h 122"/>
                <a:gd name="T26" fmla="*/ 114 w 122"/>
                <a:gd name="T27" fmla="*/ 38 h 122"/>
                <a:gd name="T28" fmla="*/ 114 w 122"/>
                <a:gd name="T29" fmla="*/ 8 h 122"/>
                <a:gd name="T30" fmla="*/ 29 w 122"/>
                <a:gd name="T31" fmla="*/ 106 h 122"/>
                <a:gd name="T32" fmla="*/ 12 w 122"/>
                <a:gd name="T33" fmla="*/ 110 h 122"/>
                <a:gd name="T34" fmla="*/ 16 w 122"/>
                <a:gd name="T35" fmla="*/ 93 h 122"/>
                <a:gd name="T36" fmla="*/ 50 w 122"/>
                <a:gd name="T37" fmla="*/ 59 h 122"/>
                <a:gd name="T38" fmla="*/ 63 w 122"/>
                <a:gd name="T39" fmla="*/ 72 h 122"/>
                <a:gd name="T40" fmla="*/ 29 w 122"/>
                <a:gd name="T41" fmla="*/ 106 h 122"/>
                <a:gd name="T42" fmla="*/ 71 w 122"/>
                <a:gd name="T43" fmla="*/ 72 h 122"/>
                <a:gd name="T44" fmla="*/ 50 w 122"/>
                <a:gd name="T45" fmla="*/ 51 h 122"/>
                <a:gd name="T46" fmla="*/ 88 w 122"/>
                <a:gd name="T47" fmla="*/ 12 h 122"/>
                <a:gd name="T48" fmla="*/ 110 w 122"/>
                <a:gd name="T49" fmla="*/ 12 h 122"/>
                <a:gd name="T50" fmla="*/ 110 w 122"/>
                <a:gd name="T51" fmla="*/ 34 h 122"/>
                <a:gd name="T52" fmla="*/ 71 w 122"/>
                <a:gd name="T53" fmla="*/ 7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2" h="122">
                  <a:moveTo>
                    <a:pt x="114" y="8"/>
                  </a:moveTo>
                  <a:cubicBezTo>
                    <a:pt x="106" y="0"/>
                    <a:pt x="92" y="0"/>
                    <a:pt x="84" y="8"/>
                  </a:cubicBezTo>
                  <a:cubicBezTo>
                    <a:pt x="46" y="47"/>
                    <a:pt x="46" y="47"/>
                    <a:pt x="46" y="47"/>
                  </a:cubicBezTo>
                  <a:cubicBezTo>
                    <a:pt x="43" y="49"/>
                    <a:pt x="43" y="53"/>
                    <a:pt x="46" y="55"/>
                  </a:cubicBezTo>
                  <a:cubicBezTo>
                    <a:pt x="12" y="89"/>
                    <a:pt x="12" y="89"/>
                    <a:pt x="12" y="89"/>
                  </a:cubicBezTo>
                  <a:cubicBezTo>
                    <a:pt x="6" y="94"/>
                    <a:pt x="2" y="106"/>
                    <a:pt x="6" y="112"/>
                  </a:cubicBezTo>
                  <a:cubicBezTo>
                    <a:pt x="1" y="117"/>
                    <a:pt x="1" y="117"/>
                    <a:pt x="1" y="117"/>
                  </a:cubicBezTo>
                  <a:cubicBezTo>
                    <a:pt x="0" y="118"/>
                    <a:pt x="0" y="120"/>
                    <a:pt x="1" y="121"/>
                  </a:cubicBezTo>
                  <a:cubicBezTo>
                    <a:pt x="2" y="122"/>
                    <a:pt x="4" y="122"/>
                    <a:pt x="5" y="121"/>
                  </a:cubicBezTo>
                  <a:cubicBezTo>
                    <a:pt x="10" y="116"/>
                    <a:pt x="10" y="116"/>
                    <a:pt x="10" y="116"/>
                  </a:cubicBezTo>
                  <a:cubicBezTo>
                    <a:pt x="16" y="120"/>
                    <a:pt x="28" y="116"/>
                    <a:pt x="33" y="110"/>
                  </a:cubicBezTo>
                  <a:cubicBezTo>
                    <a:pt x="67" y="76"/>
                    <a:pt x="67" y="76"/>
                    <a:pt x="67" y="76"/>
                  </a:cubicBezTo>
                  <a:cubicBezTo>
                    <a:pt x="69" y="79"/>
                    <a:pt x="73" y="79"/>
                    <a:pt x="75" y="76"/>
                  </a:cubicBezTo>
                  <a:cubicBezTo>
                    <a:pt x="114" y="38"/>
                    <a:pt x="114" y="38"/>
                    <a:pt x="114" y="38"/>
                  </a:cubicBezTo>
                  <a:cubicBezTo>
                    <a:pt x="122" y="30"/>
                    <a:pt x="122" y="16"/>
                    <a:pt x="114" y="8"/>
                  </a:cubicBezTo>
                  <a:close/>
                  <a:moveTo>
                    <a:pt x="29" y="106"/>
                  </a:moveTo>
                  <a:cubicBezTo>
                    <a:pt x="25" y="110"/>
                    <a:pt x="15" y="114"/>
                    <a:pt x="12" y="110"/>
                  </a:cubicBezTo>
                  <a:cubicBezTo>
                    <a:pt x="8" y="107"/>
                    <a:pt x="12" y="97"/>
                    <a:pt x="16" y="93"/>
                  </a:cubicBezTo>
                  <a:cubicBezTo>
                    <a:pt x="50" y="59"/>
                    <a:pt x="50" y="59"/>
                    <a:pt x="50" y="59"/>
                  </a:cubicBezTo>
                  <a:cubicBezTo>
                    <a:pt x="63" y="72"/>
                    <a:pt x="63" y="72"/>
                    <a:pt x="63" y="72"/>
                  </a:cubicBezTo>
                  <a:lnTo>
                    <a:pt x="29" y="106"/>
                  </a:lnTo>
                  <a:close/>
                  <a:moveTo>
                    <a:pt x="71" y="72"/>
                  </a:moveTo>
                  <a:cubicBezTo>
                    <a:pt x="50" y="51"/>
                    <a:pt x="50" y="51"/>
                    <a:pt x="50" y="51"/>
                  </a:cubicBezTo>
                  <a:cubicBezTo>
                    <a:pt x="88" y="12"/>
                    <a:pt x="88" y="12"/>
                    <a:pt x="88" y="12"/>
                  </a:cubicBezTo>
                  <a:cubicBezTo>
                    <a:pt x="94" y="7"/>
                    <a:pt x="104" y="7"/>
                    <a:pt x="110" y="12"/>
                  </a:cubicBezTo>
                  <a:cubicBezTo>
                    <a:pt x="115" y="18"/>
                    <a:pt x="115" y="28"/>
                    <a:pt x="110" y="34"/>
                  </a:cubicBezTo>
                  <a:lnTo>
                    <a:pt x="71"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865">
                <a:solidFill>
                  <a:prstClr val="black"/>
                </a:solidFill>
                <a:latin typeface="华文细黑" panose="02010600040101010101" pitchFamily="2" charset="-122"/>
                <a:ea typeface="华文细黑" panose="02010600040101010101" pitchFamily="2" charset="-122"/>
              </a:endParaRPr>
            </a:p>
          </p:txBody>
        </p:sp>
        <p:sp>
          <p:nvSpPr>
            <p:cNvPr id="33" name="Freeform 58"/>
            <p:cNvSpPr/>
            <p:nvPr/>
          </p:nvSpPr>
          <p:spPr bwMode="auto">
            <a:xfrm>
              <a:off x="5499100" y="3379788"/>
              <a:ext cx="142875" cy="147638"/>
            </a:xfrm>
            <a:custGeom>
              <a:avLst/>
              <a:gdLst>
                <a:gd name="T0" fmla="*/ 37 w 38"/>
                <a:gd name="T1" fmla="*/ 2 h 39"/>
                <a:gd name="T2" fmla="*/ 33 w 38"/>
                <a:gd name="T3" fmla="*/ 2 h 39"/>
                <a:gd name="T4" fmla="*/ 1 w 38"/>
                <a:gd name="T5" fmla="*/ 33 h 39"/>
                <a:gd name="T6" fmla="*/ 1 w 38"/>
                <a:gd name="T7" fmla="*/ 38 h 39"/>
                <a:gd name="T8" fmla="*/ 5 w 38"/>
                <a:gd name="T9" fmla="*/ 38 h 39"/>
                <a:gd name="T10" fmla="*/ 37 w 38"/>
                <a:gd name="T11" fmla="*/ 6 h 39"/>
                <a:gd name="T12" fmla="*/ 37 w 38"/>
                <a:gd name="T13" fmla="*/ 2 h 39"/>
              </a:gdLst>
              <a:ahLst/>
              <a:cxnLst>
                <a:cxn ang="0">
                  <a:pos x="T0" y="T1"/>
                </a:cxn>
                <a:cxn ang="0">
                  <a:pos x="T2" y="T3"/>
                </a:cxn>
                <a:cxn ang="0">
                  <a:pos x="T4" y="T5"/>
                </a:cxn>
                <a:cxn ang="0">
                  <a:pos x="T6" y="T7"/>
                </a:cxn>
                <a:cxn ang="0">
                  <a:pos x="T8" y="T9"/>
                </a:cxn>
                <a:cxn ang="0">
                  <a:pos x="T10" y="T11"/>
                </a:cxn>
                <a:cxn ang="0">
                  <a:pos x="T12" y="T13"/>
                </a:cxn>
              </a:cxnLst>
              <a:rect l="0" t="0" r="r" b="b"/>
              <a:pathLst>
                <a:path w="38" h="39">
                  <a:moveTo>
                    <a:pt x="37" y="2"/>
                  </a:moveTo>
                  <a:cubicBezTo>
                    <a:pt x="36" y="0"/>
                    <a:pt x="34" y="0"/>
                    <a:pt x="33" y="2"/>
                  </a:cubicBezTo>
                  <a:cubicBezTo>
                    <a:pt x="1" y="33"/>
                    <a:pt x="1" y="33"/>
                    <a:pt x="1" y="33"/>
                  </a:cubicBezTo>
                  <a:cubicBezTo>
                    <a:pt x="0" y="35"/>
                    <a:pt x="0" y="37"/>
                    <a:pt x="1" y="38"/>
                  </a:cubicBezTo>
                  <a:cubicBezTo>
                    <a:pt x="2" y="39"/>
                    <a:pt x="4" y="39"/>
                    <a:pt x="5" y="38"/>
                  </a:cubicBezTo>
                  <a:cubicBezTo>
                    <a:pt x="37" y="6"/>
                    <a:pt x="37" y="6"/>
                    <a:pt x="37" y="6"/>
                  </a:cubicBezTo>
                  <a:cubicBezTo>
                    <a:pt x="38" y="5"/>
                    <a:pt x="38" y="3"/>
                    <a:pt x="3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865">
                <a:solidFill>
                  <a:prstClr val="black"/>
                </a:solidFill>
                <a:latin typeface="华文细黑" panose="02010600040101010101" pitchFamily="2" charset="-122"/>
                <a:ea typeface="华文细黑" panose="02010600040101010101" pitchFamily="2" charset="-122"/>
              </a:endParaRPr>
            </a:p>
          </p:txBody>
        </p:sp>
      </p:grpSp>
      <p:sp>
        <p:nvSpPr>
          <p:cNvPr id="38" name="矩形 37"/>
          <p:cNvSpPr/>
          <p:nvPr/>
        </p:nvSpPr>
        <p:spPr>
          <a:xfrm>
            <a:off x="5144299" y="5004286"/>
            <a:ext cx="2092301" cy="830997"/>
          </a:xfrm>
          <a:prstGeom prst="rect">
            <a:avLst/>
          </a:prstGeom>
        </p:spPr>
        <p:txBody>
          <a:bodyPr wrap="square">
            <a:spAutoFit/>
          </a:bodyPr>
          <a:lstStyle/>
          <a:p>
            <a:r>
              <a:rPr lang="zh-CN" altLang="en-US" sz="2400" dirty="0">
                <a:solidFill>
                  <a:prstClr val="black"/>
                </a:solidFill>
                <a:latin typeface="华文细黑" panose="02010600040101010101" pitchFamily="2" charset="-122"/>
                <a:ea typeface="华文细黑" panose="02010600040101010101" pitchFamily="2" charset="-122"/>
              </a:rPr>
              <a:t>进行派遣员工二次分流？</a:t>
            </a:r>
          </a:p>
        </p:txBody>
      </p:sp>
      <p:sp>
        <p:nvSpPr>
          <p:cNvPr id="39" name="矩形 38"/>
          <p:cNvSpPr/>
          <p:nvPr/>
        </p:nvSpPr>
        <p:spPr>
          <a:xfrm>
            <a:off x="7933955" y="5153484"/>
            <a:ext cx="2092301" cy="461665"/>
          </a:xfrm>
          <a:prstGeom prst="rect">
            <a:avLst/>
          </a:prstGeom>
        </p:spPr>
        <p:txBody>
          <a:bodyPr wrap="square">
            <a:spAutoFit/>
          </a:bodyPr>
          <a:lstStyle/>
          <a:p>
            <a:r>
              <a:rPr lang="zh-CN" altLang="en-US" sz="2400" dirty="0">
                <a:solidFill>
                  <a:prstClr val="black"/>
                </a:solidFill>
                <a:latin typeface="华文细黑" panose="02010600040101010101" pitchFamily="2" charset="-122"/>
                <a:ea typeface="华文细黑" panose="02010600040101010101" pitchFamily="2" charset="-122"/>
              </a:rPr>
              <a:t>保留员工管理？</a:t>
            </a:r>
          </a:p>
        </p:txBody>
      </p:sp>
      <p:grpSp>
        <p:nvGrpSpPr>
          <p:cNvPr id="41" name="组合 40"/>
          <p:cNvGrpSpPr/>
          <p:nvPr/>
        </p:nvGrpSpPr>
        <p:grpSpPr>
          <a:xfrm>
            <a:off x="-483871" y="-795874"/>
            <a:ext cx="5897699" cy="2080299"/>
            <a:chOff x="-483871" y="-795874"/>
            <a:chExt cx="5897699" cy="2080299"/>
          </a:xfrm>
        </p:grpSpPr>
        <p:pic>
          <p:nvPicPr>
            <p:cNvPr id="42" name="图片 41"/>
            <p:cNvPicPr>
              <a:picLocks noChangeAspect="1"/>
            </p:cNvPicPr>
            <p:nvPr/>
          </p:nvPicPr>
          <p:blipFill>
            <a:blip r:embed="rId2">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43" name="文本框 42"/>
            <p:cNvSpPr txBox="1"/>
            <p:nvPr/>
          </p:nvSpPr>
          <p:spPr>
            <a:xfrm>
              <a:off x="395785" y="436730"/>
              <a:ext cx="5018043" cy="523220"/>
            </a:xfrm>
            <a:prstGeom prst="rect">
              <a:avLst/>
            </a:prstGeom>
            <a:noFill/>
          </p:spPr>
          <p:txBody>
            <a:bodyPr wrap="square" rtlCol="0">
              <a:spAutoFit/>
            </a:bodyPr>
            <a:lstStyle/>
            <a:p>
              <a:r>
                <a:rPr lang="zh-CN" altLang="en-US" sz="2800" dirty="0">
                  <a:solidFill>
                    <a:prstClr val="black"/>
                  </a:solidFill>
                  <a:latin typeface="华文细黑" panose="02010600040101010101" pitchFamily="2" charset="-122"/>
                  <a:ea typeface="华文细黑" panose="02010600040101010101" pitchFamily="2" charset="-122"/>
                </a:rPr>
                <a:t>精准定位 管理方案如何定？</a:t>
              </a:r>
            </a:p>
          </p:txBody>
        </p:sp>
      </p:grpSp>
    </p:spTree>
    <p:extLst>
      <p:ext uri="{BB962C8B-B14F-4D97-AF65-F5344CB8AC3E}">
        <p14:creationId xmlns:p14="http://schemas.microsoft.com/office/powerpoint/2010/main" val="143007356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ppt_x</p:attrName>
                                        </p:attrNameLst>
                                      </p:cBhvr>
                                      <p:tavLst>
                                        <p:tav tm="0">
                                          <p:val>
                                            <p:strVal val="#ppt_x-#ppt_w*1.125000"/>
                                          </p:val>
                                        </p:tav>
                                        <p:tav tm="100000">
                                          <p:val>
                                            <p:strVal val="#ppt_x"/>
                                          </p:val>
                                        </p:tav>
                                      </p:tavLst>
                                    </p:anim>
                                    <p:animEffect transition="in" filter="wipe(right)">
                                      <p:cBhvr>
                                        <p:cTn id="8" dur="500"/>
                                        <p:tgtEl>
                                          <p:spTgt spid="4"/>
                                        </p:tgtEl>
                                      </p:cBhvr>
                                    </p:animEffect>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par>
                          <p:cTn id="13" fill="hold">
                            <p:stCondLst>
                              <p:cond delay="1000"/>
                            </p:stCondLst>
                            <p:childTnLst>
                              <p:par>
                                <p:cTn id="14" presetID="50" presetClass="entr" presetSubtype="0" decel="100000" fill="hold" grpId="0" nodeType="afterEffect">
                                  <p:stCondLst>
                                    <p:cond delay="0"/>
                                  </p:stCondLst>
                                  <p:iterate type="lt">
                                    <p:tmPct val="10000"/>
                                  </p:iterate>
                                  <p:childTnLst>
                                    <p:set>
                                      <p:cBhvr>
                                        <p:cTn id="15" dur="1" fill="hold">
                                          <p:stCondLst>
                                            <p:cond delay="0"/>
                                          </p:stCondLst>
                                        </p:cTn>
                                        <p:tgtEl>
                                          <p:spTgt spid="7"/>
                                        </p:tgtEl>
                                        <p:attrNameLst>
                                          <p:attrName>style.visibility</p:attrName>
                                        </p:attrNameLst>
                                      </p:cBhvr>
                                      <p:to>
                                        <p:strVal val="visible"/>
                                      </p:to>
                                    </p:set>
                                    <p:anim calcmode="lin" valueType="num">
                                      <p:cBhvr>
                                        <p:cTn id="16" dur="1000" fill="hold"/>
                                        <p:tgtEl>
                                          <p:spTgt spid="7"/>
                                        </p:tgtEl>
                                        <p:attrNameLst>
                                          <p:attrName>ppt_w</p:attrName>
                                        </p:attrNameLst>
                                      </p:cBhvr>
                                      <p:tavLst>
                                        <p:tav tm="0">
                                          <p:val>
                                            <p:strVal val="#ppt_w+.3"/>
                                          </p:val>
                                        </p:tav>
                                        <p:tav tm="100000">
                                          <p:val>
                                            <p:strVal val="#ppt_w"/>
                                          </p:val>
                                        </p:tav>
                                      </p:tavLst>
                                    </p:anim>
                                    <p:anim calcmode="lin" valueType="num">
                                      <p:cBhvr>
                                        <p:cTn id="17" dur="1000" fill="hold"/>
                                        <p:tgtEl>
                                          <p:spTgt spid="7"/>
                                        </p:tgtEl>
                                        <p:attrNameLst>
                                          <p:attrName>ppt_h</p:attrName>
                                        </p:attrNameLst>
                                      </p:cBhvr>
                                      <p:tavLst>
                                        <p:tav tm="0">
                                          <p:val>
                                            <p:strVal val="#ppt_h"/>
                                          </p:val>
                                        </p:tav>
                                        <p:tav tm="100000">
                                          <p:val>
                                            <p:strVal val="#ppt_h"/>
                                          </p:val>
                                        </p:tav>
                                      </p:tavLst>
                                    </p:anim>
                                    <p:animEffect transition="in" filter="fade">
                                      <p:cBhvr>
                                        <p:cTn id="18" dur="1000"/>
                                        <p:tgtEl>
                                          <p:spTgt spid="7"/>
                                        </p:tgtEl>
                                      </p:cBhvr>
                                    </p:animEffect>
                                  </p:childTnLst>
                                </p:cTn>
                              </p:par>
                            </p:childTnLst>
                          </p:cTn>
                        </p:par>
                        <p:par>
                          <p:cTn id="19" fill="hold">
                            <p:stCondLst>
                              <p:cond delay="2200"/>
                            </p:stCondLst>
                            <p:childTnLst>
                              <p:par>
                                <p:cTn id="20" presetID="42"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anim calcmode="lin" valueType="num">
                                      <p:cBhvr>
                                        <p:cTn id="23" dur="500" fill="hold"/>
                                        <p:tgtEl>
                                          <p:spTgt spid="6"/>
                                        </p:tgtEl>
                                        <p:attrNameLst>
                                          <p:attrName>ppt_x</p:attrName>
                                        </p:attrNameLst>
                                      </p:cBhvr>
                                      <p:tavLst>
                                        <p:tav tm="0">
                                          <p:val>
                                            <p:strVal val="#ppt_x"/>
                                          </p:val>
                                        </p:tav>
                                        <p:tav tm="100000">
                                          <p:val>
                                            <p:strVal val="#ppt_x"/>
                                          </p:val>
                                        </p:tav>
                                      </p:tavLst>
                                    </p:anim>
                                    <p:anim calcmode="lin" valueType="num">
                                      <p:cBhvr>
                                        <p:cTn id="24" dur="500" fill="hold"/>
                                        <p:tgtEl>
                                          <p:spTgt spid="6"/>
                                        </p:tgtEl>
                                        <p:attrNameLst>
                                          <p:attrName>ppt_y</p:attrName>
                                        </p:attrNameLst>
                                      </p:cBhvr>
                                      <p:tavLst>
                                        <p:tav tm="0">
                                          <p:val>
                                            <p:strVal val="#ppt_y+.1"/>
                                          </p:val>
                                        </p:tav>
                                        <p:tav tm="100000">
                                          <p:val>
                                            <p:strVal val="#ppt_y"/>
                                          </p:val>
                                        </p:tav>
                                      </p:tavLst>
                                    </p:anim>
                                  </p:childTnLst>
                                </p:cTn>
                              </p:par>
                            </p:childTnLst>
                          </p:cTn>
                        </p:par>
                        <p:par>
                          <p:cTn id="25" fill="hold">
                            <p:stCondLst>
                              <p:cond delay="2700"/>
                            </p:stCondLst>
                            <p:childTnLst>
                              <p:par>
                                <p:cTn id="26" presetID="1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p:tgtEl>
                                          <p:spTgt spid="10"/>
                                        </p:tgtEl>
                                        <p:attrNameLst>
                                          <p:attrName>ppt_x</p:attrName>
                                        </p:attrNameLst>
                                      </p:cBhvr>
                                      <p:tavLst>
                                        <p:tav tm="0">
                                          <p:val>
                                            <p:strVal val="#ppt_x-#ppt_w*1.125000"/>
                                          </p:val>
                                        </p:tav>
                                        <p:tav tm="100000">
                                          <p:val>
                                            <p:strVal val="#ppt_x"/>
                                          </p:val>
                                        </p:tav>
                                      </p:tavLst>
                                    </p:anim>
                                    <p:animEffect transition="in" filter="wipe(right)">
                                      <p:cBhvr>
                                        <p:cTn id="29" dur="500"/>
                                        <p:tgtEl>
                                          <p:spTgt spid="10"/>
                                        </p:tgtEl>
                                      </p:cBhvr>
                                    </p:animEffect>
                                  </p:childTnLst>
                                </p:cTn>
                              </p:par>
                            </p:childTnLst>
                          </p:cTn>
                        </p:par>
                        <p:par>
                          <p:cTn id="30" fill="hold">
                            <p:stCondLst>
                              <p:cond delay="3200"/>
                            </p:stCondLst>
                            <p:childTnLst>
                              <p:par>
                                <p:cTn id="31" presetID="10" presetClass="entr" presetSubtype="0" fill="hold" nodeType="after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par>
                          <p:cTn id="34" fill="hold">
                            <p:stCondLst>
                              <p:cond delay="3700"/>
                            </p:stCondLst>
                            <p:childTnLst>
                              <p:par>
                                <p:cTn id="35" presetID="50" presetClass="entr" presetSubtype="0" decel="100000" fill="hold" grpId="0" nodeType="afterEffect">
                                  <p:stCondLst>
                                    <p:cond delay="0"/>
                                  </p:stCondLst>
                                  <p:iterate type="lt">
                                    <p:tmPct val="10000"/>
                                  </p:iterate>
                                  <p:childTnLst>
                                    <p:set>
                                      <p:cBhvr>
                                        <p:cTn id="36" dur="1" fill="hold">
                                          <p:stCondLst>
                                            <p:cond delay="0"/>
                                          </p:stCondLst>
                                        </p:cTn>
                                        <p:tgtEl>
                                          <p:spTgt spid="12"/>
                                        </p:tgtEl>
                                        <p:attrNameLst>
                                          <p:attrName>style.visibility</p:attrName>
                                        </p:attrNameLst>
                                      </p:cBhvr>
                                      <p:to>
                                        <p:strVal val="visible"/>
                                      </p:to>
                                    </p:set>
                                    <p:anim calcmode="lin" valueType="num">
                                      <p:cBhvr>
                                        <p:cTn id="37" dur="1000" fill="hold"/>
                                        <p:tgtEl>
                                          <p:spTgt spid="12"/>
                                        </p:tgtEl>
                                        <p:attrNameLst>
                                          <p:attrName>ppt_w</p:attrName>
                                        </p:attrNameLst>
                                      </p:cBhvr>
                                      <p:tavLst>
                                        <p:tav tm="0">
                                          <p:val>
                                            <p:strVal val="#ppt_w+.3"/>
                                          </p:val>
                                        </p:tav>
                                        <p:tav tm="100000">
                                          <p:val>
                                            <p:strVal val="#ppt_w"/>
                                          </p:val>
                                        </p:tav>
                                      </p:tavLst>
                                    </p:anim>
                                    <p:anim calcmode="lin" valueType="num">
                                      <p:cBhvr>
                                        <p:cTn id="38" dur="1000" fill="hold"/>
                                        <p:tgtEl>
                                          <p:spTgt spid="12"/>
                                        </p:tgtEl>
                                        <p:attrNameLst>
                                          <p:attrName>ppt_h</p:attrName>
                                        </p:attrNameLst>
                                      </p:cBhvr>
                                      <p:tavLst>
                                        <p:tav tm="0">
                                          <p:val>
                                            <p:strVal val="#ppt_h"/>
                                          </p:val>
                                        </p:tav>
                                        <p:tav tm="100000">
                                          <p:val>
                                            <p:strVal val="#ppt_h"/>
                                          </p:val>
                                        </p:tav>
                                      </p:tavLst>
                                    </p:anim>
                                    <p:animEffect transition="in" filter="fade">
                                      <p:cBhvr>
                                        <p:cTn id="39" dur="1000"/>
                                        <p:tgtEl>
                                          <p:spTgt spid="12"/>
                                        </p:tgtEl>
                                      </p:cBhvr>
                                    </p:animEffect>
                                  </p:childTnLst>
                                </p:cTn>
                              </p:par>
                            </p:childTnLst>
                          </p:cTn>
                        </p:par>
                        <p:par>
                          <p:cTn id="40" fill="hold">
                            <p:stCondLst>
                              <p:cond delay="4900"/>
                            </p:stCondLst>
                            <p:childTnLst>
                              <p:par>
                                <p:cTn id="41" presetID="12" presetClass="entr" presetSubtype="8"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p:tgtEl>
                                          <p:spTgt spid="14"/>
                                        </p:tgtEl>
                                        <p:attrNameLst>
                                          <p:attrName>ppt_x</p:attrName>
                                        </p:attrNameLst>
                                      </p:cBhvr>
                                      <p:tavLst>
                                        <p:tav tm="0">
                                          <p:val>
                                            <p:strVal val="#ppt_x-#ppt_w*1.125000"/>
                                          </p:val>
                                        </p:tav>
                                        <p:tav tm="100000">
                                          <p:val>
                                            <p:strVal val="#ppt_x"/>
                                          </p:val>
                                        </p:tav>
                                      </p:tavLst>
                                    </p:anim>
                                    <p:animEffect transition="in" filter="wipe(right)">
                                      <p:cBhvr>
                                        <p:cTn id="44" dur="500"/>
                                        <p:tgtEl>
                                          <p:spTgt spid="14"/>
                                        </p:tgtEl>
                                      </p:cBhvr>
                                    </p:animEffect>
                                  </p:childTnLst>
                                </p:cTn>
                              </p:par>
                            </p:childTnLst>
                          </p:cTn>
                        </p:par>
                        <p:par>
                          <p:cTn id="45" fill="hold">
                            <p:stCondLst>
                              <p:cond delay="5400"/>
                            </p:stCondLst>
                            <p:childTnLst>
                              <p:par>
                                <p:cTn id="46" presetID="10" presetClass="entr" presetSubtype="0"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500"/>
                                        <p:tgtEl>
                                          <p:spTgt spid="31"/>
                                        </p:tgtEl>
                                      </p:cBhvr>
                                    </p:animEffect>
                                  </p:childTnLst>
                                </p:cTn>
                              </p:par>
                            </p:childTnLst>
                          </p:cTn>
                        </p:par>
                        <p:par>
                          <p:cTn id="49" fill="hold">
                            <p:stCondLst>
                              <p:cond delay="5900"/>
                            </p:stCondLst>
                            <p:childTnLst>
                              <p:par>
                                <p:cTn id="50" presetID="50" presetClass="entr" presetSubtype="0" decel="100000" fill="hold" grpId="0" nodeType="afterEffect">
                                  <p:stCondLst>
                                    <p:cond delay="0"/>
                                  </p:stCondLst>
                                  <p:iterate type="lt">
                                    <p:tmPct val="10000"/>
                                  </p:iterate>
                                  <p:childTnLst>
                                    <p:set>
                                      <p:cBhvr>
                                        <p:cTn id="51" dur="1" fill="hold">
                                          <p:stCondLst>
                                            <p:cond delay="0"/>
                                          </p:stCondLst>
                                        </p:cTn>
                                        <p:tgtEl>
                                          <p:spTgt spid="16"/>
                                        </p:tgtEl>
                                        <p:attrNameLst>
                                          <p:attrName>style.visibility</p:attrName>
                                        </p:attrNameLst>
                                      </p:cBhvr>
                                      <p:to>
                                        <p:strVal val="visible"/>
                                      </p:to>
                                    </p:set>
                                    <p:anim calcmode="lin" valueType="num">
                                      <p:cBhvr>
                                        <p:cTn id="52" dur="1000" fill="hold"/>
                                        <p:tgtEl>
                                          <p:spTgt spid="16"/>
                                        </p:tgtEl>
                                        <p:attrNameLst>
                                          <p:attrName>ppt_w</p:attrName>
                                        </p:attrNameLst>
                                      </p:cBhvr>
                                      <p:tavLst>
                                        <p:tav tm="0">
                                          <p:val>
                                            <p:strVal val="#ppt_w+.3"/>
                                          </p:val>
                                        </p:tav>
                                        <p:tav tm="100000">
                                          <p:val>
                                            <p:strVal val="#ppt_w"/>
                                          </p:val>
                                        </p:tav>
                                      </p:tavLst>
                                    </p:anim>
                                    <p:anim calcmode="lin" valueType="num">
                                      <p:cBhvr>
                                        <p:cTn id="53" dur="1000" fill="hold"/>
                                        <p:tgtEl>
                                          <p:spTgt spid="16"/>
                                        </p:tgtEl>
                                        <p:attrNameLst>
                                          <p:attrName>ppt_h</p:attrName>
                                        </p:attrNameLst>
                                      </p:cBhvr>
                                      <p:tavLst>
                                        <p:tav tm="0">
                                          <p:val>
                                            <p:strVal val="#ppt_h"/>
                                          </p:val>
                                        </p:tav>
                                        <p:tav tm="100000">
                                          <p:val>
                                            <p:strVal val="#ppt_h"/>
                                          </p:val>
                                        </p:tav>
                                      </p:tavLst>
                                    </p:anim>
                                    <p:animEffect transition="in" filter="fade">
                                      <p:cBhvr>
                                        <p:cTn id="54" dur="1000"/>
                                        <p:tgtEl>
                                          <p:spTgt spid="16"/>
                                        </p:tgtEl>
                                      </p:cBhvr>
                                    </p:animEffect>
                                  </p:childTnLst>
                                </p:cTn>
                              </p:par>
                            </p:childTnLst>
                          </p:cTn>
                        </p:par>
                        <p:par>
                          <p:cTn id="55" fill="hold">
                            <p:stCondLst>
                              <p:cond delay="7100"/>
                            </p:stCondLst>
                            <p:childTnLst>
                              <p:par>
                                <p:cTn id="56" presetID="42" presetClass="entr" presetSubtype="0" fill="hold" grpId="0" nodeType="after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fade">
                                      <p:cBhvr>
                                        <p:cTn id="58" dur="500"/>
                                        <p:tgtEl>
                                          <p:spTgt spid="38"/>
                                        </p:tgtEl>
                                      </p:cBhvr>
                                    </p:animEffect>
                                    <p:anim calcmode="lin" valueType="num">
                                      <p:cBhvr>
                                        <p:cTn id="59" dur="500" fill="hold"/>
                                        <p:tgtEl>
                                          <p:spTgt spid="38"/>
                                        </p:tgtEl>
                                        <p:attrNameLst>
                                          <p:attrName>ppt_x</p:attrName>
                                        </p:attrNameLst>
                                      </p:cBhvr>
                                      <p:tavLst>
                                        <p:tav tm="0">
                                          <p:val>
                                            <p:strVal val="#ppt_x"/>
                                          </p:val>
                                        </p:tav>
                                        <p:tav tm="100000">
                                          <p:val>
                                            <p:strVal val="#ppt_x"/>
                                          </p:val>
                                        </p:tav>
                                      </p:tavLst>
                                    </p:anim>
                                    <p:anim calcmode="lin" valueType="num">
                                      <p:cBhvr>
                                        <p:cTn id="60" dur="500" fill="hold"/>
                                        <p:tgtEl>
                                          <p:spTgt spid="38"/>
                                        </p:tgtEl>
                                        <p:attrNameLst>
                                          <p:attrName>ppt_y</p:attrName>
                                        </p:attrNameLst>
                                      </p:cBhvr>
                                      <p:tavLst>
                                        <p:tav tm="0">
                                          <p:val>
                                            <p:strVal val="#ppt_y+.1"/>
                                          </p:val>
                                        </p:tav>
                                        <p:tav tm="100000">
                                          <p:val>
                                            <p:strVal val="#ppt_y"/>
                                          </p:val>
                                        </p:tav>
                                      </p:tavLst>
                                    </p:anim>
                                  </p:childTnLst>
                                </p:cTn>
                              </p:par>
                            </p:childTnLst>
                          </p:cTn>
                        </p:par>
                        <p:par>
                          <p:cTn id="61" fill="hold">
                            <p:stCondLst>
                              <p:cond delay="7600"/>
                            </p:stCondLst>
                            <p:childTnLst>
                              <p:par>
                                <p:cTn id="62" presetID="42" presetClass="entr" presetSubtype="0" fill="hold" grpId="0" nodeType="afterEffect">
                                  <p:stCondLst>
                                    <p:cond delay="0"/>
                                  </p:stCondLst>
                                  <p:childTnLst>
                                    <p:set>
                                      <p:cBhvr>
                                        <p:cTn id="63" dur="1" fill="hold">
                                          <p:stCondLst>
                                            <p:cond delay="0"/>
                                          </p:stCondLst>
                                        </p:cTn>
                                        <p:tgtEl>
                                          <p:spTgt spid="39"/>
                                        </p:tgtEl>
                                        <p:attrNameLst>
                                          <p:attrName>style.visibility</p:attrName>
                                        </p:attrNameLst>
                                      </p:cBhvr>
                                      <p:to>
                                        <p:strVal val="visible"/>
                                      </p:to>
                                    </p:set>
                                    <p:animEffect transition="in" filter="fade">
                                      <p:cBhvr>
                                        <p:cTn id="64" dur="500"/>
                                        <p:tgtEl>
                                          <p:spTgt spid="39"/>
                                        </p:tgtEl>
                                      </p:cBhvr>
                                    </p:animEffect>
                                    <p:anim calcmode="lin" valueType="num">
                                      <p:cBhvr>
                                        <p:cTn id="65" dur="500" fill="hold"/>
                                        <p:tgtEl>
                                          <p:spTgt spid="39"/>
                                        </p:tgtEl>
                                        <p:attrNameLst>
                                          <p:attrName>ppt_x</p:attrName>
                                        </p:attrNameLst>
                                      </p:cBhvr>
                                      <p:tavLst>
                                        <p:tav tm="0">
                                          <p:val>
                                            <p:strVal val="#ppt_x"/>
                                          </p:val>
                                        </p:tav>
                                        <p:tav tm="100000">
                                          <p:val>
                                            <p:strVal val="#ppt_x"/>
                                          </p:val>
                                        </p:tav>
                                      </p:tavLst>
                                    </p:anim>
                                    <p:anim calcmode="lin" valueType="num">
                                      <p:cBhvr>
                                        <p:cTn id="66" dur="5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10" grpId="0" animBg="1"/>
      <p:bldP spid="12" grpId="0"/>
      <p:bldP spid="14" grpId="0" animBg="1"/>
      <p:bldP spid="16" grpId="0"/>
      <p:bldP spid="38" grpId="0"/>
      <p:bldP spid="3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a:xfrm>
            <a:off x="7738240" y="4645776"/>
            <a:ext cx="960107" cy="127637"/>
          </a:xfrm>
          <a:prstGeom prst="roundRect">
            <a:avLst>
              <a:gd name="adj" fmla="val 50000"/>
            </a:avLst>
          </a:pr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13" name="圆角矩形 12"/>
          <p:cNvSpPr/>
          <p:nvPr/>
        </p:nvSpPr>
        <p:spPr>
          <a:xfrm>
            <a:off x="7742264" y="4845600"/>
            <a:ext cx="960107" cy="127637"/>
          </a:xfrm>
          <a:prstGeom prst="roundRect">
            <a:avLst>
              <a:gd name="adj" fmla="val 50000"/>
            </a:avLst>
          </a:pr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14" name="圆角矩形 13"/>
          <p:cNvSpPr/>
          <p:nvPr/>
        </p:nvSpPr>
        <p:spPr>
          <a:xfrm>
            <a:off x="7753115" y="5030972"/>
            <a:ext cx="960107" cy="127637"/>
          </a:xfrm>
          <a:prstGeom prst="roundRect">
            <a:avLst>
              <a:gd name="adj" fmla="val 50000"/>
            </a:avLst>
          </a:pr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12" name="同侧圆角矩形 11"/>
          <p:cNvSpPr/>
          <p:nvPr/>
        </p:nvSpPr>
        <p:spPr>
          <a:xfrm rot="10800000">
            <a:off x="7944445" y="5173350"/>
            <a:ext cx="547695" cy="203177"/>
          </a:xfrm>
          <a:prstGeom prst="round2SameRect">
            <a:avLst>
              <a:gd name="adj1" fmla="val 50000"/>
              <a:gd name="adj2" fmla="val 0"/>
            </a:avLst>
          </a:pr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19" name="椭圆 18"/>
          <p:cNvSpPr/>
          <p:nvPr/>
        </p:nvSpPr>
        <p:spPr>
          <a:xfrm>
            <a:off x="7238045" y="2709367"/>
            <a:ext cx="1917729" cy="1671948"/>
          </a:xfrm>
          <a:custGeom>
            <a:avLst/>
            <a:gdLst/>
            <a:ahLst/>
            <a:cxnLst/>
            <a:rect l="l" t="t" r="r" b="b"/>
            <a:pathLst>
              <a:path w="1438297" h="1253961">
                <a:moveTo>
                  <a:pt x="709345" y="67"/>
                </a:moveTo>
                <a:cubicBezTo>
                  <a:pt x="1001692" y="-3923"/>
                  <a:pt x="1267354" y="169479"/>
                  <a:pt x="1381366" y="438707"/>
                </a:cubicBezTo>
                <a:cubicBezTo>
                  <a:pt x="1493979" y="704629"/>
                  <a:pt x="1436500" y="1011747"/>
                  <a:pt x="1235753" y="1218380"/>
                </a:cubicBezTo>
                <a:cubicBezTo>
                  <a:pt x="1228463" y="1236727"/>
                  <a:pt x="1210520" y="1249627"/>
                  <a:pt x="1189563" y="1249627"/>
                </a:cubicBezTo>
                <a:cubicBezTo>
                  <a:pt x="1161965" y="1249627"/>
                  <a:pt x="1139593" y="1227255"/>
                  <a:pt x="1139593" y="1199657"/>
                </a:cubicBezTo>
                <a:cubicBezTo>
                  <a:pt x="1139593" y="1182741"/>
                  <a:pt x="1147999" y="1167788"/>
                  <a:pt x="1161387" y="1159497"/>
                </a:cubicBezTo>
                <a:lnTo>
                  <a:pt x="1160988" y="1159099"/>
                </a:lnTo>
                <a:cubicBezTo>
                  <a:pt x="1339859" y="979468"/>
                  <a:pt x="1392172" y="709424"/>
                  <a:pt x="1293318" y="475993"/>
                </a:cubicBezTo>
                <a:cubicBezTo>
                  <a:pt x="1194465" y="242562"/>
                  <a:pt x="964125" y="92215"/>
                  <a:pt x="710649" y="95675"/>
                </a:cubicBezTo>
                <a:cubicBezTo>
                  <a:pt x="457173" y="99135"/>
                  <a:pt x="231023" y="255712"/>
                  <a:pt x="138577" y="491754"/>
                </a:cubicBezTo>
                <a:cubicBezTo>
                  <a:pt x="48191" y="722536"/>
                  <a:pt x="103211" y="984362"/>
                  <a:pt x="278147" y="1158443"/>
                </a:cubicBezTo>
                <a:cubicBezTo>
                  <a:pt x="295721" y="1166064"/>
                  <a:pt x="307932" y="1183602"/>
                  <a:pt x="307932" y="1203991"/>
                </a:cubicBezTo>
                <a:cubicBezTo>
                  <a:pt x="307932" y="1231589"/>
                  <a:pt x="285560" y="1253961"/>
                  <a:pt x="257962" y="1253961"/>
                </a:cubicBezTo>
                <a:cubicBezTo>
                  <a:pt x="244659" y="1253961"/>
                  <a:pt x="232570" y="1248763"/>
                  <a:pt x="223786" y="1240106"/>
                </a:cubicBezTo>
                <a:lnTo>
                  <a:pt x="223615" y="1240286"/>
                </a:lnTo>
                <a:lnTo>
                  <a:pt x="222931" y="1239529"/>
                </a:lnTo>
                <a:cubicBezTo>
                  <a:pt x="222653" y="1239352"/>
                  <a:pt x="222426" y="1239124"/>
                  <a:pt x="222283" y="1238813"/>
                </a:cubicBezTo>
                <a:cubicBezTo>
                  <a:pt x="11426" y="1037418"/>
                  <a:pt x="-56835" y="728509"/>
                  <a:pt x="49546" y="456885"/>
                </a:cubicBezTo>
                <a:cubicBezTo>
                  <a:pt x="156168" y="184646"/>
                  <a:pt x="416999" y="4058"/>
                  <a:pt x="709345" y="67"/>
                </a:cubicBezTo>
                <a:close/>
              </a:path>
            </a:pathLst>
          </a:cu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20" name="圆角矩形 19"/>
          <p:cNvSpPr/>
          <p:nvPr/>
        </p:nvSpPr>
        <p:spPr>
          <a:xfrm>
            <a:off x="6332611" y="3811051"/>
            <a:ext cx="469404" cy="127637"/>
          </a:xfrm>
          <a:prstGeom prst="roundRect">
            <a:avLst>
              <a:gd name="adj" fmla="val 50000"/>
            </a:avLst>
          </a:pr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1" name="圆角矩形 20"/>
          <p:cNvSpPr/>
          <p:nvPr/>
        </p:nvSpPr>
        <p:spPr>
          <a:xfrm rot="2700000">
            <a:off x="6543697" y="2856635"/>
            <a:ext cx="469404" cy="127637"/>
          </a:xfrm>
          <a:prstGeom prst="roundRect">
            <a:avLst>
              <a:gd name="adj" fmla="val 50000"/>
            </a:avLst>
          </a:pr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22" name="圆角矩形 21"/>
          <p:cNvSpPr/>
          <p:nvPr/>
        </p:nvSpPr>
        <p:spPr>
          <a:xfrm rot="18900000" flipH="1">
            <a:off x="9390475" y="2784346"/>
            <a:ext cx="469404" cy="127637"/>
          </a:xfrm>
          <a:prstGeom prst="roundRect">
            <a:avLst>
              <a:gd name="adj" fmla="val 50000"/>
            </a:avLst>
          </a:pr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23" name="圆角矩形 22"/>
          <p:cNvSpPr/>
          <p:nvPr/>
        </p:nvSpPr>
        <p:spPr>
          <a:xfrm>
            <a:off x="9624910" y="3864955"/>
            <a:ext cx="469404" cy="127637"/>
          </a:xfrm>
          <a:prstGeom prst="roundRect">
            <a:avLst>
              <a:gd name="adj" fmla="val 50000"/>
            </a:avLst>
          </a:pr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24" name="圆角矩形 23"/>
          <p:cNvSpPr/>
          <p:nvPr/>
        </p:nvSpPr>
        <p:spPr>
          <a:xfrm rot="5400000">
            <a:off x="7923797" y="2130515"/>
            <a:ext cx="469404" cy="127637"/>
          </a:xfrm>
          <a:prstGeom prst="roundRect">
            <a:avLst>
              <a:gd name="adj" fmla="val 50000"/>
            </a:avLst>
          </a:pr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25" name="TextBox 24"/>
          <p:cNvSpPr txBox="1"/>
          <p:nvPr/>
        </p:nvSpPr>
        <p:spPr>
          <a:xfrm>
            <a:off x="7436124" y="3341850"/>
            <a:ext cx="1521570" cy="748988"/>
          </a:xfrm>
          <a:prstGeom prst="rect">
            <a:avLst/>
          </a:prstGeom>
          <a:noFill/>
        </p:spPr>
        <p:txBody>
          <a:bodyPr wrap="none" rtlCol="0">
            <a:spAutoFit/>
          </a:bodyPr>
          <a:lstStyle/>
          <a:p>
            <a:pPr algn="r"/>
            <a:r>
              <a:rPr lang="en-US" altLang="zh-CN" sz="4265" dirty="0">
                <a:solidFill>
                  <a:srgbClr val="000000"/>
                </a:solidFill>
                <a:latin typeface="Arial Rounded MT Bold" pitchFamily="34" charset="0"/>
              </a:rPr>
              <a:t>IDEA</a:t>
            </a:r>
            <a:endParaRPr lang="zh-CN" altLang="en-US" sz="4265" dirty="0">
              <a:solidFill>
                <a:srgbClr val="000000"/>
              </a:solidFill>
              <a:latin typeface="Arial Rounded MT Bold" pitchFamily="34" charset="0"/>
            </a:endParaRPr>
          </a:p>
        </p:txBody>
      </p:sp>
      <p:grpSp>
        <p:nvGrpSpPr>
          <p:cNvPr id="34" name="组合 33"/>
          <p:cNvGrpSpPr/>
          <p:nvPr/>
        </p:nvGrpSpPr>
        <p:grpSpPr>
          <a:xfrm>
            <a:off x="-483871" y="-795874"/>
            <a:ext cx="5538471" cy="2080299"/>
            <a:chOff x="-483871" y="-795874"/>
            <a:chExt cx="5538471" cy="2080299"/>
          </a:xfrm>
        </p:grpSpPr>
        <p:pic>
          <p:nvPicPr>
            <p:cNvPr id="35" name="图片 34"/>
            <p:cNvPicPr>
              <a:picLocks noChangeAspect="1"/>
            </p:cNvPicPr>
            <p:nvPr/>
          </p:nvPicPr>
          <p:blipFill>
            <a:blip r:embed="rId2">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36" name="文本框 35"/>
            <p:cNvSpPr txBox="1"/>
            <p:nvPr/>
          </p:nvSpPr>
          <p:spPr>
            <a:xfrm>
              <a:off x="395786" y="436730"/>
              <a:ext cx="4658814" cy="523220"/>
            </a:xfrm>
            <a:prstGeom prst="rect">
              <a:avLst/>
            </a:prstGeom>
            <a:noFill/>
          </p:spPr>
          <p:txBody>
            <a:bodyPr wrap="square" rtlCol="0">
              <a:spAutoFit/>
            </a:bodyPr>
            <a:lstStyle/>
            <a:p>
              <a:r>
                <a:rPr lang="zh-CN" altLang="en-US" sz="2800" dirty="0">
                  <a:latin typeface="华文细黑" panose="02010600040101010101" pitchFamily="2" charset="-122"/>
                  <a:ea typeface="华文细黑" panose="02010600040101010101" pitchFamily="2" charset="-122"/>
                </a:rPr>
                <a:t>未雨绸缪 确保万无一失</a:t>
              </a:r>
            </a:p>
          </p:txBody>
        </p:sp>
      </p:grpSp>
      <p:sp>
        <p:nvSpPr>
          <p:cNvPr id="2" name="TextBox 1"/>
          <p:cNvSpPr txBox="1"/>
          <p:nvPr/>
        </p:nvSpPr>
        <p:spPr>
          <a:xfrm>
            <a:off x="1494970" y="2593369"/>
            <a:ext cx="3947886" cy="1569660"/>
          </a:xfrm>
          <a:prstGeom prst="rect">
            <a:avLst/>
          </a:prstGeom>
          <a:noFill/>
        </p:spPr>
        <p:txBody>
          <a:bodyPr wrap="square" rtlCol="0">
            <a:spAutoFit/>
          </a:bodyPr>
          <a:lstStyle/>
          <a:p>
            <a:pPr marL="342900" indent="-342900">
              <a:lnSpc>
                <a:spcPct val="200000"/>
              </a:lnSpc>
              <a:buFont typeface="Wingdings" panose="05000000000000000000" pitchFamily="2" charset="2"/>
              <a:buChar char="u"/>
            </a:pPr>
            <a:r>
              <a:rPr lang="zh-CN" altLang="en-US" sz="2400" dirty="0">
                <a:latin typeface="华文细黑" panose="02010600040101010101" pitchFamily="2" charset="-122"/>
                <a:ea typeface="华文细黑" panose="02010600040101010101" pitchFamily="2" charset="-122"/>
              </a:rPr>
              <a:t>方案讨论</a:t>
            </a:r>
            <a:endParaRPr lang="en-US" altLang="zh-CN" sz="2400" dirty="0">
              <a:latin typeface="华文细黑" panose="02010600040101010101" pitchFamily="2" charset="-122"/>
              <a:ea typeface="华文细黑" panose="02010600040101010101" pitchFamily="2" charset="-122"/>
            </a:endParaRPr>
          </a:p>
          <a:p>
            <a:pPr marL="342900" indent="-342900">
              <a:lnSpc>
                <a:spcPct val="200000"/>
              </a:lnSpc>
              <a:buFont typeface="Wingdings" panose="05000000000000000000" pitchFamily="2" charset="2"/>
              <a:buChar char="u"/>
            </a:pPr>
            <a:r>
              <a:rPr lang="zh-CN" altLang="en-US" sz="2400" dirty="0">
                <a:latin typeface="华文细黑" panose="02010600040101010101" pitchFamily="2" charset="-122"/>
                <a:ea typeface="华文细黑" panose="02010600040101010101" pitchFamily="2" charset="-122"/>
              </a:rPr>
              <a:t>方案可能的风险预测</a:t>
            </a: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rcRect t="60589" r="53519"/>
          <a:stretch>
            <a:fillRect/>
          </a:stretch>
        </p:blipFill>
        <p:spPr>
          <a:xfrm rot="18571216">
            <a:off x="-830670" y="-1570681"/>
            <a:ext cx="6555461" cy="4989057"/>
          </a:xfrm>
          <a:custGeom>
            <a:avLst/>
            <a:gdLst>
              <a:gd name="connsiteX0" fmla="*/ 1605325 w 4313260"/>
              <a:gd name="connsiteY0" fmla="*/ 0 h 3282622"/>
              <a:gd name="connsiteX1" fmla="*/ 4313260 w 4313260"/>
              <a:gd name="connsiteY1" fmla="*/ 3282622 h 3282622"/>
              <a:gd name="connsiteX2" fmla="*/ 0 w 4313260"/>
              <a:gd name="connsiteY2" fmla="*/ 3282622 h 3282622"/>
              <a:gd name="connsiteX3" fmla="*/ 0 w 4313260"/>
              <a:gd name="connsiteY3" fmla="*/ 1324281 h 3282622"/>
              <a:gd name="connsiteX4" fmla="*/ 1605325 w 4313260"/>
              <a:gd name="connsiteY4" fmla="*/ 0 h 32826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3260" h="3282622">
                <a:moveTo>
                  <a:pt x="1605325" y="0"/>
                </a:moveTo>
                <a:lnTo>
                  <a:pt x="4313260" y="3282622"/>
                </a:lnTo>
                <a:lnTo>
                  <a:pt x="0" y="3282622"/>
                </a:lnTo>
                <a:lnTo>
                  <a:pt x="0" y="1324281"/>
                </a:lnTo>
                <a:lnTo>
                  <a:pt x="1605325" y="0"/>
                </a:lnTo>
                <a:close/>
              </a:path>
            </a:pathLst>
          </a:custGeom>
        </p:spPr>
      </p:pic>
      <p:pic>
        <p:nvPicPr>
          <p:cNvPr id="12" name="图片 11"/>
          <p:cNvPicPr>
            <a:picLocks noChangeAspect="1"/>
          </p:cNvPicPr>
          <p:nvPr/>
        </p:nvPicPr>
        <p:blipFill>
          <a:blip r:embed="rId2">
            <a:extLst>
              <a:ext uri="{28A0092B-C50C-407E-A947-70E740481C1C}">
                <a14:useLocalDpi xmlns:a14="http://schemas.microsoft.com/office/drawing/2010/main" val="0"/>
              </a:ext>
            </a:extLst>
          </a:blip>
          <a:srcRect t="61706" r="40353"/>
          <a:stretch>
            <a:fillRect/>
          </a:stretch>
        </p:blipFill>
        <p:spPr>
          <a:xfrm rot="8195221">
            <a:off x="6015934" y="3502426"/>
            <a:ext cx="7957079" cy="4585384"/>
          </a:xfrm>
          <a:custGeom>
            <a:avLst/>
            <a:gdLst>
              <a:gd name="connsiteX0" fmla="*/ 0 w 5125566"/>
              <a:gd name="connsiteY0" fmla="*/ 2953683 h 2953683"/>
              <a:gd name="connsiteX1" fmla="*/ 0 w 5125566"/>
              <a:gd name="connsiteY1" fmla="*/ 2117735 h 2953683"/>
              <a:gd name="connsiteX2" fmla="*/ 2003551 w 5125566"/>
              <a:gd name="connsiteY2" fmla="*/ 0 h 2953683"/>
              <a:gd name="connsiteX3" fmla="*/ 5125566 w 5125566"/>
              <a:gd name="connsiteY3" fmla="*/ 2953683 h 2953683"/>
              <a:gd name="connsiteX4" fmla="*/ 0 w 5125566"/>
              <a:gd name="connsiteY4" fmla="*/ 2953683 h 2953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25566" h="2953683">
                <a:moveTo>
                  <a:pt x="0" y="2953683"/>
                </a:moveTo>
                <a:lnTo>
                  <a:pt x="0" y="2117735"/>
                </a:lnTo>
                <a:lnTo>
                  <a:pt x="2003551" y="0"/>
                </a:lnTo>
                <a:lnTo>
                  <a:pt x="5125566" y="2953683"/>
                </a:lnTo>
                <a:lnTo>
                  <a:pt x="0" y="2953683"/>
                </a:lnTo>
                <a:close/>
              </a:path>
            </a:pathLst>
          </a:custGeom>
        </p:spPr>
      </p:pic>
      <p:sp>
        <p:nvSpPr>
          <p:cNvPr id="13" name="文本框 12"/>
          <p:cNvSpPr txBox="1"/>
          <p:nvPr/>
        </p:nvSpPr>
        <p:spPr>
          <a:xfrm>
            <a:off x="4432053" y="3373742"/>
            <a:ext cx="4050148" cy="830997"/>
          </a:xfrm>
          <a:prstGeom prst="rect">
            <a:avLst/>
          </a:prstGeom>
          <a:noFill/>
        </p:spPr>
        <p:txBody>
          <a:bodyPr wrap="square" rtlCol="0">
            <a:spAutoFit/>
          </a:bodyPr>
          <a:lstStyle/>
          <a:p>
            <a:r>
              <a:rPr lang="zh-CN" altLang="en-US" sz="4800" b="1" dirty="0">
                <a:solidFill>
                  <a:srgbClr val="000000"/>
                </a:solidFill>
                <a:effectLst>
                  <a:outerShdw blurRad="60007" dist="310007" dir="7680000" sy="30000" kx="1300200" algn="ctr" rotWithShape="0">
                    <a:prstClr val="black">
                      <a:alpha val="32000"/>
                    </a:prstClr>
                  </a:outerShdw>
                </a:effectLst>
                <a:latin typeface="方正兰亭粗黑简体" panose="02000000000000000000" pitchFamily="2" charset="-122"/>
                <a:ea typeface="方正兰亭粗黑简体" panose="02000000000000000000" pitchFamily="2" charset="-122"/>
              </a:rPr>
              <a:t>理论依据</a:t>
            </a:r>
            <a:endParaRPr lang="zh-CN" altLang="en-US" sz="4800" b="1" dirty="0">
              <a:solidFill>
                <a:srgbClr val="000000"/>
              </a:solidFill>
              <a:effectLst>
                <a:outerShdw blurRad="60007" dist="310007" dir="7680000" sy="30000" kx="1300200" algn="ctr" rotWithShape="0">
                  <a:prstClr val="black">
                    <a:alpha val="32000"/>
                  </a:prstClr>
                </a:outerShdw>
              </a:effectLst>
              <a:latin typeface="造字工房悦黑体验版纤细体" pitchFamily="50" charset="-122"/>
              <a:ea typeface="造字工房悦黑体验版纤细体" pitchFamily="50" charset="-122"/>
            </a:endParaRPr>
          </a:p>
        </p:txBody>
      </p:sp>
      <p:sp>
        <p:nvSpPr>
          <p:cNvPr id="15" name="文本框 14"/>
          <p:cNvSpPr txBox="1"/>
          <p:nvPr/>
        </p:nvSpPr>
        <p:spPr>
          <a:xfrm>
            <a:off x="4318116" y="4307794"/>
            <a:ext cx="1367913" cy="338554"/>
          </a:xfrm>
          <a:prstGeom prst="rect">
            <a:avLst/>
          </a:prstGeom>
          <a:noFill/>
        </p:spPr>
        <p:txBody>
          <a:bodyPr wrap="square" rtlCol="0">
            <a:spAutoFit/>
          </a:bodyPr>
          <a:lstStyle/>
          <a:p>
            <a:pPr marL="285750" indent="-285750">
              <a:buFont typeface="Wingdings" pitchFamily="2" charset="2"/>
              <a:buChar char="n"/>
            </a:pPr>
            <a:r>
              <a:rPr lang="zh-CN" altLang="en-US" sz="1600" dirty="0">
                <a:solidFill>
                  <a:srgbClr val="000000"/>
                </a:solidFill>
                <a:effectLst>
                  <a:outerShdw blurRad="60007" dist="310007" dir="7680000" sy="30000" kx="1300200" algn="ctr" rotWithShape="0">
                    <a:prstClr val="black">
                      <a:alpha val="32000"/>
                    </a:prstClr>
                  </a:outerShdw>
                </a:effectLst>
                <a:latin typeface="华文细黑" panose="02010600040101010101" pitchFamily="2" charset="-122"/>
                <a:ea typeface="华文细黑" panose="02010600040101010101" pitchFamily="2" charset="-122"/>
              </a:rPr>
              <a:t>相关概念</a:t>
            </a:r>
          </a:p>
        </p:txBody>
      </p:sp>
      <p:sp>
        <p:nvSpPr>
          <p:cNvPr id="16" name="文本框 15"/>
          <p:cNvSpPr txBox="1"/>
          <p:nvPr/>
        </p:nvSpPr>
        <p:spPr>
          <a:xfrm>
            <a:off x="5118188" y="2138920"/>
            <a:ext cx="1768659" cy="1323439"/>
          </a:xfrm>
          <a:prstGeom prst="rect">
            <a:avLst/>
          </a:prstGeom>
          <a:noFill/>
        </p:spPr>
        <p:txBody>
          <a:bodyPr wrap="square" rtlCol="0">
            <a:spAutoFit/>
          </a:bodyPr>
          <a:lstStyle/>
          <a:p>
            <a:r>
              <a:rPr lang="en-US" altLang="zh-CN" sz="8000" b="1" dirty="0">
                <a:solidFill>
                  <a:srgbClr val="000000"/>
                </a:solidFill>
                <a:latin typeface="方正兰亭粗黑简体" panose="02000000000000000000" pitchFamily="2" charset="-122"/>
                <a:ea typeface="方正兰亭粗黑简体" panose="02000000000000000000" pitchFamily="2" charset="-122"/>
              </a:rPr>
              <a:t>01</a:t>
            </a:r>
            <a:endParaRPr lang="zh-CN" altLang="en-US" sz="8000" b="1" dirty="0">
              <a:solidFill>
                <a:srgbClr val="000000"/>
              </a:solidFill>
              <a:latin typeface="方正兰亭粗黑简体" panose="02000000000000000000" pitchFamily="2" charset="-122"/>
              <a:ea typeface="方正兰亭粗黑简体" panose="02000000000000000000" pitchFamily="2" charset="-122"/>
            </a:endParaRPr>
          </a:p>
        </p:txBody>
      </p:sp>
      <p:sp>
        <p:nvSpPr>
          <p:cNvPr id="18" name="文本框 17"/>
          <p:cNvSpPr txBox="1"/>
          <p:nvPr/>
        </p:nvSpPr>
        <p:spPr>
          <a:xfrm>
            <a:off x="5922507" y="4314598"/>
            <a:ext cx="1367913" cy="338554"/>
          </a:xfrm>
          <a:prstGeom prst="rect">
            <a:avLst/>
          </a:prstGeom>
          <a:noFill/>
        </p:spPr>
        <p:txBody>
          <a:bodyPr wrap="square" rtlCol="0">
            <a:spAutoFit/>
          </a:bodyPr>
          <a:lstStyle/>
          <a:p>
            <a:pPr marL="285750" indent="-285750">
              <a:buFont typeface="Wingdings" pitchFamily="2" charset="2"/>
              <a:buChar char="n"/>
            </a:pPr>
            <a:r>
              <a:rPr lang="zh-CN" altLang="en-US" sz="1600" dirty="0">
                <a:solidFill>
                  <a:srgbClr val="000000"/>
                </a:solidFill>
                <a:effectLst>
                  <a:outerShdw blurRad="60007" dist="310007" dir="7680000" sy="30000" kx="1300200" algn="ctr" rotWithShape="0">
                    <a:prstClr val="black">
                      <a:alpha val="32000"/>
                    </a:prstClr>
                  </a:outerShdw>
                </a:effectLst>
                <a:latin typeface="华文细黑" panose="02010600040101010101" pitchFamily="2" charset="-122"/>
                <a:ea typeface="华文细黑" panose="02010600040101010101" pitchFamily="2" charset="-122"/>
              </a:rPr>
              <a:t>相关理论</a:t>
            </a:r>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 name="组合 112"/>
          <p:cNvGrpSpPr/>
          <p:nvPr/>
        </p:nvGrpSpPr>
        <p:grpSpPr>
          <a:xfrm>
            <a:off x="6074313" y="1483406"/>
            <a:ext cx="5348655" cy="4285728"/>
            <a:chOff x="1904439" y="-355318"/>
            <a:chExt cx="5664201" cy="4060831"/>
          </a:xfrm>
        </p:grpSpPr>
        <p:sp>
          <p:nvSpPr>
            <p:cNvPr id="114" name="Rectangle 5"/>
            <p:cNvSpPr>
              <a:spLocks noChangeArrowheads="1"/>
            </p:cNvSpPr>
            <p:nvPr/>
          </p:nvSpPr>
          <p:spPr bwMode="auto">
            <a:xfrm>
              <a:off x="3501464" y="790859"/>
              <a:ext cx="31750" cy="479426"/>
            </a:xfrm>
            <a:prstGeom prst="rect">
              <a:avLst/>
            </a:prstGeom>
            <a:solidFill>
              <a:srgbClr val="29140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15" name="Freeform 6"/>
            <p:cNvSpPr/>
            <p:nvPr/>
          </p:nvSpPr>
          <p:spPr bwMode="auto">
            <a:xfrm>
              <a:off x="3531627" y="790859"/>
              <a:ext cx="339725" cy="177800"/>
            </a:xfrm>
            <a:custGeom>
              <a:avLst/>
              <a:gdLst>
                <a:gd name="T0" fmla="*/ 214 w 214"/>
                <a:gd name="T1" fmla="*/ 112 h 112"/>
                <a:gd name="T2" fmla="*/ 0 w 214"/>
                <a:gd name="T3" fmla="*/ 112 h 112"/>
                <a:gd name="T4" fmla="*/ 0 w 214"/>
                <a:gd name="T5" fmla="*/ 0 h 112"/>
                <a:gd name="T6" fmla="*/ 214 w 214"/>
                <a:gd name="T7" fmla="*/ 0 h 112"/>
                <a:gd name="T8" fmla="*/ 131 w 214"/>
                <a:gd name="T9" fmla="*/ 56 h 112"/>
                <a:gd name="T10" fmla="*/ 214 w 214"/>
                <a:gd name="T11" fmla="*/ 112 h 112"/>
              </a:gdLst>
              <a:ahLst/>
              <a:cxnLst>
                <a:cxn ang="0">
                  <a:pos x="T0" y="T1"/>
                </a:cxn>
                <a:cxn ang="0">
                  <a:pos x="T2" y="T3"/>
                </a:cxn>
                <a:cxn ang="0">
                  <a:pos x="T4" y="T5"/>
                </a:cxn>
                <a:cxn ang="0">
                  <a:pos x="T6" y="T7"/>
                </a:cxn>
                <a:cxn ang="0">
                  <a:pos x="T8" y="T9"/>
                </a:cxn>
                <a:cxn ang="0">
                  <a:pos x="T10" y="T11"/>
                </a:cxn>
              </a:cxnLst>
              <a:rect l="0" t="0" r="r" b="b"/>
              <a:pathLst>
                <a:path w="214" h="112">
                  <a:moveTo>
                    <a:pt x="214" y="112"/>
                  </a:moveTo>
                  <a:lnTo>
                    <a:pt x="0" y="112"/>
                  </a:lnTo>
                  <a:lnTo>
                    <a:pt x="0" y="0"/>
                  </a:lnTo>
                  <a:lnTo>
                    <a:pt x="214" y="0"/>
                  </a:lnTo>
                  <a:lnTo>
                    <a:pt x="131" y="56"/>
                  </a:lnTo>
                  <a:lnTo>
                    <a:pt x="214" y="112"/>
                  </a:lnTo>
                  <a:close/>
                </a:path>
              </a:pathLst>
            </a:custGeom>
            <a:solidFill>
              <a:srgbClr val="E443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16" name="Freeform 7"/>
            <p:cNvSpPr/>
            <p:nvPr/>
          </p:nvSpPr>
          <p:spPr bwMode="auto">
            <a:xfrm>
              <a:off x="3415739" y="1013109"/>
              <a:ext cx="1501775" cy="2008190"/>
            </a:xfrm>
            <a:custGeom>
              <a:avLst/>
              <a:gdLst>
                <a:gd name="T0" fmla="*/ 561 w 946"/>
                <a:gd name="T1" fmla="*/ 0 h 1265"/>
                <a:gd name="T2" fmla="*/ 0 w 946"/>
                <a:gd name="T3" fmla="*/ 1265 h 1265"/>
                <a:gd name="T4" fmla="*/ 946 w 946"/>
                <a:gd name="T5" fmla="*/ 1265 h 1265"/>
                <a:gd name="T6" fmla="*/ 946 w 946"/>
                <a:gd name="T7" fmla="*/ 0 h 1265"/>
                <a:gd name="T8" fmla="*/ 561 w 946"/>
                <a:gd name="T9" fmla="*/ 0 h 1265"/>
              </a:gdLst>
              <a:ahLst/>
              <a:cxnLst>
                <a:cxn ang="0">
                  <a:pos x="T0" y="T1"/>
                </a:cxn>
                <a:cxn ang="0">
                  <a:pos x="T2" y="T3"/>
                </a:cxn>
                <a:cxn ang="0">
                  <a:pos x="T4" y="T5"/>
                </a:cxn>
                <a:cxn ang="0">
                  <a:pos x="T6" y="T7"/>
                </a:cxn>
                <a:cxn ang="0">
                  <a:pos x="T8" y="T9"/>
                </a:cxn>
              </a:cxnLst>
              <a:rect l="0" t="0" r="r" b="b"/>
              <a:pathLst>
                <a:path w="946" h="1265">
                  <a:moveTo>
                    <a:pt x="561" y="0"/>
                  </a:moveTo>
                  <a:lnTo>
                    <a:pt x="0" y="1265"/>
                  </a:lnTo>
                  <a:lnTo>
                    <a:pt x="946" y="1265"/>
                  </a:lnTo>
                  <a:lnTo>
                    <a:pt x="946" y="0"/>
                  </a:lnTo>
                  <a:lnTo>
                    <a:pt x="561" y="0"/>
                  </a:lnTo>
                  <a:close/>
                </a:path>
              </a:pathLst>
            </a:custGeom>
            <a:solidFill>
              <a:srgbClr val="36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17" name="Freeform 8"/>
            <p:cNvSpPr/>
            <p:nvPr/>
          </p:nvSpPr>
          <p:spPr bwMode="auto">
            <a:xfrm>
              <a:off x="3415739" y="1013109"/>
              <a:ext cx="1501775" cy="2008190"/>
            </a:xfrm>
            <a:custGeom>
              <a:avLst/>
              <a:gdLst>
                <a:gd name="T0" fmla="*/ 561 w 946"/>
                <a:gd name="T1" fmla="*/ 0 h 1265"/>
                <a:gd name="T2" fmla="*/ 0 w 946"/>
                <a:gd name="T3" fmla="*/ 1265 h 1265"/>
                <a:gd name="T4" fmla="*/ 946 w 946"/>
                <a:gd name="T5" fmla="*/ 1265 h 1265"/>
                <a:gd name="T6" fmla="*/ 946 w 946"/>
                <a:gd name="T7" fmla="*/ 0 h 1265"/>
                <a:gd name="T8" fmla="*/ 561 w 946"/>
                <a:gd name="T9" fmla="*/ 0 h 1265"/>
              </a:gdLst>
              <a:ahLst/>
              <a:cxnLst>
                <a:cxn ang="0">
                  <a:pos x="T0" y="T1"/>
                </a:cxn>
                <a:cxn ang="0">
                  <a:pos x="T2" y="T3"/>
                </a:cxn>
                <a:cxn ang="0">
                  <a:pos x="T4" y="T5"/>
                </a:cxn>
                <a:cxn ang="0">
                  <a:pos x="T6" y="T7"/>
                </a:cxn>
                <a:cxn ang="0">
                  <a:pos x="T8" y="T9"/>
                </a:cxn>
              </a:cxnLst>
              <a:rect l="0" t="0" r="r" b="b"/>
              <a:pathLst>
                <a:path w="946" h="1265">
                  <a:moveTo>
                    <a:pt x="561" y="0"/>
                  </a:moveTo>
                  <a:lnTo>
                    <a:pt x="0" y="1265"/>
                  </a:lnTo>
                  <a:lnTo>
                    <a:pt x="946" y="1265"/>
                  </a:lnTo>
                  <a:lnTo>
                    <a:pt x="946" y="0"/>
                  </a:lnTo>
                  <a:lnTo>
                    <a:pt x="56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18" name="Freeform 9"/>
            <p:cNvSpPr/>
            <p:nvPr/>
          </p:nvSpPr>
          <p:spPr bwMode="auto">
            <a:xfrm>
              <a:off x="4909577" y="1013109"/>
              <a:ext cx="1492250" cy="2008190"/>
            </a:xfrm>
            <a:custGeom>
              <a:avLst/>
              <a:gdLst>
                <a:gd name="T0" fmla="*/ 379 w 940"/>
                <a:gd name="T1" fmla="*/ 0 h 1265"/>
                <a:gd name="T2" fmla="*/ 0 w 940"/>
                <a:gd name="T3" fmla="*/ 0 h 1265"/>
                <a:gd name="T4" fmla="*/ 0 w 940"/>
                <a:gd name="T5" fmla="*/ 1265 h 1265"/>
                <a:gd name="T6" fmla="*/ 940 w 940"/>
                <a:gd name="T7" fmla="*/ 1265 h 1265"/>
                <a:gd name="T8" fmla="*/ 379 w 940"/>
                <a:gd name="T9" fmla="*/ 0 h 1265"/>
              </a:gdLst>
              <a:ahLst/>
              <a:cxnLst>
                <a:cxn ang="0">
                  <a:pos x="T0" y="T1"/>
                </a:cxn>
                <a:cxn ang="0">
                  <a:pos x="T2" y="T3"/>
                </a:cxn>
                <a:cxn ang="0">
                  <a:pos x="T4" y="T5"/>
                </a:cxn>
                <a:cxn ang="0">
                  <a:pos x="T6" y="T7"/>
                </a:cxn>
                <a:cxn ang="0">
                  <a:pos x="T8" y="T9"/>
                </a:cxn>
              </a:cxnLst>
              <a:rect l="0" t="0" r="r" b="b"/>
              <a:pathLst>
                <a:path w="940" h="1265">
                  <a:moveTo>
                    <a:pt x="379" y="0"/>
                  </a:moveTo>
                  <a:lnTo>
                    <a:pt x="0" y="0"/>
                  </a:lnTo>
                  <a:lnTo>
                    <a:pt x="0" y="1265"/>
                  </a:lnTo>
                  <a:lnTo>
                    <a:pt x="940" y="1265"/>
                  </a:lnTo>
                  <a:lnTo>
                    <a:pt x="379" y="0"/>
                  </a:lnTo>
                  <a:close/>
                </a:path>
              </a:pathLst>
            </a:custGeom>
            <a:solidFill>
              <a:srgbClr val="2F3D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19" name="Freeform 10"/>
            <p:cNvSpPr/>
            <p:nvPr/>
          </p:nvSpPr>
          <p:spPr bwMode="auto">
            <a:xfrm>
              <a:off x="4225364" y="-352143"/>
              <a:ext cx="692150" cy="1614490"/>
            </a:xfrm>
            <a:custGeom>
              <a:avLst/>
              <a:gdLst>
                <a:gd name="T0" fmla="*/ 0 w 348"/>
                <a:gd name="T1" fmla="*/ 780 h 812"/>
                <a:gd name="T2" fmla="*/ 215 w 348"/>
                <a:gd name="T3" fmla="*/ 700 h 812"/>
                <a:gd name="T4" fmla="*/ 348 w 348"/>
                <a:gd name="T5" fmla="*/ 783 h 812"/>
                <a:gd name="T6" fmla="*/ 344 w 348"/>
                <a:gd name="T7" fmla="*/ 0 h 812"/>
                <a:gd name="T8" fmla="*/ 0 w 348"/>
                <a:gd name="T9" fmla="*/ 780 h 812"/>
              </a:gdLst>
              <a:ahLst/>
              <a:cxnLst>
                <a:cxn ang="0">
                  <a:pos x="T0" y="T1"/>
                </a:cxn>
                <a:cxn ang="0">
                  <a:pos x="T2" y="T3"/>
                </a:cxn>
                <a:cxn ang="0">
                  <a:pos x="T4" y="T5"/>
                </a:cxn>
                <a:cxn ang="0">
                  <a:pos x="T6" y="T7"/>
                </a:cxn>
                <a:cxn ang="0">
                  <a:pos x="T8" y="T9"/>
                </a:cxn>
              </a:cxnLst>
              <a:rect l="0" t="0" r="r" b="b"/>
              <a:pathLst>
                <a:path w="348" h="812">
                  <a:moveTo>
                    <a:pt x="0" y="780"/>
                  </a:moveTo>
                  <a:cubicBezTo>
                    <a:pt x="133" y="812"/>
                    <a:pt x="215" y="700"/>
                    <a:pt x="215" y="700"/>
                  </a:cubicBezTo>
                  <a:cubicBezTo>
                    <a:pt x="215" y="700"/>
                    <a:pt x="242" y="780"/>
                    <a:pt x="348" y="783"/>
                  </a:cubicBezTo>
                  <a:cubicBezTo>
                    <a:pt x="344" y="0"/>
                    <a:pt x="344" y="0"/>
                    <a:pt x="344" y="0"/>
                  </a:cubicBezTo>
                  <a:lnTo>
                    <a:pt x="0" y="780"/>
                  </a:lnTo>
                  <a:close/>
                </a:path>
              </a:pathLst>
            </a:custGeom>
            <a:solidFill>
              <a:srgbClr val="F0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20" name="Freeform 11"/>
            <p:cNvSpPr/>
            <p:nvPr/>
          </p:nvSpPr>
          <p:spPr bwMode="auto">
            <a:xfrm>
              <a:off x="4909577" y="-355318"/>
              <a:ext cx="681038" cy="1612902"/>
            </a:xfrm>
            <a:custGeom>
              <a:avLst/>
              <a:gdLst>
                <a:gd name="T0" fmla="*/ 0 w 343"/>
                <a:gd name="T1" fmla="*/ 0 h 811"/>
                <a:gd name="T2" fmla="*/ 0 w 343"/>
                <a:gd name="T3" fmla="*/ 1 h 811"/>
                <a:gd name="T4" fmla="*/ 0 w 343"/>
                <a:gd name="T5" fmla="*/ 784 h 811"/>
                <a:gd name="T6" fmla="*/ 7 w 343"/>
                <a:gd name="T7" fmla="*/ 785 h 811"/>
                <a:gd name="T8" fmla="*/ 141 w 343"/>
                <a:gd name="T9" fmla="*/ 708 h 811"/>
                <a:gd name="T10" fmla="*/ 343 w 343"/>
                <a:gd name="T11" fmla="*/ 777 h 811"/>
                <a:gd name="T12" fmla="*/ 0 w 343"/>
                <a:gd name="T13" fmla="*/ 0 h 811"/>
              </a:gdLst>
              <a:ahLst/>
              <a:cxnLst>
                <a:cxn ang="0">
                  <a:pos x="T0" y="T1"/>
                </a:cxn>
                <a:cxn ang="0">
                  <a:pos x="T2" y="T3"/>
                </a:cxn>
                <a:cxn ang="0">
                  <a:pos x="T4" y="T5"/>
                </a:cxn>
                <a:cxn ang="0">
                  <a:pos x="T6" y="T7"/>
                </a:cxn>
                <a:cxn ang="0">
                  <a:pos x="T8" y="T9"/>
                </a:cxn>
                <a:cxn ang="0">
                  <a:pos x="T10" y="T11"/>
                </a:cxn>
                <a:cxn ang="0">
                  <a:pos x="T12" y="T13"/>
                </a:cxn>
              </a:cxnLst>
              <a:rect l="0" t="0" r="r" b="b"/>
              <a:pathLst>
                <a:path w="343" h="811">
                  <a:moveTo>
                    <a:pt x="0" y="0"/>
                  </a:moveTo>
                  <a:cubicBezTo>
                    <a:pt x="0" y="1"/>
                    <a:pt x="0" y="1"/>
                    <a:pt x="0" y="1"/>
                  </a:cubicBezTo>
                  <a:cubicBezTo>
                    <a:pt x="0" y="784"/>
                    <a:pt x="0" y="784"/>
                    <a:pt x="0" y="784"/>
                  </a:cubicBezTo>
                  <a:cubicBezTo>
                    <a:pt x="2" y="785"/>
                    <a:pt x="4" y="785"/>
                    <a:pt x="7" y="785"/>
                  </a:cubicBezTo>
                  <a:cubicBezTo>
                    <a:pt x="118" y="785"/>
                    <a:pt x="141" y="708"/>
                    <a:pt x="141" y="708"/>
                  </a:cubicBezTo>
                  <a:cubicBezTo>
                    <a:pt x="141" y="708"/>
                    <a:pt x="199" y="811"/>
                    <a:pt x="343" y="777"/>
                  </a:cubicBezTo>
                  <a:lnTo>
                    <a:pt x="0" y="0"/>
                  </a:ln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21" name="Freeform 12"/>
            <p:cNvSpPr/>
            <p:nvPr/>
          </p:nvSpPr>
          <p:spPr bwMode="auto">
            <a:xfrm>
              <a:off x="5046102" y="1889410"/>
              <a:ext cx="1198563" cy="1603377"/>
            </a:xfrm>
            <a:custGeom>
              <a:avLst/>
              <a:gdLst>
                <a:gd name="T0" fmla="*/ 447 w 755"/>
                <a:gd name="T1" fmla="*/ 0 h 1010"/>
                <a:gd name="T2" fmla="*/ 0 w 755"/>
                <a:gd name="T3" fmla="*/ 1010 h 1010"/>
                <a:gd name="T4" fmla="*/ 750 w 755"/>
                <a:gd name="T5" fmla="*/ 1010 h 1010"/>
                <a:gd name="T6" fmla="*/ 755 w 755"/>
                <a:gd name="T7" fmla="*/ 0 h 1010"/>
                <a:gd name="T8" fmla="*/ 447 w 755"/>
                <a:gd name="T9" fmla="*/ 0 h 1010"/>
              </a:gdLst>
              <a:ahLst/>
              <a:cxnLst>
                <a:cxn ang="0">
                  <a:pos x="T0" y="T1"/>
                </a:cxn>
                <a:cxn ang="0">
                  <a:pos x="T2" y="T3"/>
                </a:cxn>
                <a:cxn ang="0">
                  <a:pos x="T4" y="T5"/>
                </a:cxn>
                <a:cxn ang="0">
                  <a:pos x="T6" y="T7"/>
                </a:cxn>
                <a:cxn ang="0">
                  <a:pos x="T8" y="T9"/>
                </a:cxn>
              </a:cxnLst>
              <a:rect l="0" t="0" r="r" b="b"/>
              <a:pathLst>
                <a:path w="755" h="1010">
                  <a:moveTo>
                    <a:pt x="447" y="0"/>
                  </a:moveTo>
                  <a:lnTo>
                    <a:pt x="0" y="1010"/>
                  </a:lnTo>
                  <a:lnTo>
                    <a:pt x="750" y="1010"/>
                  </a:lnTo>
                  <a:lnTo>
                    <a:pt x="755" y="0"/>
                  </a:lnTo>
                  <a:lnTo>
                    <a:pt x="447" y="0"/>
                  </a:lnTo>
                  <a:close/>
                </a:path>
              </a:pathLst>
            </a:custGeom>
            <a:solidFill>
              <a:srgbClr val="4150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22" name="Freeform 13"/>
            <p:cNvSpPr/>
            <p:nvPr/>
          </p:nvSpPr>
          <p:spPr bwMode="auto">
            <a:xfrm>
              <a:off x="6236727" y="1889410"/>
              <a:ext cx="1193800" cy="1603377"/>
            </a:xfrm>
            <a:custGeom>
              <a:avLst/>
              <a:gdLst>
                <a:gd name="T0" fmla="*/ 305 w 752"/>
                <a:gd name="T1" fmla="*/ 0 h 1010"/>
                <a:gd name="T2" fmla="*/ 0 w 752"/>
                <a:gd name="T3" fmla="*/ 0 h 1010"/>
                <a:gd name="T4" fmla="*/ 0 w 752"/>
                <a:gd name="T5" fmla="*/ 1010 h 1010"/>
                <a:gd name="T6" fmla="*/ 752 w 752"/>
                <a:gd name="T7" fmla="*/ 1010 h 1010"/>
                <a:gd name="T8" fmla="*/ 305 w 752"/>
                <a:gd name="T9" fmla="*/ 0 h 1010"/>
              </a:gdLst>
              <a:ahLst/>
              <a:cxnLst>
                <a:cxn ang="0">
                  <a:pos x="T0" y="T1"/>
                </a:cxn>
                <a:cxn ang="0">
                  <a:pos x="T2" y="T3"/>
                </a:cxn>
                <a:cxn ang="0">
                  <a:pos x="T4" y="T5"/>
                </a:cxn>
                <a:cxn ang="0">
                  <a:pos x="T6" y="T7"/>
                </a:cxn>
                <a:cxn ang="0">
                  <a:pos x="T8" y="T9"/>
                </a:cxn>
              </a:cxnLst>
              <a:rect l="0" t="0" r="r" b="b"/>
              <a:pathLst>
                <a:path w="752" h="1010">
                  <a:moveTo>
                    <a:pt x="305" y="0"/>
                  </a:moveTo>
                  <a:lnTo>
                    <a:pt x="0" y="0"/>
                  </a:lnTo>
                  <a:lnTo>
                    <a:pt x="0" y="1010"/>
                  </a:lnTo>
                  <a:lnTo>
                    <a:pt x="752" y="1010"/>
                  </a:lnTo>
                  <a:lnTo>
                    <a:pt x="305" y="0"/>
                  </a:lnTo>
                  <a:close/>
                </a:path>
              </a:pathLst>
            </a:custGeom>
            <a:solidFill>
              <a:srgbClr val="3B49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23" name="Freeform 14"/>
            <p:cNvSpPr/>
            <p:nvPr/>
          </p:nvSpPr>
          <p:spPr bwMode="auto">
            <a:xfrm>
              <a:off x="5692214" y="798796"/>
              <a:ext cx="552450" cy="1287464"/>
            </a:xfrm>
            <a:custGeom>
              <a:avLst/>
              <a:gdLst>
                <a:gd name="T0" fmla="*/ 0 w 278"/>
                <a:gd name="T1" fmla="*/ 623 h 648"/>
                <a:gd name="T2" fmla="*/ 172 w 278"/>
                <a:gd name="T3" fmla="*/ 559 h 648"/>
                <a:gd name="T4" fmla="*/ 278 w 278"/>
                <a:gd name="T5" fmla="*/ 626 h 648"/>
                <a:gd name="T6" fmla="*/ 274 w 278"/>
                <a:gd name="T7" fmla="*/ 0 h 648"/>
                <a:gd name="T8" fmla="*/ 0 w 278"/>
                <a:gd name="T9" fmla="*/ 623 h 648"/>
              </a:gdLst>
              <a:ahLst/>
              <a:cxnLst>
                <a:cxn ang="0">
                  <a:pos x="T0" y="T1"/>
                </a:cxn>
                <a:cxn ang="0">
                  <a:pos x="T2" y="T3"/>
                </a:cxn>
                <a:cxn ang="0">
                  <a:pos x="T4" y="T5"/>
                </a:cxn>
                <a:cxn ang="0">
                  <a:pos x="T6" y="T7"/>
                </a:cxn>
                <a:cxn ang="0">
                  <a:pos x="T8" y="T9"/>
                </a:cxn>
              </a:cxnLst>
              <a:rect l="0" t="0" r="r" b="b"/>
              <a:pathLst>
                <a:path w="278" h="648">
                  <a:moveTo>
                    <a:pt x="0" y="623"/>
                  </a:moveTo>
                  <a:cubicBezTo>
                    <a:pt x="106" y="648"/>
                    <a:pt x="172" y="559"/>
                    <a:pt x="172" y="559"/>
                  </a:cubicBezTo>
                  <a:cubicBezTo>
                    <a:pt x="172" y="559"/>
                    <a:pt x="194" y="623"/>
                    <a:pt x="278" y="626"/>
                  </a:cubicBezTo>
                  <a:cubicBezTo>
                    <a:pt x="274" y="0"/>
                    <a:pt x="274" y="0"/>
                    <a:pt x="274" y="0"/>
                  </a:cubicBezTo>
                  <a:lnTo>
                    <a:pt x="0" y="62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24" name="Freeform 15"/>
            <p:cNvSpPr/>
            <p:nvPr/>
          </p:nvSpPr>
          <p:spPr bwMode="auto">
            <a:xfrm>
              <a:off x="6236727" y="795621"/>
              <a:ext cx="546100" cy="1289052"/>
            </a:xfrm>
            <a:custGeom>
              <a:avLst/>
              <a:gdLst>
                <a:gd name="T0" fmla="*/ 0 w 274"/>
                <a:gd name="T1" fmla="*/ 0 h 648"/>
                <a:gd name="T2" fmla="*/ 0 w 274"/>
                <a:gd name="T3" fmla="*/ 1 h 648"/>
                <a:gd name="T4" fmla="*/ 0 w 274"/>
                <a:gd name="T5" fmla="*/ 627 h 648"/>
                <a:gd name="T6" fmla="*/ 6 w 274"/>
                <a:gd name="T7" fmla="*/ 627 h 648"/>
                <a:gd name="T8" fmla="*/ 113 w 274"/>
                <a:gd name="T9" fmla="*/ 566 h 648"/>
                <a:gd name="T10" fmla="*/ 274 w 274"/>
                <a:gd name="T11" fmla="*/ 621 h 648"/>
                <a:gd name="T12" fmla="*/ 0 w 274"/>
                <a:gd name="T13" fmla="*/ 0 h 648"/>
              </a:gdLst>
              <a:ahLst/>
              <a:cxnLst>
                <a:cxn ang="0">
                  <a:pos x="T0" y="T1"/>
                </a:cxn>
                <a:cxn ang="0">
                  <a:pos x="T2" y="T3"/>
                </a:cxn>
                <a:cxn ang="0">
                  <a:pos x="T4" y="T5"/>
                </a:cxn>
                <a:cxn ang="0">
                  <a:pos x="T6" y="T7"/>
                </a:cxn>
                <a:cxn ang="0">
                  <a:pos x="T8" y="T9"/>
                </a:cxn>
                <a:cxn ang="0">
                  <a:pos x="T10" y="T11"/>
                </a:cxn>
                <a:cxn ang="0">
                  <a:pos x="T12" y="T13"/>
                </a:cxn>
              </a:cxnLst>
              <a:rect l="0" t="0" r="r" b="b"/>
              <a:pathLst>
                <a:path w="274" h="648">
                  <a:moveTo>
                    <a:pt x="0" y="0"/>
                  </a:moveTo>
                  <a:cubicBezTo>
                    <a:pt x="0" y="1"/>
                    <a:pt x="0" y="1"/>
                    <a:pt x="0" y="1"/>
                  </a:cubicBezTo>
                  <a:cubicBezTo>
                    <a:pt x="0" y="627"/>
                    <a:pt x="0" y="627"/>
                    <a:pt x="0" y="627"/>
                  </a:cubicBezTo>
                  <a:cubicBezTo>
                    <a:pt x="2" y="627"/>
                    <a:pt x="4" y="627"/>
                    <a:pt x="6" y="627"/>
                  </a:cubicBezTo>
                  <a:cubicBezTo>
                    <a:pt x="95" y="627"/>
                    <a:pt x="113" y="566"/>
                    <a:pt x="113" y="566"/>
                  </a:cubicBezTo>
                  <a:cubicBezTo>
                    <a:pt x="113" y="566"/>
                    <a:pt x="159" y="648"/>
                    <a:pt x="274" y="621"/>
                  </a:cubicBezTo>
                  <a:lnTo>
                    <a:pt x="0" y="0"/>
                  </a:ln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25" name="Freeform 16"/>
            <p:cNvSpPr/>
            <p:nvPr/>
          </p:nvSpPr>
          <p:spPr bwMode="auto">
            <a:xfrm>
              <a:off x="2180664" y="1921160"/>
              <a:ext cx="1200150" cy="1604965"/>
            </a:xfrm>
            <a:custGeom>
              <a:avLst/>
              <a:gdLst>
                <a:gd name="T0" fmla="*/ 447 w 756"/>
                <a:gd name="T1" fmla="*/ 0 h 1011"/>
                <a:gd name="T2" fmla="*/ 0 w 756"/>
                <a:gd name="T3" fmla="*/ 1011 h 1011"/>
                <a:gd name="T4" fmla="*/ 756 w 756"/>
                <a:gd name="T5" fmla="*/ 1011 h 1011"/>
                <a:gd name="T6" fmla="*/ 756 w 756"/>
                <a:gd name="T7" fmla="*/ 0 h 1011"/>
                <a:gd name="T8" fmla="*/ 447 w 756"/>
                <a:gd name="T9" fmla="*/ 0 h 1011"/>
              </a:gdLst>
              <a:ahLst/>
              <a:cxnLst>
                <a:cxn ang="0">
                  <a:pos x="T0" y="T1"/>
                </a:cxn>
                <a:cxn ang="0">
                  <a:pos x="T2" y="T3"/>
                </a:cxn>
                <a:cxn ang="0">
                  <a:pos x="T4" y="T5"/>
                </a:cxn>
                <a:cxn ang="0">
                  <a:pos x="T6" y="T7"/>
                </a:cxn>
                <a:cxn ang="0">
                  <a:pos x="T8" y="T9"/>
                </a:cxn>
              </a:cxnLst>
              <a:rect l="0" t="0" r="r" b="b"/>
              <a:pathLst>
                <a:path w="756" h="1011">
                  <a:moveTo>
                    <a:pt x="447" y="0"/>
                  </a:moveTo>
                  <a:lnTo>
                    <a:pt x="0" y="1011"/>
                  </a:lnTo>
                  <a:lnTo>
                    <a:pt x="756" y="1011"/>
                  </a:lnTo>
                  <a:lnTo>
                    <a:pt x="756" y="0"/>
                  </a:lnTo>
                  <a:lnTo>
                    <a:pt x="447" y="0"/>
                  </a:lnTo>
                  <a:close/>
                </a:path>
              </a:pathLst>
            </a:custGeom>
            <a:solidFill>
              <a:srgbClr val="4150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26" name="Freeform 17"/>
            <p:cNvSpPr/>
            <p:nvPr/>
          </p:nvSpPr>
          <p:spPr bwMode="auto">
            <a:xfrm>
              <a:off x="2180664" y="1921160"/>
              <a:ext cx="1200150" cy="1604965"/>
            </a:xfrm>
            <a:custGeom>
              <a:avLst/>
              <a:gdLst>
                <a:gd name="T0" fmla="*/ 447 w 756"/>
                <a:gd name="T1" fmla="*/ 0 h 1011"/>
                <a:gd name="T2" fmla="*/ 0 w 756"/>
                <a:gd name="T3" fmla="*/ 1011 h 1011"/>
                <a:gd name="T4" fmla="*/ 756 w 756"/>
                <a:gd name="T5" fmla="*/ 1011 h 1011"/>
                <a:gd name="T6" fmla="*/ 756 w 756"/>
                <a:gd name="T7" fmla="*/ 0 h 1011"/>
                <a:gd name="T8" fmla="*/ 447 w 756"/>
                <a:gd name="T9" fmla="*/ 0 h 1011"/>
              </a:gdLst>
              <a:ahLst/>
              <a:cxnLst>
                <a:cxn ang="0">
                  <a:pos x="T0" y="T1"/>
                </a:cxn>
                <a:cxn ang="0">
                  <a:pos x="T2" y="T3"/>
                </a:cxn>
                <a:cxn ang="0">
                  <a:pos x="T4" y="T5"/>
                </a:cxn>
                <a:cxn ang="0">
                  <a:pos x="T6" y="T7"/>
                </a:cxn>
                <a:cxn ang="0">
                  <a:pos x="T8" y="T9"/>
                </a:cxn>
              </a:cxnLst>
              <a:rect l="0" t="0" r="r" b="b"/>
              <a:pathLst>
                <a:path w="756" h="1011">
                  <a:moveTo>
                    <a:pt x="447" y="0"/>
                  </a:moveTo>
                  <a:lnTo>
                    <a:pt x="0" y="1011"/>
                  </a:lnTo>
                  <a:lnTo>
                    <a:pt x="756" y="1011"/>
                  </a:lnTo>
                  <a:lnTo>
                    <a:pt x="756" y="0"/>
                  </a:lnTo>
                  <a:lnTo>
                    <a:pt x="44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27" name="Freeform 18"/>
            <p:cNvSpPr/>
            <p:nvPr/>
          </p:nvSpPr>
          <p:spPr bwMode="auto">
            <a:xfrm>
              <a:off x="3372877" y="1921160"/>
              <a:ext cx="1192213" cy="1604965"/>
            </a:xfrm>
            <a:custGeom>
              <a:avLst/>
              <a:gdLst>
                <a:gd name="T0" fmla="*/ 304 w 751"/>
                <a:gd name="T1" fmla="*/ 0 h 1011"/>
                <a:gd name="T2" fmla="*/ 0 w 751"/>
                <a:gd name="T3" fmla="*/ 0 h 1011"/>
                <a:gd name="T4" fmla="*/ 0 w 751"/>
                <a:gd name="T5" fmla="*/ 1011 h 1011"/>
                <a:gd name="T6" fmla="*/ 751 w 751"/>
                <a:gd name="T7" fmla="*/ 1011 h 1011"/>
                <a:gd name="T8" fmla="*/ 304 w 751"/>
                <a:gd name="T9" fmla="*/ 0 h 1011"/>
              </a:gdLst>
              <a:ahLst/>
              <a:cxnLst>
                <a:cxn ang="0">
                  <a:pos x="T0" y="T1"/>
                </a:cxn>
                <a:cxn ang="0">
                  <a:pos x="T2" y="T3"/>
                </a:cxn>
                <a:cxn ang="0">
                  <a:pos x="T4" y="T5"/>
                </a:cxn>
                <a:cxn ang="0">
                  <a:pos x="T6" y="T7"/>
                </a:cxn>
                <a:cxn ang="0">
                  <a:pos x="T8" y="T9"/>
                </a:cxn>
              </a:cxnLst>
              <a:rect l="0" t="0" r="r" b="b"/>
              <a:pathLst>
                <a:path w="751" h="1011">
                  <a:moveTo>
                    <a:pt x="304" y="0"/>
                  </a:moveTo>
                  <a:lnTo>
                    <a:pt x="0" y="0"/>
                  </a:lnTo>
                  <a:lnTo>
                    <a:pt x="0" y="1011"/>
                  </a:lnTo>
                  <a:lnTo>
                    <a:pt x="751" y="1011"/>
                  </a:lnTo>
                  <a:lnTo>
                    <a:pt x="304" y="0"/>
                  </a:lnTo>
                  <a:close/>
                </a:path>
              </a:pathLst>
            </a:custGeom>
            <a:solidFill>
              <a:srgbClr val="3B49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28" name="Freeform 19"/>
            <p:cNvSpPr/>
            <p:nvPr/>
          </p:nvSpPr>
          <p:spPr bwMode="auto">
            <a:xfrm>
              <a:off x="3372877" y="1921160"/>
              <a:ext cx="1192213" cy="1604965"/>
            </a:xfrm>
            <a:custGeom>
              <a:avLst/>
              <a:gdLst>
                <a:gd name="T0" fmla="*/ 304 w 751"/>
                <a:gd name="T1" fmla="*/ 0 h 1011"/>
                <a:gd name="T2" fmla="*/ 0 w 751"/>
                <a:gd name="T3" fmla="*/ 0 h 1011"/>
                <a:gd name="T4" fmla="*/ 0 w 751"/>
                <a:gd name="T5" fmla="*/ 1011 h 1011"/>
                <a:gd name="T6" fmla="*/ 751 w 751"/>
                <a:gd name="T7" fmla="*/ 1011 h 1011"/>
                <a:gd name="T8" fmla="*/ 304 w 751"/>
                <a:gd name="T9" fmla="*/ 0 h 1011"/>
              </a:gdLst>
              <a:ahLst/>
              <a:cxnLst>
                <a:cxn ang="0">
                  <a:pos x="T0" y="T1"/>
                </a:cxn>
                <a:cxn ang="0">
                  <a:pos x="T2" y="T3"/>
                </a:cxn>
                <a:cxn ang="0">
                  <a:pos x="T4" y="T5"/>
                </a:cxn>
                <a:cxn ang="0">
                  <a:pos x="T6" y="T7"/>
                </a:cxn>
                <a:cxn ang="0">
                  <a:pos x="T8" y="T9"/>
                </a:cxn>
              </a:cxnLst>
              <a:rect l="0" t="0" r="r" b="b"/>
              <a:pathLst>
                <a:path w="751" h="1011">
                  <a:moveTo>
                    <a:pt x="304" y="0"/>
                  </a:moveTo>
                  <a:lnTo>
                    <a:pt x="0" y="0"/>
                  </a:lnTo>
                  <a:lnTo>
                    <a:pt x="0" y="1011"/>
                  </a:lnTo>
                  <a:lnTo>
                    <a:pt x="751" y="1011"/>
                  </a:lnTo>
                  <a:lnTo>
                    <a:pt x="30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29" name="Freeform 20"/>
            <p:cNvSpPr/>
            <p:nvPr/>
          </p:nvSpPr>
          <p:spPr bwMode="auto">
            <a:xfrm>
              <a:off x="2826777" y="830546"/>
              <a:ext cx="554038" cy="1290639"/>
            </a:xfrm>
            <a:custGeom>
              <a:avLst/>
              <a:gdLst>
                <a:gd name="T0" fmla="*/ 0 w 278"/>
                <a:gd name="T1" fmla="*/ 623 h 649"/>
                <a:gd name="T2" fmla="*/ 172 w 278"/>
                <a:gd name="T3" fmla="*/ 560 h 649"/>
                <a:gd name="T4" fmla="*/ 278 w 278"/>
                <a:gd name="T5" fmla="*/ 626 h 649"/>
                <a:gd name="T6" fmla="*/ 274 w 278"/>
                <a:gd name="T7" fmla="*/ 0 h 649"/>
                <a:gd name="T8" fmla="*/ 0 w 278"/>
                <a:gd name="T9" fmla="*/ 623 h 649"/>
              </a:gdLst>
              <a:ahLst/>
              <a:cxnLst>
                <a:cxn ang="0">
                  <a:pos x="T0" y="T1"/>
                </a:cxn>
                <a:cxn ang="0">
                  <a:pos x="T2" y="T3"/>
                </a:cxn>
                <a:cxn ang="0">
                  <a:pos x="T4" y="T5"/>
                </a:cxn>
                <a:cxn ang="0">
                  <a:pos x="T6" y="T7"/>
                </a:cxn>
                <a:cxn ang="0">
                  <a:pos x="T8" y="T9"/>
                </a:cxn>
              </a:cxnLst>
              <a:rect l="0" t="0" r="r" b="b"/>
              <a:pathLst>
                <a:path w="278" h="649">
                  <a:moveTo>
                    <a:pt x="0" y="623"/>
                  </a:moveTo>
                  <a:cubicBezTo>
                    <a:pt x="106" y="649"/>
                    <a:pt x="172" y="560"/>
                    <a:pt x="172" y="560"/>
                  </a:cubicBezTo>
                  <a:cubicBezTo>
                    <a:pt x="172" y="560"/>
                    <a:pt x="194" y="623"/>
                    <a:pt x="278" y="626"/>
                  </a:cubicBezTo>
                  <a:cubicBezTo>
                    <a:pt x="274" y="0"/>
                    <a:pt x="274" y="0"/>
                    <a:pt x="274" y="0"/>
                  </a:cubicBezTo>
                  <a:lnTo>
                    <a:pt x="0" y="62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30" name="Freeform 21"/>
            <p:cNvSpPr/>
            <p:nvPr/>
          </p:nvSpPr>
          <p:spPr bwMode="auto">
            <a:xfrm>
              <a:off x="3372877" y="830546"/>
              <a:ext cx="544513" cy="1285877"/>
            </a:xfrm>
            <a:custGeom>
              <a:avLst/>
              <a:gdLst>
                <a:gd name="T0" fmla="*/ 0 w 274"/>
                <a:gd name="T1" fmla="*/ 0 h 647"/>
                <a:gd name="T2" fmla="*/ 0 w 274"/>
                <a:gd name="T3" fmla="*/ 0 h 647"/>
                <a:gd name="T4" fmla="*/ 0 w 274"/>
                <a:gd name="T5" fmla="*/ 626 h 647"/>
                <a:gd name="T6" fmla="*/ 2 w 274"/>
                <a:gd name="T7" fmla="*/ 626 h 647"/>
                <a:gd name="T8" fmla="*/ 113 w 274"/>
                <a:gd name="T9" fmla="*/ 565 h 647"/>
                <a:gd name="T10" fmla="*/ 274 w 274"/>
                <a:gd name="T11" fmla="*/ 620 h 647"/>
                <a:gd name="T12" fmla="*/ 0 w 274"/>
                <a:gd name="T13" fmla="*/ 0 h 647"/>
              </a:gdLst>
              <a:ahLst/>
              <a:cxnLst>
                <a:cxn ang="0">
                  <a:pos x="T0" y="T1"/>
                </a:cxn>
                <a:cxn ang="0">
                  <a:pos x="T2" y="T3"/>
                </a:cxn>
                <a:cxn ang="0">
                  <a:pos x="T4" y="T5"/>
                </a:cxn>
                <a:cxn ang="0">
                  <a:pos x="T6" y="T7"/>
                </a:cxn>
                <a:cxn ang="0">
                  <a:pos x="T8" y="T9"/>
                </a:cxn>
                <a:cxn ang="0">
                  <a:pos x="T10" y="T11"/>
                </a:cxn>
                <a:cxn ang="0">
                  <a:pos x="T12" y="T13"/>
                </a:cxn>
              </a:cxnLst>
              <a:rect l="0" t="0" r="r" b="b"/>
              <a:pathLst>
                <a:path w="274" h="647">
                  <a:moveTo>
                    <a:pt x="0" y="0"/>
                  </a:moveTo>
                  <a:cubicBezTo>
                    <a:pt x="0" y="0"/>
                    <a:pt x="0" y="0"/>
                    <a:pt x="0" y="0"/>
                  </a:cubicBezTo>
                  <a:cubicBezTo>
                    <a:pt x="0" y="626"/>
                    <a:pt x="0" y="626"/>
                    <a:pt x="0" y="626"/>
                  </a:cubicBezTo>
                  <a:cubicBezTo>
                    <a:pt x="2" y="626"/>
                    <a:pt x="0" y="626"/>
                    <a:pt x="2" y="626"/>
                  </a:cubicBezTo>
                  <a:cubicBezTo>
                    <a:pt x="91" y="626"/>
                    <a:pt x="113" y="565"/>
                    <a:pt x="113" y="565"/>
                  </a:cubicBezTo>
                  <a:cubicBezTo>
                    <a:pt x="113" y="565"/>
                    <a:pt x="159" y="647"/>
                    <a:pt x="274" y="620"/>
                  </a:cubicBezTo>
                  <a:lnTo>
                    <a:pt x="0" y="0"/>
                  </a:ln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31" name="Freeform 22"/>
            <p:cNvSpPr/>
            <p:nvPr/>
          </p:nvSpPr>
          <p:spPr bwMode="auto">
            <a:xfrm>
              <a:off x="3252227" y="2502186"/>
              <a:ext cx="4316413" cy="1106489"/>
            </a:xfrm>
            <a:custGeom>
              <a:avLst/>
              <a:gdLst>
                <a:gd name="T0" fmla="*/ 2171 w 2171"/>
                <a:gd name="T1" fmla="*/ 556 h 556"/>
                <a:gd name="T2" fmla="*/ 0 w 2171"/>
                <a:gd name="T3" fmla="*/ 556 h 556"/>
                <a:gd name="T4" fmla="*/ 1113 w 2171"/>
                <a:gd name="T5" fmla="*/ 0 h 556"/>
                <a:gd name="T6" fmla="*/ 2171 w 2171"/>
                <a:gd name="T7" fmla="*/ 556 h 556"/>
              </a:gdLst>
              <a:ahLst/>
              <a:cxnLst>
                <a:cxn ang="0">
                  <a:pos x="T0" y="T1"/>
                </a:cxn>
                <a:cxn ang="0">
                  <a:pos x="T2" y="T3"/>
                </a:cxn>
                <a:cxn ang="0">
                  <a:pos x="T4" y="T5"/>
                </a:cxn>
                <a:cxn ang="0">
                  <a:pos x="T6" y="T7"/>
                </a:cxn>
              </a:cxnLst>
              <a:rect l="0" t="0" r="r" b="b"/>
              <a:pathLst>
                <a:path w="2171" h="556">
                  <a:moveTo>
                    <a:pt x="2171" y="556"/>
                  </a:moveTo>
                  <a:cubicBezTo>
                    <a:pt x="0" y="556"/>
                    <a:pt x="0" y="556"/>
                    <a:pt x="0" y="556"/>
                  </a:cubicBezTo>
                  <a:cubicBezTo>
                    <a:pt x="0" y="556"/>
                    <a:pt x="514" y="0"/>
                    <a:pt x="1113" y="0"/>
                  </a:cubicBezTo>
                  <a:cubicBezTo>
                    <a:pt x="1712" y="0"/>
                    <a:pt x="2171" y="556"/>
                    <a:pt x="2171" y="556"/>
                  </a:cubicBezTo>
                </a:path>
              </a:pathLst>
            </a:custGeom>
            <a:solidFill>
              <a:srgbClr val="559D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32" name="Freeform 23"/>
            <p:cNvSpPr/>
            <p:nvPr/>
          </p:nvSpPr>
          <p:spPr bwMode="auto">
            <a:xfrm>
              <a:off x="4226952" y="2075148"/>
              <a:ext cx="171450" cy="738189"/>
            </a:xfrm>
            <a:custGeom>
              <a:avLst/>
              <a:gdLst>
                <a:gd name="T0" fmla="*/ 107 w 108"/>
                <a:gd name="T1" fmla="*/ 0 h 465"/>
                <a:gd name="T2" fmla="*/ 0 w 108"/>
                <a:gd name="T3" fmla="*/ 465 h 465"/>
                <a:gd name="T4" fmla="*/ 108 w 108"/>
                <a:gd name="T5" fmla="*/ 465 h 465"/>
                <a:gd name="T6" fmla="*/ 108 w 108"/>
                <a:gd name="T7" fmla="*/ 1 h 465"/>
                <a:gd name="T8" fmla="*/ 107 w 108"/>
                <a:gd name="T9" fmla="*/ 0 h 465"/>
              </a:gdLst>
              <a:ahLst/>
              <a:cxnLst>
                <a:cxn ang="0">
                  <a:pos x="T0" y="T1"/>
                </a:cxn>
                <a:cxn ang="0">
                  <a:pos x="T2" y="T3"/>
                </a:cxn>
                <a:cxn ang="0">
                  <a:pos x="T4" y="T5"/>
                </a:cxn>
                <a:cxn ang="0">
                  <a:pos x="T6" y="T7"/>
                </a:cxn>
                <a:cxn ang="0">
                  <a:pos x="T8" y="T9"/>
                </a:cxn>
              </a:cxnLst>
              <a:rect l="0" t="0" r="r" b="b"/>
              <a:pathLst>
                <a:path w="108" h="465">
                  <a:moveTo>
                    <a:pt x="107" y="0"/>
                  </a:moveTo>
                  <a:lnTo>
                    <a:pt x="0" y="465"/>
                  </a:lnTo>
                  <a:lnTo>
                    <a:pt x="108" y="465"/>
                  </a:lnTo>
                  <a:lnTo>
                    <a:pt x="108" y="1"/>
                  </a:lnTo>
                  <a:lnTo>
                    <a:pt x="107" y="0"/>
                  </a:lnTo>
                  <a:close/>
                </a:path>
              </a:pathLst>
            </a:custGeom>
            <a:solidFill>
              <a:srgbClr val="858B0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33" name="Freeform 24"/>
            <p:cNvSpPr/>
            <p:nvPr/>
          </p:nvSpPr>
          <p:spPr bwMode="auto">
            <a:xfrm>
              <a:off x="4398402" y="2076736"/>
              <a:ext cx="168275" cy="736601"/>
            </a:xfrm>
            <a:custGeom>
              <a:avLst/>
              <a:gdLst>
                <a:gd name="T0" fmla="*/ 0 w 106"/>
                <a:gd name="T1" fmla="*/ 0 h 464"/>
                <a:gd name="T2" fmla="*/ 0 w 106"/>
                <a:gd name="T3" fmla="*/ 464 h 464"/>
                <a:gd name="T4" fmla="*/ 106 w 106"/>
                <a:gd name="T5" fmla="*/ 464 h 464"/>
                <a:gd name="T6" fmla="*/ 0 w 106"/>
                <a:gd name="T7" fmla="*/ 0 h 464"/>
              </a:gdLst>
              <a:ahLst/>
              <a:cxnLst>
                <a:cxn ang="0">
                  <a:pos x="T0" y="T1"/>
                </a:cxn>
                <a:cxn ang="0">
                  <a:pos x="T2" y="T3"/>
                </a:cxn>
                <a:cxn ang="0">
                  <a:pos x="T4" y="T5"/>
                </a:cxn>
                <a:cxn ang="0">
                  <a:pos x="T6" y="T7"/>
                </a:cxn>
              </a:cxnLst>
              <a:rect l="0" t="0" r="r" b="b"/>
              <a:pathLst>
                <a:path w="106" h="464">
                  <a:moveTo>
                    <a:pt x="0" y="0"/>
                  </a:moveTo>
                  <a:lnTo>
                    <a:pt x="0" y="464"/>
                  </a:lnTo>
                  <a:lnTo>
                    <a:pt x="106" y="464"/>
                  </a:lnTo>
                  <a:lnTo>
                    <a:pt x="0" y="0"/>
                  </a:lnTo>
                  <a:close/>
                </a:path>
              </a:pathLst>
            </a:custGeom>
            <a:solidFill>
              <a:srgbClr val="737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34" name="Freeform 25"/>
            <p:cNvSpPr/>
            <p:nvPr/>
          </p:nvSpPr>
          <p:spPr bwMode="auto">
            <a:xfrm>
              <a:off x="4287277" y="2325973"/>
              <a:ext cx="111125" cy="625476"/>
            </a:xfrm>
            <a:custGeom>
              <a:avLst/>
              <a:gdLst>
                <a:gd name="T0" fmla="*/ 69 w 70"/>
                <a:gd name="T1" fmla="*/ 0 h 394"/>
                <a:gd name="T2" fmla="*/ 65 w 70"/>
                <a:gd name="T3" fmla="*/ 109 h 394"/>
                <a:gd name="T4" fmla="*/ 32 w 70"/>
                <a:gd name="T5" fmla="*/ 77 h 394"/>
                <a:gd name="T6" fmla="*/ 65 w 70"/>
                <a:gd name="T7" fmla="*/ 122 h 394"/>
                <a:gd name="T8" fmla="*/ 64 w 70"/>
                <a:gd name="T9" fmla="*/ 170 h 394"/>
                <a:gd name="T10" fmla="*/ 12 w 70"/>
                <a:gd name="T11" fmla="*/ 121 h 394"/>
                <a:gd name="T12" fmla="*/ 64 w 70"/>
                <a:gd name="T13" fmla="*/ 188 h 394"/>
                <a:gd name="T14" fmla="*/ 61 w 70"/>
                <a:gd name="T15" fmla="*/ 239 h 394"/>
                <a:gd name="T16" fmla="*/ 0 w 70"/>
                <a:gd name="T17" fmla="*/ 179 h 394"/>
                <a:gd name="T18" fmla="*/ 61 w 70"/>
                <a:gd name="T19" fmla="*/ 256 h 394"/>
                <a:gd name="T20" fmla="*/ 56 w 70"/>
                <a:gd name="T21" fmla="*/ 394 h 394"/>
                <a:gd name="T22" fmla="*/ 70 w 70"/>
                <a:gd name="T23" fmla="*/ 394 h 394"/>
                <a:gd name="T24" fmla="*/ 70 w 70"/>
                <a:gd name="T25" fmla="*/ 23 h 394"/>
                <a:gd name="T26" fmla="*/ 69 w 70"/>
                <a:gd name="T27"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394">
                  <a:moveTo>
                    <a:pt x="69" y="0"/>
                  </a:moveTo>
                  <a:lnTo>
                    <a:pt x="65" y="109"/>
                  </a:lnTo>
                  <a:lnTo>
                    <a:pt x="32" y="77"/>
                  </a:lnTo>
                  <a:lnTo>
                    <a:pt x="65" y="122"/>
                  </a:lnTo>
                  <a:lnTo>
                    <a:pt x="64" y="170"/>
                  </a:lnTo>
                  <a:lnTo>
                    <a:pt x="12" y="121"/>
                  </a:lnTo>
                  <a:lnTo>
                    <a:pt x="64" y="188"/>
                  </a:lnTo>
                  <a:lnTo>
                    <a:pt x="61" y="239"/>
                  </a:lnTo>
                  <a:lnTo>
                    <a:pt x="0" y="179"/>
                  </a:lnTo>
                  <a:lnTo>
                    <a:pt x="61" y="256"/>
                  </a:lnTo>
                  <a:lnTo>
                    <a:pt x="56" y="394"/>
                  </a:lnTo>
                  <a:lnTo>
                    <a:pt x="70" y="394"/>
                  </a:lnTo>
                  <a:lnTo>
                    <a:pt x="70" y="23"/>
                  </a:lnTo>
                  <a:lnTo>
                    <a:pt x="69" y="0"/>
                  </a:lnTo>
                  <a:close/>
                </a:path>
              </a:pathLst>
            </a:custGeom>
            <a:solidFill>
              <a:srgbClr val="2914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35" name="Freeform 26"/>
            <p:cNvSpPr/>
            <p:nvPr/>
          </p:nvSpPr>
          <p:spPr bwMode="auto">
            <a:xfrm>
              <a:off x="4398402" y="2362486"/>
              <a:ext cx="109538" cy="588963"/>
            </a:xfrm>
            <a:custGeom>
              <a:avLst/>
              <a:gdLst>
                <a:gd name="T0" fmla="*/ 6 w 69"/>
                <a:gd name="T1" fmla="*/ 235 h 371"/>
                <a:gd name="T2" fmla="*/ 69 w 69"/>
                <a:gd name="T3" fmla="*/ 156 h 371"/>
                <a:gd name="T4" fmla="*/ 6 w 69"/>
                <a:gd name="T5" fmla="*/ 217 h 371"/>
                <a:gd name="T6" fmla="*/ 4 w 69"/>
                <a:gd name="T7" fmla="*/ 167 h 371"/>
                <a:gd name="T8" fmla="*/ 56 w 69"/>
                <a:gd name="T9" fmla="*/ 98 h 371"/>
                <a:gd name="T10" fmla="*/ 4 w 69"/>
                <a:gd name="T11" fmla="*/ 148 h 371"/>
                <a:gd name="T12" fmla="*/ 2 w 69"/>
                <a:gd name="T13" fmla="*/ 98 h 371"/>
                <a:gd name="T14" fmla="*/ 34 w 69"/>
                <a:gd name="T15" fmla="*/ 52 h 371"/>
                <a:gd name="T16" fmla="*/ 2 w 69"/>
                <a:gd name="T17" fmla="*/ 87 h 371"/>
                <a:gd name="T18" fmla="*/ 0 w 69"/>
                <a:gd name="T19" fmla="*/ 0 h 371"/>
                <a:gd name="T20" fmla="*/ 0 w 69"/>
                <a:gd name="T21" fmla="*/ 371 h 371"/>
                <a:gd name="T22" fmla="*/ 11 w 69"/>
                <a:gd name="T23" fmla="*/ 371 h 371"/>
                <a:gd name="T24" fmla="*/ 6 w 69"/>
                <a:gd name="T25" fmla="*/ 235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 h="371">
                  <a:moveTo>
                    <a:pt x="6" y="235"/>
                  </a:moveTo>
                  <a:lnTo>
                    <a:pt x="69" y="156"/>
                  </a:lnTo>
                  <a:lnTo>
                    <a:pt x="6" y="217"/>
                  </a:lnTo>
                  <a:lnTo>
                    <a:pt x="4" y="167"/>
                  </a:lnTo>
                  <a:lnTo>
                    <a:pt x="56" y="98"/>
                  </a:lnTo>
                  <a:lnTo>
                    <a:pt x="4" y="148"/>
                  </a:lnTo>
                  <a:lnTo>
                    <a:pt x="2" y="98"/>
                  </a:lnTo>
                  <a:lnTo>
                    <a:pt x="34" y="52"/>
                  </a:lnTo>
                  <a:lnTo>
                    <a:pt x="2" y="87"/>
                  </a:lnTo>
                  <a:lnTo>
                    <a:pt x="0" y="0"/>
                  </a:lnTo>
                  <a:lnTo>
                    <a:pt x="0" y="371"/>
                  </a:lnTo>
                  <a:lnTo>
                    <a:pt x="11" y="371"/>
                  </a:lnTo>
                  <a:lnTo>
                    <a:pt x="6" y="235"/>
                  </a:lnTo>
                  <a:close/>
                </a:path>
              </a:pathLst>
            </a:custGeom>
            <a:solidFill>
              <a:srgbClr val="170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36" name="Freeform 27"/>
            <p:cNvSpPr/>
            <p:nvPr/>
          </p:nvSpPr>
          <p:spPr bwMode="auto">
            <a:xfrm>
              <a:off x="4738127" y="1959260"/>
              <a:ext cx="171450" cy="736601"/>
            </a:xfrm>
            <a:custGeom>
              <a:avLst/>
              <a:gdLst>
                <a:gd name="T0" fmla="*/ 108 w 108"/>
                <a:gd name="T1" fmla="*/ 0 h 464"/>
                <a:gd name="T2" fmla="*/ 0 w 108"/>
                <a:gd name="T3" fmla="*/ 464 h 464"/>
                <a:gd name="T4" fmla="*/ 108 w 108"/>
                <a:gd name="T5" fmla="*/ 464 h 464"/>
                <a:gd name="T6" fmla="*/ 108 w 108"/>
                <a:gd name="T7" fmla="*/ 0 h 464"/>
                <a:gd name="T8" fmla="*/ 108 w 108"/>
                <a:gd name="T9" fmla="*/ 0 h 464"/>
              </a:gdLst>
              <a:ahLst/>
              <a:cxnLst>
                <a:cxn ang="0">
                  <a:pos x="T0" y="T1"/>
                </a:cxn>
                <a:cxn ang="0">
                  <a:pos x="T2" y="T3"/>
                </a:cxn>
                <a:cxn ang="0">
                  <a:pos x="T4" y="T5"/>
                </a:cxn>
                <a:cxn ang="0">
                  <a:pos x="T6" y="T7"/>
                </a:cxn>
                <a:cxn ang="0">
                  <a:pos x="T8" y="T9"/>
                </a:cxn>
              </a:cxnLst>
              <a:rect l="0" t="0" r="r" b="b"/>
              <a:pathLst>
                <a:path w="108" h="464">
                  <a:moveTo>
                    <a:pt x="108" y="0"/>
                  </a:moveTo>
                  <a:lnTo>
                    <a:pt x="0" y="464"/>
                  </a:lnTo>
                  <a:lnTo>
                    <a:pt x="108" y="464"/>
                  </a:lnTo>
                  <a:lnTo>
                    <a:pt x="108" y="0"/>
                  </a:lnTo>
                  <a:lnTo>
                    <a:pt x="108" y="0"/>
                  </a:lnTo>
                  <a:close/>
                </a:path>
              </a:pathLst>
            </a:custGeom>
            <a:solidFill>
              <a:srgbClr val="858B0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37" name="Freeform 28"/>
            <p:cNvSpPr/>
            <p:nvPr/>
          </p:nvSpPr>
          <p:spPr bwMode="auto">
            <a:xfrm>
              <a:off x="4909577" y="1959260"/>
              <a:ext cx="168275" cy="736601"/>
            </a:xfrm>
            <a:custGeom>
              <a:avLst/>
              <a:gdLst>
                <a:gd name="T0" fmla="*/ 0 w 106"/>
                <a:gd name="T1" fmla="*/ 0 h 464"/>
                <a:gd name="T2" fmla="*/ 0 w 106"/>
                <a:gd name="T3" fmla="*/ 464 h 464"/>
                <a:gd name="T4" fmla="*/ 106 w 106"/>
                <a:gd name="T5" fmla="*/ 464 h 464"/>
                <a:gd name="T6" fmla="*/ 0 w 106"/>
                <a:gd name="T7" fmla="*/ 0 h 464"/>
              </a:gdLst>
              <a:ahLst/>
              <a:cxnLst>
                <a:cxn ang="0">
                  <a:pos x="T0" y="T1"/>
                </a:cxn>
                <a:cxn ang="0">
                  <a:pos x="T2" y="T3"/>
                </a:cxn>
                <a:cxn ang="0">
                  <a:pos x="T4" y="T5"/>
                </a:cxn>
                <a:cxn ang="0">
                  <a:pos x="T6" y="T7"/>
                </a:cxn>
              </a:cxnLst>
              <a:rect l="0" t="0" r="r" b="b"/>
              <a:pathLst>
                <a:path w="106" h="464">
                  <a:moveTo>
                    <a:pt x="0" y="0"/>
                  </a:moveTo>
                  <a:lnTo>
                    <a:pt x="0" y="464"/>
                  </a:lnTo>
                  <a:lnTo>
                    <a:pt x="106" y="464"/>
                  </a:lnTo>
                  <a:lnTo>
                    <a:pt x="0" y="0"/>
                  </a:lnTo>
                  <a:close/>
                </a:path>
              </a:pathLst>
            </a:custGeom>
            <a:solidFill>
              <a:srgbClr val="737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38" name="Freeform 29"/>
            <p:cNvSpPr/>
            <p:nvPr/>
          </p:nvSpPr>
          <p:spPr bwMode="auto">
            <a:xfrm>
              <a:off x="4798452" y="2210086"/>
              <a:ext cx="111125" cy="623888"/>
            </a:xfrm>
            <a:custGeom>
              <a:avLst/>
              <a:gdLst>
                <a:gd name="T0" fmla="*/ 68 w 70"/>
                <a:gd name="T1" fmla="*/ 0 h 393"/>
                <a:gd name="T2" fmla="*/ 66 w 70"/>
                <a:gd name="T3" fmla="*/ 108 h 393"/>
                <a:gd name="T4" fmla="*/ 32 w 70"/>
                <a:gd name="T5" fmla="*/ 76 h 393"/>
                <a:gd name="T6" fmla="*/ 65 w 70"/>
                <a:gd name="T7" fmla="*/ 122 h 393"/>
                <a:gd name="T8" fmla="*/ 63 w 70"/>
                <a:gd name="T9" fmla="*/ 169 h 393"/>
                <a:gd name="T10" fmla="*/ 12 w 70"/>
                <a:gd name="T11" fmla="*/ 120 h 393"/>
                <a:gd name="T12" fmla="*/ 63 w 70"/>
                <a:gd name="T13" fmla="*/ 188 h 393"/>
                <a:gd name="T14" fmla="*/ 61 w 70"/>
                <a:gd name="T15" fmla="*/ 239 h 393"/>
                <a:gd name="T16" fmla="*/ 0 w 70"/>
                <a:gd name="T17" fmla="*/ 179 h 393"/>
                <a:gd name="T18" fmla="*/ 61 w 70"/>
                <a:gd name="T19" fmla="*/ 256 h 393"/>
                <a:gd name="T20" fmla="*/ 56 w 70"/>
                <a:gd name="T21" fmla="*/ 393 h 393"/>
                <a:gd name="T22" fmla="*/ 70 w 70"/>
                <a:gd name="T23" fmla="*/ 393 h 393"/>
                <a:gd name="T24" fmla="*/ 70 w 70"/>
                <a:gd name="T25" fmla="*/ 24 h 393"/>
                <a:gd name="T26" fmla="*/ 68 w 70"/>
                <a:gd name="T27"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393">
                  <a:moveTo>
                    <a:pt x="68" y="0"/>
                  </a:moveTo>
                  <a:lnTo>
                    <a:pt x="66" y="108"/>
                  </a:lnTo>
                  <a:lnTo>
                    <a:pt x="32" y="76"/>
                  </a:lnTo>
                  <a:lnTo>
                    <a:pt x="65" y="122"/>
                  </a:lnTo>
                  <a:lnTo>
                    <a:pt x="63" y="169"/>
                  </a:lnTo>
                  <a:lnTo>
                    <a:pt x="12" y="120"/>
                  </a:lnTo>
                  <a:lnTo>
                    <a:pt x="63" y="188"/>
                  </a:lnTo>
                  <a:lnTo>
                    <a:pt x="61" y="239"/>
                  </a:lnTo>
                  <a:lnTo>
                    <a:pt x="0" y="179"/>
                  </a:lnTo>
                  <a:lnTo>
                    <a:pt x="61" y="256"/>
                  </a:lnTo>
                  <a:lnTo>
                    <a:pt x="56" y="393"/>
                  </a:lnTo>
                  <a:lnTo>
                    <a:pt x="70" y="393"/>
                  </a:lnTo>
                  <a:lnTo>
                    <a:pt x="70" y="24"/>
                  </a:lnTo>
                  <a:lnTo>
                    <a:pt x="68" y="0"/>
                  </a:lnTo>
                  <a:close/>
                </a:path>
              </a:pathLst>
            </a:custGeom>
            <a:solidFill>
              <a:srgbClr val="2914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39" name="Freeform 30"/>
            <p:cNvSpPr/>
            <p:nvPr/>
          </p:nvSpPr>
          <p:spPr bwMode="auto">
            <a:xfrm>
              <a:off x="4909577" y="2248186"/>
              <a:ext cx="109538" cy="585788"/>
            </a:xfrm>
            <a:custGeom>
              <a:avLst/>
              <a:gdLst>
                <a:gd name="T0" fmla="*/ 6 w 69"/>
                <a:gd name="T1" fmla="*/ 234 h 369"/>
                <a:gd name="T2" fmla="*/ 69 w 69"/>
                <a:gd name="T3" fmla="*/ 155 h 369"/>
                <a:gd name="T4" fmla="*/ 6 w 69"/>
                <a:gd name="T5" fmla="*/ 215 h 369"/>
                <a:gd name="T6" fmla="*/ 5 w 69"/>
                <a:gd name="T7" fmla="*/ 165 h 369"/>
                <a:gd name="T8" fmla="*/ 56 w 69"/>
                <a:gd name="T9" fmla="*/ 96 h 369"/>
                <a:gd name="T10" fmla="*/ 3 w 69"/>
                <a:gd name="T11" fmla="*/ 146 h 369"/>
                <a:gd name="T12" fmla="*/ 2 w 69"/>
                <a:gd name="T13" fmla="*/ 96 h 369"/>
                <a:gd name="T14" fmla="*/ 35 w 69"/>
                <a:gd name="T15" fmla="*/ 51 h 369"/>
                <a:gd name="T16" fmla="*/ 2 w 69"/>
                <a:gd name="T17" fmla="*/ 85 h 369"/>
                <a:gd name="T18" fmla="*/ 0 w 69"/>
                <a:gd name="T19" fmla="*/ 0 h 369"/>
                <a:gd name="T20" fmla="*/ 0 w 69"/>
                <a:gd name="T21" fmla="*/ 369 h 369"/>
                <a:gd name="T22" fmla="*/ 11 w 69"/>
                <a:gd name="T23" fmla="*/ 369 h 369"/>
                <a:gd name="T24" fmla="*/ 6 w 69"/>
                <a:gd name="T25" fmla="*/ 234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 h="369">
                  <a:moveTo>
                    <a:pt x="6" y="234"/>
                  </a:moveTo>
                  <a:lnTo>
                    <a:pt x="69" y="155"/>
                  </a:lnTo>
                  <a:lnTo>
                    <a:pt x="6" y="215"/>
                  </a:lnTo>
                  <a:lnTo>
                    <a:pt x="5" y="165"/>
                  </a:lnTo>
                  <a:lnTo>
                    <a:pt x="56" y="96"/>
                  </a:lnTo>
                  <a:lnTo>
                    <a:pt x="3" y="146"/>
                  </a:lnTo>
                  <a:lnTo>
                    <a:pt x="2" y="96"/>
                  </a:lnTo>
                  <a:lnTo>
                    <a:pt x="35" y="51"/>
                  </a:lnTo>
                  <a:lnTo>
                    <a:pt x="2" y="85"/>
                  </a:lnTo>
                  <a:lnTo>
                    <a:pt x="0" y="0"/>
                  </a:lnTo>
                  <a:lnTo>
                    <a:pt x="0" y="369"/>
                  </a:lnTo>
                  <a:lnTo>
                    <a:pt x="11" y="369"/>
                  </a:lnTo>
                  <a:lnTo>
                    <a:pt x="6" y="234"/>
                  </a:lnTo>
                  <a:close/>
                </a:path>
              </a:pathLst>
            </a:custGeom>
            <a:solidFill>
              <a:srgbClr val="170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40" name="Freeform 31"/>
            <p:cNvSpPr/>
            <p:nvPr/>
          </p:nvSpPr>
          <p:spPr bwMode="auto">
            <a:xfrm>
              <a:off x="5147702" y="1983073"/>
              <a:ext cx="150813" cy="657226"/>
            </a:xfrm>
            <a:custGeom>
              <a:avLst/>
              <a:gdLst>
                <a:gd name="T0" fmla="*/ 95 w 95"/>
                <a:gd name="T1" fmla="*/ 0 h 414"/>
                <a:gd name="T2" fmla="*/ 0 w 95"/>
                <a:gd name="T3" fmla="*/ 414 h 414"/>
                <a:gd name="T4" fmla="*/ 95 w 95"/>
                <a:gd name="T5" fmla="*/ 414 h 414"/>
                <a:gd name="T6" fmla="*/ 95 w 95"/>
                <a:gd name="T7" fmla="*/ 0 h 414"/>
                <a:gd name="T8" fmla="*/ 95 w 95"/>
                <a:gd name="T9" fmla="*/ 0 h 414"/>
              </a:gdLst>
              <a:ahLst/>
              <a:cxnLst>
                <a:cxn ang="0">
                  <a:pos x="T0" y="T1"/>
                </a:cxn>
                <a:cxn ang="0">
                  <a:pos x="T2" y="T3"/>
                </a:cxn>
                <a:cxn ang="0">
                  <a:pos x="T4" y="T5"/>
                </a:cxn>
                <a:cxn ang="0">
                  <a:pos x="T6" y="T7"/>
                </a:cxn>
                <a:cxn ang="0">
                  <a:pos x="T8" y="T9"/>
                </a:cxn>
              </a:cxnLst>
              <a:rect l="0" t="0" r="r" b="b"/>
              <a:pathLst>
                <a:path w="95" h="414">
                  <a:moveTo>
                    <a:pt x="95" y="0"/>
                  </a:moveTo>
                  <a:lnTo>
                    <a:pt x="0" y="414"/>
                  </a:lnTo>
                  <a:lnTo>
                    <a:pt x="95" y="414"/>
                  </a:lnTo>
                  <a:lnTo>
                    <a:pt x="95" y="0"/>
                  </a:lnTo>
                  <a:lnTo>
                    <a:pt x="95" y="0"/>
                  </a:lnTo>
                  <a:close/>
                </a:path>
              </a:pathLst>
            </a:custGeom>
            <a:solidFill>
              <a:srgbClr val="858B0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41" name="Freeform 32"/>
            <p:cNvSpPr/>
            <p:nvPr/>
          </p:nvSpPr>
          <p:spPr bwMode="auto">
            <a:xfrm>
              <a:off x="5298514" y="1983073"/>
              <a:ext cx="150813" cy="657226"/>
            </a:xfrm>
            <a:custGeom>
              <a:avLst/>
              <a:gdLst>
                <a:gd name="T0" fmla="*/ 0 w 95"/>
                <a:gd name="T1" fmla="*/ 0 h 414"/>
                <a:gd name="T2" fmla="*/ 0 w 95"/>
                <a:gd name="T3" fmla="*/ 414 h 414"/>
                <a:gd name="T4" fmla="*/ 95 w 95"/>
                <a:gd name="T5" fmla="*/ 414 h 414"/>
                <a:gd name="T6" fmla="*/ 0 w 95"/>
                <a:gd name="T7" fmla="*/ 0 h 414"/>
              </a:gdLst>
              <a:ahLst/>
              <a:cxnLst>
                <a:cxn ang="0">
                  <a:pos x="T0" y="T1"/>
                </a:cxn>
                <a:cxn ang="0">
                  <a:pos x="T2" y="T3"/>
                </a:cxn>
                <a:cxn ang="0">
                  <a:pos x="T4" y="T5"/>
                </a:cxn>
                <a:cxn ang="0">
                  <a:pos x="T6" y="T7"/>
                </a:cxn>
              </a:cxnLst>
              <a:rect l="0" t="0" r="r" b="b"/>
              <a:pathLst>
                <a:path w="95" h="414">
                  <a:moveTo>
                    <a:pt x="0" y="0"/>
                  </a:moveTo>
                  <a:lnTo>
                    <a:pt x="0" y="414"/>
                  </a:lnTo>
                  <a:lnTo>
                    <a:pt x="95" y="414"/>
                  </a:lnTo>
                  <a:lnTo>
                    <a:pt x="0" y="0"/>
                  </a:lnTo>
                  <a:close/>
                </a:path>
              </a:pathLst>
            </a:custGeom>
            <a:solidFill>
              <a:srgbClr val="737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42" name="Freeform 33"/>
            <p:cNvSpPr/>
            <p:nvPr/>
          </p:nvSpPr>
          <p:spPr bwMode="auto">
            <a:xfrm>
              <a:off x="5200089" y="2206911"/>
              <a:ext cx="98425" cy="557213"/>
            </a:xfrm>
            <a:custGeom>
              <a:avLst/>
              <a:gdLst>
                <a:gd name="T0" fmla="*/ 61 w 62"/>
                <a:gd name="T1" fmla="*/ 0 h 351"/>
                <a:gd name="T2" fmla="*/ 58 w 62"/>
                <a:gd name="T3" fmla="*/ 97 h 351"/>
                <a:gd name="T4" fmla="*/ 28 w 62"/>
                <a:gd name="T5" fmla="*/ 68 h 351"/>
                <a:gd name="T6" fmla="*/ 58 w 62"/>
                <a:gd name="T7" fmla="*/ 109 h 351"/>
                <a:gd name="T8" fmla="*/ 57 w 62"/>
                <a:gd name="T9" fmla="*/ 151 h 351"/>
                <a:gd name="T10" fmla="*/ 11 w 62"/>
                <a:gd name="T11" fmla="*/ 107 h 351"/>
                <a:gd name="T12" fmla="*/ 56 w 62"/>
                <a:gd name="T13" fmla="*/ 167 h 351"/>
                <a:gd name="T14" fmla="*/ 55 w 62"/>
                <a:gd name="T15" fmla="*/ 212 h 351"/>
                <a:gd name="T16" fmla="*/ 0 w 62"/>
                <a:gd name="T17" fmla="*/ 160 h 351"/>
                <a:gd name="T18" fmla="*/ 55 w 62"/>
                <a:gd name="T19" fmla="*/ 229 h 351"/>
                <a:gd name="T20" fmla="*/ 50 w 62"/>
                <a:gd name="T21" fmla="*/ 351 h 351"/>
                <a:gd name="T22" fmla="*/ 62 w 62"/>
                <a:gd name="T23" fmla="*/ 351 h 351"/>
                <a:gd name="T24" fmla="*/ 62 w 62"/>
                <a:gd name="T25" fmla="*/ 21 h 351"/>
                <a:gd name="T26" fmla="*/ 61 w 62"/>
                <a:gd name="T27" fmla="*/ 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351">
                  <a:moveTo>
                    <a:pt x="61" y="0"/>
                  </a:moveTo>
                  <a:lnTo>
                    <a:pt x="58" y="97"/>
                  </a:lnTo>
                  <a:lnTo>
                    <a:pt x="28" y="68"/>
                  </a:lnTo>
                  <a:lnTo>
                    <a:pt x="58" y="109"/>
                  </a:lnTo>
                  <a:lnTo>
                    <a:pt x="57" y="151"/>
                  </a:lnTo>
                  <a:lnTo>
                    <a:pt x="11" y="107"/>
                  </a:lnTo>
                  <a:lnTo>
                    <a:pt x="56" y="167"/>
                  </a:lnTo>
                  <a:lnTo>
                    <a:pt x="55" y="212"/>
                  </a:lnTo>
                  <a:lnTo>
                    <a:pt x="0" y="160"/>
                  </a:lnTo>
                  <a:lnTo>
                    <a:pt x="55" y="229"/>
                  </a:lnTo>
                  <a:lnTo>
                    <a:pt x="50" y="351"/>
                  </a:lnTo>
                  <a:lnTo>
                    <a:pt x="62" y="351"/>
                  </a:lnTo>
                  <a:lnTo>
                    <a:pt x="62" y="21"/>
                  </a:lnTo>
                  <a:lnTo>
                    <a:pt x="61" y="0"/>
                  </a:lnTo>
                  <a:close/>
                </a:path>
              </a:pathLst>
            </a:custGeom>
            <a:solidFill>
              <a:srgbClr val="2914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43" name="Freeform 34"/>
            <p:cNvSpPr/>
            <p:nvPr/>
          </p:nvSpPr>
          <p:spPr bwMode="auto">
            <a:xfrm>
              <a:off x="5298514" y="2240248"/>
              <a:ext cx="98425" cy="523876"/>
            </a:xfrm>
            <a:custGeom>
              <a:avLst/>
              <a:gdLst>
                <a:gd name="T0" fmla="*/ 6 w 62"/>
                <a:gd name="T1" fmla="*/ 209 h 330"/>
                <a:gd name="T2" fmla="*/ 62 w 62"/>
                <a:gd name="T3" fmla="*/ 139 h 330"/>
                <a:gd name="T4" fmla="*/ 5 w 62"/>
                <a:gd name="T5" fmla="*/ 193 h 330"/>
                <a:gd name="T6" fmla="*/ 4 w 62"/>
                <a:gd name="T7" fmla="*/ 148 h 330"/>
                <a:gd name="T8" fmla="*/ 50 w 62"/>
                <a:gd name="T9" fmla="*/ 86 h 330"/>
                <a:gd name="T10" fmla="*/ 4 w 62"/>
                <a:gd name="T11" fmla="*/ 131 h 330"/>
                <a:gd name="T12" fmla="*/ 3 w 62"/>
                <a:gd name="T13" fmla="*/ 86 h 330"/>
                <a:gd name="T14" fmla="*/ 32 w 62"/>
                <a:gd name="T15" fmla="*/ 46 h 330"/>
                <a:gd name="T16" fmla="*/ 3 w 62"/>
                <a:gd name="T17" fmla="*/ 76 h 330"/>
                <a:gd name="T18" fmla="*/ 0 w 62"/>
                <a:gd name="T19" fmla="*/ 0 h 330"/>
                <a:gd name="T20" fmla="*/ 0 w 62"/>
                <a:gd name="T21" fmla="*/ 330 h 330"/>
                <a:gd name="T22" fmla="*/ 10 w 62"/>
                <a:gd name="T23" fmla="*/ 330 h 330"/>
                <a:gd name="T24" fmla="*/ 6 w 62"/>
                <a:gd name="T25" fmla="*/ 209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330">
                  <a:moveTo>
                    <a:pt x="6" y="209"/>
                  </a:moveTo>
                  <a:lnTo>
                    <a:pt x="62" y="139"/>
                  </a:lnTo>
                  <a:lnTo>
                    <a:pt x="5" y="193"/>
                  </a:lnTo>
                  <a:lnTo>
                    <a:pt x="4" y="148"/>
                  </a:lnTo>
                  <a:lnTo>
                    <a:pt x="50" y="86"/>
                  </a:lnTo>
                  <a:lnTo>
                    <a:pt x="4" y="131"/>
                  </a:lnTo>
                  <a:lnTo>
                    <a:pt x="3" y="86"/>
                  </a:lnTo>
                  <a:lnTo>
                    <a:pt x="32" y="46"/>
                  </a:lnTo>
                  <a:lnTo>
                    <a:pt x="3" y="76"/>
                  </a:lnTo>
                  <a:lnTo>
                    <a:pt x="0" y="0"/>
                  </a:lnTo>
                  <a:lnTo>
                    <a:pt x="0" y="330"/>
                  </a:lnTo>
                  <a:lnTo>
                    <a:pt x="10" y="330"/>
                  </a:lnTo>
                  <a:lnTo>
                    <a:pt x="6" y="209"/>
                  </a:lnTo>
                  <a:close/>
                </a:path>
              </a:pathLst>
            </a:custGeom>
            <a:solidFill>
              <a:srgbClr val="170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44" name="Freeform 35"/>
            <p:cNvSpPr/>
            <p:nvPr/>
          </p:nvSpPr>
          <p:spPr bwMode="auto">
            <a:xfrm>
              <a:off x="5971614" y="2094198"/>
              <a:ext cx="144463" cy="630238"/>
            </a:xfrm>
            <a:custGeom>
              <a:avLst/>
              <a:gdLst>
                <a:gd name="T0" fmla="*/ 91 w 91"/>
                <a:gd name="T1" fmla="*/ 0 h 397"/>
                <a:gd name="T2" fmla="*/ 0 w 91"/>
                <a:gd name="T3" fmla="*/ 397 h 397"/>
                <a:gd name="T4" fmla="*/ 91 w 91"/>
                <a:gd name="T5" fmla="*/ 397 h 397"/>
                <a:gd name="T6" fmla="*/ 91 w 91"/>
                <a:gd name="T7" fmla="*/ 2 h 397"/>
                <a:gd name="T8" fmla="*/ 91 w 91"/>
                <a:gd name="T9" fmla="*/ 0 h 397"/>
              </a:gdLst>
              <a:ahLst/>
              <a:cxnLst>
                <a:cxn ang="0">
                  <a:pos x="T0" y="T1"/>
                </a:cxn>
                <a:cxn ang="0">
                  <a:pos x="T2" y="T3"/>
                </a:cxn>
                <a:cxn ang="0">
                  <a:pos x="T4" y="T5"/>
                </a:cxn>
                <a:cxn ang="0">
                  <a:pos x="T6" y="T7"/>
                </a:cxn>
                <a:cxn ang="0">
                  <a:pos x="T8" y="T9"/>
                </a:cxn>
              </a:cxnLst>
              <a:rect l="0" t="0" r="r" b="b"/>
              <a:pathLst>
                <a:path w="91" h="397">
                  <a:moveTo>
                    <a:pt x="91" y="0"/>
                  </a:moveTo>
                  <a:lnTo>
                    <a:pt x="0" y="397"/>
                  </a:lnTo>
                  <a:lnTo>
                    <a:pt x="91" y="397"/>
                  </a:lnTo>
                  <a:lnTo>
                    <a:pt x="91" y="2"/>
                  </a:lnTo>
                  <a:lnTo>
                    <a:pt x="91" y="0"/>
                  </a:lnTo>
                  <a:close/>
                </a:path>
              </a:pathLst>
            </a:custGeom>
            <a:solidFill>
              <a:srgbClr val="858B0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45" name="Freeform 36"/>
            <p:cNvSpPr/>
            <p:nvPr/>
          </p:nvSpPr>
          <p:spPr bwMode="auto">
            <a:xfrm>
              <a:off x="6116077" y="2097373"/>
              <a:ext cx="147638" cy="627063"/>
            </a:xfrm>
            <a:custGeom>
              <a:avLst/>
              <a:gdLst>
                <a:gd name="T0" fmla="*/ 0 w 93"/>
                <a:gd name="T1" fmla="*/ 0 h 395"/>
                <a:gd name="T2" fmla="*/ 0 w 93"/>
                <a:gd name="T3" fmla="*/ 395 h 395"/>
                <a:gd name="T4" fmla="*/ 93 w 93"/>
                <a:gd name="T5" fmla="*/ 395 h 395"/>
                <a:gd name="T6" fmla="*/ 0 w 93"/>
                <a:gd name="T7" fmla="*/ 0 h 395"/>
              </a:gdLst>
              <a:ahLst/>
              <a:cxnLst>
                <a:cxn ang="0">
                  <a:pos x="T0" y="T1"/>
                </a:cxn>
                <a:cxn ang="0">
                  <a:pos x="T2" y="T3"/>
                </a:cxn>
                <a:cxn ang="0">
                  <a:pos x="T4" y="T5"/>
                </a:cxn>
                <a:cxn ang="0">
                  <a:pos x="T6" y="T7"/>
                </a:cxn>
              </a:cxnLst>
              <a:rect l="0" t="0" r="r" b="b"/>
              <a:pathLst>
                <a:path w="93" h="395">
                  <a:moveTo>
                    <a:pt x="0" y="0"/>
                  </a:moveTo>
                  <a:lnTo>
                    <a:pt x="0" y="395"/>
                  </a:lnTo>
                  <a:lnTo>
                    <a:pt x="93" y="395"/>
                  </a:lnTo>
                  <a:lnTo>
                    <a:pt x="0" y="0"/>
                  </a:lnTo>
                  <a:close/>
                </a:path>
              </a:pathLst>
            </a:custGeom>
            <a:solidFill>
              <a:srgbClr val="737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46" name="Freeform 37"/>
            <p:cNvSpPr/>
            <p:nvPr/>
          </p:nvSpPr>
          <p:spPr bwMode="auto">
            <a:xfrm>
              <a:off x="6022414" y="2310098"/>
              <a:ext cx="93663" cy="536576"/>
            </a:xfrm>
            <a:custGeom>
              <a:avLst/>
              <a:gdLst>
                <a:gd name="T0" fmla="*/ 59 w 59"/>
                <a:gd name="T1" fmla="*/ 0 h 338"/>
                <a:gd name="T2" fmla="*/ 56 w 59"/>
                <a:gd name="T3" fmla="*/ 92 h 338"/>
                <a:gd name="T4" fmla="*/ 28 w 59"/>
                <a:gd name="T5" fmla="*/ 66 h 338"/>
                <a:gd name="T6" fmla="*/ 55 w 59"/>
                <a:gd name="T7" fmla="*/ 104 h 338"/>
                <a:gd name="T8" fmla="*/ 55 w 59"/>
                <a:gd name="T9" fmla="*/ 145 h 338"/>
                <a:gd name="T10" fmla="*/ 11 w 59"/>
                <a:gd name="T11" fmla="*/ 104 h 338"/>
                <a:gd name="T12" fmla="*/ 54 w 59"/>
                <a:gd name="T13" fmla="*/ 161 h 338"/>
                <a:gd name="T14" fmla="*/ 53 w 59"/>
                <a:gd name="T15" fmla="*/ 205 h 338"/>
                <a:gd name="T16" fmla="*/ 0 w 59"/>
                <a:gd name="T17" fmla="*/ 154 h 338"/>
                <a:gd name="T18" fmla="*/ 53 w 59"/>
                <a:gd name="T19" fmla="*/ 219 h 338"/>
                <a:gd name="T20" fmla="*/ 48 w 59"/>
                <a:gd name="T21" fmla="*/ 338 h 338"/>
                <a:gd name="T22" fmla="*/ 59 w 59"/>
                <a:gd name="T23" fmla="*/ 338 h 338"/>
                <a:gd name="T24" fmla="*/ 59 w 59"/>
                <a:gd name="T25" fmla="*/ 21 h 338"/>
                <a:gd name="T26" fmla="*/ 59 w 59"/>
                <a:gd name="T27" fmla="*/ 0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9" h="338">
                  <a:moveTo>
                    <a:pt x="59" y="0"/>
                  </a:moveTo>
                  <a:lnTo>
                    <a:pt x="56" y="92"/>
                  </a:lnTo>
                  <a:lnTo>
                    <a:pt x="28" y="66"/>
                  </a:lnTo>
                  <a:lnTo>
                    <a:pt x="55" y="104"/>
                  </a:lnTo>
                  <a:lnTo>
                    <a:pt x="55" y="145"/>
                  </a:lnTo>
                  <a:lnTo>
                    <a:pt x="11" y="104"/>
                  </a:lnTo>
                  <a:lnTo>
                    <a:pt x="54" y="161"/>
                  </a:lnTo>
                  <a:lnTo>
                    <a:pt x="53" y="205"/>
                  </a:lnTo>
                  <a:lnTo>
                    <a:pt x="0" y="154"/>
                  </a:lnTo>
                  <a:lnTo>
                    <a:pt x="53" y="219"/>
                  </a:lnTo>
                  <a:lnTo>
                    <a:pt x="48" y="338"/>
                  </a:lnTo>
                  <a:lnTo>
                    <a:pt x="59" y="338"/>
                  </a:lnTo>
                  <a:lnTo>
                    <a:pt x="59" y="21"/>
                  </a:lnTo>
                  <a:lnTo>
                    <a:pt x="59" y="0"/>
                  </a:lnTo>
                  <a:close/>
                </a:path>
              </a:pathLst>
            </a:custGeom>
            <a:solidFill>
              <a:srgbClr val="2914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47" name="Freeform 38"/>
            <p:cNvSpPr/>
            <p:nvPr/>
          </p:nvSpPr>
          <p:spPr bwMode="auto">
            <a:xfrm>
              <a:off x="6116077" y="2343436"/>
              <a:ext cx="95250" cy="503238"/>
            </a:xfrm>
            <a:custGeom>
              <a:avLst/>
              <a:gdLst>
                <a:gd name="T0" fmla="*/ 6 w 60"/>
                <a:gd name="T1" fmla="*/ 199 h 317"/>
                <a:gd name="T2" fmla="*/ 60 w 60"/>
                <a:gd name="T3" fmla="*/ 133 h 317"/>
                <a:gd name="T4" fmla="*/ 6 w 60"/>
                <a:gd name="T5" fmla="*/ 184 h 317"/>
                <a:gd name="T6" fmla="*/ 5 w 60"/>
                <a:gd name="T7" fmla="*/ 141 h 317"/>
                <a:gd name="T8" fmla="*/ 49 w 60"/>
                <a:gd name="T9" fmla="*/ 83 h 317"/>
                <a:gd name="T10" fmla="*/ 4 w 60"/>
                <a:gd name="T11" fmla="*/ 125 h 317"/>
                <a:gd name="T12" fmla="*/ 2 w 60"/>
                <a:gd name="T13" fmla="*/ 83 h 317"/>
                <a:gd name="T14" fmla="*/ 30 w 60"/>
                <a:gd name="T15" fmla="*/ 43 h 317"/>
                <a:gd name="T16" fmla="*/ 2 w 60"/>
                <a:gd name="T17" fmla="*/ 73 h 317"/>
                <a:gd name="T18" fmla="*/ 0 w 60"/>
                <a:gd name="T19" fmla="*/ 0 h 317"/>
                <a:gd name="T20" fmla="*/ 0 w 60"/>
                <a:gd name="T21" fmla="*/ 317 h 317"/>
                <a:gd name="T22" fmla="*/ 11 w 60"/>
                <a:gd name="T23" fmla="*/ 317 h 317"/>
                <a:gd name="T24" fmla="*/ 6 w 60"/>
                <a:gd name="T25" fmla="*/ 199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0" h="317">
                  <a:moveTo>
                    <a:pt x="6" y="199"/>
                  </a:moveTo>
                  <a:lnTo>
                    <a:pt x="60" y="133"/>
                  </a:lnTo>
                  <a:lnTo>
                    <a:pt x="6" y="184"/>
                  </a:lnTo>
                  <a:lnTo>
                    <a:pt x="5" y="141"/>
                  </a:lnTo>
                  <a:lnTo>
                    <a:pt x="49" y="83"/>
                  </a:lnTo>
                  <a:lnTo>
                    <a:pt x="4" y="125"/>
                  </a:lnTo>
                  <a:lnTo>
                    <a:pt x="2" y="83"/>
                  </a:lnTo>
                  <a:lnTo>
                    <a:pt x="30" y="43"/>
                  </a:lnTo>
                  <a:lnTo>
                    <a:pt x="2" y="73"/>
                  </a:lnTo>
                  <a:lnTo>
                    <a:pt x="0" y="0"/>
                  </a:lnTo>
                  <a:lnTo>
                    <a:pt x="0" y="317"/>
                  </a:lnTo>
                  <a:lnTo>
                    <a:pt x="11" y="317"/>
                  </a:lnTo>
                  <a:lnTo>
                    <a:pt x="6" y="199"/>
                  </a:lnTo>
                  <a:close/>
                </a:path>
              </a:pathLst>
            </a:custGeom>
            <a:solidFill>
              <a:srgbClr val="170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48" name="Freeform 39"/>
            <p:cNvSpPr/>
            <p:nvPr/>
          </p:nvSpPr>
          <p:spPr bwMode="auto">
            <a:xfrm>
              <a:off x="5555689" y="2230723"/>
              <a:ext cx="141288" cy="609601"/>
            </a:xfrm>
            <a:custGeom>
              <a:avLst/>
              <a:gdLst>
                <a:gd name="T0" fmla="*/ 87 w 89"/>
                <a:gd name="T1" fmla="*/ 0 h 384"/>
                <a:gd name="T2" fmla="*/ 0 w 89"/>
                <a:gd name="T3" fmla="*/ 384 h 384"/>
                <a:gd name="T4" fmla="*/ 89 w 89"/>
                <a:gd name="T5" fmla="*/ 384 h 384"/>
                <a:gd name="T6" fmla="*/ 89 w 89"/>
                <a:gd name="T7" fmla="*/ 0 h 384"/>
                <a:gd name="T8" fmla="*/ 87 w 89"/>
                <a:gd name="T9" fmla="*/ 0 h 384"/>
              </a:gdLst>
              <a:ahLst/>
              <a:cxnLst>
                <a:cxn ang="0">
                  <a:pos x="T0" y="T1"/>
                </a:cxn>
                <a:cxn ang="0">
                  <a:pos x="T2" y="T3"/>
                </a:cxn>
                <a:cxn ang="0">
                  <a:pos x="T4" y="T5"/>
                </a:cxn>
                <a:cxn ang="0">
                  <a:pos x="T6" y="T7"/>
                </a:cxn>
                <a:cxn ang="0">
                  <a:pos x="T8" y="T9"/>
                </a:cxn>
              </a:cxnLst>
              <a:rect l="0" t="0" r="r" b="b"/>
              <a:pathLst>
                <a:path w="89" h="384">
                  <a:moveTo>
                    <a:pt x="87" y="0"/>
                  </a:moveTo>
                  <a:lnTo>
                    <a:pt x="0" y="384"/>
                  </a:lnTo>
                  <a:lnTo>
                    <a:pt x="89" y="384"/>
                  </a:lnTo>
                  <a:lnTo>
                    <a:pt x="89" y="0"/>
                  </a:lnTo>
                  <a:lnTo>
                    <a:pt x="87" y="0"/>
                  </a:lnTo>
                  <a:close/>
                </a:path>
              </a:pathLst>
            </a:custGeom>
            <a:solidFill>
              <a:srgbClr val="858B0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49" name="Freeform 40"/>
            <p:cNvSpPr/>
            <p:nvPr/>
          </p:nvSpPr>
          <p:spPr bwMode="auto">
            <a:xfrm>
              <a:off x="5696977" y="2230723"/>
              <a:ext cx="138113" cy="609601"/>
            </a:xfrm>
            <a:custGeom>
              <a:avLst/>
              <a:gdLst>
                <a:gd name="T0" fmla="*/ 0 w 87"/>
                <a:gd name="T1" fmla="*/ 0 h 384"/>
                <a:gd name="T2" fmla="*/ 0 w 87"/>
                <a:gd name="T3" fmla="*/ 384 h 384"/>
                <a:gd name="T4" fmla="*/ 87 w 87"/>
                <a:gd name="T5" fmla="*/ 384 h 384"/>
                <a:gd name="T6" fmla="*/ 0 w 87"/>
                <a:gd name="T7" fmla="*/ 0 h 384"/>
              </a:gdLst>
              <a:ahLst/>
              <a:cxnLst>
                <a:cxn ang="0">
                  <a:pos x="T0" y="T1"/>
                </a:cxn>
                <a:cxn ang="0">
                  <a:pos x="T2" y="T3"/>
                </a:cxn>
                <a:cxn ang="0">
                  <a:pos x="T4" y="T5"/>
                </a:cxn>
                <a:cxn ang="0">
                  <a:pos x="T6" y="T7"/>
                </a:cxn>
              </a:cxnLst>
              <a:rect l="0" t="0" r="r" b="b"/>
              <a:pathLst>
                <a:path w="87" h="384">
                  <a:moveTo>
                    <a:pt x="0" y="0"/>
                  </a:moveTo>
                  <a:lnTo>
                    <a:pt x="0" y="384"/>
                  </a:lnTo>
                  <a:lnTo>
                    <a:pt x="87" y="384"/>
                  </a:lnTo>
                  <a:lnTo>
                    <a:pt x="0" y="0"/>
                  </a:lnTo>
                  <a:close/>
                </a:path>
              </a:pathLst>
            </a:custGeom>
            <a:solidFill>
              <a:srgbClr val="737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50" name="Freeform 41"/>
            <p:cNvSpPr/>
            <p:nvPr/>
          </p:nvSpPr>
          <p:spPr bwMode="auto">
            <a:xfrm>
              <a:off x="5604902" y="2438686"/>
              <a:ext cx="92075" cy="519113"/>
            </a:xfrm>
            <a:custGeom>
              <a:avLst/>
              <a:gdLst>
                <a:gd name="T0" fmla="*/ 56 w 58"/>
                <a:gd name="T1" fmla="*/ 0 h 327"/>
                <a:gd name="T2" fmla="*/ 54 w 58"/>
                <a:gd name="T3" fmla="*/ 90 h 327"/>
                <a:gd name="T4" fmla="*/ 26 w 58"/>
                <a:gd name="T5" fmla="*/ 64 h 327"/>
                <a:gd name="T6" fmla="*/ 54 w 58"/>
                <a:gd name="T7" fmla="*/ 100 h 327"/>
                <a:gd name="T8" fmla="*/ 53 w 58"/>
                <a:gd name="T9" fmla="*/ 140 h 327"/>
                <a:gd name="T10" fmla="*/ 10 w 58"/>
                <a:gd name="T11" fmla="*/ 100 h 327"/>
                <a:gd name="T12" fmla="*/ 51 w 58"/>
                <a:gd name="T13" fmla="*/ 155 h 327"/>
                <a:gd name="T14" fmla="*/ 50 w 58"/>
                <a:gd name="T15" fmla="*/ 198 h 327"/>
                <a:gd name="T16" fmla="*/ 0 w 58"/>
                <a:gd name="T17" fmla="*/ 148 h 327"/>
                <a:gd name="T18" fmla="*/ 50 w 58"/>
                <a:gd name="T19" fmla="*/ 213 h 327"/>
                <a:gd name="T20" fmla="*/ 46 w 58"/>
                <a:gd name="T21" fmla="*/ 327 h 327"/>
                <a:gd name="T22" fmla="*/ 58 w 58"/>
                <a:gd name="T23" fmla="*/ 327 h 327"/>
                <a:gd name="T24" fmla="*/ 58 w 58"/>
                <a:gd name="T25" fmla="*/ 20 h 327"/>
                <a:gd name="T26" fmla="*/ 56 w 58"/>
                <a:gd name="T27" fmla="*/ 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327">
                  <a:moveTo>
                    <a:pt x="56" y="0"/>
                  </a:moveTo>
                  <a:lnTo>
                    <a:pt x="54" y="90"/>
                  </a:lnTo>
                  <a:lnTo>
                    <a:pt x="26" y="64"/>
                  </a:lnTo>
                  <a:lnTo>
                    <a:pt x="54" y="100"/>
                  </a:lnTo>
                  <a:lnTo>
                    <a:pt x="53" y="140"/>
                  </a:lnTo>
                  <a:lnTo>
                    <a:pt x="10" y="100"/>
                  </a:lnTo>
                  <a:lnTo>
                    <a:pt x="51" y="155"/>
                  </a:lnTo>
                  <a:lnTo>
                    <a:pt x="50" y="198"/>
                  </a:lnTo>
                  <a:lnTo>
                    <a:pt x="0" y="148"/>
                  </a:lnTo>
                  <a:lnTo>
                    <a:pt x="50" y="213"/>
                  </a:lnTo>
                  <a:lnTo>
                    <a:pt x="46" y="327"/>
                  </a:lnTo>
                  <a:lnTo>
                    <a:pt x="58" y="327"/>
                  </a:lnTo>
                  <a:lnTo>
                    <a:pt x="58" y="20"/>
                  </a:lnTo>
                  <a:lnTo>
                    <a:pt x="56" y="0"/>
                  </a:lnTo>
                  <a:close/>
                </a:path>
              </a:pathLst>
            </a:custGeom>
            <a:solidFill>
              <a:srgbClr val="2914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51" name="Freeform 42"/>
            <p:cNvSpPr/>
            <p:nvPr/>
          </p:nvSpPr>
          <p:spPr bwMode="auto">
            <a:xfrm>
              <a:off x="5696977" y="2470436"/>
              <a:ext cx="88900" cy="487363"/>
            </a:xfrm>
            <a:custGeom>
              <a:avLst/>
              <a:gdLst>
                <a:gd name="T0" fmla="*/ 5 w 56"/>
                <a:gd name="T1" fmla="*/ 194 h 307"/>
                <a:gd name="T2" fmla="*/ 56 w 56"/>
                <a:gd name="T3" fmla="*/ 128 h 307"/>
                <a:gd name="T4" fmla="*/ 5 w 56"/>
                <a:gd name="T5" fmla="*/ 179 h 307"/>
                <a:gd name="T6" fmla="*/ 3 w 56"/>
                <a:gd name="T7" fmla="*/ 137 h 307"/>
                <a:gd name="T8" fmla="*/ 46 w 56"/>
                <a:gd name="T9" fmla="*/ 80 h 307"/>
                <a:gd name="T10" fmla="*/ 2 w 56"/>
                <a:gd name="T11" fmla="*/ 122 h 307"/>
                <a:gd name="T12" fmla="*/ 1 w 56"/>
                <a:gd name="T13" fmla="*/ 80 h 307"/>
                <a:gd name="T14" fmla="*/ 28 w 56"/>
                <a:gd name="T15" fmla="*/ 41 h 307"/>
                <a:gd name="T16" fmla="*/ 1 w 56"/>
                <a:gd name="T17" fmla="*/ 70 h 307"/>
                <a:gd name="T18" fmla="*/ 0 w 56"/>
                <a:gd name="T19" fmla="*/ 0 h 307"/>
                <a:gd name="T20" fmla="*/ 0 w 56"/>
                <a:gd name="T21" fmla="*/ 307 h 307"/>
                <a:gd name="T22" fmla="*/ 10 w 56"/>
                <a:gd name="T23" fmla="*/ 307 h 307"/>
                <a:gd name="T24" fmla="*/ 5 w 56"/>
                <a:gd name="T25" fmla="*/ 194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307">
                  <a:moveTo>
                    <a:pt x="5" y="194"/>
                  </a:moveTo>
                  <a:lnTo>
                    <a:pt x="56" y="128"/>
                  </a:lnTo>
                  <a:lnTo>
                    <a:pt x="5" y="179"/>
                  </a:lnTo>
                  <a:lnTo>
                    <a:pt x="3" y="137"/>
                  </a:lnTo>
                  <a:lnTo>
                    <a:pt x="46" y="80"/>
                  </a:lnTo>
                  <a:lnTo>
                    <a:pt x="2" y="122"/>
                  </a:lnTo>
                  <a:lnTo>
                    <a:pt x="1" y="80"/>
                  </a:lnTo>
                  <a:lnTo>
                    <a:pt x="28" y="41"/>
                  </a:lnTo>
                  <a:lnTo>
                    <a:pt x="1" y="70"/>
                  </a:lnTo>
                  <a:lnTo>
                    <a:pt x="0" y="0"/>
                  </a:lnTo>
                  <a:lnTo>
                    <a:pt x="0" y="307"/>
                  </a:lnTo>
                  <a:lnTo>
                    <a:pt x="10" y="307"/>
                  </a:lnTo>
                  <a:lnTo>
                    <a:pt x="5" y="194"/>
                  </a:lnTo>
                  <a:close/>
                </a:path>
              </a:pathLst>
            </a:custGeom>
            <a:solidFill>
              <a:srgbClr val="170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52" name="Freeform 43"/>
            <p:cNvSpPr/>
            <p:nvPr/>
          </p:nvSpPr>
          <p:spPr bwMode="auto">
            <a:xfrm>
              <a:off x="5268352" y="2649824"/>
              <a:ext cx="171450" cy="735014"/>
            </a:xfrm>
            <a:custGeom>
              <a:avLst/>
              <a:gdLst>
                <a:gd name="T0" fmla="*/ 107 w 108"/>
                <a:gd name="T1" fmla="*/ 0 h 463"/>
                <a:gd name="T2" fmla="*/ 0 w 108"/>
                <a:gd name="T3" fmla="*/ 463 h 463"/>
                <a:gd name="T4" fmla="*/ 108 w 108"/>
                <a:gd name="T5" fmla="*/ 463 h 463"/>
                <a:gd name="T6" fmla="*/ 108 w 108"/>
                <a:gd name="T7" fmla="*/ 0 h 463"/>
                <a:gd name="T8" fmla="*/ 107 w 108"/>
                <a:gd name="T9" fmla="*/ 0 h 463"/>
              </a:gdLst>
              <a:ahLst/>
              <a:cxnLst>
                <a:cxn ang="0">
                  <a:pos x="T0" y="T1"/>
                </a:cxn>
                <a:cxn ang="0">
                  <a:pos x="T2" y="T3"/>
                </a:cxn>
                <a:cxn ang="0">
                  <a:pos x="T4" y="T5"/>
                </a:cxn>
                <a:cxn ang="0">
                  <a:pos x="T6" y="T7"/>
                </a:cxn>
                <a:cxn ang="0">
                  <a:pos x="T8" y="T9"/>
                </a:cxn>
              </a:cxnLst>
              <a:rect l="0" t="0" r="r" b="b"/>
              <a:pathLst>
                <a:path w="108" h="463">
                  <a:moveTo>
                    <a:pt x="107" y="0"/>
                  </a:moveTo>
                  <a:lnTo>
                    <a:pt x="0" y="463"/>
                  </a:lnTo>
                  <a:lnTo>
                    <a:pt x="108" y="463"/>
                  </a:lnTo>
                  <a:lnTo>
                    <a:pt x="108" y="0"/>
                  </a:lnTo>
                  <a:lnTo>
                    <a:pt x="107" y="0"/>
                  </a:lnTo>
                  <a:close/>
                </a:path>
              </a:pathLst>
            </a:custGeom>
            <a:solidFill>
              <a:srgbClr val="9EA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53" name="Freeform 44"/>
            <p:cNvSpPr/>
            <p:nvPr/>
          </p:nvSpPr>
          <p:spPr bwMode="auto">
            <a:xfrm>
              <a:off x="5439802" y="2649824"/>
              <a:ext cx="169863" cy="735014"/>
            </a:xfrm>
            <a:custGeom>
              <a:avLst/>
              <a:gdLst>
                <a:gd name="T0" fmla="*/ 0 w 107"/>
                <a:gd name="T1" fmla="*/ 0 h 463"/>
                <a:gd name="T2" fmla="*/ 0 w 107"/>
                <a:gd name="T3" fmla="*/ 463 h 463"/>
                <a:gd name="T4" fmla="*/ 107 w 107"/>
                <a:gd name="T5" fmla="*/ 463 h 463"/>
                <a:gd name="T6" fmla="*/ 0 w 107"/>
                <a:gd name="T7" fmla="*/ 0 h 463"/>
              </a:gdLst>
              <a:ahLst/>
              <a:cxnLst>
                <a:cxn ang="0">
                  <a:pos x="T0" y="T1"/>
                </a:cxn>
                <a:cxn ang="0">
                  <a:pos x="T2" y="T3"/>
                </a:cxn>
                <a:cxn ang="0">
                  <a:pos x="T4" y="T5"/>
                </a:cxn>
                <a:cxn ang="0">
                  <a:pos x="T6" y="T7"/>
                </a:cxn>
              </a:cxnLst>
              <a:rect l="0" t="0" r="r" b="b"/>
              <a:pathLst>
                <a:path w="107" h="463">
                  <a:moveTo>
                    <a:pt x="0" y="0"/>
                  </a:moveTo>
                  <a:lnTo>
                    <a:pt x="0" y="463"/>
                  </a:lnTo>
                  <a:lnTo>
                    <a:pt x="107" y="463"/>
                  </a:lnTo>
                  <a:lnTo>
                    <a:pt x="0" y="0"/>
                  </a:lnTo>
                  <a:close/>
                </a:path>
              </a:pathLst>
            </a:custGeom>
            <a:solidFill>
              <a:srgbClr val="8C921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54" name="Freeform 45"/>
            <p:cNvSpPr/>
            <p:nvPr/>
          </p:nvSpPr>
          <p:spPr bwMode="auto">
            <a:xfrm>
              <a:off x="5328677" y="2900649"/>
              <a:ext cx="111125" cy="625476"/>
            </a:xfrm>
            <a:custGeom>
              <a:avLst/>
              <a:gdLst>
                <a:gd name="T0" fmla="*/ 69 w 70"/>
                <a:gd name="T1" fmla="*/ 0 h 394"/>
                <a:gd name="T2" fmla="*/ 65 w 70"/>
                <a:gd name="T3" fmla="*/ 109 h 394"/>
                <a:gd name="T4" fmla="*/ 33 w 70"/>
                <a:gd name="T5" fmla="*/ 76 h 394"/>
                <a:gd name="T6" fmla="*/ 65 w 70"/>
                <a:gd name="T7" fmla="*/ 121 h 394"/>
                <a:gd name="T8" fmla="*/ 64 w 70"/>
                <a:gd name="T9" fmla="*/ 170 h 394"/>
                <a:gd name="T10" fmla="*/ 13 w 70"/>
                <a:gd name="T11" fmla="*/ 120 h 394"/>
                <a:gd name="T12" fmla="*/ 64 w 70"/>
                <a:gd name="T13" fmla="*/ 188 h 394"/>
                <a:gd name="T14" fmla="*/ 61 w 70"/>
                <a:gd name="T15" fmla="*/ 239 h 394"/>
                <a:gd name="T16" fmla="*/ 0 w 70"/>
                <a:gd name="T17" fmla="*/ 179 h 394"/>
                <a:gd name="T18" fmla="*/ 61 w 70"/>
                <a:gd name="T19" fmla="*/ 256 h 394"/>
                <a:gd name="T20" fmla="*/ 56 w 70"/>
                <a:gd name="T21" fmla="*/ 394 h 394"/>
                <a:gd name="T22" fmla="*/ 70 w 70"/>
                <a:gd name="T23" fmla="*/ 394 h 394"/>
                <a:gd name="T24" fmla="*/ 70 w 70"/>
                <a:gd name="T25" fmla="*/ 23 h 394"/>
                <a:gd name="T26" fmla="*/ 69 w 70"/>
                <a:gd name="T27"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394">
                  <a:moveTo>
                    <a:pt x="69" y="0"/>
                  </a:moveTo>
                  <a:lnTo>
                    <a:pt x="65" y="109"/>
                  </a:lnTo>
                  <a:lnTo>
                    <a:pt x="33" y="76"/>
                  </a:lnTo>
                  <a:lnTo>
                    <a:pt x="65" y="121"/>
                  </a:lnTo>
                  <a:lnTo>
                    <a:pt x="64" y="170"/>
                  </a:lnTo>
                  <a:lnTo>
                    <a:pt x="13" y="120"/>
                  </a:lnTo>
                  <a:lnTo>
                    <a:pt x="64" y="188"/>
                  </a:lnTo>
                  <a:lnTo>
                    <a:pt x="61" y="239"/>
                  </a:lnTo>
                  <a:lnTo>
                    <a:pt x="0" y="179"/>
                  </a:lnTo>
                  <a:lnTo>
                    <a:pt x="61" y="256"/>
                  </a:lnTo>
                  <a:lnTo>
                    <a:pt x="56" y="394"/>
                  </a:lnTo>
                  <a:lnTo>
                    <a:pt x="70" y="394"/>
                  </a:lnTo>
                  <a:lnTo>
                    <a:pt x="70" y="23"/>
                  </a:lnTo>
                  <a:lnTo>
                    <a:pt x="69" y="0"/>
                  </a:lnTo>
                  <a:close/>
                </a:path>
              </a:pathLst>
            </a:custGeom>
            <a:solidFill>
              <a:srgbClr val="422D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55" name="Freeform 46"/>
            <p:cNvSpPr/>
            <p:nvPr/>
          </p:nvSpPr>
          <p:spPr bwMode="auto">
            <a:xfrm>
              <a:off x="5439802" y="2937162"/>
              <a:ext cx="109538" cy="588963"/>
            </a:xfrm>
            <a:custGeom>
              <a:avLst/>
              <a:gdLst>
                <a:gd name="T0" fmla="*/ 6 w 69"/>
                <a:gd name="T1" fmla="*/ 235 h 371"/>
                <a:gd name="T2" fmla="*/ 69 w 69"/>
                <a:gd name="T3" fmla="*/ 156 h 371"/>
                <a:gd name="T4" fmla="*/ 6 w 69"/>
                <a:gd name="T5" fmla="*/ 217 h 371"/>
                <a:gd name="T6" fmla="*/ 4 w 69"/>
                <a:gd name="T7" fmla="*/ 166 h 371"/>
                <a:gd name="T8" fmla="*/ 56 w 69"/>
                <a:gd name="T9" fmla="*/ 97 h 371"/>
                <a:gd name="T10" fmla="*/ 4 w 69"/>
                <a:gd name="T11" fmla="*/ 148 h 371"/>
                <a:gd name="T12" fmla="*/ 3 w 69"/>
                <a:gd name="T13" fmla="*/ 97 h 371"/>
                <a:gd name="T14" fmla="*/ 34 w 69"/>
                <a:gd name="T15" fmla="*/ 52 h 371"/>
                <a:gd name="T16" fmla="*/ 3 w 69"/>
                <a:gd name="T17" fmla="*/ 86 h 371"/>
                <a:gd name="T18" fmla="*/ 0 w 69"/>
                <a:gd name="T19" fmla="*/ 0 h 371"/>
                <a:gd name="T20" fmla="*/ 0 w 69"/>
                <a:gd name="T21" fmla="*/ 371 h 371"/>
                <a:gd name="T22" fmla="*/ 11 w 69"/>
                <a:gd name="T23" fmla="*/ 371 h 371"/>
                <a:gd name="T24" fmla="*/ 6 w 69"/>
                <a:gd name="T25" fmla="*/ 235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 h="371">
                  <a:moveTo>
                    <a:pt x="6" y="235"/>
                  </a:moveTo>
                  <a:lnTo>
                    <a:pt x="69" y="156"/>
                  </a:lnTo>
                  <a:lnTo>
                    <a:pt x="6" y="217"/>
                  </a:lnTo>
                  <a:lnTo>
                    <a:pt x="4" y="166"/>
                  </a:lnTo>
                  <a:lnTo>
                    <a:pt x="56" y="97"/>
                  </a:lnTo>
                  <a:lnTo>
                    <a:pt x="4" y="148"/>
                  </a:lnTo>
                  <a:lnTo>
                    <a:pt x="3" y="97"/>
                  </a:lnTo>
                  <a:lnTo>
                    <a:pt x="34" y="52"/>
                  </a:lnTo>
                  <a:lnTo>
                    <a:pt x="3" y="86"/>
                  </a:lnTo>
                  <a:lnTo>
                    <a:pt x="0" y="0"/>
                  </a:lnTo>
                  <a:lnTo>
                    <a:pt x="0" y="371"/>
                  </a:lnTo>
                  <a:lnTo>
                    <a:pt x="11" y="371"/>
                  </a:lnTo>
                  <a:lnTo>
                    <a:pt x="6" y="235"/>
                  </a:lnTo>
                  <a:close/>
                </a:path>
              </a:pathLst>
            </a:custGeom>
            <a:solidFill>
              <a:srgbClr val="301B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56" name="Freeform 47"/>
            <p:cNvSpPr/>
            <p:nvPr/>
          </p:nvSpPr>
          <p:spPr bwMode="auto">
            <a:xfrm>
              <a:off x="5816039" y="2667286"/>
              <a:ext cx="134938" cy="587376"/>
            </a:xfrm>
            <a:custGeom>
              <a:avLst/>
              <a:gdLst>
                <a:gd name="T0" fmla="*/ 85 w 85"/>
                <a:gd name="T1" fmla="*/ 0 h 370"/>
                <a:gd name="T2" fmla="*/ 0 w 85"/>
                <a:gd name="T3" fmla="*/ 370 h 370"/>
                <a:gd name="T4" fmla="*/ 85 w 85"/>
                <a:gd name="T5" fmla="*/ 370 h 370"/>
                <a:gd name="T6" fmla="*/ 85 w 85"/>
                <a:gd name="T7" fmla="*/ 1 h 370"/>
                <a:gd name="T8" fmla="*/ 85 w 85"/>
                <a:gd name="T9" fmla="*/ 0 h 370"/>
              </a:gdLst>
              <a:ahLst/>
              <a:cxnLst>
                <a:cxn ang="0">
                  <a:pos x="T0" y="T1"/>
                </a:cxn>
                <a:cxn ang="0">
                  <a:pos x="T2" y="T3"/>
                </a:cxn>
                <a:cxn ang="0">
                  <a:pos x="T4" y="T5"/>
                </a:cxn>
                <a:cxn ang="0">
                  <a:pos x="T6" y="T7"/>
                </a:cxn>
                <a:cxn ang="0">
                  <a:pos x="T8" y="T9"/>
                </a:cxn>
              </a:cxnLst>
              <a:rect l="0" t="0" r="r" b="b"/>
              <a:pathLst>
                <a:path w="85" h="370">
                  <a:moveTo>
                    <a:pt x="85" y="0"/>
                  </a:moveTo>
                  <a:lnTo>
                    <a:pt x="0" y="370"/>
                  </a:lnTo>
                  <a:lnTo>
                    <a:pt x="85" y="370"/>
                  </a:lnTo>
                  <a:lnTo>
                    <a:pt x="85" y="1"/>
                  </a:lnTo>
                  <a:lnTo>
                    <a:pt x="85" y="0"/>
                  </a:lnTo>
                  <a:close/>
                </a:path>
              </a:pathLst>
            </a:custGeom>
            <a:solidFill>
              <a:srgbClr val="9EA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57" name="Freeform 48"/>
            <p:cNvSpPr/>
            <p:nvPr/>
          </p:nvSpPr>
          <p:spPr bwMode="auto">
            <a:xfrm>
              <a:off x="5950977" y="2668874"/>
              <a:ext cx="134938" cy="585788"/>
            </a:xfrm>
            <a:custGeom>
              <a:avLst/>
              <a:gdLst>
                <a:gd name="T0" fmla="*/ 0 w 85"/>
                <a:gd name="T1" fmla="*/ 0 h 369"/>
                <a:gd name="T2" fmla="*/ 0 w 85"/>
                <a:gd name="T3" fmla="*/ 369 h 369"/>
                <a:gd name="T4" fmla="*/ 85 w 85"/>
                <a:gd name="T5" fmla="*/ 369 h 369"/>
                <a:gd name="T6" fmla="*/ 0 w 85"/>
                <a:gd name="T7" fmla="*/ 0 h 369"/>
              </a:gdLst>
              <a:ahLst/>
              <a:cxnLst>
                <a:cxn ang="0">
                  <a:pos x="T0" y="T1"/>
                </a:cxn>
                <a:cxn ang="0">
                  <a:pos x="T2" y="T3"/>
                </a:cxn>
                <a:cxn ang="0">
                  <a:pos x="T4" y="T5"/>
                </a:cxn>
                <a:cxn ang="0">
                  <a:pos x="T6" y="T7"/>
                </a:cxn>
              </a:cxnLst>
              <a:rect l="0" t="0" r="r" b="b"/>
              <a:pathLst>
                <a:path w="85" h="369">
                  <a:moveTo>
                    <a:pt x="0" y="0"/>
                  </a:moveTo>
                  <a:lnTo>
                    <a:pt x="0" y="369"/>
                  </a:lnTo>
                  <a:lnTo>
                    <a:pt x="85" y="369"/>
                  </a:lnTo>
                  <a:lnTo>
                    <a:pt x="0" y="0"/>
                  </a:lnTo>
                  <a:close/>
                </a:path>
              </a:pathLst>
            </a:custGeom>
            <a:solidFill>
              <a:srgbClr val="8C921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58" name="Freeform 49"/>
            <p:cNvSpPr/>
            <p:nvPr/>
          </p:nvSpPr>
          <p:spPr bwMode="auto">
            <a:xfrm>
              <a:off x="5863664" y="2868899"/>
              <a:ext cx="87313" cy="498476"/>
            </a:xfrm>
            <a:custGeom>
              <a:avLst/>
              <a:gdLst>
                <a:gd name="T0" fmla="*/ 55 w 55"/>
                <a:gd name="T1" fmla="*/ 0 h 314"/>
                <a:gd name="T2" fmla="*/ 52 w 55"/>
                <a:gd name="T3" fmla="*/ 86 h 314"/>
                <a:gd name="T4" fmla="*/ 25 w 55"/>
                <a:gd name="T5" fmla="*/ 61 h 314"/>
                <a:gd name="T6" fmla="*/ 51 w 55"/>
                <a:gd name="T7" fmla="*/ 96 h 314"/>
                <a:gd name="T8" fmla="*/ 50 w 55"/>
                <a:gd name="T9" fmla="*/ 135 h 314"/>
                <a:gd name="T10" fmla="*/ 10 w 55"/>
                <a:gd name="T11" fmla="*/ 96 h 314"/>
                <a:gd name="T12" fmla="*/ 50 w 55"/>
                <a:gd name="T13" fmla="*/ 149 h 314"/>
                <a:gd name="T14" fmla="*/ 49 w 55"/>
                <a:gd name="T15" fmla="*/ 190 h 314"/>
                <a:gd name="T16" fmla="*/ 0 w 55"/>
                <a:gd name="T17" fmla="*/ 142 h 314"/>
                <a:gd name="T18" fmla="*/ 49 w 55"/>
                <a:gd name="T19" fmla="*/ 204 h 314"/>
                <a:gd name="T20" fmla="*/ 44 w 55"/>
                <a:gd name="T21" fmla="*/ 314 h 314"/>
                <a:gd name="T22" fmla="*/ 55 w 55"/>
                <a:gd name="T23" fmla="*/ 314 h 314"/>
                <a:gd name="T24" fmla="*/ 55 w 55"/>
                <a:gd name="T25" fmla="*/ 18 h 314"/>
                <a:gd name="T26" fmla="*/ 55 w 55"/>
                <a:gd name="T27"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4">
                  <a:moveTo>
                    <a:pt x="55" y="0"/>
                  </a:moveTo>
                  <a:lnTo>
                    <a:pt x="52" y="86"/>
                  </a:lnTo>
                  <a:lnTo>
                    <a:pt x="25" y="61"/>
                  </a:lnTo>
                  <a:lnTo>
                    <a:pt x="51" y="96"/>
                  </a:lnTo>
                  <a:lnTo>
                    <a:pt x="50" y="135"/>
                  </a:lnTo>
                  <a:lnTo>
                    <a:pt x="10" y="96"/>
                  </a:lnTo>
                  <a:lnTo>
                    <a:pt x="50" y="149"/>
                  </a:lnTo>
                  <a:lnTo>
                    <a:pt x="49" y="190"/>
                  </a:lnTo>
                  <a:lnTo>
                    <a:pt x="0" y="142"/>
                  </a:lnTo>
                  <a:lnTo>
                    <a:pt x="49" y="204"/>
                  </a:lnTo>
                  <a:lnTo>
                    <a:pt x="44" y="314"/>
                  </a:lnTo>
                  <a:lnTo>
                    <a:pt x="55" y="314"/>
                  </a:lnTo>
                  <a:lnTo>
                    <a:pt x="55" y="18"/>
                  </a:lnTo>
                  <a:lnTo>
                    <a:pt x="55" y="0"/>
                  </a:lnTo>
                  <a:close/>
                </a:path>
              </a:pathLst>
            </a:custGeom>
            <a:solidFill>
              <a:srgbClr val="422D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59" name="Freeform 50"/>
            <p:cNvSpPr/>
            <p:nvPr/>
          </p:nvSpPr>
          <p:spPr bwMode="auto">
            <a:xfrm>
              <a:off x="5950977" y="2897474"/>
              <a:ext cx="87313" cy="469901"/>
            </a:xfrm>
            <a:custGeom>
              <a:avLst/>
              <a:gdLst>
                <a:gd name="T0" fmla="*/ 5 w 55"/>
                <a:gd name="T1" fmla="*/ 187 h 296"/>
                <a:gd name="T2" fmla="*/ 55 w 55"/>
                <a:gd name="T3" fmla="*/ 124 h 296"/>
                <a:gd name="T4" fmla="*/ 5 w 55"/>
                <a:gd name="T5" fmla="*/ 173 h 296"/>
                <a:gd name="T6" fmla="*/ 4 w 55"/>
                <a:gd name="T7" fmla="*/ 132 h 296"/>
                <a:gd name="T8" fmla="*/ 45 w 55"/>
                <a:gd name="T9" fmla="*/ 78 h 296"/>
                <a:gd name="T10" fmla="*/ 4 w 55"/>
                <a:gd name="T11" fmla="*/ 118 h 296"/>
                <a:gd name="T12" fmla="*/ 2 w 55"/>
                <a:gd name="T13" fmla="*/ 78 h 296"/>
                <a:gd name="T14" fmla="*/ 28 w 55"/>
                <a:gd name="T15" fmla="*/ 42 h 296"/>
                <a:gd name="T16" fmla="*/ 2 w 55"/>
                <a:gd name="T17" fmla="*/ 69 h 296"/>
                <a:gd name="T18" fmla="*/ 0 w 55"/>
                <a:gd name="T19" fmla="*/ 0 h 296"/>
                <a:gd name="T20" fmla="*/ 0 w 55"/>
                <a:gd name="T21" fmla="*/ 296 h 296"/>
                <a:gd name="T22" fmla="*/ 10 w 55"/>
                <a:gd name="T23" fmla="*/ 296 h 296"/>
                <a:gd name="T24" fmla="*/ 5 w 55"/>
                <a:gd name="T25" fmla="*/ 187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 h="296">
                  <a:moveTo>
                    <a:pt x="5" y="187"/>
                  </a:moveTo>
                  <a:lnTo>
                    <a:pt x="55" y="124"/>
                  </a:lnTo>
                  <a:lnTo>
                    <a:pt x="5" y="173"/>
                  </a:lnTo>
                  <a:lnTo>
                    <a:pt x="4" y="132"/>
                  </a:lnTo>
                  <a:lnTo>
                    <a:pt x="45" y="78"/>
                  </a:lnTo>
                  <a:lnTo>
                    <a:pt x="4" y="118"/>
                  </a:lnTo>
                  <a:lnTo>
                    <a:pt x="2" y="78"/>
                  </a:lnTo>
                  <a:lnTo>
                    <a:pt x="28" y="42"/>
                  </a:lnTo>
                  <a:lnTo>
                    <a:pt x="2" y="69"/>
                  </a:lnTo>
                  <a:lnTo>
                    <a:pt x="0" y="0"/>
                  </a:lnTo>
                  <a:lnTo>
                    <a:pt x="0" y="296"/>
                  </a:lnTo>
                  <a:lnTo>
                    <a:pt x="10" y="296"/>
                  </a:lnTo>
                  <a:lnTo>
                    <a:pt x="5" y="187"/>
                  </a:lnTo>
                  <a:close/>
                </a:path>
              </a:pathLst>
            </a:custGeom>
            <a:solidFill>
              <a:srgbClr val="301B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60" name="Freeform 51"/>
            <p:cNvSpPr/>
            <p:nvPr/>
          </p:nvSpPr>
          <p:spPr bwMode="auto">
            <a:xfrm>
              <a:off x="4971489" y="2333911"/>
              <a:ext cx="168275" cy="735014"/>
            </a:xfrm>
            <a:custGeom>
              <a:avLst/>
              <a:gdLst>
                <a:gd name="T0" fmla="*/ 106 w 106"/>
                <a:gd name="T1" fmla="*/ 0 h 463"/>
                <a:gd name="T2" fmla="*/ 0 w 106"/>
                <a:gd name="T3" fmla="*/ 463 h 463"/>
                <a:gd name="T4" fmla="*/ 106 w 106"/>
                <a:gd name="T5" fmla="*/ 463 h 463"/>
                <a:gd name="T6" fmla="*/ 106 w 106"/>
                <a:gd name="T7" fmla="*/ 0 h 463"/>
                <a:gd name="T8" fmla="*/ 106 w 106"/>
                <a:gd name="T9" fmla="*/ 0 h 463"/>
              </a:gdLst>
              <a:ahLst/>
              <a:cxnLst>
                <a:cxn ang="0">
                  <a:pos x="T0" y="T1"/>
                </a:cxn>
                <a:cxn ang="0">
                  <a:pos x="T2" y="T3"/>
                </a:cxn>
                <a:cxn ang="0">
                  <a:pos x="T4" y="T5"/>
                </a:cxn>
                <a:cxn ang="0">
                  <a:pos x="T6" y="T7"/>
                </a:cxn>
                <a:cxn ang="0">
                  <a:pos x="T8" y="T9"/>
                </a:cxn>
              </a:cxnLst>
              <a:rect l="0" t="0" r="r" b="b"/>
              <a:pathLst>
                <a:path w="106" h="463">
                  <a:moveTo>
                    <a:pt x="106" y="0"/>
                  </a:moveTo>
                  <a:lnTo>
                    <a:pt x="0" y="463"/>
                  </a:lnTo>
                  <a:lnTo>
                    <a:pt x="106" y="463"/>
                  </a:lnTo>
                  <a:lnTo>
                    <a:pt x="106" y="0"/>
                  </a:lnTo>
                  <a:lnTo>
                    <a:pt x="106" y="0"/>
                  </a:lnTo>
                  <a:close/>
                </a:path>
              </a:pathLst>
            </a:custGeom>
            <a:solidFill>
              <a:srgbClr val="9EA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61" name="Freeform 52"/>
            <p:cNvSpPr/>
            <p:nvPr/>
          </p:nvSpPr>
          <p:spPr bwMode="auto">
            <a:xfrm>
              <a:off x="5139764" y="2333911"/>
              <a:ext cx="171450" cy="735014"/>
            </a:xfrm>
            <a:custGeom>
              <a:avLst/>
              <a:gdLst>
                <a:gd name="T0" fmla="*/ 0 w 108"/>
                <a:gd name="T1" fmla="*/ 0 h 463"/>
                <a:gd name="T2" fmla="*/ 0 w 108"/>
                <a:gd name="T3" fmla="*/ 463 h 463"/>
                <a:gd name="T4" fmla="*/ 108 w 108"/>
                <a:gd name="T5" fmla="*/ 463 h 463"/>
                <a:gd name="T6" fmla="*/ 0 w 108"/>
                <a:gd name="T7" fmla="*/ 0 h 463"/>
              </a:gdLst>
              <a:ahLst/>
              <a:cxnLst>
                <a:cxn ang="0">
                  <a:pos x="T0" y="T1"/>
                </a:cxn>
                <a:cxn ang="0">
                  <a:pos x="T2" y="T3"/>
                </a:cxn>
                <a:cxn ang="0">
                  <a:pos x="T4" y="T5"/>
                </a:cxn>
                <a:cxn ang="0">
                  <a:pos x="T6" y="T7"/>
                </a:cxn>
              </a:cxnLst>
              <a:rect l="0" t="0" r="r" b="b"/>
              <a:pathLst>
                <a:path w="108" h="463">
                  <a:moveTo>
                    <a:pt x="0" y="0"/>
                  </a:moveTo>
                  <a:lnTo>
                    <a:pt x="0" y="463"/>
                  </a:lnTo>
                  <a:lnTo>
                    <a:pt x="108" y="463"/>
                  </a:lnTo>
                  <a:lnTo>
                    <a:pt x="0" y="0"/>
                  </a:lnTo>
                  <a:close/>
                </a:path>
              </a:pathLst>
            </a:custGeom>
            <a:solidFill>
              <a:srgbClr val="8C921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62" name="Freeform 53"/>
            <p:cNvSpPr/>
            <p:nvPr/>
          </p:nvSpPr>
          <p:spPr bwMode="auto">
            <a:xfrm>
              <a:off x="5030227" y="2584736"/>
              <a:ext cx="109538" cy="625476"/>
            </a:xfrm>
            <a:custGeom>
              <a:avLst/>
              <a:gdLst>
                <a:gd name="T0" fmla="*/ 69 w 69"/>
                <a:gd name="T1" fmla="*/ 0 h 394"/>
                <a:gd name="T2" fmla="*/ 65 w 69"/>
                <a:gd name="T3" fmla="*/ 108 h 394"/>
                <a:gd name="T4" fmla="*/ 33 w 69"/>
                <a:gd name="T5" fmla="*/ 76 h 394"/>
                <a:gd name="T6" fmla="*/ 65 w 69"/>
                <a:gd name="T7" fmla="*/ 121 h 394"/>
                <a:gd name="T8" fmla="*/ 64 w 69"/>
                <a:gd name="T9" fmla="*/ 170 h 394"/>
                <a:gd name="T10" fmla="*/ 13 w 69"/>
                <a:gd name="T11" fmla="*/ 120 h 394"/>
                <a:gd name="T12" fmla="*/ 63 w 69"/>
                <a:gd name="T13" fmla="*/ 187 h 394"/>
                <a:gd name="T14" fmla="*/ 61 w 69"/>
                <a:gd name="T15" fmla="*/ 239 h 394"/>
                <a:gd name="T16" fmla="*/ 0 w 69"/>
                <a:gd name="T17" fmla="*/ 179 h 394"/>
                <a:gd name="T18" fmla="*/ 61 w 69"/>
                <a:gd name="T19" fmla="*/ 256 h 394"/>
                <a:gd name="T20" fmla="*/ 56 w 69"/>
                <a:gd name="T21" fmla="*/ 394 h 394"/>
                <a:gd name="T22" fmla="*/ 69 w 69"/>
                <a:gd name="T23" fmla="*/ 394 h 394"/>
                <a:gd name="T24" fmla="*/ 69 w 69"/>
                <a:gd name="T25" fmla="*/ 23 h 394"/>
                <a:gd name="T26" fmla="*/ 69 w 69"/>
                <a:gd name="T27"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9" h="394">
                  <a:moveTo>
                    <a:pt x="69" y="0"/>
                  </a:moveTo>
                  <a:lnTo>
                    <a:pt x="65" y="108"/>
                  </a:lnTo>
                  <a:lnTo>
                    <a:pt x="33" y="76"/>
                  </a:lnTo>
                  <a:lnTo>
                    <a:pt x="65" y="121"/>
                  </a:lnTo>
                  <a:lnTo>
                    <a:pt x="64" y="170"/>
                  </a:lnTo>
                  <a:lnTo>
                    <a:pt x="13" y="120"/>
                  </a:lnTo>
                  <a:lnTo>
                    <a:pt x="63" y="187"/>
                  </a:lnTo>
                  <a:lnTo>
                    <a:pt x="61" y="239"/>
                  </a:lnTo>
                  <a:lnTo>
                    <a:pt x="0" y="179"/>
                  </a:lnTo>
                  <a:lnTo>
                    <a:pt x="61" y="256"/>
                  </a:lnTo>
                  <a:lnTo>
                    <a:pt x="56" y="394"/>
                  </a:lnTo>
                  <a:lnTo>
                    <a:pt x="69" y="394"/>
                  </a:lnTo>
                  <a:lnTo>
                    <a:pt x="69" y="23"/>
                  </a:lnTo>
                  <a:lnTo>
                    <a:pt x="69" y="0"/>
                  </a:lnTo>
                  <a:close/>
                </a:path>
              </a:pathLst>
            </a:custGeom>
            <a:solidFill>
              <a:srgbClr val="422D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63" name="Freeform 54"/>
            <p:cNvSpPr/>
            <p:nvPr/>
          </p:nvSpPr>
          <p:spPr bwMode="auto">
            <a:xfrm>
              <a:off x="5139764" y="2621249"/>
              <a:ext cx="111125" cy="588963"/>
            </a:xfrm>
            <a:custGeom>
              <a:avLst/>
              <a:gdLst>
                <a:gd name="T0" fmla="*/ 8 w 70"/>
                <a:gd name="T1" fmla="*/ 235 h 371"/>
                <a:gd name="T2" fmla="*/ 70 w 70"/>
                <a:gd name="T3" fmla="*/ 156 h 371"/>
                <a:gd name="T4" fmla="*/ 6 w 70"/>
                <a:gd name="T5" fmla="*/ 217 h 371"/>
                <a:gd name="T6" fmla="*/ 5 w 70"/>
                <a:gd name="T7" fmla="*/ 166 h 371"/>
                <a:gd name="T8" fmla="*/ 58 w 70"/>
                <a:gd name="T9" fmla="*/ 97 h 371"/>
                <a:gd name="T10" fmla="*/ 5 w 70"/>
                <a:gd name="T11" fmla="*/ 148 h 371"/>
                <a:gd name="T12" fmla="*/ 4 w 70"/>
                <a:gd name="T13" fmla="*/ 97 h 371"/>
                <a:gd name="T14" fmla="*/ 35 w 70"/>
                <a:gd name="T15" fmla="*/ 52 h 371"/>
                <a:gd name="T16" fmla="*/ 3 w 70"/>
                <a:gd name="T17" fmla="*/ 87 h 371"/>
                <a:gd name="T18" fmla="*/ 0 w 70"/>
                <a:gd name="T19" fmla="*/ 0 h 371"/>
                <a:gd name="T20" fmla="*/ 0 w 70"/>
                <a:gd name="T21" fmla="*/ 371 h 371"/>
                <a:gd name="T22" fmla="*/ 13 w 70"/>
                <a:gd name="T23" fmla="*/ 371 h 371"/>
                <a:gd name="T24" fmla="*/ 8 w 70"/>
                <a:gd name="T25" fmla="*/ 235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371">
                  <a:moveTo>
                    <a:pt x="8" y="235"/>
                  </a:moveTo>
                  <a:lnTo>
                    <a:pt x="70" y="156"/>
                  </a:lnTo>
                  <a:lnTo>
                    <a:pt x="6" y="217"/>
                  </a:lnTo>
                  <a:lnTo>
                    <a:pt x="5" y="166"/>
                  </a:lnTo>
                  <a:lnTo>
                    <a:pt x="58" y="97"/>
                  </a:lnTo>
                  <a:lnTo>
                    <a:pt x="5" y="148"/>
                  </a:lnTo>
                  <a:lnTo>
                    <a:pt x="4" y="97"/>
                  </a:lnTo>
                  <a:lnTo>
                    <a:pt x="35" y="52"/>
                  </a:lnTo>
                  <a:lnTo>
                    <a:pt x="3" y="87"/>
                  </a:lnTo>
                  <a:lnTo>
                    <a:pt x="0" y="0"/>
                  </a:lnTo>
                  <a:lnTo>
                    <a:pt x="0" y="371"/>
                  </a:lnTo>
                  <a:lnTo>
                    <a:pt x="13" y="371"/>
                  </a:lnTo>
                  <a:lnTo>
                    <a:pt x="8" y="235"/>
                  </a:lnTo>
                  <a:close/>
                </a:path>
              </a:pathLst>
            </a:custGeom>
            <a:solidFill>
              <a:srgbClr val="301B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64" name="Freeform 55"/>
            <p:cNvSpPr/>
            <p:nvPr/>
          </p:nvSpPr>
          <p:spPr bwMode="auto">
            <a:xfrm>
              <a:off x="4511114" y="2264061"/>
              <a:ext cx="171450" cy="735014"/>
            </a:xfrm>
            <a:custGeom>
              <a:avLst/>
              <a:gdLst>
                <a:gd name="T0" fmla="*/ 108 w 108"/>
                <a:gd name="T1" fmla="*/ 0 h 463"/>
                <a:gd name="T2" fmla="*/ 0 w 108"/>
                <a:gd name="T3" fmla="*/ 463 h 463"/>
                <a:gd name="T4" fmla="*/ 108 w 108"/>
                <a:gd name="T5" fmla="*/ 463 h 463"/>
                <a:gd name="T6" fmla="*/ 108 w 108"/>
                <a:gd name="T7" fmla="*/ 0 h 463"/>
                <a:gd name="T8" fmla="*/ 108 w 108"/>
                <a:gd name="T9" fmla="*/ 0 h 463"/>
              </a:gdLst>
              <a:ahLst/>
              <a:cxnLst>
                <a:cxn ang="0">
                  <a:pos x="T0" y="T1"/>
                </a:cxn>
                <a:cxn ang="0">
                  <a:pos x="T2" y="T3"/>
                </a:cxn>
                <a:cxn ang="0">
                  <a:pos x="T4" y="T5"/>
                </a:cxn>
                <a:cxn ang="0">
                  <a:pos x="T6" y="T7"/>
                </a:cxn>
                <a:cxn ang="0">
                  <a:pos x="T8" y="T9"/>
                </a:cxn>
              </a:cxnLst>
              <a:rect l="0" t="0" r="r" b="b"/>
              <a:pathLst>
                <a:path w="108" h="463">
                  <a:moveTo>
                    <a:pt x="108" y="0"/>
                  </a:moveTo>
                  <a:lnTo>
                    <a:pt x="0" y="463"/>
                  </a:lnTo>
                  <a:lnTo>
                    <a:pt x="108" y="463"/>
                  </a:lnTo>
                  <a:lnTo>
                    <a:pt x="108" y="0"/>
                  </a:lnTo>
                  <a:lnTo>
                    <a:pt x="108" y="0"/>
                  </a:lnTo>
                  <a:close/>
                </a:path>
              </a:pathLst>
            </a:custGeom>
            <a:solidFill>
              <a:srgbClr val="9EA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65" name="Freeform 56"/>
            <p:cNvSpPr/>
            <p:nvPr/>
          </p:nvSpPr>
          <p:spPr bwMode="auto">
            <a:xfrm>
              <a:off x="4682564" y="2264061"/>
              <a:ext cx="168275" cy="735014"/>
            </a:xfrm>
            <a:custGeom>
              <a:avLst/>
              <a:gdLst>
                <a:gd name="T0" fmla="*/ 0 w 106"/>
                <a:gd name="T1" fmla="*/ 0 h 463"/>
                <a:gd name="T2" fmla="*/ 0 w 106"/>
                <a:gd name="T3" fmla="*/ 463 h 463"/>
                <a:gd name="T4" fmla="*/ 106 w 106"/>
                <a:gd name="T5" fmla="*/ 463 h 463"/>
                <a:gd name="T6" fmla="*/ 0 w 106"/>
                <a:gd name="T7" fmla="*/ 0 h 463"/>
              </a:gdLst>
              <a:ahLst/>
              <a:cxnLst>
                <a:cxn ang="0">
                  <a:pos x="T0" y="T1"/>
                </a:cxn>
                <a:cxn ang="0">
                  <a:pos x="T2" y="T3"/>
                </a:cxn>
                <a:cxn ang="0">
                  <a:pos x="T4" y="T5"/>
                </a:cxn>
                <a:cxn ang="0">
                  <a:pos x="T6" y="T7"/>
                </a:cxn>
              </a:cxnLst>
              <a:rect l="0" t="0" r="r" b="b"/>
              <a:pathLst>
                <a:path w="106" h="463">
                  <a:moveTo>
                    <a:pt x="0" y="0"/>
                  </a:moveTo>
                  <a:lnTo>
                    <a:pt x="0" y="463"/>
                  </a:lnTo>
                  <a:lnTo>
                    <a:pt x="106" y="463"/>
                  </a:lnTo>
                  <a:lnTo>
                    <a:pt x="0" y="0"/>
                  </a:lnTo>
                  <a:close/>
                </a:path>
              </a:pathLst>
            </a:custGeom>
            <a:solidFill>
              <a:srgbClr val="8C921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66" name="Freeform 57"/>
            <p:cNvSpPr/>
            <p:nvPr/>
          </p:nvSpPr>
          <p:spPr bwMode="auto">
            <a:xfrm>
              <a:off x="4571439" y="2514886"/>
              <a:ext cx="111125" cy="623888"/>
            </a:xfrm>
            <a:custGeom>
              <a:avLst/>
              <a:gdLst>
                <a:gd name="T0" fmla="*/ 69 w 70"/>
                <a:gd name="T1" fmla="*/ 0 h 393"/>
                <a:gd name="T2" fmla="*/ 66 w 70"/>
                <a:gd name="T3" fmla="*/ 107 h 393"/>
                <a:gd name="T4" fmla="*/ 32 w 70"/>
                <a:gd name="T5" fmla="*/ 76 h 393"/>
                <a:gd name="T6" fmla="*/ 65 w 70"/>
                <a:gd name="T7" fmla="*/ 121 h 393"/>
                <a:gd name="T8" fmla="*/ 64 w 70"/>
                <a:gd name="T9" fmla="*/ 169 h 393"/>
                <a:gd name="T10" fmla="*/ 14 w 70"/>
                <a:gd name="T11" fmla="*/ 120 h 393"/>
                <a:gd name="T12" fmla="*/ 64 w 70"/>
                <a:gd name="T13" fmla="*/ 188 h 393"/>
                <a:gd name="T14" fmla="*/ 62 w 70"/>
                <a:gd name="T15" fmla="*/ 239 h 393"/>
                <a:gd name="T16" fmla="*/ 0 w 70"/>
                <a:gd name="T17" fmla="*/ 179 h 393"/>
                <a:gd name="T18" fmla="*/ 61 w 70"/>
                <a:gd name="T19" fmla="*/ 255 h 393"/>
                <a:gd name="T20" fmla="*/ 56 w 70"/>
                <a:gd name="T21" fmla="*/ 393 h 393"/>
                <a:gd name="T22" fmla="*/ 70 w 70"/>
                <a:gd name="T23" fmla="*/ 393 h 393"/>
                <a:gd name="T24" fmla="*/ 70 w 70"/>
                <a:gd name="T25" fmla="*/ 23 h 393"/>
                <a:gd name="T26" fmla="*/ 69 w 70"/>
                <a:gd name="T27"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393">
                  <a:moveTo>
                    <a:pt x="69" y="0"/>
                  </a:moveTo>
                  <a:lnTo>
                    <a:pt x="66" y="107"/>
                  </a:lnTo>
                  <a:lnTo>
                    <a:pt x="32" y="76"/>
                  </a:lnTo>
                  <a:lnTo>
                    <a:pt x="65" y="121"/>
                  </a:lnTo>
                  <a:lnTo>
                    <a:pt x="64" y="169"/>
                  </a:lnTo>
                  <a:lnTo>
                    <a:pt x="14" y="120"/>
                  </a:lnTo>
                  <a:lnTo>
                    <a:pt x="64" y="188"/>
                  </a:lnTo>
                  <a:lnTo>
                    <a:pt x="62" y="239"/>
                  </a:lnTo>
                  <a:lnTo>
                    <a:pt x="0" y="179"/>
                  </a:lnTo>
                  <a:lnTo>
                    <a:pt x="61" y="255"/>
                  </a:lnTo>
                  <a:lnTo>
                    <a:pt x="56" y="393"/>
                  </a:lnTo>
                  <a:lnTo>
                    <a:pt x="70" y="393"/>
                  </a:lnTo>
                  <a:lnTo>
                    <a:pt x="70" y="23"/>
                  </a:lnTo>
                  <a:lnTo>
                    <a:pt x="69" y="0"/>
                  </a:lnTo>
                  <a:close/>
                </a:path>
              </a:pathLst>
            </a:custGeom>
            <a:solidFill>
              <a:srgbClr val="422D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67" name="Freeform 58"/>
            <p:cNvSpPr/>
            <p:nvPr/>
          </p:nvSpPr>
          <p:spPr bwMode="auto">
            <a:xfrm>
              <a:off x="4571439" y="2514886"/>
              <a:ext cx="111125" cy="623888"/>
            </a:xfrm>
            <a:custGeom>
              <a:avLst/>
              <a:gdLst>
                <a:gd name="T0" fmla="*/ 69 w 70"/>
                <a:gd name="T1" fmla="*/ 0 h 393"/>
                <a:gd name="T2" fmla="*/ 66 w 70"/>
                <a:gd name="T3" fmla="*/ 107 h 393"/>
                <a:gd name="T4" fmla="*/ 32 w 70"/>
                <a:gd name="T5" fmla="*/ 76 h 393"/>
                <a:gd name="T6" fmla="*/ 65 w 70"/>
                <a:gd name="T7" fmla="*/ 121 h 393"/>
                <a:gd name="T8" fmla="*/ 64 w 70"/>
                <a:gd name="T9" fmla="*/ 169 h 393"/>
                <a:gd name="T10" fmla="*/ 14 w 70"/>
                <a:gd name="T11" fmla="*/ 120 h 393"/>
                <a:gd name="T12" fmla="*/ 64 w 70"/>
                <a:gd name="T13" fmla="*/ 188 h 393"/>
                <a:gd name="T14" fmla="*/ 62 w 70"/>
                <a:gd name="T15" fmla="*/ 239 h 393"/>
                <a:gd name="T16" fmla="*/ 0 w 70"/>
                <a:gd name="T17" fmla="*/ 179 h 393"/>
                <a:gd name="T18" fmla="*/ 61 w 70"/>
                <a:gd name="T19" fmla="*/ 255 h 393"/>
                <a:gd name="T20" fmla="*/ 56 w 70"/>
                <a:gd name="T21" fmla="*/ 393 h 393"/>
                <a:gd name="T22" fmla="*/ 70 w 70"/>
                <a:gd name="T23" fmla="*/ 393 h 393"/>
                <a:gd name="T24" fmla="*/ 70 w 70"/>
                <a:gd name="T25" fmla="*/ 23 h 393"/>
                <a:gd name="T26" fmla="*/ 69 w 70"/>
                <a:gd name="T27"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393">
                  <a:moveTo>
                    <a:pt x="69" y="0"/>
                  </a:moveTo>
                  <a:lnTo>
                    <a:pt x="66" y="107"/>
                  </a:lnTo>
                  <a:lnTo>
                    <a:pt x="32" y="76"/>
                  </a:lnTo>
                  <a:lnTo>
                    <a:pt x="65" y="121"/>
                  </a:lnTo>
                  <a:lnTo>
                    <a:pt x="64" y="169"/>
                  </a:lnTo>
                  <a:lnTo>
                    <a:pt x="14" y="120"/>
                  </a:lnTo>
                  <a:lnTo>
                    <a:pt x="64" y="188"/>
                  </a:lnTo>
                  <a:lnTo>
                    <a:pt x="62" y="239"/>
                  </a:lnTo>
                  <a:lnTo>
                    <a:pt x="0" y="179"/>
                  </a:lnTo>
                  <a:lnTo>
                    <a:pt x="61" y="255"/>
                  </a:lnTo>
                  <a:lnTo>
                    <a:pt x="56" y="393"/>
                  </a:lnTo>
                  <a:lnTo>
                    <a:pt x="70" y="393"/>
                  </a:lnTo>
                  <a:lnTo>
                    <a:pt x="70" y="23"/>
                  </a:lnTo>
                  <a:lnTo>
                    <a:pt x="6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68" name="Freeform 59"/>
            <p:cNvSpPr/>
            <p:nvPr/>
          </p:nvSpPr>
          <p:spPr bwMode="auto">
            <a:xfrm>
              <a:off x="4682564" y="2551399"/>
              <a:ext cx="109538" cy="587376"/>
            </a:xfrm>
            <a:custGeom>
              <a:avLst/>
              <a:gdLst>
                <a:gd name="T0" fmla="*/ 6 w 69"/>
                <a:gd name="T1" fmla="*/ 235 h 370"/>
                <a:gd name="T2" fmla="*/ 69 w 69"/>
                <a:gd name="T3" fmla="*/ 156 h 370"/>
                <a:gd name="T4" fmla="*/ 6 w 69"/>
                <a:gd name="T5" fmla="*/ 216 h 370"/>
                <a:gd name="T6" fmla="*/ 5 w 69"/>
                <a:gd name="T7" fmla="*/ 166 h 370"/>
                <a:gd name="T8" fmla="*/ 56 w 69"/>
                <a:gd name="T9" fmla="*/ 97 h 370"/>
                <a:gd name="T10" fmla="*/ 4 w 69"/>
                <a:gd name="T11" fmla="*/ 147 h 370"/>
                <a:gd name="T12" fmla="*/ 2 w 69"/>
                <a:gd name="T13" fmla="*/ 97 h 370"/>
                <a:gd name="T14" fmla="*/ 35 w 69"/>
                <a:gd name="T15" fmla="*/ 52 h 370"/>
                <a:gd name="T16" fmla="*/ 2 w 69"/>
                <a:gd name="T17" fmla="*/ 86 h 370"/>
                <a:gd name="T18" fmla="*/ 0 w 69"/>
                <a:gd name="T19" fmla="*/ 0 h 370"/>
                <a:gd name="T20" fmla="*/ 0 w 69"/>
                <a:gd name="T21" fmla="*/ 370 h 370"/>
                <a:gd name="T22" fmla="*/ 12 w 69"/>
                <a:gd name="T23" fmla="*/ 370 h 370"/>
                <a:gd name="T24" fmla="*/ 6 w 69"/>
                <a:gd name="T25" fmla="*/ 235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 h="370">
                  <a:moveTo>
                    <a:pt x="6" y="235"/>
                  </a:moveTo>
                  <a:lnTo>
                    <a:pt x="69" y="156"/>
                  </a:lnTo>
                  <a:lnTo>
                    <a:pt x="6" y="216"/>
                  </a:lnTo>
                  <a:lnTo>
                    <a:pt x="5" y="166"/>
                  </a:lnTo>
                  <a:lnTo>
                    <a:pt x="56" y="97"/>
                  </a:lnTo>
                  <a:lnTo>
                    <a:pt x="4" y="147"/>
                  </a:lnTo>
                  <a:lnTo>
                    <a:pt x="2" y="97"/>
                  </a:lnTo>
                  <a:lnTo>
                    <a:pt x="35" y="52"/>
                  </a:lnTo>
                  <a:lnTo>
                    <a:pt x="2" y="86"/>
                  </a:lnTo>
                  <a:lnTo>
                    <a:pt x="0" y="0"/>
                  </a:lnTo>
                  <a:lnTo>
                    <a:pt x="0" y="370"/>
                  </a:lnTo>
                  <a:lnTo>
                    <a:pt x="12" y="370"/>
                  </a:lnTo>
                  <a:lnTo>
                    <a:pt x="6" y="235"/>
                  </a:lnTo>
                  <a:close/>
                </a:path>
              </a:pathLst>
            </a:custGeom>
            <a:solidFill>
              <a:srgbClr val="301B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69" name="Freeform 60"/>
            <p:cNvSpPr/>
            <p:nvPr/>
          </p:nvSpPr>
          <p:spPr bwMode="auto">
            <a:xfrm>
              <a:off x="4682564" y="2551399"/>
              <a:ext cx="109538" cy="587376"/>
            </a:xfrm>
            <a:custGeom>
              <a:avLst/>
              <a:gdLst>
                <a:gd name="T0" fmla="*/ 6 w 69"/>
                <a:gd name="T1" fmla="*/ 235 h 370"/>
                <a:gd name="T2" fmla="*/ 69 w 69"/>
                <a:gd name="T3" fmla="*/ 156 h 370"/>
                <a:gd name="T4" fmla="*/ 6 w 69"/>
                <a:gd name="T5" fmla="*/ 216 h 370"/>
                <a:gd name="T6" fmla="*/ 5 w 69"/>
                <a:gd name="T7" fmla="*/ 166 h 370"/>
                <a:gd name="T8" fmla="*/ 56 w 69"/>
                <a:gd name="T9" fmla="*/ 97 h 370"/>
                <a:gd name="T10" fmla="*/ 4 w 69"/>
                <a:gd name="T11" fmla="*/ 147 h 370"/>
                <a:gd name="T12" fmla="*/ 2 w 69"/>
                <a:gd name="T13" fmla="*/ 97 h 370"/>
                <a:gd name="T14" fmla="*/ 35 w 69"/>
                <a:gd name="T15" fmla="*/ 52 h 370"/>
                <a:gd name="T16" fmla="*/ 2 w 69"/>
                <a:gd name="T17" fmla="*/ 86 h 370"/>
                <a:gd name="T18" fmla="*/ 0 w 69"/>
                <a:gd name="T19" fmla="*/ 0 h 370"/>
                <a:gd name="T20" fmla="*/ 0 w 69"/>
                <a:gd name="T21" fmla="*/ 370 h 370"/>
                <a:gd name="T22" fmla="*/ 12 w 69"/>
                <a:gd name="T23" fmla="*/ 370 h 370"/>
                <a:gd name="T24" fmla="*/ 6 w 69"/>
                <a:gd name="T25" fmla="*/ 235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 h="370">
                  <a:moveTo>
                    <a:pt x="6" y="235"/>
                  </a:moveTo>
                  <a:lnTo>
                    <a:pt x="69" y="156"/>
                  </a:lnTo>
                  <a:lnTo>
                    <a:pt x="6" y="216"/>
                  </a:lnTo>
                  <a:lnTo>
                    <a:pt x="5" y="166"/>
                  </a:lnTo>
                  <a:lnTo>
                    <a:pt x="56" y="97"/>
                  </a:lnTo>
                  <a:lnTo>
                    <a:pt x="4" y="147"/>
                  </a:lnTo>
                  <a:lnTo>
                    <a:pt x="2" y="97"/>
                  </a:lnTo>
                  <a:lnTo>
                    <a:pt x="35" y="52"/>
                  </a:lnTo>
                  <a:lnTo>
                    <a:pt x="2" y="86"/>
                  </a:lnTo>
                  <a:lnTo>
                    <a:pt x="0" y="0"/>
                  </a:lnTo>
                  <a:lnTo>
                    <a:pt x="0" y="370"/>
                  </a:lnTo>
                  <a:lnTo>
                    <a:pt x="12" y="370"/>
                  </a:lnTo>
                  <a:lnTo>
                    <a:pt x="6" y="23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70" name="Freeform 61"/>
            <p:cNvSpPr/>
            <p:nvPr/>
          </p:nvSpPr>
          <p:spPr bwMode="auto">
            <a:xfrm>
              <a:off x="6050989" y="2903824"/>
              <a:ext cx="758825" cy="706439"/>
            </a:xfrm>
            <a:custGeom>
              <a:avLst/>
              <a:gdLst>
                <a:gd name="T0" fmla="*/ 349 w 382"/>
                <a:gd name="T1" fmla="*/ 0 h 355"/>
                <a:gd name="T2" fmla="*/ 0 w 382"/>
                <a:gd name="T3" fmla="*/ 354 h 355"/>
                <a:gd name="T4" fmla="*/ 141 w 382"/>
                <a:gd name="T5" fmla="*/ 355 h 355"/>
                <a:gd name="T6" fmla="*/ 382 w 382"/>
                <a:gd name="T7" fmla="*/ 22 h 355"/>
                <a:gd name="T8" fmla="*/ 349 w 382"/>
                <a:gd name="T9" fmla="*/ 0 h 355"/>
              </a:gdLst>
              <a:ahLst/>
              <a:cxnLst>
                <a:cxn ang="0">
                  <a:pos x="T0" y="T1"/>
                </a:cxn>
                <a:cxn ang="0">
                  <a:pos x="T2" y="T3"/>
                </a:cxn>
                <a:cxn ang="0">
                  <a:pos x="T4" y="T5"/>
                </a:cxn>
                <a:cxn ang="0">
                  <a:pos x="T6" y="T7"/>
                </a:cxn>
                <a:cxn ang="0">
                  <a:pos x="T8" y="T9"/>
                </a:cxn>
              </a:cxnLst>
              <a:rect l="0" t="0" r="r" b="b"/>
              <a:pathLst>
                <a:path w="382" h="355">
                  <a:moveTo>
                    <a:pt x="349" y="0"/>
                  </a:moveTo>
                  <a:cubicBezTo>
                    <a:pt x="215" y="26"/>
                    <a:pt x="57" y="193"/>
                    <a:pt x="0" y="354"/>
                  </a:cubicBezTo>
                  <a:cubicBezTo>
                    <a:pt x="141" y="355"/>
                    <a:pt x="141" y="355"/>
                    <a:pt x="141" y="355"/>
                  </a:cubicBezTo>
                  <a:cubicBezTo>
                    <a:pt x="189" y="220"/>
                    <a:pt x="260" y="100"/>
                    <a:pt x="382" y="22"/>
                  </a:cubicBezTo>
                  <a:cubicBezTo>
                    <a:pt x="365" y="11"/>
                    <a:pt x="367" y="12"/>
                    <a:pt x="349" y="0"/>
                  </a:cubicBezTo>
                  <a:close/>
                </a:path>
              </a:pathLst>
            </a:custGeom>
            <a:solidFill>
              <a:srgbClr val="318B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71" name="Freeform 62"/>
            <p:cNvSpPr/>
            <p:nvPr/>
          </p:nvSpPr>
          <p:spPr bwMode="auto">
            <a:xfrm>
              <a:off x="1904439" y="2935574"/>
              <a:ext cx="3789363" cy="769939"/>
            </a:xfrm>
            <a:custGeom>
              <a:avLst/>
              <a:gdLst>
                <a:gd name="T0" fmla="*/ 1906 w 1906"/>
                <a:gd name="T1" fmla="*/ 387 h 387"/>
                <a:gd name="T2" fmla="*/ 0 w 1906"/>
                <a:gd name="T3" fmla="*/ 387 h 387"/>
                <a:gd name="T4" fmla="*/ 953 w 1906"/>
                <a:gd name="T5" fmla="*/ 0 h 387"/>
                <a:gd name="T6" fmla="*/ 1906 w 1906"/>
                <a:gd name="T7" fmla="*/ 387 h 387"/>
              </a:gdLst>
              <a:ahLst/>
              <a:cxnLst>
                <a:cxn ang="0">
                  <a:pos x="T0" y="T1"/>
                </a:cxn>
                <a:cxn ang="0">
                  <a:pos x="T2" y="T3"/>
                </a:cxn>
                <a:cxn ang="0">
                  <a:pos x="T4" y="T5"/>
                </a:cxn>
                <a:cxn ang="0">
                  <a:pos x="T6" y="T7"/>
                </a:cxn>
              </a:cxnLst>
              <a:rect l="0" t="0" r="r" b="b"/>
              <a:pathLst>
                <a:path w="1906" h="387">
                  <a:moveTo>
                    <a:pt x="1906" y="387"/>
                  </a:moveTo>
                  <a:cubicBezTo>
                    <a:pt x="0" y="387"/>
                    <a:pt x="0" y="387"/>
                    <a:pt x="0" y="387"/>
                  </a:cubicBezTo>
                  <a:cubicBezTo>
                    <a:pt x="0" y="387"/>
                    <a:pt x="427" y="0"/>
                    <a:pt x="953" y="0"/>
                  </a:cubicBezTo>
                  <a:cubicBezTo>
                    <a:pt x="1480" y="0"/>
                    <a:pt x="1906" y="387"/>
                    <a:pt x="1906" y="387"/>
                  </a:cubicBezTo>
                </a:path>
              </a:pathLst>
            </a:custGeom>
            <a:solidFill>
              <a:srgbClr val="C7CB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72" name="Freeform 63"/>
            <p:cNvSpPr/>
            <p:nvPr/>
          </p:nvSpPr>
          <p:spPr bwMode="auto">
            <a:xfrm>
              <a:off x="1904439" y="2937162"/>
              <a:ext cx="1811338" cy="768351"/>
            </a:xfrm>
            <a:custGeom>
              <a:avLst/>
              <a:gdLst>
                <a:gd name="T0" fmla="*/ 911 w 911"/>
                <a:gd name="T1" fmla="*/ 0 h 386"/>
                <a:gd name="T2" fmla="*/ 0 w 911"/>
                <a:gd name="T3" fmla="*/ 386 h 386"/>
                <a:gd name="T4" fmla="*/ 598 w 911"/>
                <a:gd name="T5" fmla="*/ 386 h 386"/>
                <a:gd name="T6" fmla="*/ 688 w 911"/>
                <a:gd name="T7" fmla="*/ 223 h 386"/>
                <a:gd name="T8" fmla="*/ 911 w 911"/>
                <a:gd name="T9" fmla="*/ 0 h 386"/>
              </a:gdLst>
              <a:ahLst/>
              <a:cxnLst>
                <a:cxn ang="0">
                  <a:pos x="T0" y="T1"/>
                </a:cxn>
                <a:cxn ang="0">
                  <a:pos x="T2" y="T3"/>
                </a:cxn>
                <a:cxn ang="0">
                  <a:pos x="T4" y="T5"/>
                </a:cxn>
                <a:cxn ang="0">
                  <a:pos x="T6" y="T7"/>
                </a:cxn>
                <a:cxn ang="0">
                  <a:pos x="T8" y="T9"/>
                </a:cxn>
              </a:cxnLst>
              <a:rect l="0" t="0" r="r" b="b"/>
              <a:pathLst>
                <a:path w="911" h="386">
                  <a:moveTo>
                    <a:pt x="911" y="0"/>
                  </a:moveTo>
                  <a:cubicBezTo>
                    <a:pt x="404" y="19"/>
                    <a:pt x="0" y="386"/>
                    <a:pt x="0" y="386"/>
                  </a:cubicBezTo>
                  <a:cubicBezTo>
                    <a:pt x="598" y="386"/>
                    <a:pt x="598" y="386"/>
                    <a:pt x="598" y="386"/>
                  </a:cubicBezTo>
                  <a:cubicBezTo>
                    <a:pt x="623" y="330"/>
                    <a:pt x="653" y="276"/>
                    <a:pt x="688" y="223"/>
                  </a:cubicBezTo>
                  <a:cubicBezTo>
                    <a:pt x="750" y="133"/>
                    <a:pt x="825" y="60"/>
                    <a:pt x="911" y="0"/>
                  </a:cubicBezTo>
                  <a:close/>
                </a:path>
              </a:pathLst>
            </a:custGeom>
            <a:solidFill>
              <a:srgbClr val="559D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73" name="Freeform 64"/>
            <p:cNvSpPr/>
            <p:nvPr/>
          </p:nvSpPr>
          <p:spPr bwMode="auto">
            <a:xfrm>
              <a:off x="3093477" y="2935574"/>
              <a:ext cx="1911350" cy="769939"/>
            </a:xfrm>
            <a:custGeom>
              <a:avLst/>
              <a:gdLst>
                <a:gd name="T0" fmla="*/ 961 w 961"/>
                <a:gd name="T1" fmla="*/ 157 h 387"/>
                <a:gd name="T2" fmla="*/ 355 w 961"/>
                <a:gd name="T3" fmla="*/ 0 h 387"/>
                <a:gd name="T4" fmla="*/ 313 w 961"/>
                <a:gd name="T5" fmla="*/ 1 h 387"/>
                <a:gd name="T6" fmla="*/ 90 w 961"/>
                <a:gd name="T7" fmla="*/ 224 h 387"/>
                <a:gd name="T8" fmla="*/ 0 w 961"/>
                <a:gd name="T9" fmla="*/ 387 h 387"/>
                <a:gd name="T10" fmla="*/ 805 w 961"/>
                <a:gd name="T11" fmla="*/ 387 h 387"/>
                <a:gd name="T12" fmla="*/ 961 w 961"/>
                <a:gd name="T13" fmla="*/ 157 h 387"/>
              </a:gdLst>
              <a:ahLst/>
              <a:cxnLst>
                <a:cxn ang="0">
                  <a:pos x="T0" y="T1"/>
                </a:cxn>
                <a:cxn ang="0">
                  <a:pos x="T2" y="T3"/>
                </a:cxn>
                <a:cxn ang="0">
                  <a:pos x="T4" y="T5"/>
                </a:cxn>
                <a:cxn ang="0">
                  <a:pos x="T6" y="T7"/>
                </a:cxn>
                <a:cxn ang="0">
                  <a:pos x="T8" y="T9"/>
                </a:cxn>
                <a:cxn ang="0">
                  <a:pos x="T10" y="T11"/>
                </a:cxn>
                <a:cxn ang="0">
                  <a:pos x="T12" y="T13"/>
                </a:cxn>
              </a:cxnLst>
              <a:rect l="0" t="0" r="r" b="b"/>
              <a:pathLst>
                <a:path w="961" h="387">
                  <a:moveTo>
                    <a:pt x="961" y="157"/>
                  </a:moveTo>
                  <a:cubicBezTo>
                    <a:pt x="796" y="73"/>
                    <a:pt x="585" y="0"/>
                    <a:pt x="355" y="0"/>
                  </a:cubicBezTo>
                  <a:cubicBezTo>
                    <a:pt x="341" y="0"/>
                    <a:pt x="327" y="0"/>
                    <a:pt x="313" y="1"/>
                  </a:cubicBezTo>
                  <a:cubicBezTo>
                    <a:pt x="227" y="61"/>
                    <a:pt x="152" y="134"/>
                    <a:pt x="90" y="224"/>
                  </a:cubicBezTo>
                  <a:cubicBezTo>
                    <a:pt x="55" y="277"/>
                    <a:pt x="25" y="331"/>
                    <a:pt x="0" y="387"/>
                  </a:cubicBezTo>
                  <a:cubicBezTo>
                    <a:pt x="805" y="387"/>
                    <a:pt x="805" y="387"/>
                    <a:pt x="805" y="387"/>
                  </a:cubicBezTo>
                  <a:cubicBezTo>
                    <a:pt x="838" y="296"/>
                    <a:pt x="880" y="209"/>
                    <a:pt x="961" y="157"/>
                  </a:cubicBezTo>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74" name="Freeform 65"/>
            <p:cNvSpPr/>
            <p:nvPr/>
          </p:nvSpPr>
          <p:spPr bwMode="auto">
            <a:xfrm>
              <a:off x="4693677" y="3248312"/>
              <a:ext cx="1000125" cy="457201"/>
            </a:xfrm>
            <a:custGeom>
              <a:avLst/>
              <a:gdLst>
                <a:gd name="T0" fmla="*/ 156 w 503"/>
                <a:gd name="T1" fmla="*/ 0 h 230"/>
                <a:gd name="T2" fmla="*/ 0 w 503"/>
                <a:gd name="T3" fmla="*/ 230 h 230"/>
                <a:gd name="T4" fmla="*/ 503 w 503"/>
                <a:gd name="T5" fmla="*/ 230 h 230"/>
                <a:gd name="T6" fmla="*/ 156 w 503"/>
                <a:gd name="T7" fmla="*/ 0 h 230"/>
              </a:gdLst>
              <a:ahLst/>
              <a:cxnLst>
                <a:cxn ang="0">
                  <a:pos x="T0" y="T1"/>
                </a:cxn>
                <a:cxn ang="0">
                  <a:pos x="T2" y="T3"/>
                </a:cxn>
                <a:cxn ang="0">
                  <a:pos x="T4" y="T5"/>
                </a:cxn>
                <a:cxn ang="0">
                  <a:pos x="T6" y="T7"/>
                </a:cxn>
              </a:cxnLst>
              <a:rect l="0" t="0" r="r" b="b"/>
              <a:pathLst>
                <a:path w="503" h="230">
                  <a:moveTo>
                    <a:pt x="156" y="0"/>
                  </a:moveTo>
                  <a:cubicBezTo>
                    <a:pt x="75" y="52"/>
                    <a:pt x="33" y="139"/>
                    <a:pt x="0" y="230"/>
                  </a:cubicBezTo>
                  <a:cubicBezTo>
                    <a:pt x="503" y="230"/>
                    <a:pt x="503" y="230"/>
                    <a:pt x="503" y="230"/>
                  </a:cubicBezTo>
                  <a:cubicBezTo>
                    <a:pt x="503" y="230"/>
                    <a:pt x="368" y="107"/>
                    <a:pt x="156" y="0"/>
                  </a:cubicBezTo>
                  <a:close/>
                </a:path>
              </a:pathLst>
            </a:custGeom>
            <a:solidFill>
              <a:srgbClr val="559D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75" name="Freeform 66"/>
            <p:cNvSpPr/>
            <p:nvPr/>
          </p:nvSpPr>
          <p:spPr bwMode="auto">
            <a:xfrm>
              <a:off x="4476189" y="3191162"/>
              <a:ext cx="420688" cy="514351"/>
            </a:xfrm>
            <a:custGeom>
              <a:avLst/>
              <a:gdLst>
                <a:gd name="T0" fmla="*/ 206 w 212"/>
                <a:gd name="T1" fmla="*/ 0 h 259"/>
                <a:gd name="T2" fmla="*/ 192 w 212"/>
                <a:gd name="T3" fmla="*/ 6 h 259"/>
                <a:gd name="T4" fmla="*/ 172 w 212"/>
                <a:gd name="T5" fmla="*/ 17 h 259"/>
                <a:gd name="T6" fmla="*/ 147 w 212"/>
                <a:gd name="T7" fmla="*/ 33 h 259"/>
                <a:gd name="T8" fmla="*/ 120 w 212"/>
                <a:gd name="T9" fmla="*/ 55 h 259"/>
                <a:gd name="T10" fmla="*/ 92 w 212"/>
                <a:gd name="T11" fmla="*/ 83 h 259"/>
                <a:gd name="T12" fmla="*/ 85 w 212"/>
                <a:gd name="T13" fmla="*/ 91 h 259"/>
                <a:gd name="T14" fmla="*/ 78 w 212"/>
                <a:gd name="T15" fmla="*/ 99 h 259"/>
                <a:gd name="T16" fmla="*/ 65 w 212"/>
                <a:gd name="T17" fmla="*/ 117 h 259"/>
                <a:gd name="T18" fmla="*/ 53 w 212"/>
                <a:gd name="T19" fmla="*/ 135 h 259"/>
                <a:gd name="T20" fmla="*/ 42 w 212"/>
                <a:gd name="T21" fmla="*/ 154 h 259"/>
                <a:gd name="T22" fmla="*/ 32 w 212"/>
                <a:gd name="T23" fmla="*/ 173 h 259"/>
                <a:gd name="T24" fmla="*/ 22 w 212"/>
                <a:gd name="T25" fmla="*/ 193 h 259"/>
                <a:gd name="T26" fmla="*/ 13 w 212"/>
                <a:gd name="T27" fmla="*/ 213 h 259"/>
                <a:gd name="T28" fmla="*/ 6 w 212"/>
                <a:gd name="T29" fmla="*/ 233 h 259"/>
                <a:gd name="T30" fmla="*/ 1 w 212"/>
                <a:gd name="T31" fmla="*/ 252 h 259"/>
                <a:gd name="T32" fmla="*/ 0 w 212"/>
                <a:gd name="T33" fmla="*/ 259 h 259"/>
                <a:gd name="T34" fmla="*/ 46 w 212"/>
                <a:gd name="T35" fmla="*/ 259 h 259"/>
                <a:gd name="T36" fmla="*/ 50 w 212"/>
                <a:gd name="T37" fmla="*/ 246 h 259"/>
                <a:gd name="T38" fmla="*/ 55 w 212"/>
                <a:gd name="T39" fmla="*/ 227 h 259"/>
                <a:gd name="T40" fmla="*/ 60 w 212"/>
                <a:gd name="T41" fmla="*/ 208 h 259"/>
                <a:gd name="T42" fmla="*/ 74 w 212"/>
                <a:gd name="T43" fmla="*/ 170 h 259"/>
                <a:gd name="T44" fmla="*/ 82 w 212"/>
                <a:gd name="T45" fmla="*/ 151 h 259"/>
                <a:gd name="T46" fmla="*/ 92 w 212"/>
                <a:gd name="T47" fmla="*/ 133 h 259"/>
                <a:gd name="T48" fmla="*/ 102 w 212"/>
                <a:gd name="T49" fmla="*/ 116 h 259"/>
                <a:gd name="T50" fmla="*/ 107 w 212"/>
                <a:gd name="T51" fmla="*/ 107 h 259"/>
                <a:gd name="T52" fmla="*/ 112 w 212"/>
                <a:gd name="T53" fmla="*/ 99 h 259"/>
                <a:gd name="T54" fmla="*/ 123 w 212"/>
                <a:gd name="T55" fmla="*/ 84 h 259"/>
                <a:gd name="T56" fmla="*/ 135 w 212"/>
                <a:gd name="T57" fmla="*/ 70 h 259"/>
                <a:gd name="T58" fmla="*/ 157 w 212"/>
                <a:gd name="T59" fmla="*/ 45 h 259"/>
                <a:gd name="T60" fmla="*/ 178 w 212"/>
                <a:gd name="T61" fmla="*/ 26 h 259"/>
                <a:gd name="T62" fmla="*/ 196 w 212"/>
                <a:gd name="T63" fmla="*/ 13 h 259"/>
                <a:gd name="T64" fmla="*/ 212 w 212"/>
                <a:gd name="T65" fmla="*/ 3 h 259"/>
                <a:gd name="T66" fmla="*/ 212 w 212"/>
                <a:gd name="T67" fmla="*/ 3 h 259"/>
                <a:gd name="T68" fmla="*/ 206 w 212"/>
                <a:gd name="T69"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2" h="259">
                  <a:moveTo>
                    <a:pt x="206" y="0"/>
                  </a:moveTo>
                  <a:cubicBezTo>
                    <a:pt x="203" y="1"/>
                    <a:pt x="198" y="3"/>
                    <a:pt x="192" y="6"/>
                  </a:cubicBezTo>
                  <a:cubicBezTo>
                    <a:pt x="186" y="9"/>
                    <a:pt x="179" y="12"/>
                    <a:pt x="172" y="17"/>
                  </a:cubicBezTo>
                  <a:cubicBezTo>
                    <a:pt x="164" y="21"/>
                    <a:pt x="156" y="27"/>
                    <a:pt x="147" y="33"/>
                  </a:cubicBezTo>
                  <a:cubicBezTo>
                    <a:pt x="138" y="40"/>
                    <a:pt x="129" y="47"/>
                    <a:pt x="120" y="55"/>
                  </a:cubicBezTo>
                  <a:cubicBezTo>
                    <a:pt x="110" y="64"/>
                    <a:pt x="101" y="73"/>
                    <a:pt x="92" y="83"/>
                  </a:cubicBezTo>
                  <a:cubicBezTo>
                    <a:pt x="90" y="86"/>
                    <a:pt x="87" y="89"/>
                    <a:pt x="85" y="91"/>
                  </a:cubicBezTo>
                  <a:cubicBezTo>
                    <a:pt x="83" y="94"/>
                    <a:pt x="81" y="97"/>
                    <a:pt x="78" y="99"/>
                  </a:cubicBezTo>
                  <a:cubicBezTo>
                    <a:pt x="74" y="105"/>
                    <a:pt x="70" y="111"/>
                    <a:pt x="65" y="117"/>
                  </a:cubicBezTo>
                  <a:cubicBezTo>
                    <a:pt x="61" y="123"/>
                    <a:pt x="57" y="129"/>
                    <a:pt x="53" y="135"/>
                  </a:cubicBezTo>
                  <a:cubicBezTo>
                    <a:pt x="50" y="141"/>
                    <a:pt x="46" y="147"/>
                    <a:pt x="42" y="154"/>
                  </a:cubicBezTo>
                  <a:cubicBezTo>
                    <a:pt x="39" y="160"/>
                    <a:pt x="35" y="167"/>
                    <a:pt x="32" y="173"/>
                  </a:cubicBezTo>
                  <a:cubicBezTo>
                    <a:pt x="28" y="180"/>
                    <a:pt x="25" y="186"/>
                    <a:pt x="22" y="193"/>
                  </a:cubicBezTo>
                  <a:cubicBezTo>
                    <a:pt x="19" y="200"/>
                    <a:pt x="16" y="206"/>
                    <a:pt x="13" y="213"/>
                  </a:cubicBezTo>
                  <a:cubicBezTo>
                    <a:pt x="10" y="219"/>
                    <a:pt x="8" y="226"/>
                    <a:pt x="6" y="233"/>
                  </a:cubicBezTo>
                  <a:cubicBezTo>
                    <a:pt x="4" y="239"/>
                    <a:pt x="2" y="246"/>
                    <a:pt x="1" y="252"/>
                  </a:cubicBezTo>
                  <a:cubicBezTo>
                    <a:pt x="1" y="255"/>
                    <a:pt x="0" y="257"/>
                    <a:pt x="0" y="259"/>
                  </a:cubicBezTo>
                  <a:cubicBezTo>
                    <a:pt x="46" y="259"/>
                    <a:pt x="46" y="259"/>
                    <a:pt x="46" y="259"/>
                  </a:cubicBezTo>
                  <a:cubicBezTo>
                    <a:pt x="47" y="254"/>
                    <a:pt x="49" y="250"/>
                    <a:pt x="50" y="246"/>
                  </a:cubicBezTo>
                  <a:cubicBezTo>
                    <a:pt x="52" y="239"/>
                    <a:pt x="54" y="233"/>
                    <a:pt x="55" y="227"/>
                  </a:cubicBezTo>
                  <a:cubicBezTo>
                    <a:pt x="57" y="221"/>
                    <a:pt x="58" y="214"/>
                    <a:pt x="60" y="208"/>
                  </a:cubicBezTo>
                  <a:cubicBezTo>
                    <a:pt x="64" y="195"/>
                    <a:pt x="68" y="182"/>
                    <a:pt x="74" y="170"/>
                  </a:cubicBezTo>
                  <a:cubicBezTo>
                    <a:pt x="76" y="163"/>
                    <a:pt x="79" y="157"/>
                    <a:pt x="82" y="151"/>
                  </a:cubicBezTo>
                  <a:cubicBezTo>
                    <a:pt x="85" y="145"/>
                    <a:pt x="88" y="139"/>
                    <a:pt x="92" y="133"/>
                  </a:cubicBezTo>
                  <a:cubicBezTo>
                    <a:pt x="95" y="127"/>
                    <a:pt x="98" y="121"/>
                    <a:pt x="102" y="116"/>
                  </a:cubicBezTo>
                  <a:cubicBezTo>
                    <a:pt x="103" y="113"/>
                    <a:pt x="105" y="110"/>
                    <a:pt x="107" y="107"/>
                  </a:cubicBezTo>
                  <a:cubicBezTo>
                    <a:pt x="109" y="105"/>
                    <a:pt x="110" y="102"/>
                    <a:pt x="112" y="99"/>
                  </a:cubicBezTo>
                  <a:cubicBezTo>
                    <a:pt x="116" y="94"/>
                    <a:pt x="120" y="89"/>
                    <a:pt x="123" y="84"/>
                  </a:cubicBezTo>
                  <a:cubicBezTo>
                    <a:pt x="127" y="79"/>
                    <a:pt x="131" y="74"/>
                    <a:pt x="135" y="70"/>
                  </a:cubicBezTo>
                  <a:cubicBezTo>
                    <a:pt x="142" y="61"/>
                    <a:pt x="150" y="53"/>
                    <a:pt x="157" y="45"/>
                  </a:cubicBezTo>
                  <a:cubicBezTo>
                    <a:pt x="165" y="38"/>
                    <a:pt x="172" y="32"/>
                    <a:pt x="178" y="26"/>
                  </a:cubicBezTo>
                  <a:cubicBezTo>
                    <a:pt x="185" y="21"/>
                    <a:pt x="191" y="16"/>
                    <a:pt x="196" y="13"/>
                  </a:cubicBezTo>
                  <a:cubicBezTo>
                    <a:pt x="206" y="6"/>
                    <a:pt x="212" y="3"/>
                    <a:pt x="212" y="3"/>
                  </a:cubicBezTo>
                  <a:cubicBezTo>
                    <a:pt x="212" y="3"/>
                    <a:pt x="212" y="3"/>
                    <a:pt x="212" y="3"/>
                  </a:cubicBezTo>
                  <a:cubicBezTo>
                    <a:pt x="210" y="2"/>
                    <a:pt x="208" y="1"/>
                    <a:pt x="206" y="0"/>
                  </a:cubicBezTo>
                </a:path>
              </a:pathLst>
            </a:custGeom>
            <a:solidFill>
              <a:srgbClr val="805A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76" name="Freeform 67"/>
            <p:cNvSpPr/>
            <p:nvPr/>
          </p:nvSpPr>
          <p:spPr bwMode="auto">
            <a:xfrm>
              <a:off x="4265052" y="3108612"/>
              <a:ext cx="436563" cy="596901"/>
            </a:xfrm>
            <a:custGeom>
              <a:avLst/>
              <a:gdLst>
                <a:gd name="T0" fmla="*/ 215 w 220"/>
                <a:gd name="T1" fmla="*/ 0 h 300"/>
                <a:gd name="T2" fmla="*/ 200 w 220"/>
                <a:gd name="T3" fmla="*/ 10 h 300"/>
                <a:gd name="T4" fmla="*/ 180 w 220"/>
                <a:gd name="T5" fmla="*/ 25 h 300"/>
                <a:gd name="T6" fmla="*/ 155 w 220"/>
                <a:gd name="T7" fmla="*/ 46 h 300"/>
                <a:gd name="T8" fmla="*/ 128 w 220"/>
                <a:gd name="T9" fmla="*/ 73 h 300"/>
                <a:gd name="T10" fmla="*/ 99 w 220"/>
                <a:gd name="T11" fmla="*/ 106 h 300"/>
                <a:gd name="T12" fmla="*/ 85 w 220"/>
                <a:gd name="T13" fmla="*/ 125 h 300"/>
                <a:gd name="T14" fmla="*/ 72 w 220"/>
                <a:gd name="T15" fmla="*/ 144 h 300"/>
                <a:gd name="T16" fmla="*/ 59 w 220"/>
                <a:gd name="T17" fmla="*/ 164 h 300"/>
                <a:gd name="T18" fmla="*/ 53 w 220"/>
                <a:gd name="T19" fmla="*/ 175 h 300"/>
                <a:gd name="T20" fmla="*/ 47 w 220"/>
                <a:gd name="T21" fmla="*/ 185 h 300"/>
                <a:gd name="T22" fmla="*/ 25 w 220"/>
                <a:gd name="T23" fmla="*/ 228 h 300"/>
                <a:gd name="T24" fmla="*/ 15 w 220"/>
                <a:gd name="T25" fmla="*/ 250 h 300"/>
                <a:gd name="T26" fmla="*/ 7 w 220"/>
                <a:gd name="T27" fmla="*/ 272 h 300"/>
                <a:gd name="T28" fmla="*/ 0 w 220"/>
                <a:gd name="T29" fmla="*/ 300 h 300"/>
                <a:gd name="T30" fmla="*/ 47 w 220"/>
                <a:gd name="T31" fmla="*/ 300 h 300"/>
                <a:gd name="T32" fmla="*/ 51 w 220"/>
                <a:gd name="T33" fmla="*/ 285 h 300"/>
                <a:gd name="T34" fmla="*/ 63 w 220"/>
                <a:gd name="T35" fmla="*/ 243 h 300"/>
                <a:gd name="T36" fmla="*/ 79 w 220"/>
                <a:gd name="T37" fmla="*/ 201 h 300"/>
                <a:gd name="T38" fmla="*/ 83 w 220"/>
                <a:gd name="T39" fmla="*/ 190 h 300"/>
                <a:gd name="T40" fmla="*/ 88 w 220"/>
                <a:gd name="T41" fmla="*/ 180 h 300"/>
                <a:gd name="T42" fmla="*/ 98 w 220"/>
                <a:gd name="T43" fmla="*/ 160 h 300"/>
                <a:gd name="T44" fmla="*/ 109 w 220"/>
                <a:gd name="T45" fmla="*/ 140 h 300"/>
                <a:gd name="T46" fmla="*/ 120 w 220"/>
                <a:gd name="T47" fmla="*/ 121 h 300"/>
                <a:gd name="T48" fmla="*/ 144 w 220"/>
                <a:gd name="T49" fmla="*/ 87 h 300"/>
                <a:gd name="T50" fmla="*/ 167 w 220"/>
                <a:gd name="T51" fmla="*/ 57 h 300"/>
                <a:gd name="T52" fmla="*/ 188 w 220"/>
                <a:gd name="T53" fmla="*/ 33 h 300"/>
                <a:gd name="T54" fmla="*/ 205 w 220"/>
                <a:gd name="T55" fmla="*/ 16 h 300"/>
                <a:gd name="T56" fmla="*/ 220 w 220"/>
                <a:gd name="T57" fmla="*/ 2 h 300"/>
                <a:gd name="T58" fmla="*/ 215 w 220"/>
                <a:gd name="T59" fmla="*/ 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0" h="300">
                  <a:moveTo>
                    <a:pt x="215" y="0"/>
                  </a:moveTo>
                  <a:cubicBezTo>
                    <a:pt x="212" y="2"/>
                    <a:pt x="207" y="5"/>
                    <a:pt x="200" y="10"/>
                  </a:cubicBezTo>
                  <a:cubicBezTo>
                    <a:pt x="195" y="14"/>
                    <a:pt x="188" y="19"/>
                    <a:pt x="180" y="25"/>
                  </a:cubicBezTo>
                  <a:cubicBezTo>
                    <a:pt x="173" y="31"/>
                    <a:pt x="164" y="38"/>
                    <a:pt x="155" y="46"/>
                  </a:cubicBezTo>
                  <a:cubicBezTo>
                    <a:pt x="146" y="54"/>
                    <a:pt x="137" y="63"/>
                    <a:pt x="128" y="73"/>
                  </a:cubicBezTo>
                  <a:cubicBezTo>
                    <a:pt x="118" y="83"/>
                    <a:pt x="109" y="94"/>
                    <a:pt x="99" y="106"/>
                  </a:cubicBezTo>
                  <a:cubicBezTo>
                    <a:pt x="95" y="112"/>
                    <a:pt x="90" y="118"/>
                    <a:pt x="85" y="125"/>
                  </a:cubicBezTo>
                  <a:cubicBezTo>
                    <a:pt x="81" y="131"/>
                    <a:pt x="76" y="137"/>
                    <a:pt x="72" y="144"/>
                  </a:cubicBezTo>
                  <a:cubicBezTo>
                    <a:pt x="68" y="151"/>
                    <a:pt x="63" y="157"/>
                    <a:pt x="59" y="164"/>
                  </a:cubicBezTo>
                  <a:cubicBezTo>
                    <a:pt x="53" y="175"/>
                    <a:pt x="53" y="175"/>
                    <a:pt x="53" y="175"/>
                  </a:cubicBezTo>
                  <a:cubicBezTo>
                    <a:pt x="47" y="185"/>
                    <a:pt x="47" y="185"/>
                    <a:pt x="47" y="185"/>
                  </a:cubicBezTo>
                  <a:cubicBezTo>
                    <a:pt x="39" y="199"/>
                    <a:pt x="32" y="214"/>
                    <a:pt x="25" y="228"/>
                  </a:cubicBezTo>
                  <a:cubicBezTo>
                    <a:pt x="21" y="236"/>
                    <a:pt x="18" y="243"/>
                    <a:pt x="15" y="250"/>
                  </a:cubicBezTo>
                  <a:cubicBezTo>
                    <a:pt x="12" y="257"/>
                    <a:pt x="10" y="265"/>
                    <a:pt x="7" y="272"/>
                  </a:cubicBezTo>
                  <a:cubicBezTo>
                    <a:pt x="4" y="281"/>
                    <a:pt x="2" y="291"/>
                    <a:pt x="0" y="300"/>
                  </a:cubicBezTo>
                  <a:cubicBezTo>
                    <a:pt x="47" y="300"/>
                    <a:pt x="47" y="300"/>
                    <a:pt x="47" y="300"/>
                  </a:cubicBezTo>
                  <a:cubicBezTo>
                    <a:pt x="48" y="295"/>
                    <a:pt x="50" y="290"/>
                    <a:pt x="51" y="285"/>
                  </a:cubicBezTo>
                  <a:cubicBezTo>
                    <a:pt x="55" y="272"/>
                    <a:pt x="59" y="258"/>
                    <a:pt x="63" y="243"/>
                  </a:cubicBezTo>
                  <a:cubicBezTo>
                    <a:pt x="68" y="229"/>
                    <a:pt x="73" y="215"/>
                    <a:pt x="79" y="201"/>
                  </a:cubicBezTo>
                  <a:cubicBezTo>
                    <a:pt x="83" y="190"/>
                    <a:pt x="83" y="190"/>
                    <a:pt x="83" y="190"/>
                  </a:cubicBezTo>
                  <a:cubicBezTo>
                    <a:pt x="88" y="180"/>
                    <a:pt x="88" y="180"/>
                    <a:pt x="88" y="180"/>
                  </a:cubicBezTo>
                  <a:cubicBezTo>
                    <a:pt x="91" y="173"/>
                    <a:pt x="95" y="166"/>
                    <a:pt x="98" y="160"/>
                  </a:cubicBezTo>
                  <a:cubicBezTo>
                    <a:pt x="102" y="153"/>
                    <a:pt x="106" y="147"/>
                    <a:pt x="109" y="140"/>
                  </a:cubicBezTo>
                  <a:cubicBezTo>
                    <a:pt x="113" y="134"/>
                    <a:pt x="117" y="127"/>
                    <a:pt x="120" y="121"/>
                  </a:cubicBezTo>
                  <a:cubicBezTo>
                    <a:pt x="128" y="109"/>
                    <a:pt x="136" y="98"/>
                    <a:pt x="144" y="87"/>
                  </a:cubicBezTo>
                  <a:cubicBezTo>
                    <a:pt x="152" y="76"/>
                    <a:pt x="159" y="66"/>
                    <a:pt x="167" y="57"/>
                  </a:cubicBezTo>
                  <a:cubicBezTo>
                    <a:pt x="174" y="48"/>
                    <a:pt x="181" y="40"/>
                    <a:pt x="188" y="33"/>
                  </a:cubicBezTo>
                  <a:cubicBezTo>
                    <a:pt x="194" y="27"/>
                    <a:pt x="200" y="21"/>
                    <a:pt x="205" y="16"/>
                  </a:cubicBezTo>
                  <a:cubicBezTo>
                    <a:pt x="213" y="9"/>
                    <a:pt x="219" y="4"/>
                    <a:pt x="220" y="2"/>
                  </a:cubicBezTo>
                  <a:cubicBezTo>
                    <a:pt x="219" y="2"/>
                    <a:pt x="217" y="1"/>
                    <a:pt x="215" y="0"/>
                  </a:cubicBezTo>
                </a:path>
              </a:pathLst>
            </a:custGeom>
            <a:solidFill>
              <a:srgbClr val="805A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77" name="Freeform 68"/>
            <p:cNvSpPr/>
            <p:nvPr/>
          </p:nvSpPr>
          <p:spPr bwMode="auto">
            <a:xfrm>
              <a:off x="4028514" y="3051462"/>
              <a:ext cx="496888" cy="654051"/>
            </a:xfrm>
            <a:custGeom>
              <a:avLst/>
              <a:gdLst>
                <a:gd name="T0" fmla="*/ 249 w 250"/>
                <a:gd name="T1" fmla="*/ 0 h 329"/>
                <a:gd name="T2" fmla="*/ 226 w 250"/>
                <a:gd name="T3" fmla="*/ 7 h 329"/>
                <a:gd name="T4" fmla="*/ 201 w 250"/>
                <a:gd name="T5" fmla="*/ 20 h 329"/>
                <a:gd name="T6" fmla="*/ 172 w 250"/>
                <a:gd name="T7" fmla="*/ 40 h 329"/>
                <a:gd name="T8" fmla="*/ 140 w 250"/>
                <a:gd name="T9" fmla="*/ 69 h 329"/>
                <a:gd name="T10" fmla="*/ 124 w 250"/>
                <a:gd name="T11" fmla="*/ 86 h 329"/>
                <a:gd name="T12" fmla="*/ 116 w 250"/>
                <a:gd name="T13" fmla="*/ 96 h 329"/>
                <a:gd name="T14" fmla="*/ 109 w 250"/>
                <a:gd name="T15" fmla="*/ 105 h 329"/>
                <a:gd name="T16" fmla="*/ 93 w 250"/>
                <a:gd name="T17" fmla="*/ 126 h 329"/>
                <a:gd name="T18" fmla="*/ 79 w 250"/>
                <a:gd name="T19" fmla="*/ 147 h 329"/>
                <a:gd name="T20" fmla="*/ 53 w 250"/>
                <a:gd name="T21" fmla="*/ 193 h 329"/>
                <a:gd name="T22" fmla="*/ 41 w 250"/>
                <a:gd name="T23" fmla="*/ 217 h 329"/>
                <a:gd name="T24" fmla="*/ 30 w 250"/>
                <a:gd name="T25" fmla="*/ 240 h 329"/>
                <a:gd name="T26" fmla="*/ 11 w 250"/>
                <a:gd name="T27" fmla="*/ 288 h 329"/>
                <a:gd name="T28" fmla="*/ 0 w 250"/>
                <a:gd name="T29" fmla="*/ 329 h 329"/>
                <a:gd name="T30" fmla="*/ 45 w 250"/>
                <a:gd name="T31" fmla="*/ 329 h 329"/>
                <a:gd name="T32" fmla="*/ 54 w 250"/>
                <a:gd name="T33" fmla="*/ 302 h 329"/>
                <a:gd name="T34" fmla="*/ 61 w 250"/>
                <a:gd name="T35" fmla="*/ 279 h 329"/>
                <a:gd name="T36" fmla="*/ 68 w 250"/>
                <a:gd name="T37" fmla="*/ 255 h 329"/>
                <a:gd name="T38" fmla="*/ 76 w 250"/>
                <a:gd name="T39" fmla="*/ 231 h 329"/>
                <a:gd name="T40" fmla="*/ 85 w 250"/>
                <a:gd name="T41" fmla="*/ 208 h 329"/>
                <a:gd name="T42" fmla="*/ 106 w 250"/>
                <a:gd name="T43" fmla="*/ 162 h 329"/>
                <a:gd name="T44" fmla="*/ 118 w 250"/>
                <a:gd name="T45" fmla="*/ 141 h 329"/>
                <a:gd name="T46" fmla="*/ 130 w 250"/>
                <a:gd name="T47" fmla="*/ 120 h 329"/>
                <a:gd name="T48" fmla="*/ 156 w 250"/>
                <a:gd name="T49" fmla="*/ 83 h 329"/>
                <a:gd name="T50" fmla="*/ 182 w 250"/>
                <a:gd name="T51" fmla="*/ 52 h 329"/>
                <a:gd name="T52" fmla="*/ 208 w 250"/>
                <a:gd name="T53" fmla="*/ 29 h 329"/>
                <a:gd name="T54" fmla="*/ 230 w 250"/>
                <a:gd name="T55" fmla="*/ 14 h 329"/>
                <a:gd name="T56" fmla="*/ 245 w 250"/>
                <a:gd name="T57" fmla="*/ 6 h 329"/>
                <a:gd name="T58" fmla="*/ 249 w 250"/>
                <a:gd name="T59" fmla="*/ 4 h 329"/>
                <a:gd name="T60" fmla="*/ 250 w 250"/>
                <a:gd name="T61" fmla="*/ 4 h 329"/>
                <a:gd name="T62" fmla="*/ 249 w 250"/>
                <a:gd name="T63" fmla="*/ 0 h 329"/>
                <a:gd name="T64" fmla="*/ 249 w 250"/>
                <a:gd name="T65"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0" h="329">
                  <a:moveTo>
                    <a:pt x="249" y="0"/>
                  </a:moveTo>
                  <a:cubicBezTo>
                    <a:pt x="246" y="0"/>
                    <a:pt x="238" y="2"/>
                    <a:pt x="226" y="7"/>
                  </a:cubicBezTo>
                  <a:cubicBezTo>
                    <a:pt x="219" y="10"/>
                    <a:pt x="211" y="14"/>
                    <a:pt x="201" y="20"/>
                  </a:cubicBezTo>
                  <a:cubicBezTo>
                    <a:pt x="192" y="25"/>
                    <a:pt x="182" y="32"/>
                    <a:pt x="172" y="40"/>
                  </a:cubicBezTo>
                  <a:cubicBezTo>
                    <a:pt x="161" y="49"/>
                    <a:pt x="151" y="58"/>
                    <a:pt x="140" y="69"/>
                  </a:cubicBezTo>
                  <a:cubicBezTo>
                    <a:pt x="135" y="75"/>
                    <a:pt x="129" y="80"/>
                    <a:pt x="124" y="86"/>
                  </a:cubicBezTo>
                  <a:cubicBezTo>
                    <a:pt x="121" y="89"/>
                    <a:pt x="119" y="92"/>
                    <a:pt x="116" y="96"/>
                  </a:cubicBezTo>
                  <a:cubicBezTo>
                    <a:pt x="114" y="99"/>
                    <a:pt x="111" y="102"/>
                    <a:pt x="109" y="105"/>
                  </a:cubicBezTo>
                  <a:cubicBezTo>
                    <a:pt x="103" y="112"/>
                    <a:pt x="99" y="119"/>
                    <a:pt x="93" y="126"/>
                  </a:cubicBezTo>
                  <a:cubicBezTo>
                    <a:pt x="89" y="133"/>
                    <a:pt x="84" y="140"/>
                    <a:pt x="79" y="147"/>
                  </a:cubicBezTo>
                  <a:cubicBezTo>
                    <a:pt x="70" y="162"/>
                    <a:pt x="61" y="177"/>
                    <a:pt x="53" y="193"/>
                  </a:cubicBezTo>
                  <a:cubicBezTo>
                    <a:pt x="49" y="201"/>
                    <a:pt x="45" y="209"/>
                    <a:pt x="41" y="217"/>
                  </a:cubicBezTo>
                  <a:cubicBezTo>
                    <a:pt x="37" y="225"/>
                    <a:pt x="33" y="232"/>
                    <a:pt x="30" y="240"/>
                  </a:cubicBezTo>
                  <a:cubicBezTo>
                    <a:pt x="22" y="256"/>
                    <a:pt x="16" y="272"/>
                    <a:pt x="11" y="288"/>
                  </a:cubicBezTo>
                  <a:cubicBezTo>
                    <a:pt x="6" y="302"/>
                    <a:pt x="2" y="315"/>
                    <a:pt x="0" y="329"/>
                  </a:cubicBezTo>
                  <a:cubicBezTo>
                    <a:pt x="45" y="329"/>
                    <a:pt x="45" y="329"/>
                    <a:pt x="45" y="329"/>
                  </a:cubicBezTo>
                  <a:cubicBezTo>
                    <a:pt x="48" y="320"/>
                    <a:pt x="52" y="311"/>
                    <a:pt x="54" y="302"/>
                  </a:cubicBezTo>
                  <a:cubicBezTo>
                    <a:pt x="57" y="294"/>
                    <a:pt x="59" y="287"/>
                    <a:pt x="61" y="279"/>
                  </a:cubicBezTo>
                  <a:cubicBezTo>
                    <a:pt x="64" y="271"/>
                    <a:pt x="66" y="263"/>
                    <a:pt x="68" y="255"/>
                  </a:cubicBezTo>
                  <a:cubicBezTo>
                    <a:pt x="71" y="247"/>
                    <a:pt x="73" y="239"/>
                    <a:pt x="76" y="231"/>
                  </a:cubicBezTo>
                  <a:cubicBezTo>
                    <a:pt x="79" y="223"/>
                    <a:pt x="82" y="216"/>
                    <a:pt x="85" y="208"/>
                  </a:cubicBezTo>
                  <a:cubicBezTo>
                    <a:pt x="91" y="192"/>
                    <a:pt x="99" y="177"/>
                    <a:pt x="106" y="162"/>
                  </a:cubicBezTo>
                  <a:cubicBezTo>
                    <a:pt x="110" y="155"/>
                    <a:pt x="114" y="148"/>
                    <a:pt x="118" y="141"/>
                  </a:cubicBezTo>
                  <a:cubicBezTo>
                    <a:pt x="122" y="134"/>
                    <a:pt x="125" y="127"/>
                    <a:pt x="130" y="120"/>
                  </a:cubicBezTo>
                  <a:cubicBezTo>
                    <a:pt x="138" y="107"/>
                    <a:pt x="147" y="94"/>
                    <a:pt x="156" y="83"/>
                  </a:cubicBezTo>
                  <a:cubicBezTo>
                    <a:pt x="164" y="72"/>
                    <a:pt x="173" y="61"/>
                    <a:pt x="182" y="52"/>
                  </a:cubicBezTo>
                  <a:cubicBezTo>
                    <a:pt x="191" y="43"/>
                    <a:pt x="200" y="36"/>
                    <a:pt x="208" y="29"/>
                  </a:cubicBezTo>
                  <a:cubicBezTo>
                    <a:pt x="216" y="23"/>
                    <a:pt x="223" y="18"/>
                    <a:pt x="230" y="14"/>
                  </a:cubicBezTo>
                  <a:cubicBezTo>
                    <a:pt x="236" y="10"/>
                    <a:pt x="241" y="8"/>
                    <a:pt x="245" y="6"/>
                  </a:cubicBezTo>
                  <a:cubicBezTo>
                    <a:pt x="247" y="5"/>
                    <a:pt x="248" y="5"/>
                    <a:pt x="249" y="4"/>
                  </a:cubicBezTo>
                  <a:cubicBezTo>
                    <a:pt x="250" y="4"/>
                    <a:pt x="250" y="4"/>
                    <a:pt x="250" y="4"/>
                  </a:cubicBezTo>
                  <a:cubicBezTo>
                    <a:pt x="249" y="0"/>
                    <a:pt x="249" y="0"/>
                    <a:pt x="249" y="0"/>
                  </a:cubicBezTo>
                  <a:cubicBezTo>
                    <a:pt x="249" y="0"/>
                    <a:pt x="249" y="0"/>
                    <a:pt x="249" y="0"/>
                  </a:cubicBezTo>
                </a:path>
              </a:pathLst>
            </a:custGeom>
            <a:solidFill>
              <a:srgbClr val="805A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78" name="Freeform 69"/>
            <p:cNvSpPr/>
            <p:nvPr/>
          </p:nvSpPr>
          <p:spPr bwMode="auto">
            <a:xfrm>
              <a:off x="3785627" y="2994312"/>
              <a:ext cx="533400" cy="711201"/>
            </a:xfrm>
            <a:custGeom>
              <a:avLst/>
              <a:gdLst>
                <a:gd name="T0" fmla="*/ 262 w 268"/>
                <a:gd name="T1" fmla="*/ 0 h 358"/>
                <a:gd name="T2" fmla="*/ 241 w 268"/>
                <a:gd name="T3" fmla="*/ 7 h 358"/>
                <a:gd name="T4" fmla="*/ 214 w 268"/>
                <a:gd name="T5" fmla="*/ 22 h 358"/>
                <a:gd name="T6" fmla="*/ 181 w 268"/>
                <a:gd name="T7" fmla="*/ 45 h 358"/>
                <a:gd name="T8" fmla="*/ 146 w 268"/>
                <a:gd name="T9" fmla="*/ 78 h 358"/>
                <a:gd name="T10" fmla="*/ 129 w 268"/>
                <a:gd name="T11" fmla="*/ 97 h 358"/>
                <a:gd name="T12" fmla="*/ 120 w 268"/>
                <a:gd name="T13" fmla="*/ 108 h 358"/>
                <a:gd name="T14" fmla="*/ 112 w 268"/>
                <a:gd name="T15" fmla="*/ 119 h 358"/>
                <a:gd name="T16" fmla="*/ 108 w 268"/>
                <a:gd name="T17" fmla="*/ 124 h 358"/>
                <a:gd name="T18" fmla="*/ 104 w 268"/>
                <a:gd name="T19" fmla="*/ 130 h 358"/>
                <a:gd name="T20" fmla="*/ 96 w 268"/>
                <a:gd name="T21" fmla="*/ 142 h 358"/>
                <a:gd name="T22" fmla="*/ 80 w 268"/>
                <a:gd name="T23" fmla="*/ 166 h 358"/>
                <a:gd name="T24" fmla="*/ 53 w 268"/>
                <a:gd name="T25" fmla="*/ 218 h 358"/>
                <a:gd name="T26" fmla="*/ 40 w 268"/>
                <a:gd name="T27" fmla="*/ 245 h 358"/>
                <a:gd name="T28" fmla="*/ 28 w 268"/>
                <a:gd name="T29" fmla="*/ 272 h 358"/>
                <a:gd name="T30" fmla="*/ 23 w 268"/>
                <a:gd name="T31" fmla="*/ 285 h 358"/>
                <a:gd name="T32" fmla="*/ 18 w 268"/>
                <a:gd name="T33" fmla="*/ 298 h 358"/>
                <a:gd name="T34" fmla="*/ 8 w 268"/>
                <a:gd name="T35" fmla="*/ 325 h 358"/>
                <a:gd name="T36" fmla="*/ 0 w 268"/>
                <a:gd name="T37" fmla="*/ 358 h 358"/>
                <a:gd name="T38" fmla="*/ 47 w 268"/>
                <a:gd name="T39" fmla="*/ 358 h 358"/>
                <a:gd name="T40" fmla="*/ 52 w 268"/>
                <a:gd name="T41" fmla="*/ 338 h 358"/>
                <a:gd name="T42" fmla="*/ 67 w 268"/>
                <a:gd name="T43" fmla="*/ 286 h 358"/>
                <a:gd name="T44" fmla="*/ 75 w 268"/>
                <a:gd name="T45" fmla="*/ 259 h 358"/>
                <a:gd name="T46" fmla="*/ 85 w 268"/>
                <a:gd name="T47" fmla="*/ 232 h 358"/>
                <a:gd name="T48" fmla="*/ 108 w 268"/>
                <a:gd name="T49" fmla="*/ 181 h 358"/>
                <a:gd name="T50" fmla="*/ 120 w 268"/>
                <a:gd name="T51" fmla="*/ 157 h 358"/>
                <a:gd name="T52" fmla="*/ 127 w 268"/>
                <a:gd name="T53" fmla="*/ 145 h 358"/>
                <a:gd name="T54" fmla="*/ 130 w 268"/>
                <a:gd name="T55" fmla="*/ 139 h 358"/>
                <a:gd name="T56" fmla="*/ 133 w 268"/>
                <a:gd name="T57" fmla="*/ 133 h 358"/>
                <a:gd name="T58" fmla="*/ 162 w 268"/>
                <a:gd name="T59" fmla="*/ 91 h 358"/>
                <a:gd name="T60" fmla="*/ 192 w 268"/>
                <a:gd name="T61" fmla="*/ 57 h 358"/>
                <a:gd name="T62" fmla="*/ 220 w 268"/>
                <a:gd name="T63" fmla="*/ 31 h 358"/>
                <a:gd name="T64" fmla="*/ 245 w 268"/>
                <a:gd name="T65" fmla="*/ 14 h 358"/>
                <a:gd name="T66" fmla="*/ 262 w 268"/>
                <a:gd name="T67" fmla="*/ 5 h 358"/>
                <a:gd name="T68" fmla="*/ 266 w 268"/>
                <a:gd name="T69" fmla="*/ 3 h 358"/>
                <a:gd name="T70" fmla="*/ 268 w 268"/>
                <a:gd name="T71" fmla="*/ 3 h 358"/>
                <a:gd name="T72" fmla="*/ 267 w 268"/>
                <a:gd name="T73" fmla="*/ 1 h 358"/>
                <a:gd name="T74" fmla="*/ 262 w 268"/>
                <a:gd name="T75"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68" h="358">
                  <a:moveTo>
                    <a:pt x="262" y="0"/>
                  </a:moveTo>
                  <a:cubicBezTo>
                    <a:pt x="257" y="1"/>
                    <a:pt x="250" y="3"/>
                    <a:pt x="241" y="7"/>
                  </a:cubicBezTo>
                  <a:cubicBezTo>
                    <a:pt x="233" y="11"/>
                    <a:pt x="224" y="15"/>
                    <a:pt x="214" y="22"/>
                  </a:cubicBezTo>
                  <a:cubicBezTo>
                    <a:pt x="204" y="28"/>
                    <a:pt x="193" y="36"/>
                    <a:pt x="181" y="45"/>
                  </a:cubicBezTo>
                  <a:cubicBezTo>
                    <a:pt x="170" y="55"/>
                    <a:pt x="158" y="66"/>
                    <a:pt x="146" y="78"/>
                  </a:cubicBezTo>
                  <a:cubicBezTo>
                    <a:pt x="140" y="84"/>
                    <a:pt x="134" y="90"/>
                    <a:pt x="129" y="97"/>
                  </a:cubicBezTo>
                  <a:cubicBezTo>
                    <a:pt x="126" y="101"/>
                    <a:pt x="123" y="104"/>
                    <a:pt x="120" y="108"/>
                  </a:cubicBezTo>
                  <a:cubicBezTo>
                    <a:pt x="118" y="111"/>
                    <a:pt x="115" y="115"/>
                    <a:pt x="112" y="119"/>
                  </a:cubicBezTo>
                  <a:cubicBezTo>
                    <a:pt x="111" y="121"/>
                    <a:pt x="109" y="123"/>
                    <a:pt x="108" y="124"/>
                  </a:cubicBezTo>
                  <a:cubicBezTo>
                    <a:pt x="107" y="126"/>
                    <a:pt x="105" y="128"/>
                    <a:pt x="104" y="130"/>
                  </a:cubicBezTo>
                  <a:cubicBezTo>
                    <a:pt x="101" y="134"/>
                    <a:pt x="98" y="138"/>
                    <a:pt x="96" y="142"/>
                  </a:cubicBezTo>
                  <a:cubicBezTo>
                    <a:pt x="91" y="150"/>
                    <a:pt x="85" y="158"/>
                    <a:pt x="80" y="166"/>
                  </a:cubicBezTo>
                  <a:cubicBezTo>
                    <a:pt x="71" y="183"/>
                    <a:pt x="61" y="200"/>
                    <a:pt x="53" y="218"/>
                  </a:cubicBezTo>
                  <a:cubicBezTo>
                    <a:pt x="49" y="227"/>
                    <a:pt x="44" y="236"/>
                    <a:pt x="40" y="245"/>
                  </a:cubicBezTo>
                  <a:cubicBezTo>
                    <a:pt x="36" y="254"/>
                    <a:pt x="32" y="263"/>
                    <a:pt x="28" y="272"/>
                  </a:cubicBezTo>
                  <a:cubicBezTo>
                    <a:pt x="27" y="276"/>
                    <a:pt x="25" y="281"/>
                    <a:pt x="23" y="285"/>
                  </a:cubicBezTo>
                  <a:cubicBezTo>
                    <a:pt x="21" y="289"/>
                    <a:pt x="19" y="294"/>
                    <a:pt x="18" y="298"/>
                  </a:cubicBezTo>
                  <a:cubicBezTo>
                    <a:pt x="14" y="307"/>
                    <a:pt x="11" y="316"/>
                    <a:pt x="8" y="325"/>
                  </a:cubicBezTo>
                  <a:cubicBezTo>
                    <a:pt x="5" y="336"/>
                    <a:pt x="2" y="347"/>
                    <a:pt x="0" y="358"/>
                  </a:cubicBezTo>
                  <a:cubicBezTo>
                    <a:pt x="47" y="358"/>
                    <a:pt x="47" y="358"/>
                    <a:pt x="47" y="358"/>
                  </a:cubicBezTo>
                  <a:cubicBezTo>
                    <a:pt x="49" y="351"/>
                    <a:pt x="51" y="345"/>
                    <a:pt x="52" y="338"/>
                  </a:cubicBezTo>
                  <a:cubicBezTo>
                    <a:pt x="57" y="321"/>
                    <a:pt x="62" y="303"/>
                    <a:pt x="67" y="286"/>
                  </a:cubicBezTo>
                  <a:cubicBezTo>
                    <a:pt x="70" y="277"/>
                    <a:pt x="73" y="268"/>
                    <a:pt x="75" y="259"/>
                  </a:cubicBezTo>
                  <a:cubicBezTo>
                    <a:pt x="78" y="250"/>
                    <a:pt x="82" y="241"/>
                    <a:pt x="85" y="232"/>
                  </a:cubicBezTo>
                  <a:cubicBezTo>
                    <a:pt x="92" y="215"/>
                    <a:pt x="100" y="198"/>
                    <a:pt x="108" y="181"/>
                  </a:cubicBezTo>
                  <a:cubicBezTo>
                    <a:pt x="112" y="173"/>
                    <a:pt x="116" y="165"/>
                    <a:pt x="120" y="157"/>
                  </a:cubicBezTo>
                  <a:cubicBezTo>
                    <a:pt x="122" y="153"/>
                    <a:pt x="125" y="149"/>
                    <a:pt x="127" y="145"/>
                  </a:cubicBezTo>
                  <a:cubicBezTo>
                    <a:pt x="128" y="143"/>
                    <a:pt x="129" y="141"/>
                    <a:pt x="130" y="139"/>
                  </a:cubicBezTo>
                  <a:cubicBezTo>
                    <a:pt x="131" y="137"/>
                    <a:pt x="132" y="135"/>
                    <a:pt x="133" y="133"/>
                  </a:cubicBezTo>
                  <a:cubicBezTo>
                    <a:pt x="142" y="118"/>
                    <a:pt x="152" y="104"/>
                    <a:pt x="162" y="91"/>
                  </a:cubicBezTo>
                  <a:cubicBezTo>
                    <a:pt x="172" y="79"/>
                    <a:pt x="182" y="67"/>
                    <a:pt x="192" y="57"/>
                  </a:cubicBezTo>
                  <a:cubicBezTo>
                    <a:pt x="202" y="47"/>
                    <a:pt x="211" y="38"/>
                    <a:pt x="220" y="31"/>
                  </a:cubicBezTo>
                  <a:cubicBezTo>
                    <a:pt x="229" y="24"/>
                    <a:pt x="238" y="18"/>
                    <a:pt x="245" y="14"/>
                  </a:cubicBezTo>
                  <a:cubicBezTo>
                    <a:pt x="252" y="10"/>
                    <a:pt x="258" y="7"/>
                    <a:pt x="262" y="5"/>
                  </a:cubicBezTo>
                  <a:cubicBezTo>
                    <a:pt x="264" y="4"/>
                    <a:pt x="265" y="4"/>
                    <a:pt x="266" y="3"/>
                  </a:cubicBezTo>
                  <a:cubicBezTo>
                    <a:pt x="267" y="3"/>
                    <a:pt x="268" y="3"/>
                    <a:pt x="268" y="3"/>
                  </a:cubicBezTo>
                  <a:cubicBezTo>
                    <a:pt x="267" y="1"/>
                    <a:pt x="267" y="1"/>
                    <a:pt x="267" y="1"/>
                  </a:cubicBezTo>
                  <a:cubicBezTo>
                    <a:pt x="265" y="0"/>
                    <a:pt x="264" y="0"/>
                    <a:pt x="262" y="0"/>
                  </a:cubicBezTo>
                </a:path>
              </a:pathLst>
            </a:custGeom>
            <a:solidFill>
              <a:srgbClr val="805A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79" name="Freeform 70"/>
            <p:cNvSpPr/>
            <p:nvPr/>
          </p:nvSpPr>
          <p:spPr bwMode="auto">
            <a:xfrm>
              <a:off x="3534802" y="2953037"/>
              <a:ext cx="573088" cy="752476"/>
            </a:xfrm>
            <a:custGeom>
              <a:avLst/>
              <a:gdLst>
                <a:gd name="T0" fmla="*/ 276 w 288"/>
                <a:gd name="T1" fmla="*/ 0 h 378"/>
                <a:gd name="T2" fmla="*/ 261 w 288"/>
                <a:gd name="T3" fmla="*/ 6 h 378"/>
                <a:gd name="T4" fmla="*/ 232 w 288"/>
                <a:gd name="T5" fmla="*/ 21 h 378"/>
                <a:gd name="T6" fmla="*/ 198 w 288"/>
                <a:gd name="T7" fmla="*/ 46 h 378"/>
                <a:gd name="T8" fmla="*/ 161 w 288"/>
                <a:gd name="T9" fmla="*/ 81 h 378"/>
                <a:gd name="T10" fmla="*/ 152 w 288"/>
                <a:gd name="T11" fmla="*/ 91 h 378"/>
                <a:gd name="T12" fmla="*/ 143 w 288"/>
                <a:gd name="T13" fmla="*/ 101 h 378"/>
                <a:gd name="T14" fmla="*/ 125 w 288"/>
                <a:gd name="T15" fmla="*/ 123 h 378"/>
                <a:gd name="T16" fmla="*/ 108 w 288"/>
                <a:gd name="T17" fmla="*/ 147 h 378"/>
                <a:gd name="T18" fmla="*/ 92 w 288"/>
                <a:gd name="T19" fmla="*/ 173 h 378"/>
                <a:gd name="T20" fmla="*/ 84 w 288"/>
                <a:gd name="T21" fmla="*/ 186 h 378"/>
                <a:gd name="T22" fmla="*/ 76 w 288"/>
                <a:gd name="T23" fmla="*/ 199 h 378"/>
                <a:gd name="T24" fmla="*/ 69 w 288"/>
                <a:gd name="T25" fmla="*/ 213 h 378"/>
                <a:gd name="T26" fmla="*/ 62 w 288"/>
                <a:gd name="T27" fmla="*/ 226 h 378"/>
                <a:gd name="T28" fmla="*/ 55 w 288"/>
                <a:gd name="T29" fmla="*/ 240 h 378"/>
                <a:gd name="T30" fmla="*/ 48 w 288"/>
                <a:gd name="T31" fmla="*/ 254 h 378"/>
                <a:gd name="T32" fmla="*/ 41 w 288"/>
                <a:gd name="T33" fmla="*/ 268 h 378"/>
                <a:gd name="T34" fmla="*/ 35 w 288"/>
                <a:gd name="T35" fmla="*/ 282 h 378"/>
                <a:gd name="T36" fmla="*/ 12 w 288"/>
                <a:gd name="T37" fmla="*/ 337 h 378"/>
                <a:gd name="T38" fmla="*/ 3 w 288"/>
                <a:gd name="T39" fmla="*/ 364 h 378"/>
                <a:gd name="T40" fmla="*/ 0 w 288"/>
                <a:gd name="T41" fmla="*/ 378 h 378"/>
                <a:gd name="T42" fmla="*/ 46 w 288"/>
                <a:gd name="T43" fmla="*/ 378 h 378"/>
                <a:gd name="T44" fmla="*/ 46 w 288"/>
                <a:gd name="T45" fmla="*/ 377 h 378"/>
                <a:gd name="T46" fmla="*/ 55 w 288"/>
                <a:gd name="T47" fmla="*/ 351 h 378"/>
                <a:gd name="T48" fmla="*/ 64 w 288"/>
                <a:gd name="T49" fmla="*/ 325 h 378"/>
                <a:gd name="T50" fmla="*/ 73 w 288"/>
                <a:gd name="T51" fmla="*/ 297 h 378"/>
                <a:gd name="T52" fmla="*/ 78 w 288"/>
                <a:gd name="T53" fmla="*/ 283 h 378"/>
                <a:gd name="T54" fmla="*/ 83 w 288"/>
                <a:gd name="T55" fmla="*/ 269 h 378"/>
                <a:gd name="T56" fmla="*/ 88 w 288"/>
                <a:gd name="T57" fmla="*/ 255 h 378"/>
                <a:gd name="T58" fmla="*/ 94 w 288"/>
                <a:gd name="T59" fmla="*/ 241 h 378"/>
                <a:gd name="T60" fmla="*/ 99 w 288"/>
                <a:gd name="T61" fmla="*/ 228 h 378"/>
                <a:gd name="T62" fmla="*/ 106 w 288"/>
                <a:gd name="T63" fmla="*/ 214 h 378"/>
                <a:gd name="T64" fmla="*/ 112 w 288"/>
                <a:gd name="T65" fmla="*/ 201 h 378"/>
                <a:gd name="T66" fmla="*/ 119 w 288"/>
                <a:gd name="T67" fmla="*/ 188 h 378"/>
                <a:gd name="T68" fmla="*/ 147 w 288"/>
                <a:gd name="T69" fmla="*/ 138 h 378"/>
                <a:gd name="T70" fmla="*/ 177 w 288"/>
                <a:gd name="T71" fmla="*/ 94 h 378"/>
                <a:gd name="T72" fmla="*/ 208 w 288"/>
                <a:gd name="T73" fmla="*/ 58 h 378"/>
                <a:gd name="T74" fmla="*/ 238 w 288"/>
                <a:gd name="T75" fmla="*/ 31 h 378"/>
                <a:gd name="T76" fmla="*/ 264 w 288"/>
                <a:gd name="T77" fmla="*/ 13 h 378"/>
                <a:gd name="T78" fmla="*/ 282 w 288"/>
                <a:gd name="T79" fmla="*/ 4 h 378"/>
                <a:gd name="T80" fmla="*/ 287 w 288"/>
                <a:gd name="T81" fmla="*/ 2 h 378"/>
                <a:gd name="T82" fmla="*/ 288 w 288"/>
                <a:gd name="T83" fmla="*/ 1 h 378"/>
                <a:gd name="T84" fmla="*/ 276 w 288"/>
                <a:gd name="T85" fmla="*/ 0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8" h="378">
                  <a:moveTo>
                    <a:pt x="276" y="0"/>
                  </a:moveTo>
                  <a:cubicBezTo>
                    <a:pt x="272" y="1"/>
                    <a:pt x="267" y="3"/>
                    <a:pt x="261" y="6"/>
                  </a:cubicBezTo>
                  <a:cubicBezTo>
                    <a:pt x="252" y="10"/>
                    <a:pt x="243" y="15"/>
                    <a:pt x="232" y="21"/>
                  </a:cubicBezTo>
                  <a:cubicBezTo>
                    <a:pt x="221" y="28"/>
                    <a:pt x="210" y="36"/>
                    <a:pt x="198" y="46"/>
                  </a:cubicBezTo>
                  <a:cubicBezTo>
                    <a:pt x="186" y="56"/>
                    <a:pt x="174" y="68"/>
                    <a:pt x="161" y="81"/>
                  </a:cubicBezTo>
                  <a:cubicBezTo>
                    <a:pt x="158" y="84"/>
                    <a:pt x="155" y="87"/>
                    <a:pt x="152" y="91"/>
                  </a:cubicBezTo>
                  <a:cubicBezTo>
                    <a:pt x="149" y="94"/>
                    <a:pt x="146" y="98"/>
                    <a:pt x="143" y="101"/>
                  </a:cubicBezTo>
                  <a:cubicBezTo>
                    <a:pt x="137" y="108"/>
                    <a:pt x="131" y="116"/>
                    <a:pt x="125" y="123"/>
                  </a:cubicBezTo>
                  <a:cubicBezTo>
                    <a:pt x="120" y="131"/>
                    <a:pt x="114" y="139"/>
                    <a:pt x="108" y="147"/>
                  </a:cubicBezTo>
                  <a:cubicBezTo>
                    <a:pt x="103" y="156"/>
                    <a:pt x="97" y="164"/>
                    <a:pt x="92" y="173"/>
                  </a:cubicBezTo>
                  <a:cubicBezTo>
                    <a:pt x="89" y="177"/>
                    <a:pt x="87" y="181"/>
                    <a:pt x="84" y="186"/>
                  </a:cubicBezTo>
                  <a:cubicBezTo>
                    <a:pt x="81" y="190"/>
                    <a:pt x="79" y="195"/>
                    <a:pt x="76" y="199"/>
                  </a:cubicBezTo>
                  <a:cubicBezTo>
                    <a:pt x="74" y="204"/>
                    <a:pt x="71" y="208"/>
                    <a:pt x="69" y="213"/>
                  </a:cubicBezTo>
                  <a:cubicBezTo>
                    <a:pt x="62" y="226"/>
                    <a:pt x="62" y="226"/>
                    <a:pt x="62" y="226"/>
                  </a:cubicBezTo>
                  <a:cubicBezTo>
                    <a:pt x="55" y="240"/>
                    <a:pt x="55" y="240"/>
                    <a:pt x="55" y="240"/>
                  </a:cubicBezTo>
                  <a:cubicBezTo>
                    <a:pt x="52" y="245"/>
                    <a:pt x="50" y="249"/>
                    <a:pt x="48" y="254"/>
                  </a:cubicBezTo>
                  <a:cubicBezTo>
                    <a:pt x="46" y="259"/>
                    <a:pt x="43" y="263"/>
                    <a:pt x="41" y="268"/>
                  </a:cubicBezTo>
                  <a:cubicBezTo>
                    <a:pt x="39" y="272"/>
                    <a:pt x="37" y="277"/>
                    <a:pt x="35" y="282"/>
                  </a:cubicBezTo>
                  <a:cubicBezTo>
                    <a:pt x="26" y="300"/>
                    <a:pt x="18" y="319"/>
                    <a:pt x="12" y="337"/>
                  </a:cubicBezTo>
                  <a:cubicBezTo>
                    <a:pt x="9" y="346"/>
                    <a:pt x="6" y="355"/>
                    <a:pt x="3" y="364"/>
                  </a:cubicBezTo>
                  <a:cubicBezTo>
                    <a:pt x="2" y="368"/>
                    <a:pt x="1" y="373"/>
                    <a:pt x="0" y="378"/>
                  </a:cubicBezTo>
                  <a:cubicBezTo>
                    <a:pt x="46" y="378"/>
                    <a:pt x="46" y="378"/>
                    <a:pt x="46" y="378"/>
                  </a:cubicBezTo>
                  <a:cubicBezTo>
                    <a:pt x="46" y="378"/>
                    <a:pt x="46" y="378"/>
                    <a:pt x="46" y="377"/>
                  </a:cubicBezTo>
                  <a:cubicBezTo>
                    <a:pt x="49" y="369"/>
                    <a:pt x="52" y="360"/>
                    <a:pt x="55" y="351"/>
                  </a:cubicBezTo>
                  <a:cubicBezTo>
                    <a:pt x="58" y="343"/>
                    <a:pt x="61" y="334"/>
                    <a:pt x="64" y="325"/>
                  </a:cubicBezTo>
                  <a:cubicBezTo>
                    <a:pt x="67" y="315"/>
                    <a:pt x="70" y="306"/>
                    <a:pt x="73" y="297"/>
                  </a:cubicBezTo>
                  <a:cubicBezTo>
                    <a:pt x="74" y="292"/>
                    <a:pt x="76" y="288"/>
                    <a:pt x="78" y="283"/>
                  </a:cubicBezTo>
                  <a:cubicBezTo>
                    <a:pt x="79" y="278"/>
                    <a:pt x="81" y="274"/>
                    <a:pt x="83" y="269"/>
                  </a:cubicBezTo>
                  <a:cubicBezTo>
                    <a:pt x="84" y="264"/>
                    <a:pt x="86" y="260"/>
                    <a:pt x="88" y="255"/>
                  </a:cubicBezTo>
                  <a:cubicBezTo>
                    <a:pt x="94" y="241"/>
                    <a:pt x="94" y="241"/>
                    <a:pt x="94" y="241"/>
                  </a:cubicBezTo>
                  <a:cubicBezTo>
                    <a:pt x="99" y="228"/>
                    <a:pt x="99" y="228"/>
                    <a:pt x="99" y="228"/>
                  </a:cubicBezTo>
                  <a:cubicBezTo>
                    <a:pt x="102" y="223"/>
                    <a:pt x="104" y="219"/>
                    <a:pt x="106" y="214"/>
                  </a:cubicBezTo>
                  <a:cubicBezTo>
                    <a:pt x="108" y="210"/>
                    <a:pt x="110" y="205"/>
                    <a:pt x="112" y="201"/>
                  </a:cubicBezTo>
                  <a:cubicBezTo>
                    <a:pt x="114" y="197"/>
                    <a:pt x="116" y="192"/>
                    <a:pt x="119" y="188"/>
                  </a:cubicBezTo>
                  <a:cubicBezTo>
                    <a:pt x="128" y="171"/>
                    <a:pt x="137" y="154"/>
                    <a:pt x="147" y="138"/>
                  </a:cubicBezTo>
                  <a:cubicBezTo>
                    <a:pt x="157" y="122"/>
                    <a:pt x="167" y="108"/>
                    <a:pt x="177" y="94"/>
                  </a:cubicBezTo>
                  <a:cubicBezTo>
                    <a:pt x="188" y="81"/>
                    <a:pt x="198" y="68"/>
                    <a:pt x="208" y="58"/>
                  </a:cubicBezTo>
                  <a:cubicBezTo>
                    <a:pt x="219" y="47"/>
                    <a:pt x="229" y="38"/>
                    <a:pt x="238" y="31"/>
                  </a:cubicBezTo>
                  <a:cubicBezTo>
                    <a:pt x="248" y="23"/>
                    <a:pt x="257" y="17"/>
                    <a:pt x="264" y="13"/>
                  </a:cubicBezTo>
                  <a:cubicBezTo>
                    <a:pt x="272" y="8"/>
                    <a:pt x="278" y="5"/>
                    <a:pt x="282" y="4"/>
                  </a:cubicBezTo>
                  <a:cubicBezTo>
                    <a:pt x="284" y="3"/>
                    <a:pt x="286" y="2"/>
                    <a:pt x="287" y="2"/>
                  </a:cubicBezTo>
                  <a:cubicBezTo>
                    <a:pt x="287" y="2"/>
                    <a:pt x="287" y="2"/>
                    <a:pt x="288" y="1"/>
                  </a:cubicBezTo>
                  <a:cubicBezTo>
                    <a:pt x="284" y="1"/>
                    <a:pt x="280" y="0"/>
                    <a:pt x="276" y="0"/>
                  </a:cubicBezTo>
                </a:path>
              </a:pathLst>
            </a:custGeom>
            <a:solidFill>
              <a:srgbClr val="805A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sp>
          <p:nvSpPr>
            <p:cNvPr id="180" name="Freeform 71"/>
            <p:cNvSpPr/>
            <p:nvPr/>
          </p:nvSpPr>
          <p:spPr bwMode="auto">
            <a:xfrm>
              <a:off x="3268102" y="2935574"/>
              <a:ext cx="619125" cy="769939"/>
            </a:xfrm>
            <a:custGeom>
              <a:avLst/>
              <a:gdLst>
                <a:gd name="T0" fmla="*/ 298 w 311"/>
                <a:gd name="T1" fmla="*/ 0 h 387"/>
                <a:gd name="T2" fmla="*/ 294 w 311"/>
                <a:gd name="T3" fmla="*/ 2 h 387"/>
                <a:gd name="T4" fmla="*/ 267 w 311"/>
                <a:gd name="T5" fmla="*/ 19 h 387"/>
                <a:gd name="T6" fmla="*/ 233 w 311"/>
                <a:gd name="T7" fmla="*/ 43 h 387"/>
                <a:gd name="T8" fmla="*/ 195 w 311"/>
                <a:gd name="T9" fmla="*/ 76 h 387"/>
                <a:gd name="T10" fmla="*/ 175 w 311"/>
                <a:gd name="T11" fmla="*/ 95 h 387"/>
                <a:gd name="T12" fmla="*/ 166 w 311"/>
                <a:gd name="T13" fmla="*/ 105 h 387"/>
                <a:gd name="T14" fmla="*/ 156 w 311"/>
                <a:gd name="T15" fmla="*/ 116 h 387"/>
                <a:gd name="T16" fmla="*/ 137 w 311"/>
                <a:gd name="T17" fmla="*/ 138 h 387"/>
                <a:gd name="T18" fmla="*/ 118 w 311"/>
                <a:gd name="T19" fmla="*/ 162 h 387"/>
                <a:gd name="T20" fmla="*/ 100 w 311"/>
                <a:gd name="T21" fmla="*/ 187 h 387"/>
                <a:gd name="T22" fmla="*/ 92 w 311"/>
                <a:gd name="T23" fmla="*/ 200 h 387"/>
                <a:gd name="T24" fmla="*/ 83 w 311"/>
                <a:gd name="T25" fmla="*/ 213 h 387"/>
                <a:gd name="T26" fmla="*/ 75 w 311"/>
                <a:gd name="T27" fmla="*/ 226 h 387"/>
                <a:gd name="T28" fmla="*/ 67 w 311"/>
                <a:gd name="T29" fmla="*/ 239 h 387"/>
                <a:gd name="T30" fmla="*/ 51 w 311"/>
                <a:gd name="T31" fmla="*/ 265 h 387"/>
                <a:gd name="T32" fmla="*/ 37 w 311"/>
                <a:gd name="T33" fmla="*/ 292 h 387"/>
                <a:gd name="T34" fmla="*/ 30 w 311"/>
                <a:gd name="T35" fmla="*/ 305 h 387"/>
                <a:gd name="T36" fmla="*/ 24 w 311"/>
                <a:gd name="T37" fmla="*/ 319 h 387"/>
                <a:gd name="T38" fmla="*/ 5 w 311"/>
                <a:gd name="T39" fmla="*/ 371 h 387"/>
                <a:gd name="T40" fmla="*/ 0 w 311"/>
                <a:gd name="T41" fmla="*/ 387 h 387"/>
                <a:gd name="T42" fmla="*/ 45 w 311"/>
                <a:gd name="T43" fmla="*/ 387 h 387"/>
                <a:gd name="T44" fmla="*/ 45 w 311"/>
                <a:gd name="T45" fmla="*/ 386 h 387"/>
                <a:gd name="T46" fmla="*/ 66 w 311"/>
                <a:gd name="T47" fmla="*/ 337 h 387"/>
                <a:gd name="T48" fmla="*/ 72 w 311"/>
                <a:gd name="T49" fmla="*/ 324 h 387"/>
                <a:gd name="T50" fmla="*/ 77 w 311"/>
                <a:gd name="T51" fmla="*/ 311 h 387"/>
                <a:gd name="T52" fmla="*/ 83 w 311"/>
                <a:gd name="T53" fmla="*/ 297 h 387"/>
                <a:gd name="T54" fmla="*/ 88 w 311"/>
                <a:gd name="T55" fmla="*/ 284 h 387"/>
                <a:gd name="T56" fmla="*/ 94 w 311"/>
                <a:gd name="T57" fmla="*/ 270 h 387"/>
                <a:gd name="T58" fmla="*/ 100 w 311"/>
                <a:gd name="T59" fmla="*/ 257 h 387"/>
                <a:gd name="T60" fmla="*/ 107 w 311"/>
                <a:gd name="T61" fmla="*/ 244 h 387"/>
                <a:gd name="T62" fmla="*/ 114 w 311"/>
                <a:gd name="T63" fmla="*/ 230 h 387"/>
                <a:gd name="T64" fmla="*/ 121 w 311"/>
                <a:gd name="T65" fmla="*/ 217 h 387"/>
                <a:gd name="T66" fmla="*/ 128 w 311"/>
                <a:gd name="T67" fmla="*/ 205 h 387"/>
                <a:gd name="T68" fmla="*/ 144 w 311"/>
                <a:gd name="T69" fmla="*/ 179 h 387"/>
                <a:gd name="T70" fmla="*/ 160 w 311"/>
                <a:gd name="T71" fmla="*/ 155 h 387"/>
                <a:gd name="T72" fmla="*/ 176 w 311"/>
                <a:gd name="T73" fmla="*/ 132 h 387"/>
                <a:gd name="T74" fmla="*/ 210 w 311"/>
                <a:gd name="T75" fmla="*/ 90 h 387"/>
                <a:gd name="T76" fmla="*/ 243 w 311"/>
                <a:gd name="T77" fmla="*/ 55 h 387"/>
                <a:gd name="T78" fmla="*/ 273 w 311"/>
                <a:gd name="T79" fmla="*/ 28 h 387"/>
                <a:gd name="T80" fmla="*/ 298 w 311"/>
                <a:gd name="T81" fmla="*/ 9 h 387"/>
                <a:gd name="T82" fmla="*/ 311 w 311"/>
                <a:gd name="T83" fmla="*/ 1 h 387"/>
                <a:gd name="T84" fmla="*/ 298 w 311"/>
                <a:gd name="T85" fmla="*/ 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11" h="387">
                  <a:moveTo>
                    <a:pt x="298" y="0"/>
                  </a:moveTo>
                  <a:cubicBezTo>
                    <a:pt x="297" y="1"/>
                    <a:pt x="296" y="1"/>
                    <a:pt x="294" y="2"/>
                  </a:cubicBezTo>
                  <a:cubicBezTo>
                    <a:pt x="286" y="6"/>
                    <a:pt x="277" y="12"/>
                    <a:pt x="267" y="19"/>
                  </a:cubicBezTo>
                  <a:cubicBezTo>
                    <a:pt x="256" y="26"/>
                    <a:pt x="245" y="34"/>
                    <a:pt x="233" y="43"/>
                  </a:cubicBezTo>
                  <a:cubicBezTo>
                    <a:pt x="220" y="53"/>
                    <a:pt x="208" y="64"/>
                    <a:pt x="195" y="76"/>
                  </a:cubicBezTo>
                  <a:cubicBezTo>
                    <a:pt x="188" y="82"/>
                    <a:pt x="182" y="88"/>
                    <a:pt x="175" y="95"/>
                  </a:cubicBezTo>
                  <a:cubicBezTo>
                    <a:pt x="172" y="98"/>
                    <a:pt x="169" y="102"/>
                    <a:pt x="166" y="105"/>
                  </a:cubicBezTo>
                  <a:cubicBezTo>
                    <a:pt x="162" y="109"/>
                    <a:pt x="159" y="112"/>
                    <a:pt x="156" y="116"/>
                  </a:cubicBezTo>
                  <a:cubicBezTo>
                    <a:pt x="149" y="123"/>
                    <a:pt x="143" y="130"/>
                    <a:pt x="137" y="138"/>
                  </a:cubicBezTo>
                  <a:cubicBezTo>
                    <a:pt x="131" y="146"/>
                    <a:pt x="124" y="154"/>
                    <a:pt x="118" y="162"/>
                  </a:cubicBezTo>
                  <a:cubicBezTo>
                    <a:pt x="112" y="170"/>
                    <a:pt x="106" y="178"/>
                    <a:pt x="100" y="187"/>
                  </a:cubicBezTo>
                  <a:cubicBezTo>
                    <a:pt x="98" y="191"/>
                    <a:pt x="95" y="195"/>
                    <a:pt x="92" y="200"/>
                  </a:cubicBezTo>
                  <a:cubicBezTo>
                    <a:pt x="89" y="204"/>
                    <a:pt x="86" y="208"/>
                    <a:pt x="83" y="213"/>
                  </a:cubicBezTo>
                  <a:cubicBezTo>
                    <a:pt x="75" y="226"/>
                    <a:pt x="75" y="226"/>
                    <a:pt x="75" y="226"/>
                  </a:cubicBezTo>
                  <a:cubicBezTo>
                    <a:pt x="72" y="230"/>
                    <a:pt x="70" y="234"/>
                    <a:pt x="67" y="239"/>
                  </a:cubicBezTo>
                  <a:cubicBezTo>
                    <a:pt x="62" y="248"/>
                    <a:pt x="56" y="256"/>
                    <a:pt x="51" y="265"/>
                  </a:cubicBezTo>
                  <a:cubicBezTo>
                    <a:pt x="46" y="274"/>
                    <a:pt x="41" y="283"/>
                    <a:pt x="37" y="292"/>
                  </a:cubicBezTo>
                  <a:cubicBezTo>
                    <a:pt x="35" y="296"/>
                    <a:pt x="32" y="301"/>
                    <a:pt x="30" y="305"/>
                  </a:cubicBezTo>
                  <a:cubicBezTo>
                    <a:pt x="28" y="310"/>
                    <a:pt x="26" y="314"/>
                    <a:pt x="24" y="319"/>
                  </a:cubicBezTo>
                  <a:cubicBezTo>
                    <a:pt x="16" y="336"/>
                    <a:pt x="10" y="354"/>
                    <a:pt x="5" y="371"/>
                  </a:cubicBezTo>
                  <a:cubicBezTo>
                    <a:pt x="3" y="376"/>
                    <a:pt x="2" y="382"/>
                    <a:pt x="0" y="387"/>
                  </a:cubicBezTo>
                  <a:cubicBezTo>
                    <a:pt x="45" y="387"/>
                    <a:pt x="45" y="387"/>
                    <a:pt x="45" y="387"/>
                  </a:cubicBezTo>
                  <a:cubicBezTo>
                    <a:pt x="45" y="386"/>
                    <a:pt x="45" y="386"/>
                    <a:pt x="45" y="386"/>
                  </a:cubicBezTo>
                  <a:cubicBezTo>
                    <a:pt x="52" y="370"/>
                    <a:pt x="59" y="354"/>
                    <a:pt x="66" y="337"/>
                  </a:cubicBezTo>
                  <a:cubicBezTo>
                    <a:pt x="68" y="332"/>
                    <a:pt x="70" y="328"/>
                    <a:pt x="72" y="324"/>
                  </a:cubicBezTo>
                  <a:cubicBezTo>
                    <a:pt x="74" y="319"/>
                    <a:pt x="75" y="315"/>
                    <a:pt x="77" y="311"/>
                  </a:cubicBezTo>
                  <a:cubicBezTo>
                    <a:pt x="79" y="306"/>
                    <a:pt x="81" y="302"/>
                    <a:pt x="83" y="297"/>
                  </a:cubicBezTo>
                  <a:cubicBezTo>
                    <a:pt x="84" y="293"/>
                    <a:pt x="86" y="288"/>
                    <a:pt x="88" y="284"/>
                  </a:cubicBezTo>
                  <a:cubicBezTo>
                    <a:pt x="90" y="279"/>
                    <a:pt x="92" y="275"/>
                    <a:pt x="94" y="270"/>
                  </a:cubicBezTo>
                  <a:cubicBezTo>
                    <a:pt x="96" y="266"/>
                    <a:pt x="98" y="261"/>
                    <a:pt x="100" y="257"/>
                  </a:cubicBezTo>
                  <a:cubicBezTo>
                    <a:pt x="102" y="252"/>
                    <a:pt x="105" y="248"/>
                    <a:pt x="107" y="244"/>
                  </a:cubicBezTo>
                  <a:cubicBezTo>
                    <a:pt x="114" y="230"/>
                    <a:pt x="114" y="230"/>
                    <a:pt x="114" y="230"/>
                  </a:cubicBezTo>
                  <a:cubicBezTo>
                    <a:pt x="116" y="226"/>
                    <a:pt x="118" y="222"/>
                    <a:pt x="121" y="217"/>
                  </a:cubicBezTo>
                  <a:cubicBezTo>
                    <a:pt x="123" y="213"/>
                    <a:pt x="126" y="209"/>
                    <a:pt x="128" y="205"/>
                  </a:cubicBezTo>
                  <a:cubicBezTo>
                    <a:pt x="133" y="196"/>
                    <a:pt x="138" y="188"/>
                    <a:pt x="144" y="179"/>
                  </a:cubicBezTo>
                  <a:cubicBezTo>
                    <a:pt x="149" y="171"/>
                    <a:pt x="154" y="163"/>
                    <a:pt x="160" y="155"/>
                  </a:cubicBezTo>
                  <a:cubicBezTo>
                    <a:pt x="165" y="147"/>
                    <a:pt x="170" y="139"/>
                    <a:pt x="176" y="132"/>
                  </a:cubicBezTo>
                  <a:cubicBezTo>
                    <a:pt x="187" y="117"/>
                    <a:pt x="199" y="103"/>
                    <a:pt x="210" y="90"/>
                  </a:cubicBezTo>
                  <a:cubicBezTo>
                    <a:pt x="221" y="77"/>
                    <a:pt x="232" y="66"/>
                    <a:pt x="243" y="55"/>
                  </a:cubicBezTo>
                  <a:cubicBezTo>
                    <a:pt x="254" y="45"/>
                    <a:pt x="264" y="36"/>
                    <a:pt x="273" y="28"/>
                  </a:cubicBezTo>
                  <a:cubicBezTo>
                    <a:pt x="283" y="20"/>
                    <a:pt x="291" y="14"/>
                    <a:pt x="298" y="9"/>
                  </a:cubicBezTo>
                  <a:cubicBezTo>
                    <a:pt x="303" y="5"/>
                    <a:pt x="307" y="3"/>
                    <a:pt x="311" y="1"/>
                  </a:cubicBezTo>
                  <a:cubicBezTo>
                    <a:pt x="306" y="0"/>
                    <a:pt x="302" y="0"/>
                    <a:pt x="298" y="0"/>
                  </a:cubicBezTo>
                </a:path>
              </a:pathLst>
            </a:custGeom>
            <a:solidFill>
              <a:srgbClr val="805A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latin typeface="华文细黑" panose="02010600040101010101" pitchFamily="2" charset="-122"/>
                <a:ea typeface="华文细黑" panose="02010600040101010101" pitchFamily="2" charset="-122"/>
              </a:endParaRPr>
            </a:p>
          </p:txBody>
        </p:sp>
      </p:grpSp>
      <p:grpSp>
        <p:nvGrpSpPr>
          <p:cNvPr id="4" name="组合 3"/>
          <p:cNvGrpSpPr/>
          <p:nvPr/>
        </p:nvGrpSpPr>
        <p:grpSpPr>
          <a:xfrm>
            <a:off x="-483871" y="-795874"/>
            <a:ext cx="4884403" cy="2080299"/>
            <a:chOff x="-483871" y="-795874"/>
            <a:chExt cx="4884403" cy="2080299"/>
          </a:xfrm>
        </p:grpSpPr>
        <p:pic>
          <p:nvPicPr>
            <p:cNvPr id="76" name="图片 75"/>
            <p:cNvPicPr>
              <a:picLocks noChangeAspect="1"/>
            </p:cNvPicPr>
            <p:nvPr/>
          </p:nvPicPr>
          <p:blipFill>
            <a:blip r:embed="rId2">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3" name="文本框 2"/>
            <p:cNvSpPr txBox="1"/>
            <p:nvPr/>
          </p:nvSpPr>
          <p:spPr>
            <a:xfrm>
              <a:off x="395786" y="436730"/>
              <a:ext cx="2866030" cy="523220"/>
            </a:xfrm>
            <a:prstGeom prst="rect">
              <a:avLst/>
            </a:prstGeom>
            <a:noFill/>
          </p:spPr>
          <p:txBody>
            <a:bodyPr wrap="square" rtlCol="0">
              <a:spAutoFit/>
            </a:bodyPr>
            <a:lstStyle/>
            <a:p>
              <a:r>
                <a:rPr lang="zh-CN" altLang="en-US" sz="2800" dirty="0">
                  <a:latin typeface="华文细黑" panose="02010600040101010101" pitchFamily="2" charset="-122"/>
                  <a:ea typeface="华文细黑" panose="02010600040101010101" pitchFamily="2" charset="-122"/>
                </a:rPr>
                <a:t>相关概念</a:t>
              </a:r>
            </a:p>
          </p:txBody>
        </p:sp>
      </p:grpSp>
      <p:sp>
        <p:nvSpPr>
          <p:cNvPr id="2" name="矩形 1"/>
          <p:cNvSpPr/>
          <p:nvPr/>
        </p:nvSpPr>
        <p:spPr>
          <a:xfrm>
            <a:off x="1390791" y="3719366"/>
            <a:ext cx="3558580" cy="1200329"/>
          </a:xfrm>
          <a:prstGeom prst="rect">
            <a:avLst/>
          </a:prstGeom>
        </p:spPr>
        <p:txBody>
          <a:bodyPr wrap="square">
            <a:spAutoFit/>
          </a:bodyPr>
          <a:lstStyle/>
          <a:p>
            <a:pPr marL="342900" indent="-342900">
              <a:lnSpc>
                <a:spcPct val="150000"/>
              </a:lnSpc>
              <a:buFont typeface="Wingdings" panose="05000000000000000000" pitchFamily="2" charset="2"/>
              <a:buChar char="u"/>
            </a:pPr>
            <a:r>
              <a:rPr lang="zh-CN" altLang="en-US" sz="2400" dirty="0">
                <a:latin typeface="华文细黑" panose="02010600040101010101" pitchFamily="2" charset="-122"/>
                <a:ea typeface="华文细黑" panose="02010600040101010101" pitchFamily="2" charset="-122"/>
              </a:rPr>
              <a:t>派遣员工界定</a:t>
            </a:r>
            <a:endParaRPr lang="en-US" altLang="zh-CN" sz="2400" dirty="0">
              <a:latin typeface="华文细黑" panose="02010600040101010101" pitchFamily="2" charset="-122"/>
              <a:ea typeface="华文细黑" panose="02010600040101010101" pitchFamily="2" charset="-122"/>
            </a:endParaRPr>
          </a:p>
          <a:p>
            <a:pPr marL="342900" indent="-342900">
              <a:lnSpc>
                <a:spcPct val="150000"/>
              </a:lnSpc>
              <a:buFont typeface="Wingdings" panose="05000000000000000000" pitchFamily="2" charset="2"/>
              <a:buChar char="u"/>
            </a:pPr>
            <a:r>
              <a:rPr lang="zh-CN" altLang="en-US" sz="2400" dirty="0">
                <a:latin typeface="华文细黑" panose="02010600040101010101" pitchFamily="2" charset="-122"/>
                <a:ea typeface="华文细黑" panose="02010600040101010101" pitchFamily="2" charset="-122"/>
              </a:rPr>
              <a:t>劳务派遣员工特点</a:t>
            </a:r>
          </a:p>
        </p:txBody>
      </p:sp>
      <p:sp>
        <p:nvSpPr>
          <p:cNvPr id="5" name="TextBox 4"/>
          <p:cNvSpPr txBox="1"/>
          <p:nvPr/>
        </p:nvSpPr>
        <p:spPr>
          <a:xfrm>
            <a:off x="942663" y="2786884"/>
            <a:ext cx="4638303" cy="523220"/>
          </a:xfrm>
          <a:prstGeom prst="rect">
            <a:avLst/>
          </a:prstGeom>
          <a:noFill/>
        </p:spPr>
        <p:txBody>
          <a:bodyPr wrap="square" rtlCol="0">
            <a:spAutoFit/>
          </a:bodyPr>
          <a:lstStyle/>
          <a:p>
            <a:r>
              <a:rPr lang="zh-CN" altLang="en-US" sz="2800" dirty="0">
                <a:latin typeface="华文细黑" panose="02010600040101010101" pitchFamily="2" charset="-122"/>
                <a:ea typeface="华文细黑" panose="02010600040101010101" pitchFamily="2" charset="-122"/>
              </a:rPr>
              <a:t>一、派遣员工及其特点</a:t>
            </a:r>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5021527" y="1796819"/>
            <a:ext cx="6490935" cy="666977"/>
          </a:xfrm>
          <a:prstGeom prst="rect">
            <a:avLst/>
          </a:prstGeom>
        </p:spPr>
        <p:txBody>
          <a:bodyPr wrap="square">
            <a:spAutoFit/>
          </a:bodyPr>
          <a:lstStyle/>
          <a:p>
            <a:r>
              <a:rPr lang="en-US" altLang="zh-CN" sz="1865" dirty="0">
                <a:solidFill>
                  <a:schemeClr val="bg1"/>
                </a:solidFill>
                <a:latin typeface="华文细黑" panose="02010600040101010101" pitchFamily="2" charset="-122"/>
                <a:ea typeface="华文细黑" panose="02010600040101010101" pitchFamily="2" charset="-122"/>
              </a:rPr>
              <a:t>A designer can use default text to simulate what text would look like.</a:t>
            </a:r>
            <a:endParaRPr lang="zh-CN" altLang="en-US" sz="1865" dirty="0">
              <a:solidFill>
                <a:schemeClr val="bg1"/>
              </a:solidFill>
              <a:latin typeface="华文细黑" panose="02010600040101010101" pitchFamily="2" charset="-122"/>
              <a:ea typeface="华文细黑" panose="02010600040101010101" pitchFamily="2" charset="-122"/>
            </a:endParaRPr>
          </a:p>
        </p:txBody>
      </p:sp>
      <p:sp>
        <p:nvSpPr>
          <p:cNvPr id="12" name="矩形 11"/>
          <p:cNvSpPr/>
          <p:nvPr/>
        </p:nvSpPr>
        <p:spPr>
          <a:xfrm>
            <a:off x="6118586" y="3254629"/>
            <a:ext cx="5393876" cy="666977"/>
          </a:xfrm>
          <a:prstGeom prst="rect">
            <a:avLst/>
          </a:prstGeom>
        </p:spPr>
        <p:txBody>
          <a:bodyPr wrap="square">
            <a:spAutoFit/>
          </a:bodyPr>
          <a:lstStyle/>
          <a:p>
            <a:r>
              <a:rPr lang="en-US" altLang="zh-CN" sz="1865" dirty="0">
                <a:solidFill>
                  <a:schemeClr val="bg1"/>
                </a:solidFill>
                <a:latin typeface="华文细黑" panose="02010600040101010101" pitchFamily="2" charset="-122"/>
                <a:ea typeface="华文细黑" panose="02010600040101010101" pitchFamily="2" charset="-122"/>
              </a:rPr>
              <a:t>A designer can use default text to simulate what text would look like.</a:t>
            </a:r>
            <a:endParaRPr lang="zh-CN" altLang="en-US" sz="1865" dirty="0">
              <a:solidFill>
                <a:schemeClr val="bg1"/>
              </a:solidFill>
              <a:latin typeface="华文细黑" panose="02010600040101010101" pitchFamily="2" charset="-122"/>
              <a:ea typeface="华文细黑" panose="02010600040101010101" pitchFamily="2" charset="-122"/>
            </a:endParaRPr>
          </a:p>
        </p:txBody>
      </p:sp>
      <p:sp>
        <p:nvSpPr>
          <p:cNvPr id="15" name="矩形 14"/>
          <p:cNvSpPr/>
          <p:nvPr/>
        </p:nvSpPr>
        <p:spPr>
          <a:xfrm>
            <a:off x="4472997" y="4712441"/>
            <a:ext cx="7039464" cy="666977"/>
          </a:xfrm>
          <a:prstGeom prst="rect">
            <a:avLst/>
          </a:prstGeom>
        </p:spPr>
        <p:txBody>
          <a:bodyPr wrap="square">
            <a:spAutoFit/>
          </a:bodyPr>
          <a:lstStyle/>
          <a:p>
            <a:r>
              <a:rPr lang="en-US" altLang="zh-CN" sz="1865" dirty="0">
                <a:solidFill>
                  <a:schemeClr val="bg1"/>
                </a:solidFill>
                <a:latin typeface="华文细黑" panose="02010600040101010101" pitchFamily="2" charset="-122"/>
                <a:ea typeface="华文细黑" panose="02010600040101010101" pitchFamily="2" charset="-122"/>
              </a:rPr>
              <a:t>A designer can use default text to simulate what text would look like.</a:t>
            </a:r>
            <a:endParaRPr lang="zh-CN" altLang="en-US" sz="1865" dirty="0">
              <a:solidFill>
                <a:schemeClr val="bg1"/>
              </a:solidFill>
              <a:latin typeface="华文细黑" panose="02010600040101010101" pitchFamily="2" charset="-122"/>
              <a:ea typeface="华文细黑" panose="02010600040101010101" pitchFamily="2" charset="-122"/>
            </a:endParaRPr>
          </a:p>
        </p:txBody>
      </p:sp>
      <p:grpSp>
        <p:nvGrpSpPr>
          <p:cNvPr id="11" name="组合 10"/>
          <p:cNvGrpSpPr/>
          <p:nvPr/>
        </p:nvGrpSpPr>
        <p:grpSpPr>
          <a:xfrm>
            <a:off x="-483871" y="-795874"/>
            <a:ext cx="4884403" cy="2080299"/>
            <a:chOff x="-483871" y="-795874"/>
            <a:chExt cx="4884403" cy="2080299"/>
          </a:xfrm>
        </p:grpSpPr>
        <p:pic>
          <p:nvPicPr>
            <p:cNvPr id="14" name="图片 13"/>
            <p:cNvPicPr>
              <a:picLocks noChangeAspect="1"/>
            </p:cNvPicPr>
            <p:nvPr/>
          </p:nvPicPr>
          <p:blipFill>
            <a:blip r:embed="rId2">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19" name="文本框 18"/>
            <p:cNvSpPr txBox="1"/>
            <p:nvPr/>
          </p:nvSpPr>
          <p:spPr>
            <a:xfrm>
              <a:off x="395786" y="436730"/>
              <a:ext cx="2866030" cy="523220"/>
            </a:xfrm>
            <a:prstGeom prst="rect">
              <a:avLst/>
            </a:prstGeom>
            <a:noFill/>
          </p:spPr>
          <p:txBody>
            <a:bodyPr wrap="square" rtlCol="0">
              <a:spAutoFit/>
            </a:bodyPr>
            <a:lstStyle/>
            <a:p>
              <a:r>
                <a:rPr lang="zh-CN" altLang="en-US" sz="2800" dirty="0">
                  <a:latin typeface="华文细黑" panose="02010600040101010101" pitchFamily="2" charset="-122"/>
                  <a:ea typeface="华文细黑" panose="02010600040101010101" pitchFamily="2" charset="-122"/>
                </a:rPr>
                <a:t>相关概念</a:t>
              </a:r>
            </a:p>
          </p:txBody>
        </p:sp>
      </p:gr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7865" y="2488396"/>
            <a:ext cx="7693670" cy="3632128"/>
          </a:xfrm>
          <a:prstGeom prst="rect">
            <a:avLst/>
          </a:prstGeom>
        </p:spPr>
      </p:pic>
      <p:sp>
        <p:nvSpPr>
          <p:cNvPr id="3" name="TextBox 2"/>
          <p:cNvSpPr txBox="1"/>
          <p:nvPr/>
        </p:nvSpPr>
        <p:spPr>
          <a:xfrm>
            <a:off x="4369614" y="1273599"/>
            <a:ext cx="3497943" cy="523220"/>
          </a:xfrm>
          <a:prstGeom prst="rect">
            <a:avLst/>
          </a:prstGeom>
          <a:noFill/>
        </p:spPr>
        <p:txBody>
          <a:bodyPr wrap="square" rtlCol="0">
            <a:spAutoFit/>
          </a:bodyPr>
          <a:lstStyle/>
          <a:p>
            <a:r>
              <a:rPr lang="zh-CN" altLang="en-US" sz="2800" dirty="0">
                <a:latin typeface="华文细黑" panose="02010600040101010101" pitchFamily="2" charset="-122"/>
                <a:ea typeface="华文细黑" panose="02010600040101010101" pitchFamily="2" charset="-122"/>
              </a:rPr>
              <a:t>二、人力资源外包</a:t>
            </a:r>
          </a:p>
        </p:txBody>
      </p:sp>
      <p:sp>
        <p:nvSpPr>
          <p:cNvPr id="4" name="TextBox 3"/>
          <p:cNvSpPr txBox="1"/>
          <p:nvPr/>
        </p:nvSpPr>
        <p:spPr>
          <a:xfrm>
            <a:off x="5021526" y="6120524"/>
            <a:ext cx="3701957" cy="369332"/>
          </a:xfrm>
          <a:prstGeom prst="rect">
            <a:avLst/>
          </a:prstGeom>
          <a:noFill/>
        </p:spPr>
        <p:txBody>
          <a:bodyPr wrap="square" rtlCol="0">
            <a:spAutoFit/>
          </a:bodyPr>
          <a:lstStyle/>
          <a:p>
            <a:r>
              <a:rPr lang="zh-CN" altLang="en-US" dirty="0"/>
              <a:t> </a:t>
            </a:r>
            <a:r>
              <a:rPr lang="zh-CN" altLang="en-US" dirty="0">
                <a:latin typeface="华文细黑" panose="02010600040101010101" pitchFamily="2" charset="-122"/>
                <a:ea typeface="华文细黑" panose="02010600040101010101" pitchFamily="2" charset="-122"/>
              </a:rPr>
              <a:t>企业人力资源外包模式</a:t>
            </a:r>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245"/>
          <p:cNvSpPr>
            <a:spLocks noChangeAspect="1"/>
          </p:cNvSpPr>
          <p:nvPr/>
        </p:nvSpPr>
        <p:spPr bwMode="auto">
          <a:xfrm>
            <a:off x="5327555" y="1946646"/>
            <a:ext cx="386556" cy="380863"/>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solidFill>
                <a:srgbClr val="000000"/>
              </a:solidFill>
              <a:latin typeface="Dotum" pitchFamily="34" charset="-127"/>
              <a:ea typeface="Dotum" pitchFamily="34" charset="-127"/>
            </a:endParaRPr>
          </a:p>
        </p:txBody>
      </p:sp>
      <p:sp>
        <p:nvSpPr>
          <p:cNvPr id="43" name="Freeform 132"/>
          <p:cNvSpPr>
            <a:spLocks noChangeAspect="1" noEditPoints="1"/>
          </p:cNvSpPr>
          <p:nvPr/>
        </p:nvSpPr>
        <p:spPr bwMode="auto">
          <a:xfrm>
            <a:off x="7968379" y="1936553"/>
            <a:ext cx="425551" cy="401051"/>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ln>
        </p:spPr>
        <p:txBody>
          <a:bodyPr vert="horz" wrap="square" lIns="121920" tIns="60960" rIns="121920" bIns="60960" numCol="1" anchor="t" anchorCtr="0" compatLnSpc="1"/>
          <a:lstStyle/>
          <a:p>
            <a:endParaRPr lang="en-US" sz="2400">
              <a:solidFill>
                <a:srgbClr val="000000"/>
              </a:solidFill>
              <a:latin typeface="Dotum" pitchFamily="34" charset="-127"/>
              <a:ea typeface="Dotum" pitchFamily="34" charset="-127"/>
            </a:endParaRPr>
          </a:p>
        </p:txBody>
      </p:sp>
      <p:sp>
        <p:nvSpPr>
          <p:cNvPr id="44" name="Freeform 34"/>
          <p:cNvSpPr>
            <a:spLocks noChangeAspect="1" noEditPoints="1"/>
          </p:cNvSpPr>
          <p:nvPr/>
        </p:nvSpPr>
        <p:spPr bwMode="auto">
          <a:xfrm rot="5400000">
            <a:off x="10612089" y="1975355"/>
            <a:ext cx="404179" cy="323445"/>
          </a:xfrm>
          <a:custGeom>
            <a:avLst/>
            <a:gdLst/>
            <a:ahLst/>
            <a:cxnLst>
              <a:cxn ang="0">
                <a:pos x="72" y="54"/>
              </a:cxn>
              <a:cxn ang="0">
                <a:pos x="70" y="57"/>
              </a:cxn>
              <a:cxn ang="0">
                <a:pos x="3" y="57"/>
              </a:cxn>
              <a:cxn ang="0">
                <a:pos x="0" y="54"/>
              </a:cxn>
              <a:cxn ang="0">
                <a:pos x="0" y="49"/>
              </a:cxn>
              <a:cxn ang="0">
                <a:pos x="3" y="47"/>
              </a:cxn>
              <a:cxn ang="0">
                <a:pos x="70" y="47"/>
              </a:cxn>
              <a:cxn ang="0">
                <a:pos x="72" y="49"/>
              </a:cxn>
              <a:cxn ang="0">
                <a:pos x="72" y="54"/>
              </a:cxn>
              <a:cxn ang="0">
                <a:pos x="72" y="24"/>
              </a:cxn>
              <a:cxn ang="0">
                <a:pos x="70" y="26"/>
              </a:cxn>
              <a:cxn ang="0">
                <a:pos x="8" y="26"/>
              </a:cxn>
              <a:cxn ang="0">
                <a:pos x="6" y="24"/>
              </a:cxn>
              <a:cxn ang="0">
                <a:pos x="6" y="18"/>
              </a:cxn>
              <a:cxn ang="0">
                <a:pos x="8" y="16"/>
              </a:cxn>
              <a:cxn ang="0">
                <a:pos x="70" y="16"/>
              </a:cxn>
              <a:cxn ang="0">
                <a:pos x="72" y="18"/>
              </a:cxn>
              <a:cxn ang="0">
                <a:pos x="72" y="24"/>
              </a:cxn>
              <a:cxn ang="0">
                <a:pos x="72" y="39"/>
              </a:cxn>
              <a:cxn ang="0">
                <a:pos x="70" y="42"/>
              </a:cxn>
              <a:cxn ang="0">
                <a:pos x="18" y="42"/>
              </a:cxn>
              <a:cxn ang="0">
                <a:pos x="16" y="39"/>
              </a:cxn>
              <a:cxn ang="0">
                <a:pos x="16" y="34"/>
              </a:cxn>
              <a:cxn ang="0">
                <a:pos x="18" y="31"/>
              </a:cxn>
              <a:cxn ang="0">
                <a:pos x="70" y="31"/>
              </a:cxn>
              <a:cxn ang="0">
                <a:pos x="72" y="34"/>
              </a:cxn>
              <a:cxn ang="0">
                <a:pos x="72" y="39"/>
              </a:cxn>
              <a:cxn ang="0">
                <a:pos x="72" y="8"/>
              </a:cxn>
              <a:cxn ang="0">
                <a:pos x="70" y="11"/>
              </a:cxn>
              <a:cxn ang="0">
                <a:pos x="24" y="11"/>
              </a:cxn>
              <a:cxn ang="0">
                <a:pos x="21" y="8"/>
              </a:cxn>
              <a:cxn ang="0">
                <a:pos x="21" y="3"/>
              </a:cxn>
              <a:cxn ang="0">
                <a:pos x="24" y="0"/>
              </a:cxn>
              <a:cxn ang="0">
                <a:pos x="70" y="0"/>
              </a:cxn>
              <a:cxn ang="0">
                <a:pos x="72" y="3"/>
              </a:cxn>
              <a:cxn ang="0">
                <a:pos x="72" y="8"/>
              </a:cxn>
            </a:cxnLst>
            <a:rect l="0" t="0" r="r" b="b"/>
            <a:pathLst>
              <a:path w="72" h="57">
                <a:moveTo>
                  <a:pt x="72" y="54"/>
                </a:moveTo>
                <a:cubicBezTo>
                  <a:pt x="72" y="56"/>
                  <a:pt x="71" y="57"/>
                  <a:pt x="70" y="57"/>
                </a:cubicBezTo>
                <a:cubicBezTo>
                  <a:pt x="3" y="57"/>
                  <a:pt x="3" y="57"/>
                  <a:pt x="3" y="57"/>
                </a:cubicBezTo>
                <a:cubicBezTo>
                  <a:pt x="2" y="57"/>
                  <a:pt x="0" y="56"/>
                  <a:pt x="0" y="54"/>
                </a:cubicBezTo>
                <a:cubicBezTo>
                  <a:pt x="0" y="49"/>
                  <a:pt x="0" y="49"/>
                  <a:pt x="0" y="49"/>
                </a:cubicBezTo>
                <a:cubicBezTo>
                  <a:pt x="0" y="48"/>
                  <a:pt x="2" y="47"/>
                  <a:pt x="3" y="47"/>
                </a:cubicBezTo>
                <a:cubicBezTo>
                  <a:pt x="70" y="47"/>
                  <a:pt x="70" y="47"/>
                  <a:pt x="70" y="47"/>
                </a:cubicBezTo>
                <a:cubicBezTo>
                  <a:pt x="71" y="47"/>
                  <a:pt x="72" y="48"/>
                  <a:pt x="72" y="49"/>
                </a:cubicBezTo>
                <a:lnTo>
                  <a:pt x="72" y="54"/>
                </a:lnTo>
                <a:close/>
                <a:moveTo>
                  <a:pt x="72" y="24"/>
                </a:moveTo>
                <a:cubicBezTo>
                  <a:pt x="72" y="25"/>
                  <a:pt x="71" y="26"/>
                  <a:pt x="70" y="26"/>
                </a:cubicBezTo>
                <a:cubicBezTo>
                  <a:pt x="8" y="26"/>
                  <a:pt x="8" y="26"/>
                  <a:pt x="8" y="26"/>
                </a:cubicBezTo>
                <a:cubicBezTo>
                  <a:pt x="7" y="26"/>
                  <a:pt x="6" y="25"/>
                  <a:pt x="6" y="24"/>
                </a:cubicBezTo>
                <a:cubicBezTo>
                  <a:pt x="6" y="18"/>
                  <a:pt x="6" y="18"/>
                  <a:pt x="6" y="18"/>
                </a:cubicBezTo>
                <a:cubicBezTo>
                  <a:pt x="6" y="17"/>
                  <a:pt x="7" y="16"/>
                  <a:pt x="8" y="16"/>
                </a:cubicBezTo>
                <a:cubicBezTo>
                  <a:pt x="70" y="16"/>
                  <a:pt x="70" y="16"/>
                  <a:pt x="70" y="16"/>
                </a:cubicBezTo>
                <a:cubicBezTo>
                  <a:pt x="71" y="16"/>
                  <a:pt x="72" y="17"/>
                  <a:pt x="72" y="18"/>
                </a:cubicBezTo>
                <a:lnTo>
                  <a:pt x="72" y="24"/>
                </a:lnTo>
                <a:close/>
                <a:moveTo>
                  <a:pt x="72" y="39"/>
                </a:moveTo>
                <a:cubicBezTo>
                  <a:pt x="72" y="40"/>
                  <a:pt x="71" y="42"/>
                  <a:pt x="70" y="42"/>
                </a:cubicBezTo>
                <a:cubicBezTo>
                  <a:pt x="18" y="42"/>
                  <a:pt x="18" y="42"/>
                  <a:pt x="18" y="42"/>
                </a:cubicBezTo>
                <a:cubicBezTo>
                  <a:pt x="17" y="42"/>
                  <a:pt x="16" y="40"/>
                  <a:pt x="16" y="39"/>
                </a:cubicBezTo>
                <a:cubicBezTo>
                  <a:pt x="16" y="34"/>
                  <a:pt x="16" y="34"/>
                  <a:pt x="16" y="34"/>
                </a:cubicBezTo>
                <a:cubicBezTo>
                  <a:pt x="16" y="32"/>
                  <a:pt x="17" y="31"/>
                  <a:pt x="18" y="31"/>
                </a:cubicBezTo>
                <a:cubicBezTo>
                  <a:pt x="70" y="31"/>
                  <a:pt x="70" y="31"/>
                  <a:pt x="70" y="31"/>
                </a:cubicBezTo>
                <a:cubicBezTo>
                  <a:pt x="71" y="31"/>
                  <a:pt x="72" y="32"/>
                  <a:pt x="72" y="34"/>
                </a:cubicBezTo>
                <a:lnTo>
                  <a:pt x="72" y="39"/>
                </a:lnTo>
                <a:close/>
                <a:moveTo>
                  <a:pt x="72" y="8"/>
                </a:moveTo>
                <a:cubicBezTo>
                  <a:pt x="72" y="10"/>
                  <a:pt x="71" y="11"/>
                  <a:pt x="70" y="11"/>
                </a:cubicBezTo>
                <a:cubicBezTo>
                  <a:pt x="24" y="11"/>
                  <a:pt x="24" y="11"/>
                  <a:pt x="24" y="11"/>
                </a:cubicBezTo>
                <a:cubicBezTo>
                  <a:pt x="22" y="11"/>
                  <a:pt x="21" y="10"/>
                  <a:pt x="21" y="8"/>
                </a:cubicBezTo>
                <a:cubicBezTo>
                  <a:pt x="21" y="3"/>
                  <a:pt x="21" y="3"/>
                  <a:pt x="21" y="3"/>
                </a:cubicBezTo>
                <a:cubicBezTo>
                  <a:pt x="21" y="2"/>
                  <a:pt x="22" y="0"/>
                  <a:pt x="24" y="0"/>
                </a:cubicBezTo>
                <a:cubicBezTo>
                  <a:pt x="70" y="0"/>
                  <a:pt x="70" y="0"/>
                  <a:pt x="70" y="0"/>
                </a:cubicBezTo>
                <a:cubicBezTo>
                  <a:pt x="71" y="0"/>
                  <a:pt x="72" y="2"/>
                  <a:pt x="72" y="3"/>
                </a:cubicBezTo>
                <a:lnTo>
                  <a:pt x="72" y="8"/>
                </a:lnTo>
                <a:close/>
              </a:path>
            </a:pathLst>
          </a:custGeom>
          <a:solidFill>
            <a:schemeClr val="bg1"/>
          </a:solidFill>
          <a:ln w="9525">
            <a:noFill/>
            <a:round/>
          </a:ln>
        </p:spPr>
        <p:txBody>
          <a:bodyPr vert="horz" wrap="square" lIns="121920" tIns="60960" rIns="121920" bIns="60960" numCol="1" anchor="t" anchorCtr="0" compatLnSpc="1"/>
          <a:lstStyle/>
          <a:p>
            <a:endParaRPr lang="en-US" sz="2400">
              <a:solidFill>
                <a:srgbClr val="000000"/>
              </a:solidFill>
              <a:latin typeface="Dotum" pitchFamily="34" charset="-127"/>
              <a:ea typeface="Dotum" pitchFamily="34" charset="-127"/>
            </a:endParaRPr>
          </a:p>
        </p:txBody>
      </p:sp>
      <p:pic>
        <p:nvPicPr>
          <p:cNvPr id="27" name="图片 26"/>
          <p:cNvPicPr>
            <a:picLocks noChangeAspect="1"/>
          </p:cNvPicPr>
          <p:nvPr/>
        </p:nvPicPr>
        <p:blipFill>
          <a:blip r:embed="rId3">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graphicFrame>
        <p:nvGraphicFramePr>
          <p:cNvPr id="3" name="对象 2"/>
          <p:cNvGraphicFramePr>
            <a:graphicFrameLocks noChangeAspect="1"/>
          </p:cNvGraphicFramePr>
          <p:nvPr>
            <p:extLst>
              <p:ext uri="{D42A27DB-BD31-4B8C-83A1-F6EECF244321}">
                <p14:modId xmlns:p14="http://schemas.microsoft.com/office/powerpoint/2010/main" val="732104204"/>
              </p:ext>
            </p:extLst>
          </p:nvPr>
        </p:nvGraphicFramePr>
        <p:xfrm>
          <a:off x="785370" y="2327509"/>
          <a:ext cx="10657059" cy="3754158"/>
        </p:xfrm>
        <a:graphic>
          <a:graphicData uri="http://schemas.openxmlformats.org/presentationml/2006/ole">
            <mc:AlternateContent xmlns:mc="http://schemas.openxmlformats.org/markup-compatibility/2006">
              <mc:Choice xmlns:v="urn:schemas-microsoft-com:vml" Requires="v">
                <p:oleObj spid="_x0000_s1046" name="文档" r:id="rId4" imgW="5840701" imgH="2057559" progId="Word.Document.12">
                  <p:embed/>
                </p:oleObj>
              </mc:Choice>
              <mc:Fallback>
                <p:oleObj name="文档" r:id="rId4" imgW="5840701" imgH="2057559" progId="Word.Document.12">
                  <p:embed/>
                  <p:pic>
                    <p:nvPicPr>
                      <p:cNvPr id="0" name=""/>
                      <p:cNvPicPr/>
                      <p:nvPr/>
                    </p:nvPicPr>
                    <p:blipFill>
                      <a:blip r:embed="rId5"/>
                      <a:stretch>
                        <a:fillRect/>
                      </a:stretch>
                    </p:blipFill>
                    <p:spPr>
                      <a:xfrm>
                        <a:off x="785370" y="2327509"/>
                        <a:ext cx="10657059" cy="3754158"/>
                      </a:xfrm>
                      <a:prstGeom prst="rect">
                        <a:avLst/>
                      </a:prstGeom>
                    </p:spPr>
                  </p:pic>
                </p:oleObj>
              </mc:Fallback>
            </mc:AlternateContent>
          </a:graphicData>
        </a:graphic>
      </p:graphicFrame>
      <p:sp>
        <p:nvSpPr>
          <p:cNvPr id="4" name="TextBox 3"/>
          <p:cNvSpPr txBox="1"/>
          <p:nvPr/>
        </p:nvSpPr>
        <p:spPr>
          <a:xfrm>
            <a:off x="3439885" y="1262743"/>
            <a:ext cx="5820229" cy="523220"/>
          </a:xfrm>
          <a:prstGeom prst="rect">
            <a:avLst/>
          </a:prstGeom>
          <a:noFill/>
        </p:spPr>
        <p:txBody>
          <a:bodyPr wrap="square" rtlCol="0">
            <a:spAutoFit/>
          </a:bodyPr>
          <a:lstStyle/>
          <a:p>
            <a:r>
              <a:rPr lang="zh-CN" altLang="en-US" sz="2800" dirty="0">
                <a:latin typeface="华文细黑" panose="02010600040101010101" pitchFamily="2" charset="-122"/>
                <a:ea typeface="华文细黑" panose="02010600040101010101" pitchFamily="2" charset="-122"/>
              </a:rPr>
              <a:t>劳务派遣与人力资源外包对比表</a:t>
            </a:r>
          </a:p>
        </p:txBody>
      </p:sp>
    </p:spTree>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9"/>
          <p:cNvSpPr/>
          <p:nvPr/>
        </p:nvSpPr>
        <p:spPr>
          <a:xfrm>
            <a:off x="4832352" y="2362200"/>
            <a:ext cx="586680" cy="586680"/>
          </a:xfrm>
          <a:prstGeom prst="ellipse">
            <a:avLst/>
          </a:pr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12" name="椭圆 11"/>
          <p:cNvSpPr/>
          <p:nvPr/>
        </p:nvSpPr>
        <p:spPr>
          <a:xfrm>
            <a:off x="4832352" y="3186179"/>
            <a:ext cx="586680" cy="586680"/>
          </a:xfrm>
          <a:prstGeom prst="ellipse">
            <a:avLst/>
          </a:pr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prstClr val="white"/>
              </a:solidFill>
            </a:endParaRPr>
          </a:p>
        </p:txBody>
      </p:sp>
      <p:sp>
        <p:nvSpPr>
          <p:cNvPr id="13" name="椭圆 12"/>
          <p:cNvSpPr/>
          <p:nvPr/>
        </p:nvSpPr>
        <p:spPr>
          <a:xfrm>
            <a:off x="4851401" y="3958348"/>
            <a:ext cx="586680" cy="586680"/>
          </a:xfrm>
          <a:prstGeom prst="ellipse">
            <a:avLst/>
          </a:pr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prstClr val="white"/>
              </a:solidFill>
            </a:endParaRPr>
          </a:p>
        </p:txBody>
      </p:sp>
      <p:grpSp>
        <p:nvGrpSpPr>
          <p:cNvPr id="18" name="组合 17"/>
          <p:cNvGrpSpPr/>
          <p:nvPr/>
        </p:nvGrpSpPr>
        <p:grpSpPr>
          <a:xfrm>
            <a:off x="-144693" y="1604799"/>
            <a:ext cx="12426168" cy="5291301"/>
            <a:chOff x="-108520" y="1203599"/>
            <a:chExt cx="9252520" cy="3939901"/>
          </a:xfrm>
        </p:grpSpPr>
        <p:sp>
          <p:nvSpPr>
            <p:cNvPr id="17" name="矩形 16"/>
            <p:cNvSpPr/>
            <p:nvPr/>
          </p:nvSpPr>
          <p:spPr>
            <a:xfrm flipH="1">
              <a:off x="2292873" y="3025911"/>
              <a:ext cx="62123" cy="1680673"/>
            </a:xfrm>
            <a:prstGeom prst="rect">
              <a:avLst/>
            </a:pr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prstClr val="white"/>
                </a:solidFill>
              </a:endParaRPr>
            </a:p>
          </p:txBody>
        </p:sp>
        <p:sp>
          <p:nvSpPr>
            <p:cNvPr id="15" name="矩形 8"/>
            <p:cNvSpPr/>
            <p:nvPr/>
          </p:nvSpPr>
          <p:spPr>
            <a:xfrm>
              <a:off x="1625722" y="1635403"/>
              <a:ext cx="1384178" cy="1404888"/>
            </a:xfrm>
            <a:custGeom>
              <a:avLst/>
              <a:gdLst>
                <a:gd name="connsiteX0" fmla="*/ 0 w 1406565"/>
                <a:gd name="connsiteY0" fmla="*/ 11063 h 1246634"/>
                <a:gd name="connsiteX1" fmla="*/ 642262 w 1406565"/>
                <a:gd name="connsiteY1" fmla="*/ 0 h 1246634"/>
                <a:gd name="connsiteX2" fmla="*/ 1406565 w 1406565"/>
                <a:gd name="connsiteY2" fmla="*/ 11063 h 1246634"/>
                <a:gd name="connsiteX3" fmla="*/ 1406565 w 1406565"/>
                <a:gd name="connsiteY3" fmla="*/ 538295 h 1246634"/>
                <a:gd name="connsiteX4" fmla="*/ 1405971 w 1406565"/>
                <a:gd name="connsiteY4" fmla="*/ 538295 h 1246634"/>
                <a:gd name="connsiteX5" fmla="*/ 752192 w 1406565"/>
                <a:gd name="connsiteY5" fmla="*/ 1241033 h 1246634"/>
                <a:gd name="connsiteX6" fmla="*/ 756433 w 1406565"/>
                <a:gd name="connsiteY6" fmla="*/ 1241033 h 1246634"/>
                <a:gd name="connsiteX7" fmla="*/ 764461 w 1406565"/>
                <a:gd name="connsiteY7" fmla="*/ 1246634 h 1246634"/>
                <a:gd name="connsiteX8" fmla="*/ 655108 w 1406565"/>
                <a:gd name="connsiteY8" fmla="*/ 1246634 h 1246634"/>
                <a:gd name="connsiteX9" fmla="*/ 658602 w 1406565"/>
                <a:gd name="connsiteY9" fmla="*/ 1244205 h 1246634"/>
                <a:gd name="connsiteX10" fmla="*/ 657400 w 1406565"/>
                <a:gd name="connsiteY10" fmla="*/ 1244205 h 1246634"/>
                <a:gd name="connsiteX11" fmla="*/ 548 w 1406565"/>
                <a:gd name="connsiteY11" fmla="*/ 538295 h 1246634"/>
                <a:gd name="connsiteX12" fmla="*/ 0 w 1406565"/>
                <a:gd name="connsiteY12" fmla="*/ 538295 h 1246634"/>
                <a:gd name="connsiteX13" fmla="*/ 0 w 1406565"/>
                <a:gd name="connsiteY13" fmla="*/ 11063 h 1246634"/>
                <a:gd name="connsiteX0-1" fmla="*/ 0 w 1406565"/>
                <a:gd name="connsiteY0-2" fmla="*/ 192038 h 1427609"/>
                <a:gd name="connsiteX1-3" fmla="*/ 689887 w 1406565"/>
                <a:gd name="connsiteY1-4" fmla="*/ 0 h 1427609"/>
                <a:gd name="connsiteX2-5" fmla="*/ 1406565 w 1406565"/>
                <a:gd name="connsiteY2-6" fmla="*/ 192038 h 1427609"/>
                <a:gd name="connsiteX3-7" fmla="*/ 1406565 w 1406565"/>
                <a:gd name="connsiteY3-8" fmla="*/ 719270 h 1427609"/>
                <a:gd name="connsiteX4-9" fmla="*/ 1405971 w 1406565"/>
                <a:gd name="connsiteY4-10" fmla="*/ 719270 h 1427609"/>
                <a:gd name="connsiteX5-11" fmla="*/ 752192 w 1406565"/>
                <a:gd name="connsiteY5-12" fmla="*/ 1422008 h 1427609"/>
                <a:gd name="connsiteX6-13" fmla="*/ 756433 w 1406565"/>
                <a:gd name="connsiteY6-14" fmla="*/ 1422008 h 1427609"/>
                <a:gd name="connsiteX7-15" fmla="*/ 764461 w 1406565"/>
                <a:gd name="connsiteY7-16" fmla="*/ 1427609 h 1427609"/>
                <a:gd name="connsiteX8-17" fmla="*/ 655108 w 1406565"/>
                <a:gd name="connsiteY8-18" fmla="*/ 1427609 h 1427609"/>
                <a:gd name="connsiteX9-19" fmla="*/ 658602 w 1406565"/>
                <a:gd name="connsiteY9-20" fmla="*/ 1425180 h 1427609"/>
                <a:gd name="connsiteX10-21" fmla="*/ 657400 w 1406565"/>
                <a:gd name="connsiteY10-22" fmla="*/ 1425180 h 1427609"/>
                <a:gd name="connsiteX11-23" fmla="*/ 548 w 1406565"/>
                <a:gd name="connsiteY11-24" fmla="*/ 719270 h 1427609"/>
                <a:gd name="connsiteX12-25" fmla="*/ 0 w 1406565"/>
                <a:gd name="connsiteY12-26" fmla="*/ 719270 h 1427609"/>
                <a:gd name="connsiteX13-27" fmla="*/ 0 w 1406565"/>
                <a:gd name="connsiteY13-28" fmla="*/ 192038 h 142760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Lst>
              <a:rect l="l" t="t" r="r" b="b"/>
              <a:pathLst>
                <a:path w="1406565" h="1427609">
                  <a:moveTo>
                    <a:pt x="0" y="192038"/>
                  </a:moveTo>
                  <a:lnTo>
                    <a:pt x="689887" y="0"/>
                  </a:lnTo>
                  <a:lnTo>
                    <a:pt x="1406565" y="192038"/>
                  </a:lnTo>
                  <a:lnTo>
                    <a:pt x="1406565" y="719270"/>
                  </a:lnTo>
                  <a:lnTo>
                    <a:pt x="1405971" y="719270"/>
                  </a:lnTo>
                  <a:cubicBezTo>
                    <a:pt x="1408627" y="1045257"/>
                    <a:pt x="1034815" y="1215380"/>
                    <a:pt x="752192" y="1422008"/>
                  </a:cubicBezTo>
                  <a:lnTo>
                    <a:pt x="756433" y="1422008"/>
                  </a:lnTo>
                  <a:lnTo>
                    <a:pt x="764461" y="1427609"/>
                  </a:lnTo>
                  <a:lnTo>
                    <a:pt x="655108" y="1427609"/>
                  </a:lnTo>
                  <a:cubicBezTo>
                    <a:pt x="656310" y="1426849"/>
                    <a:pt x="657457" y="1426015"/>
                    <a:pt x="658602" y="1425180"/>
                  </a:cubicBezTo>
                  <a:lnTo>
                    <a:pt x="657400" y="1425180"/>
                  </a:lnTo>
                  <a:cubicBezTo>
                    <a:pt x="374077" y="1217410"/>
                    <a:pt x="-2884" y="1047096"/>
                    <a:pt x="548" y="719270"/>
                  </a:cubicBezTo>
                  <a:lnTo>
                    <a:pt x="0" y="719270"/>
                  </a:lnTo>
                  <a:lnTo>
                    <a:pt x="0" y="192038"/>
                  </a:lnTo>
                  <a:close/>
                </a:path>
              </a:pathLst>
            </a:custGeom>
            <a:solidFill>
              <a:srgbClr val="559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prstClr val="white"/>
                </a:solidFill>
              </a:endParaRPr>
            </a:p>
          </p:txBody>
        </p:sp>
        <p:sp>
          <p:nvSpPr>
            <p:cNvPr id="9" name="矩形 8"/>
            <p:cNvSpPr/>
            <p:nvPr/>
          </p:nvSpPr>
          <p:spPr>
            <a:xfrm>
              <a:off x="-108520" y="1203599"/>
              <a:ext cx="9252520" cy="3939901"/>
            </a:xfrm>
            <a:custGeom>
              <a:avLst/>
              <a:gdLst/>
              <a:ahLst/>
              <a:cxnLst/>
              <a:rect l="l" t="t" r="r" b="b"/>
              <a:pathLst>
                <a:path w="9252520" h="3939901">
                  <a:moveTo>
                    <a:pt x="1551281" y="0"/>
                  </a:moveTo>
                  <a:lnTo>
                    <a:pt x="3307907" y="0"/>
                  </a:lnTo>
                  <a:cubicBezTo>
                    <a:pt x="3329509" y="0"/>
                    <a:pt x="3347020" y="17511"/>
                    <a:pt x="3347020" y="39113"/>
                  </a:cubicBezTo>
                  <a:lnTo>
                    <a:pt x="3347020" y="195563"/>
                  </a:lnTo>
                  <a:cubicBezTo>
                    <a:pt x="3347020" y="217165"/>
                    <a:pt x="3329509" y="234676"/>
                    <a:pt x="3307907" y="234676"/>
                  </a:cubicBezTo>
                  <a:lnTo>
                    <a:pt x="3130272" y="234676"/>
                  </a:lnTo>
                  <a:lnTo>
                    <a:pt x="3130272" y="1136330"/>
                  </a:lnTo>
                  <a:lnTo>
                    <a:pt x="3129678" y="1136330"/>
                  </a:lnTo>
                  <a:cubicBezTo>
                    <a:pt x="3132334" y="1462317"/>
                    <a:pt x="2758522" y="1632440"/>
                    <a:pt x="2475899" y="1839068"/>
                  </a:cubicBezTo>
                  <a:lnTo>
                    <a:pt x="2480140" y="1839068"/>
                  </a:lnTo>
                  <a:cubicBezTo>
                    <a:pt x="2763157" y="2046614"/>
                    <a:pt x="3139611" y="2216785"/>
                    <a:pt x="3136946" y="2543918"/>
                  </a:cubicBezTo>
                  <a:lnTo>
                    <a:pt x="3137540" y="2543918"/>
                  </a:lnTo>
                  <a:lnTo>
                    <a:pt x="3137540" y="3473176"/>
                  </a:lnTo>
                  <a:lnTo>
                    <a:pt x="9252520" y="3473176"/>
                  </a:lnTo>
                  <a:lnTo>
                    <a:pt x="9252520" y="3939901"/>
                  </a:lnTo>
                  <a:lnTo>
                    <a:pt x="0" y="3939901"/>
                  </a:lnTo>
                  <a:lnTo>
                    <a:pt x="0" y="3473176"/>
                  </a:lnTo>
                  <a:lnTo>
                    <a:pt x="1730975" y="3473176"/>
                  </a:lnTo>
                  <a:lnTo>
                    <a:pt x="1730975" y="2543918"/>
                  </a:lnTo>
                  <a:lnTo>
                    <a:pt x="1731523" y="2543918"/>
                  </a:lnTo>
                  <a:cubicBezTo>
                    <a:pt x="1728115" y="2218390"/>
                    <a:pt x="2099787" y="2048173"/>
                    <a:pt x="2382309" y="1842240"/>
                  </a:cubicBezTo>
                  <a:lnTo>
                    <a:pt x="2381107" y="1842240"/>
                  </a:lnTo>
                  <a:cubicBezTo>
                    <a:pt x="2097784" y="1634470"/>
                    <a:pt x="1720823" y="1464156"/>
                    <a:pt x="1724255" y="1136330"/>
                  </a:cubicBezTo>
                  <a:lnTo>
                    <a:pt x="1723707" y="1136330"/>
                  </a:lnTo>
                  <a:lnTo>
                    <a:pt x="1723707" y="234676"/>
                  </a:lnTo>
                  <a:lnTo>
                    <a:pt x="1551281" y="234676"/>
                  </a:lnTo>
                  <a:cubicBezTo>
                    <a:pt x="1529679" y="234676"/>
                    <a:pt x="1512168" y="217165"/>
                    <a:pt x="1512168" y="195563"/>
                  </a:cubicBezTo>
                  <a:lnTo>
                    <a:pt x="1512168" y="39113"/>
                  </a:lnTo>
                  <a:cubicBezTo>
                    <a:pt x="1512168" y="17511"/>
                    <a:pt x="1529679" y="0"/>
                    <a:pt x="1551281" y="0"/>
                  </a:cubicBezTo>
                  <a:close/>
                </a:path>
              </a:pathLst>
            </a:custGeom>
            <a:noFill/>
            <a:ln w="63500">
              <a:solidFill>
                <a:srgbClr val="232B3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prstClr val="black"/>
                </a:solidFill>
              </a:endParaRPr>
            </a:p>
          </p:txBody>
        </p:sp>
      </p:grpSp>
      <p:sp>
        <p:nvSpPr>
          <p:cNvPr id="20" name="TextBox 19"/>
          <p:cNvSpPr txBox="1"/>
          <p:nvPr/>
        </p:nvSpPr>
        <p:spPr>
          <a:xfrm>
            <a:off x="5770733" y="2417546"/>
            <a:ext cx="5218675" cy="667106"/>
          </a:xfrm>
          <a:prstGeom prst="rect">
            <a:avLst/>
          </a:prstGeom>
          <a:noFill/>
        </p:spPr>
        <p:txBody>
          <a:bodyPr wrap="square" rtlCol="0">
            <a:spAutoFit/>
          </a:bodyPr>
          <a:lstStyle/>
          <a:p>
            <a:r>
              <a:rPr lang="zh-CN" altLang="en-US" sz="2400" dirty="0">
                <a:solidFill>
                  <a:prstClr val="black"/>
                </a:solidFill>
                <a:latin typeface="华文细黑" panose="02010600040101010101" pitchFamily="2" charset="-122"/>
                <a:ea typeface="华文细黑" panose="02010600040101010101" pitchFamily="2" charset="-122"/>
              </a:rPr>
              <a:t>劳动合同理论</a:t>
            </a:r>
          </a:p>
          <a:p>
            <a:endParaRPr lang="zh-CN" altLang="en-US" sz="1335" dirty="0">
              <a:solidFill>
                <a:prstClr val="black"/>
              </a:solidFill>
              <a:latin typeface="Segoe UI Light" pitchFamily="34" charset="0"/>
            </a:endParaRPr>
          </a:p>
        </p:txBody>
      </p:sp>
      <p:sp>
        <p:nvSpPr>
          <p:cNvPr id="22" name="TextBox 21"/>
          <p:cNvSpPr txBox="1"/>
          <p:nvPr/>
        </p:nvSpPr>
        <p:spPr>
          <a:xfrm>
            <a:off x="5770732" y="3283437"/>
            <a:ext cx="5218675" cy="667106"/>
          </a:xfrm>
          <a:prstGeom prst="rect">
            <a:avLst/>
          </a:prstGeom>
          <a:noFill/>
        </p:spPr>
        <p:txBody>
          <a:bodyPr wrap="square" rtlCol="0">
            <a:spAutoFit/>
          </a:bodyPr>
          <a:lstStyle/>
          <a:p>
            <a:r>
              <a:rPr lang="zh-CN" altLang="en-US" sz="2400" dirty="0">
                <a:solidFill>
                  <a:prstClr val="black"/>
                </a:solidFill>
                <a:latin typeface="华文细黑" panose="02010600040101010101" pitchFamily="2" charset="-122"/>
                <a:ea typeface="华文细黑" panose="02010600040101010101" pitchFamily="2" charset="-122"/>
              </a:rPr>
              <a:t>同工同酬理论</a:t>
            </a:r>
          </a:p>
          <a:p>
            <a:endParaRPr lang="zh-CN" altLang="en-US" sz="1335" dirty="0">
              <a:solidFill>
                <a:prstClr val="black"/>
              </a:solidFill>
              <a:latin typeface="Segoe UI Light" pitchFamily="34" charset="0"/>
            </a:endParaRPr>
          </a:p>
        </p:txBody>
      </p:sp>
      <p:sp>
        <p:nvSpPr>
          <p:cNvPr id="24" name="TextBox 23"/>
          <p:cNvSpPr txBox="1"/>
          <p:nvPr/>
        </p:nvSpPr>
        <p:spPr>
          <a:xfrm>
            <a:off x="5770733" y="4052170"/>
            <a:ext cx="5218675" cy="872547"/>
          </a:xfrm>
          <a:prstGeom prst="rect">
            <a:avLst/>
          </a:prstGeom>
          <a:noFill/>
        </p:spPr>
        <p:txBody>
          <a:bodyPr wrap="square" rtlCol="0">
            <a:spAutoFit/>
          </a:bodyPr>
          <a:lstStyle/>
          <a:p>
            <a:r>
              <a:rPr lang="zh-CN" altLang="en-US" sz="2400" dirty="0">
                <a:solidFill>
                  <a:prstClr val="black"/>
                </a:solidFill>
                <a:latin typeface="华文细黑" panose="02010600040101010101" pitchFamily="2" charset="-122"/>
                <a:ea typeface="华文细黑" panose="02010600040101010101" pitchFamily="2" charset="-122"/>
              </a:rPr>
              <a:t>员工关系管理理论</a:t>
            </a:r>
          </a:p>
          <a:p>
            <a:endParaRPr lang="en-US" altLang="zh-CN" sz="1335" dirty="0">
              <a:solidFill>
                <a:prstClr val="black"/>
              </a:solidFill>
              <a:latin typeface="华文细黑" panose="02010600040101010101" pitchFamily="2" charset="-122"/>
              <a:ea typeface="华文细黑" panose="02010600040101010101" pitchFamily="2" charset="-122"/>
            </a:endParaRPr>
          </a:p>
          <a:p>
            <a:endParaRPr lang="zh-CN" altLang="en-US" sz="1335" dirty="0">
              <a:solidFill>
                <a:prstClr val="black"/>
              </a:solidFill>
              <a:latin typeface="Segoe UI Light" pitchFamily="34" charset="0"/>
            </a:endParaRPr>
          </a:p>
        </p:txBody>
      </p:sp>
      <p:grpSp>
        <p:nvGrpSpPr>
          <p:cNvPr id="28" name="组合 27"/>
          <p:cNvGrpSpPr/>
          <p:nvPr/>
        </p:nvGrpSpPr>
        <p:grpSpPr>
          <a:xfrm>
            <a:off x="4993659" y="3336620"/>
            <a:ext cx="315139" cy="311197"/>
            <a:chOff x="9071432" y="2401956"/>
            <a:chExt cx="1073666" cy="1060237"/>
          </a:xfrm>
        </p:grpSpPr>
        <p:sp>
          <p:nvSpPr>
            <p:cNvPr id="29" name="任意多边形 28"/>
            <p:cNvSpPr/>
            <p:nvPr/>
          </p:nvSpPr>
          <p:spPr>
            <a:xfrm>
              <a:off x="9071432" y="2401956"/>
              <a:ext cx="1073666" cy="955209"/>
            </a:xfrm>
            <a:custGeom>
              <a:avLst/>
              <a:gdLst/>
              <a:ahLst/>
              <a:cxnLst/>
              <a:rect l="l" t="t" r="r" b="b"/>
              <a:pathLst>
                <a:path w="1073666" h="955209">
                  <a:moveTo>
                    <a:pt x="536833" y="0"/>
                  </a:moveTo>
                  <a:cubicBezTo>
                    <a:pt x="833318" y="0"/>
                    <a:pt x="1073666" y="178783"/>
                    <a:pt x="1073666" y="399322"/>
                  </a:cubicBezTo>
                  <a:cubicBezTo>
                    <a:pt x="1073666" y="619861"/>
                    <a:pt x="833318" y="798644"/>
                    <a:pt x="536833" y="798644"/>
                  </a:cubicBezTo>
                  <a:lnTo>
                    <a:pt x="451632" y="792255"/>
                  </a:lnTo>
                  <a:cubicBezTo>
                    <a:pt x="374779" y="857533"/>
                    <a:pt x="285584" y="927104"/>
                    <a:pt x="149741" y="955209"/>
                  </a:cubicBezTo>
                  <a:cubicBezTo>
                    <a:pt x="178308" y="906865"/>
                    <a:pt x="243377" y="835707"/>
                    <a:pt x="248758" y="735321"/>
                  </a:cubicBezTo>
                  <a:cubicBezTo>
                    <a:pt x="99027" y="665239"/>
                    <a:pt x="0" y="540882"/>
                    <a:pt x="0" y="399322"/>
                  </a:cubicBezTo>
                  <a:cubicBezTo>
                    <a:pt x="0" y="178783"/>
                    <a:pt x="240348" y="0"/>
                    <a:pt x="536833" y="0"/>
                  </a:cubicBezTo>
                  <a:close/>
                </a:path>
              </a:pathLst>
            </a:cu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30" name="弧形 29"/>
            <p:cNvSpPr/>
            <p:nvPr/>
          </p:nvSpPr>
          <p:spPr>
            <a:xfrm rot="18074005">
              <a:off x="9166664" y="2559941"/>
              <a:ext cx="902252" cy="902252"/>
            </a:xfrm>
            <a:prstGeom prst="arc">
              <a:avLst>
                <a:gd name="adj1" fmla="val 16200000"/>
                <a:gd name="adj2" fmla="val 19357459"/>
              </a:avLst>
            </a:prstGeom>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prstClr val="black"/>
                </a:solidFill>
              </a:endParaRPr>
            </a:p>
          </p:txBody>
        </p:sp>
      </p:grpSp>
      <p:grpSp>
        <p:nvGrpSpPr>
          <p:cNvPr id="40" name="组合 39"/>
          <p:cNvGrpSpPr/>
          <p:nvPr/>
        </p:nvGrpSpPr>
        <p:grpSpPr>
          <a:xfrm>
            <a:off x="5030752" y="2489860"/>
            <a:ext cx="215280" cy="407561"/>
            <a:chOff x="5130721" y="-266700"/>
            <a:chExt cx="990600" cy="1875362"/>
          </a:xfrm>
        </p:grpSpPr>
        <p:sp>
          <p:nvSpPr>
            <p:cNvPr id="41" name="椭圆 111"/>
            <p:cNvSpPr/>
            <p:nvPr/>
          </p:nvSpPr>
          <p:spPr>
            <a:xfrm>
              <a:off x="5130721" y="-266700"/>
              <a:ext cx="990600" cy="1501925"/>
            </a:xfrm>
            <a:custGeom>
              <a:avLst/>
              <a:gdLst/>
              <a:ahLst/>
              <a:cxnLst/>
              <a:rect l="l" t="t" r="r" b="b"/>
              <a:pathLst>
                <a:path w="990600" h="1501925">
                  <a:moveTo>
                    <a:pt x="495300" y="0"/>
                  </a:moveTo>
                  <a:cubicBezTo>
                    <a:pt x="768847" y="0"/>
                    <a:pt x="990600" y="221753"/>
                    <a:pt x="990600" y="495300"/>
                  </a:cubicBezTo>
                  <a:cubicBezTo>
                    <a:pt x="990600" y="624140"/>
                    <a:pt x="941407" y="741489"/>
                    <a:pt x="859584" y="828497"/>
                  </a:cubicBezTo>
                  <a:lnTo>
                    <a:pt x="610953" y="1438275"/>
                  </a:lnTo>
                  <a:lnTo>
                    <a:pt x="602238" y="1438275"/>
                  </a:lnTo>
                  <a:cubicBezTo>
                    <a:pt x="581653" y="1476862"/>
                    <a:pt x="540649" y="1501925"/>
                    <a:pt x="493791" y="1501925"/>
                  </a:cubicBezTo>
                  <a:cubicBezTo>
                    <a:pt x="432195" y="1501925"/>
                    <a:pt x="380714" y="1458615"/>
                    <a:pt x="370636" y="1400244"/>
                  </a:cubicBezTo>
                  <a:lnTo>
                    <a:pt x="143857" y="844060"/>
                  </a:lnTo>
                  <a:cubicBezTo>
                    <a:pt x="54886" y="754662"/>
                    <a:pt x="0" y="631391"/>
                    <a:pt x="0" y="495300"/>
                  </a:cubicBezTo>
                  <a:cubicBezTo>
                    <a:pt x="0" y="221753"/>
                    <a:pt x="221753" y="0"/>
                    <a:pt x="495300" y="0"/>
                  </a:cubicBezTo>
                  <a:close/>
                </a:path>
              </a:pathLst>
            </a:cu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42" name="弧形 41"/>
            <p:cNvSpPr/>
            <p:nvPr/>
          </p:nvSpPr>
          <p:spPr>
            <a:xfrm rot="16200000">
              <a:off x="5353051" y="-23585"/>
              <a:ext cx="569126" cy="569126"/>
            </a:xfrm>
            <a:prstGeom prst="arc">
              <a:avLst>
                <a:gd name="adj1" fmla="val 16200000"/>
                <a:gd name="adj2" fmla="val 21549875"/>
              </a:avLst>
            </a:prstGeom>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prstClr val="black"/>
                </a:solidFill>
              </a:endParaRPr>
            </a:p>
          </p:txBody>
        </p:sp>
        <p:cxnSp>
          <p:nvCxnSpPr>
            <p:cNvPr id="43" name="直接连接符 42"/>
            <p:cNvCxnSpPr/>
            <p:nvPr/>
          </p:nvCxnSpPr>
          <p:spPr>
            <a:xfrm>
              <a:off x="5345033" y="739816"/>
              <a:ext cx="561975" cy="0"/>
            </a:xfrm>
            <a:prstGeom prst="line">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cxnSp>
        <p:sp>
          <p:nvSpPr>
            <p:cNvPr id="44" name="弧形 43"/>
            <p:cNvSpPr/>
            <p:nvPr/>
          </p:nvSpPr>
          <p:spPr>
            <a:xfrm rot="18538541">
              <a:off x="5325301" y="899887"/>
              <a:ext cx="654615" cy="654614"/>
            </a:xfrm>
            <a:prstGeom prst="arc">
              <a:avLst>
                <a:gd name="adj1" fmla="val 16825339"/>
                <a:gd name="adj2" fmla="val 21059724"/>
              </a:avLst>
            </a:prstGeom>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prstClr val="black"/>
                </a:solidFill>
              </a:endParaRPr>
            </a:p>
          </p:txBody>
        </p:sp>
        <p:sp>
          <p:nvSpPr>
            <p:cNvPr id="45" name="弧形 44"/>
            <p:cNvSpPr/>
            <p:nvPr/>
          </p:nvSpPr>
          <p:spPr>
            <a:xfrm rot="18000000">
              <a:off x="5378228" y="1039535"/>
              <a:ext cx="569127" cy="569127"/>
            </a:xfrm>
            <a:prstGeom prst="arc">
              <a:avLst>
                <a:gd name="adj1" fmla="val 17524474"/>
                <a:gd name="adj2" fmla="val 21013263"/>
              </a:avLst>
            </a:prstGeom>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prstClr val="black"/>
                </a:solidFill>
              </a:endParaRPr>
            </a:p>
          </p:txBody>
        </p:sp>
      </p:grpSp>
      <p:grpSp>
        <p:nvGrpSpPr>
          <p:cNvPr id="46" name="组合 45"/>
          <p:cNvGrpSpPr/>
          <p:nvPr/>
        </p:nvGrpSpPr>
        <p:grpSpPr>
          <a:xfrm>
            <a:off x="5061726" y="4064641"/>
            <a:ext cx="179129" cy="349467"/>
            <a:chOff x="-367646" y="2940431"/>
            <a:chExt cx="217031" cy="423407"/>
          </a:xfrm>
        </p:grpSpPr>
        <p:sp>
          <p:nvSpPr>
            <p:cNvPr id="47" name="圆角矩形 46"/>
            <p:cNvSpPr/>
            <p:nvPr/>
          </p:nvSpPr>
          <p:spPr>
            <a:xfrm>
              <a:off x="-367646" y="3003286"/>
              <a:ext cx="217031" cy="36055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48" name="圆角矩形 47"/>
            <p:cNvSpPr/>
            <p:nvPr/>
          </p:nvSpPr>
          <p:spPr>
            <a:xfrm>
              <a:off x="-294117" y="3069102"/>
              <a:ext cx="57751" cy="97061"/>
            </a:xfrm>
            <a:prstGeom prst="roundRect">
              <a:avLst>
                <a:gd name="adj" fmla="val 50000"/>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49" name="弧形 48"/>
            <p:cNvSpPr/>
            <p:nvPr/>
          </p:nvSpPr>
          <p:spPr>
            <a:xfrm>
              <a:off x="-358219" y="2940431"/>
              <a:ext cx="103698" cy="103698"/>
            </a:xfrm>
            <a:prstGeom prst="arc">
              <a:avLst>
                <a:gd name="adj1" fmla="val 16200000"/>
                <a:gd name="adj2" fmla="val 21210112"/>
              </a:avLst>
            </a:prstGeom>
            <a:noFill/>
            <a:ln w="190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prstClr val="black"/>
                </a:solidFill>
              </a:endParaRPr>
            </a:p>
          </p:txBody>
        </p:sp>
      </p:grpSp>
      <p:grpSp>
        <p:nvGrpSpPr>
          <p:cNvPr id="51" name="组合 50"/>
          <p:cNvGrpSpPr/>
          <p:nvPr/>
        </p:nvGrpSpPr>
        <p:grpSpPr>
          <a:xfrm>
            <a:off x="-483871" y="-795874"/>
            <a:ext cx="4884403" cy="2080299"/>
            <a:chOff x="-483871" y="-795874"/>
            <a:chExt cx="4884403" cy="2080299"/>
          </a:xfrm>
        </p:grpSpPr>
        <p:pic>
          <p:nvPicPr>
            <p:cNvPr id="52" name="图片 51"/>
            <p:cNvPicPr>
              <a:picLocks noChangeAspect="1"/>
            </p:cNvPicPr>
            <p:nvPr/>
          </p:nvPicPr>
          <p:blipFill>
            <a:blip r:embed="rId2">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53" name="文本框 52"/>
            <p:cNvSpPr txBox="1"/>
            <p:nvPr/>
          </p:nvSpPr>
          <p:spPr>
            <a:xfrm>
              <a:off x="395786" y="436730"/>
              <a:ext cx="2866030" cy="523220"/>
            </a:xfrm>
            <a:prstGeom prst="rect">
              <a:avLst/>
            </a:prstGeom>
            <a:noFill/>
          </p:spPr>
          <p:txBody>
            <a:bodyPr wrap="square" rtlCol="0">
              <a:spAutoFit/>
            </a:bodyPr>
            <a:lstStyle/>
            <a:p>
              <a:r>
                <a:rPr lang="zh-CN" altLang="en-US" sz="2800" dirty="0">
                  <a:solidFill>
                    <a:prstClr val="black"/>
                  </a:solidFill>
                  <a:latin typeface="华文细黑" panose="02010600040101010101" pitchFamily="2" charset="-122"/>
                  <a:ea typeface="华文细黑" panose="02010600040101010101" pitchFamily="2" charset="-122"/>
                </a:rPr>
                <a:t>相关理论</a:t>
              </a:r>
            </a:p>
          </p:txBody>
        </p:sp>
      </p:grpSp>
    </p:spTree>
    <p:extLst>
      <p:ext uri="{BB962C8B-B14F-4D97-AF65-F5344CB8AC3E}">
        <p14:creationId xmlns:p14="http://schemas.microsoft.com/office/powerpoint/2010/main" val="3360412140"/>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rcRect t="60589" r="53519"/>
          <a:stretch>
            <a:fillRect/>
          </a:stretch>
        </p:blipFill>
        <p:spPr>
          <a:xfrm rot="18571216">
            <a:off x="-830670" y="-1570681"/>
            <a:ext cx="6555461" cy="4989057"/>
          </a:xfrm>
          <a:custGeom>
            <a:avLst/>
            <a:gdLst>
              <a:gd name="connsiteX0" fmla="*/ 1605325 w 4313260"/>
              <a:gd name="connsiteY0" fmla="*/ 0 h 3282622"/>
              <a:gd name="connsiteX1" fmla="*/ 4313260 w 4313260"/>
              <a:gd name="connsiteY1" fmla="*/ 3282622 h 3282622"/>
              <a:gd name="connsiteX2" fmla="*/ 0 w 4313260"/>
              <a:gd name="connsiteY2" fmla="*/ 3282622 h 3282622"/>
              <a:gd name="connsiteX3" fmla="*/ 0 w 4313260"/>
              <a:gd name="connsiteY3" fmla="*/ 1324281 h 3282622"/>
              <a:gd name="connsiteX4" fmla="*/ 1605325 w 4313260"/>
              <a:gd name="connsiteY4" fmla="*/ 0 h 32826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3260" h="3282622">
                <a:moveTo>
                  <a:pt x="1605325" y="0"/>
                </a:moveTo>
                <a:lnTo>
                  <a:pt x="4313260" y="3282622"/>
                </a:lnTo>
                <a:lnTo>
                  <a:pt x="0" y="3282622"/>
                </a:lnTo>
                <a:lnTo>
                  <a:pt x="0" y="1324281"/>
                </a:lnTo>
                <a:lnTo>
                  <a:pt x="1605325" y="0"/>
                </a:lnTo>
                <a:close/>
              </a:path>
            </a:pathLst>
          </a:custGeom>
        </p:spPr>
      </p:pic>
      <p:pic>
        <p:nvPicPr>
          <p:cNvPr id="12" name="图片 11"/>
          <p:cNvPicPr>
            <a:picLocks noChangeAspect="1"/>
          </p:cNvPicPr>
          <p:nvPr/>
        </p:nvPicPr>
        <p:blipFill>
          <a:blip r:embed="rId2">
            <a:extLst>
              <a:ext uri="{28A0092B-C50C-407E-A947-70E740481C1C}">
                <a14:useLocalDpi xmlns:a14="http://schemas.microsoft.com/office/drawing/2010/main" val="0"/>
              </a:ext>
            </a:extLst>
          </a:blip>
          <a:srcRect t="61706" r="40353"/>
          <a:stretch>
            <a:fillRect/>
          </a:stretch>
        </p:blipFill>
        <p:spPr>
          <a:xfrm rot="8195221">
            <a:off x="6015934" y="3502426"/>
            <a:ext cx="7957079" cy="4585384"/>
          </a:xfrm>
          <a:custGeom>
            <a:avLst/>
            <a:gdLst>
              <a:gd name="connsiteX0" fmla="*/ 0 w 5125566"/>
              <a:gd name="connsiteY0" fmla="*/ 2953683 h 2953683"/>
              <a:gd name="connsiteX1" fmla="*/ 0 w 5125566"/>
              <a:gd name="connsiteY1" fmla="*/ 2117735 h 2953683"/>
              <a:gd name="connsiteX2" fmla="*/ 2003551 w 5125566"/>
              <a:gd name="connsiteY2" fmla="*/ 0 h 2953683"/>
              <a:gd name="connsiteX3" fmla="*/ 5125566 w 5125566"/>
              <a:gd name="connsiteY3" fmla="*/ 2953683 h 2953683"/>
              <a:gd name="connsiteX4" fmla="*/ 0 w 5125566"/>
              <a:gd name="connsiteY4" fmla="*/ 2953683 h 2953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25566" h="2953683">
                <a:moveTo>
                  <a:pt x="0" y="2953683"/>
                </a:moveTo>
                <a:lnTo>
                  <a:pt x="0" y="2117735"/>
                </a:lnTo>
                <a:lnTo>
                  <a:pt x="2003551" y="0"/>
                </a:lnTo>
                <a:lnTo>
                  <a:pt x="5125566" y="2953683"/>
                </a:lnTo>
                <a:lnTo>
                  <a:pt x="0" y="2953683"/>
                </a:lnTo>
                <a:close/>
              </a:path>
            </a:pathLst>
          </a:custGeom>
        </p:spPr>
      </p:pic>
      <p:sp>
        <p:nvSpPr>
          <p:cNvPr id="13" name="文本框 12"/>
          <p:cNvSpPr txBox="1"/>
          <p:nvPr/>
        </p:nvSpPr>
        <p:spPr>
          <a:xfrm>
            <a:off x="4502769" y="3373742"/>
            <a:ext cx="3908715" cy="830997"/>
          </a:xfrm>
          <a:prstGeom prst="rect">
            <a:avLst/>
          </a:prstGeom>
          <a:noFill/>
        </p:spPr>
        <p:txBody>
          <a:bodyPr wrap="square" rtlCol="0">
            <a:spAutoFit/>
          </a:bodyPr>
          <a:lstStyle/>
          <a:p>
            <a:r>
              <a:rPr lang="zh-CN" altLang="en-US" sz="4800" b="1" dirty="0">
                <a:solidFill>
                  <a:srgbClr val="000000"/>
                </a:solidFill>
                <a:effectLst>
                  <a:outerShdw blurRad="60007" dist="310007" dir="7680000" sy="30000" kx="1300200" algn="ctr" rotWithShape="0">
                    <a:prstClr val="black">
                      <a:alpha val="32000"/>
                    </a:prstClr>
                  </a:outerShdw>
                </a:effectLst>
                <a:latin typeface="方正兰亭粗黑简体" panose="02000000000000000000" pitchFamily="2" charset="-122"/>
                <a:ea typeface="方正兰亭粗黑简体" panose="02000000000000000000" pitchFamily="2" charset="-122"/>
              </a:rPr>
              <a:t>背景分析</a:t>
            </a:r>
            <a:endParaRPr lang="zh-CN" altLang="en-US" sz="4800" b="1" dirty="0">
              <a:solidFill>
                <a:srgbClr val="000000"/>
              </a:solidFill>
              <a:effectLst>
                <a:outerShdw blurRad="60007" dist="310007" dir="7680000" sy="30000" kx="1300200" algn="ctr" rotWithShape="0">
                  <a:prstClr val="black">
                    <a:alpha val="32000"/>
                  </a:prstClr>
                </a:outerShdw>
              </a:effectLst>
              <a:latin typeface="造字工房悦黑体验版纤细体" pitchFamily="50" charset="-122"/>
              <a:ea typeface="造字工房悦黑体验版纤细体" pitchFamily="50" charset="-122"/>
            </a:endParaRPr>
          </a:p>
        </p:txBody>
      </p:sp>
      <p:sp>
        <p:nvSpPr>
          <p:cNvPr id="15" name="文本框 14"/>
          <p:cNvSpPr txBox="1"/>
          <p:nvPr/>
        </p:nvSpPr>
        <p:spPr>
          <a:xfrm>
            <a:off x="4502769" y="4314598"/>
            <a:ext cx="3078429" cy="338554"/>
          </a:xfrm>
          <a:prstGeom prst="rect">
            <a:avLst/>
          </a:prstGeom>
          <a:noFill/>
        </p:spPr>
        <p:txBody>
          <a:bodyPr wrap="square" rtlCol="0">
            <a:spAutoFit/>
          </a:bodyPr>
          <a:lstStyle/>
          <a:p>
            <a:pPr marL="285750" indent="-285750">
              <a:buFont typeface="Wingdings" pitchFamily="2" charset="2"/>
              <a:buChar char="n"/>
            </a:pPr>
            <a:r>
              <a:rPr lang="zh-CN" altLang="en-US" sz="1600" dirty="0">
                <a:solidFill>
                  <a:srgbClr val="000000"/>
                </a:solidFill>
                <a:effectLst>
                  <a:outerShdw blurRad="60007" dist="310007" dir="7680000" sy="30000" kx="1300200" algn="ctr" rotWithShape="0">
                    <a:prstClr val="black">
                      <a:alpha val="32000"/>
                    </a:prstClr>
                  </a:outerShdw>
                </a:effectLst>
                <a:latin typeface="华文细黑" panose="02010600040101010101" pitchFamily="2" charset="-122"/>
                <a:ea typeface="华文细黑" panose="02010600040101010101" pitchFamily="2" charset="-122"/>
              </a:rPr>
              <a:t>企业劳务派遣员工分布情况</a:t>
            </a:r>
          </a:p>
        </p:txBody>
      </p:sp>
      <p:sp>
        <p:nvSpPr>
          <p:cNvPr id="16" name="文本框 15"/>
          <p:cNvSpPr txBox="1"/>
          <p:nvPr/>
        </p:nvSpPr>
        <p:spPr>
          <a:xfrm>
            <a:off x="5118188" y="2138920"/>
            <a:ext cx="1768659" cy="1323439"/>
          </a:xfrm>
          <a:prstGeom prst="rect">
            <a:avLst/>
          </a:prstGeom>
          <a:noFill/>
        </p:spPr>
        <p:txBody>
          <a:bodyPr wrap="square" rtlCol="0">
            <a:spAutoFit/>
          </a:bodyPr>
          <a:lstStyle/>
          <a:p>
            <a:r>
              <a:rPr lang="en-US" altLang="zh-CN" sz="8000" b="1" dirty="0">
                <a:solidFill>
                  <a:srgbClr val="000000"/>
                </a:solidFill>
                <a:latin typeface="方正兰亭粗黑简体" panose="02000000000000000000" pitchFamily="2" charset="-122"/>
                <a:ea typeface="方正兰亭粗黑简体" panose="02000000000000000000" pitchFamily="2" charset="-122"/>
              </a:rPr>
              <a:t>02</a:t>
            </a:r>
            <a:endParaRPr lang="zh-CN" altLang="en-US" sz="8000" b="1" dirty="0">
              <a:solidFill>
                <a:srgbClr val="000000"/>
              </a:solidFill>
              <a:latin typeface="方正兰亭粗黑简体" panose="02000000000000000000" pitchFamily="2" charset="-122"/>
              <a:ea typeface="方正兰亭粗黑简体" panose="02000000000000000000" pitchFamily="2" charset="-122"/>
            </a:endParaRPr>
          </a:p>
        </p:txBody>
      </p:sp>
      <p:sp>
        <p:nvSpPr>
          <p:cNvPr id="17" name="文本框 16"/>
          <p:cNvSpPr txBox="1"/>
          <p:nvPr/>
        </p:nvSpPr>
        <p:spPr>
          <a:xfrm>
            <a:off x="4502769" y="4683819"/>
            <a:ext cx="3565094" cy="338554"/>
          </a:xfrm>
          <a:prstGeom prst="rect">
            <a:avLst/>
          </a:prstGeom>
          <a:noFill/>
        </p:spPr>
        <p:txBody>
          <a:bodyPr wrap="square" rtlCol="0">
            <a:spAutoFit/>
          </a:bodyPr>
          <a:lstStyle/>
          <a:p>
            <a:pPr marL="285750" indent="-285750">
              <a:buFont typeface="Wingdings" pitchFamily="2" charset="2"/>
              <a:buChar char="n"/>
            </a:pPr>
            <a:r>
              <a:rPr lang="en-US" altLang="zh-CN" sz="1600" dirty="0">
                <a:solidFill>
                  <a:srgbClr val="000000"/>
                </a:solidFill>
                <a:effectLst>
                  <a:outerShdw blurRad="60007" dist="310007" dir="7680000" sy="30000" kx="1300200" algn="ctr" rotWithShape="0">
                    <a:prstClr val="black">
                      <a:alpha val="32000"/>
                    </a:prstClr>
                  </a:outerShdw>
                </a:effectLst>
                <a:latin typeface="华文细黑" panose="02010600040101010101" pitchFamily="2" charset="-122"/>
                <a:ea typeface="华文细黑" panose="02010600040101010101" pitchFamily="2" charset="-122"/>
              </a:rPr>
              <a:t>《</a:t>
            </a:r>
            <a:r>
              <a:rPr lang="zh-CN" altLang="en-US" sz="1600" dirty="0">
                <a:solidFill>
                  <a:srgbClr val="000000"/>
                </a:solidFill>
                <a:effectLst>
                  <a:outerShdw blurRad="60007" dist="310007" dir="7680000" sy="30000" kx="1300200" algn="ctr" rotWithShape="0">
                    <a:prstClr val="black">
                      <a:alpha val="32000"/>
                    </a:prstClr>
                  </a:outerShdw>
                </a:effectLst>
                <a:latin typeface="华文细黑" panose="02010600040101010101" pitchFamily="2" charset="-122"/>
                <a:ea typeface="华文细黑" panose="02010600040101010101" pitchFamily="2" charset="-122"/>
              </a:rPr>
              <a:t>劳务派遣暂行规定</a:t>
            </a:r>
            <a:r>
              <a:rPr lang="en-US" altLang="zh-CN" sz="1600" dirty="0">
                <a:solidFill>
                  <a:srgbClr val="000000"/>
                </a:solidFill>
                <a:effectLst>
                  <a:outerShdw blurRad="60007" dist="310007" dir="7680000" sy="30000" kx="1300200" algn="ctr" rotWithShape="0">
                    <a:prstClr val="black">
                      <a:alpha val="32000"/>
                    </a:prstClr>
                  </a:outerShdw>
                </a:effectLst>
                <a:latin typeface="华文细黑" panose="02010600040101010101" pitchFamily="2" charset="-122"/>
                <a:ea typeface="华文细黑" panose="02010600040101010101" pitchFamily="2" charset="-122"/>
              </a:rPr>
              <a:t>》</a:t>
            </a:r>
            <a:r>
              <a:rPr lang="zh-CN" altLang="en-US" sz="1600" dirty="0">
                <a:solidFill>
                  <a:srgbClr val="000000"/>
                </a:solidFill>
                <a:effectLst>
                  <a:outerShdw blurRad="60007" dist="310007" dir="7680000" sy="30000" kx="1300200" algn="ctr" rotWithShape="0">
                    <a:prstClr val="black">
                      <a:alpha val="32000"/>
                    </a:prstClr>
                  </a:outerShdw>
                </a:effectLst>
                <a:latin typeface="华文细黑" panose="02010600040101010101" pitchFamily="2" charset="-122"/>
                <a:ea typeface="华文细黑" panose="02010600040101010101" pitchFamily="2" charset="-122"/>
              </a:rPr>
              <a:t>颁布情况</a:t>
            </a:r>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0" name="矩形 1569"/>
          <p:cNvSpPr/>
          <p:nvPr/>
        </p:nvSpPr>
        <p:spPr>
          <a:xfrm>
            <a:off x="1695085" y="2392862"/>
            <a:ext cx="5401752" cy="2390911"/>
          </a:xfrm>
          <a:prstGeom prst="rect">
            <a:avLst/>
          </a:prstGeom>
        </p:spPr>
        <p:txBody>
          <a:bodyPr wrap="square">
            <a:spAutoFit/>
          </a:bodyPr>
          <a:lstStyle/>
          <a:p>
            <a:pPr>
              <a:lnSpc>
                <a:spcPct val="100000"/>
              </a:lnSpc>
              <a:spcBef>
                <a:spcPct val="0"/>
              </a:spcBef>
              <a:buNone/>
            </a:pPr>
            <a:r>
              <a:rPr lang="en-US" altLang="zh-CN" dirty="0">
                <a:solidFill>
                  <a:schemeClr val="bg1"/>
                </a:solidFill>
                <a:latin typeface="华文细黑" panose="02010600040101010101" pitchFamily="2" charset="-122"/>
                <a:ea typeface="华文细黑" panose="02010600040101010101" pitchFamily="2" charset="-122"/>
              </a:rPr>
              <a:t>A designer can use default text to simulate what text would look like. If it is not real text. A designer can use default text to simulate what text would look like. If it is not real text. A designer can use default text to simulate what text would look like. If it is not real text. A designer can use default text to simulate what text would look like. </a:t>
            </a:r>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rcRect l="2316" t="79044" r="53519"/>
          <a:stretch>
            <a:fillRect/>
          </a:stretch>
        </p:blipFill>
        <p:spPr>
          <a:xfrm rot="20147618">
            <a:off x="-483871" y="-795874"/>
            <a:ext cx="4884403" cy="2080299"/>
          </a:xfrm>
          <a:custGeom>
            <a:avLst/>
            <a:gdLst>
              <a:gd name="connsiteX0" fmla="*/ 957211 w 6228785"/>
              <a:gd name="connsiteY0" fmla="*/ 0 h 2652880"/>
              <a:gd name="connsiteX1" fmla="*/ 5857672 w 6228785"/>
              <a:gd name="connsiteY1" fmla="*/ 2203009 h 2652880"/>
              <a:gd name="connsiteX2" fmla="*/ 6228785 w 6228785"/>
              <a:gd name="connsiteY2" fmla="*/ 2652880 h 2652880"/>
              <a:gd name="connsiteX3" fmla="*/ 1164771 w 6228785"/>
              <a:gd name="connsiteY3" fmla="*/ 2652880 h 2652880"/>
              <a:gd name="connsiteX4" fmla="*/ 0 w 6228785"/>
              <a:gd name="connsiteY4" fmla="*/ 2129256 h 2652880"/>
              <a:gd name="connsiteX5" fmla="*/ 957211 w 6228785"/>
              <a:gd name="connsiteY5" fmla="*/ 0 h 265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8785" h="2652880">
                <a:moveTo>
                  <a:pt x="957211" y="0"/>
                </a:moveTo>
                <a:lnTo>
                  <a:pt x="5857672" y="2203009"/>
                </a:lnTo>
                <a:lnTo>
                  <a:pt x="6228785" y="2652880"/>
                </a:lnTo>
                <a:lnTo>
                  <a:pt x="1164771" y="2652880"/>
                </a:lnTo>
                <a:lnTo>
                  <a:pt x="0" y="2129256"/>
                </a:lnTo>
                <a:lnTo>
                  <a:pt x="957211" y="0"/>
                </a:lnTo>
                <a:close/>
              </a:path>
            </a:pathLst>
          </a:custGeom>
          <a:ln>
            <a:noFill/>
          </a:ln>
        </p:spPr>
      </p:pic>
      <p:sp>
        <p:nvSpPr>
          <p:cNvPr id="9" name="文本框 60"/>
          <p:cNvSpPr txBox="1"/>
          <p:nvPr/>
        </p:nvSpPr>
        <p:spPr>
          <a:xfrm>
            <a:off x="3330216" y="1237376"/>
            <a:ext cx="5772786" cy="523220"/>
          </a:xfrm>
          <a:prstGeom prst="rect">
            <a:avLst/>
          </a:prstGeom>
          <a:noFill/>
        </p:spPr>
        <p:txBody>
          <a:bodyPr wrap="square" rtlCol="0">
            <a:spAutoFit/>
          </a:bodyPr>
          <a:lstStyle/>
          <a:p>
            <a:r>
              <a:rPr lang="zh-CN" altLang="en-US" sz="2800" dirty="0">
                <a:latin typeface="华文细黑" panose="02010600040101010101" pitchFamily="2" charset="-122"/>
                <a:ea typeface="华文细黑" panose="02010600040101010101" pitchFamily="2" charset="-122"/>
              </a:rPr>
              <a:t>企业劳务派遣员工分布情况</a:t>
            </a:r>
          </a:p>
        </p:txBody>
      </p:sp>
      <p:sp>
        <p:nvSpPr>
          <p:cNvPr id="2" name="TextBox 1"/>
          <p:cNvSpPr txBox="1"/>
          <p:nvPr/>
        </p:nvSpPr>
        <p:spPr>
          <a:xfrm>
            <a:off x="2392095" y="2361838"/>
            <a:ext cx="8403772" cy="2862322"/>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CN" altLang="en-US" sz="2400" dirty="0">
                <a:latin typeface="华文细黑" panose="02010600040101010101" pitchFamily="2" charset="-122"/>
                <a:ea typeface="华文细黑" panose="02010600040101010101" pitchFamily="2" charset="-122"/>
              </a:rPr>
              <a:t>劳务派遣呈总量大、比例高、行业多的趋势</a:t>
            </a:r>
            <a:endParaRPr lang="en-US" altLang="zh-CN" sz="2400" dirty="0">
              <a:latin typeface="华文细黑" panose="02010600040101010101" pitchFamily="2" charset="-122"/>
              <a:ea typeface="华文细黑" panose="02010600040101010101" pitchFamily="2" charset="-122"/>
            </a:endParaRPr>
          </a:p>
          <a:p>
            <a:pPr marL="342900" indent="-342900">
              <a:lnSpc>
                <a:spcPct val="150000"/>
              </a:lnSpc>
              <a:buFont typeface="Wingdings" panose="05000000000000000000" pitchFamily="2" charset="2"/>
              <a:buChar char="Ø"/>
            </a:pPr>
            <a:r>
              <a:rPr lang="zh-CN" altLang="en-US" sz="2400" dirty="0">
                <a:latin typeface="华文细黑" panose="02010600040101010101" pitchFamily="2" charset="-122"/>
                <a:ea typeface="华文细黑" panose="02010600040101010101" pitchFamily="2" charset="-122"/>
              </a:rPr>
              <a:t>被派遣员工的权益受到侵害</a:t>
            </a:r>
            <a:endParaRPr lang="en-US" altLang="zh-CN" sz="2400" dirty="0">
              <a:latin typeface="华文细黑" panose="02010600040101010101" pitchFamily="2" charset="-122"/>
              <a:ea typeface="华文细黑" panose="02010600040101010101" pitchFamily="2" charset="-122"/>
            </a:endParaRPr>
          </a:p>
          <a:p>
            <a:pPr marL="342900" indent="-342900">
              <a:lnSpc>
                <a:spcPct val="150000"/>
              </a:lnSpc>
              <a:buFont typeface="Wingdings" panose="05000000000000000000" pitchFamily="2" charset="2"/>
              <a:buChar char="Ø"/>
            </a:pPr>
            <a:r>
              <a:rPr lang="zh-CN" altLang="en-US" sz="2400" dirty="0">
                <a:latin typeface="华文细黑" panose="02010600040101010101" pitchFamily="2" charset="-122"/>
                <a:ea typeface="华文细黑" panose="02010600040101010101" pitchFamily="2" charset="-122"/>
              </a:rPr>
              <a:t>派遣员工面临比较突出的问题就是“同工不同酬”的问题</a:t>
            </a:r>
            <a:endParaRPr lang="en-US" altLang="zh-CN" sz="2400" dirty="0">
              <a:latin typeface="华文细黑" panose="02010600040101010101" pitchFamily="2" charset="-122"/>
              <a:ea typeface="华文细黑" panose="02010600040101010101" pitchFamily="2" charset="-122"/>
            </a:endParaRPr>
          </a:p>
          <a:p>
            <a:pPr marL="342900" indent="-342900">
              <a:lnSpc>
                <a:spcPct val="150000"/>
              </a:lnSpc>
              <a:buFont typeface="Wingdings" panose="05000000000000000000" pitchFamily="2" charset="2"/>
              <a:buChar char="Ø"/>
            </a:pPr>
            <a:r>
              <a:rPr lang="zh-CN" altLang="en-US" sz="2400" dirty="0">
                <a:latin typeface="华文细黑" panose="02010600040101010101" pitchFamily="2" charset="-122"/>
                <a:ea typeface="华文细黑" panose="02010600040101010101" pitchFamily="2" charset="-122"/>
              </a:rPr>
              <a:t>由于法规对于派遣岗位的“三性”规定模糊</a:t>
            </a:r>
            <a:endParaRPr lang="en-US" altLang="zh-CN" sz="2400" dirty="0">
              <a:latin typeface="华文细黑" panose="02010600040101010101" pitchFamily="2" charset="-122"/>
              <a:ea typeface="华文细黑" panose="02010600040101010101" pitchFamily="2" charset="-122"/>
            </a:endParaRPr>
          </a:p>
          <a:p>
            <a:pPr marL="342900" indent="-342900">
              <a:lnSpc>
                <a:spcPct val="150000"/>
              </a:lnSpc>
              <a:buFont typeface="Wingdings" panose="05000000000000000000" pitchFamily="2" charset="2"/>
              <a:buChar char="Ø"/>
            </a:pPr>
            <a:r>
              <a:rPr lang="zh-CN" altLang="en-US" sz="2400" dirty="0">
                <a:latin typeface="华文细黑" panose="02010600040101010101" pitchFamily="2" charset="-122"/>
                <a:ea typeface="华文细黑" panose="02010600040101010101" pitchFamily="2" charset="-122"/>
              </a:rPr>
              <a:t>劳务派遣公司资质标准亟待提高</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570"/>
                                        </p:tgtEl>
                                        <p:attrNameLst>
                                          <p:attrName>style.visibility</p:attrName>
                                        </p:attrNameLst>
                                      </p:cBhvr>
                                      <p:to>
                                        <p:strVal val="visible"/>
                                      </p:to>
                                    </p:set>
                                    <p:animEffect transition="in" filter="wipe(up)">
                                      <p:cBhvr>
                                        <p:cTn id="7" dur="500"/>
                                        <p:tgtEl>
                                          <p:spTgt spid="1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0"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823</Words>
  <Application>Microsoft Office PowerPoint</Application>
  <PresentationFormat>宽屏</PresentationFormat>
  <Paragraphs>97</Paragraphs>
  <Slides>22</Slides>
  <Notes>6</Notes>
  <HiddenSlides>0</HiddenSlides>
  <MMClips>0</MMClips>
  <ScaleCrop>false</ScaleCrop>
  <HeadingPairs>
    <vt:vector size="8" baseType="variant">
      <vt:variant>
        <vt:lpstr>已用的字体</vt:lpstr>
      </vt:variant>
      <vt:variant>
        <vt:i4>11</vt:i4>
      </vt:variant>
      <vt:variant>
        <vt:lpstr>主题</vt:lpstr>
      </vt:variant>
      <vt:variant>
        <vt:i4>2</vt:i4>
      </vt:variant>
      <vt:variant>
        <vt:lpstr>嵌入 OLE 服务器</vt:lpstr>
      </vt:variant>
      <vt:variant>
        <vt:i4>1</vt:i4>
      </vt:variant>
      <vt:variant>
        <vt:lpstr>幻灯片标题</vt:lpstr>
      </vt:variant>
      <vt:variant>
        <vt:i4>22</vt:i4>
      </vt:variant>
    </vt:vector>
  </HeadingPairs>
  <TitlesOfParts>
    <vt:vector size="36" baseType="lpstr">
      <vt:lpstr>Dotum</vt:lpstr>
      <vt:lpstr>方正兰亭粗黑简体</vt:lpstr>
      <vt:lpstr>华文细黑</vt:lpstr>
      <vt:lpstr>宋体</vt:lpstr>
      <vt:lpstr>造字工房悦黑体验版纤细体</vt:lpstr>
      <vt:lpstr>Arial</vt:lpstr>
      <vt:lpstr>Arial Rounded MT Bold</vt:lpstr>
      <vt:lpstr>Calibri</vt:lpstr>
      <vt:lpstr>Calibri Light</vt:lpstr>
      <vt:lpstr>Segoe UI Light</vt:lpstr>
      <vt:lpstr>Wingdings</vt:lpstr>
      <vt:lpstr>Office 主题</vt:lpstr>
      <vt:lpstr>1_Office 主题</vt:lpstr>
      <vt:lpstr>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PPTS</dc:title>
  <dc:subject>PPTS</dc:subject>
  <dc:creator>PPTS</dc:creator>
  <cp:keywords>PPTS</cp:keywords>
  <dc:description>PPTS</dc:description>
  <cp:lastModifiedBy>Yiyang GUO (16521650)</cp:lastModifiedBy>
  <cp:revision>49</cp:revision>
  <dcterms:created xsi:type="dcterms:W3CDTF">2016-03-16T13:16:00Z</dcterms:created>
  <dcterms:modified xsi:type="dcterms:W3CDTF">2018-11-26T14:47:11Z</dcterms:modified>
  <cp:category>PPTS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2052-10.1.0.5603</vt:lpwstr>
  </property>
</Properties>
</file>