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4"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组合 7"/>
          <p:cNvGrpSpPr/>
          <p:nvPr/>
        </p:nvGrpSpPr>
        <p:grpSpPr>
          <a:xfrm>
            <a:off x="1580474" y="553734"/>
            <a:ext cx="7349244" cy="4741531"/>
            <a:chOff x="428596" y="553734"/>
            <a:chExt cx="7349244" cy="4741531"/>
          </a:xfrm>
        </p:grpSpPr>
        <p:sp>
          <p:nvSpPr>
            <p:cNvPr id="16" name="矩形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t>2019/11/29</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目    录</a:t>
            </a:r>
          </a:p>
        </p:txBody>
      </p:sp>
      <p:sp>
        <p:nvSpPr>
          <p:cNvPr id="3" name="内容占位符 2"/>
          <p:cNvSpPr>
            <a:spLocks noGrp="1"/>
          </p:cNvSpPr>
          <p:nvPr>
            <p:ph idx="1"/>
          </p:nvPr>
        </p:nvSpPr>
        <p:spPr>
          <a:xfrm>
            <a:off x="457200" y="1196752"/>
            <a:ext cx="8229600" cy="5127848"/>
          </a:xfrm>
        </p:spPr>
        <p:txBody>
          <a:bodyPr/>
          <a:lstStyle/>
          <a:p>
            <a:r>
              <a:rPr lang="zh-CN" altLang="en-US" dirty="0" smtClean="0"/>
              <a:t>一、无法撤销的借款合同</a:t>
            </a:r>
            <a:endParaRPr lang="en-US" altLang="zh-CN" dirty="0" smtClean="0"/>
          </a:p>
          <a:p>
            <a:r>
              <a:rPr lang="zh-CN" altLang="en-US" dirty="0"/>
              <a:t>二、本案中主要存在的</a:t>
            </a:r>
            <a:r>
              <a:rPr lang="zh-CN" altLang="en-US" dirty="0" smtClean="0"/>
              <a:t>争议</a:t>
            </a:r>
            <a:endParaRPr lang="en-US" altLang="zh-CN" dirty="0" smtClean="0"/>
          </a:p>
          <a:p>
            <a:r>
              <a:rPr lang="zh-CN" altLang="en-US" dirty="0" smtClean="0"/>
              <a:t>三、</a:t>
            </a:r>
            <a:r>
              <a:rPr lang="zh-CN" altLang="en-US" dirty="0"/>
              <a:t>彩礼返还纠纷的</a:t>
            </a:r>
            <a:r>
              <a:rPr lang="zh-CN" altLang="en-US" dirty="0" smtClean="0"/>
              <a:t>认定</a:t>
            </a:r>
            <a:endParaRPr lang="en-US" altLang="zh-CN" dirty="0" smtClean="0"/>
          </a:p>
          <a:p>
            <a:r>
              <a:rPr lang="zh-CN" altLang="en-US" dirty="0" smtClean="0"/>
              <a:t>四、</a:t>
            </a:r>
            <a:r>
              <a:rPr lang="zh-CN" altLang="en-US" dirty="0"/>
              <a:t>合同的效力</a:t>
            </a:r>
          </a:p>
          <a:p>
            <a:r>
              <a:rPr lang="zh-CN" altLang="en-US" dirty="0"/>
              <a:t>五、对合同可撤销举证的</a:t>
            </a:r>
            <a:r>
              <a:rPr lang="zh-CN" altLang="en-US" dirty="0" smtClean="0"/>
              <a:t>反思</a:t>
            </a:r>
            <a:endParaRPr lang="en-US" altLang="zh-CN" dirty="0" smtClean="0"/>
          </a:p>
          <a:p>
            <a:r>
              <a:rPr lang="zh-CN" altLang="en-US" dirty="0" smtClean="0"/>
              <a:t>六、小结</a:t>
            </a:r>
            <a:endParaRPr lang="zh-CN" altLang="en-US" dirty="0"/>
          </a:p>
        </p:txBody>
      </p:sp>
    </p:spTree>
    <p:extLst>
      <p:ext uri="{BB962C8B-B14F-4D97-AF65-F5344CB8AC3E}">
        <p14:creationId xmlns:p14="http://schemas.microsoft.com/office/powerpoint/2010/main" val="68732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a:t>
            </a:r>
            <a:r>
              <a:rPr lang="zh-CN" altLang="en-US" dirty="0" smtClean="0"/>
              <a:t>争议</a:t>
            </a:r>
            <a:r>
              <a:rPr lang="en-US" altLang="zh-CN" dirty="0" smtClean="0"/>
              <a:t/>
            </a:r>
            <a:br>
              <a:rPr lang="en-US" altLang="zh-CN" dirty="0" smtClean="0"/>
            </a:br>
            <a:r>
              <a:rPr lang="en-US" altLang="zh-CN" dirty="0" smtClean="0"/>
              <a:t>——</a:t>
            </a:r>
            <a:r>
              <a:rPr lang="zh-CN" altLang="en-US" dirty="0" smtClean="0"/>
              <a:t>合同的可撤销</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a:t>第一点是原告在诉讼中的核心主张，认为该</a:t>
            </a:r>
            <a:r>
              <a:rPr lang="en-US" altLang="zh-CN" dirty="0"/>
              <a:t>《</a:t>
            </a:r>
            <a:r>
              <a:rPr lang="zh-CN" altLang="en-US" dirty="0"/>
              <a:t>借条</a:t>
            </a:r>
            <a:r>
              <a:rPr lang="en-US" altLang="zh-CN" dirty="0"/>
              <a:t>》</a:t>
            </a:r>
            <a:r>
              <a:rPr lang="zh-CN" altLang="en-US" dirty="0"/>
              <a:t>系原告在被告及其家人的胁迫之下所签订，并被迫向被告给付</a:t>
            </a:r>
            <a:r>
              <a:rPr lang="en-US" altLang="zh-CN" dirty="0"/>
              <a:t>25</a:t>
            </a:r>
            <a:r>
              <a:rPr lang="zh-CN" altLang="en-US" dirty="0"/>
              <a:t>万元。根据</a:t>
            </a:r>
            <a:r>
              <a:rPr lang="en-US" altLang="zh-CN" dirty="0"/>
              <a:t>《</a:t>
            </a:r>
            <a:r>
              <a:rPr lang="zh-CN" altLang="en-US" dirty="0"/>
              <a:t>合同法</a:t>
            </a:r>
            <a:r>
              <a:rPr lang="en-US" altLang="zh-CN" dirty="0"/>
              <a:t>》</a:t>
            </a:r>
            <a:r>
              <a:rPr lang="zh-CN" altLang="en-US" dirty="0"/>
              <a:t>第五十四条第二款之规定：“一方以胁迫的手段，使对方在违背真实意思的情况下订立的合同，受损害方有权请求人民法院撤销。”现行</a:t>
            </a:r>
            <a:r>
              <a:rPr lang="en-US" altLang="zh-CN" dirty="0"/>
              <a:t>《</a:t>
            </a:r>
            <a:r>
              <a:rPr lang="zh-CN" altLang="en-US" dirty="0"/>
              <a:t>民法总则</a:t>
            </a:r>
            <a:r>
              <a:rPr lang="en-US" altLang="zh-CN" dirty="0"/>
              <a:t>》</a:t>
            </a:r>
            <a:r>
              <a:rPr lang="zh-CN" altLang="en-US" dirty="0"/>
              <a:t>第一百五十条亦是如此规定。适用本条的关键是要举证证明当事人在订立合同时受到胁迫。如何理解受到胁迫，</a:t>
            </a:r>
            <a:r>
              <a:rPr lang="en-US" altLang="zh-CN" dirty="0"/>
              <a:t>《</a:t>
            </a:r>
            <a:r>
              <a:rPr lang="zh-CN" altLang="en-US" dirty="0"/>
              <a:t>最高人民法院关于贯彻执行＜中华人民共和国民法通则＞若干问题的意见（试行）</a:t>
            </a:r>
            <a:r>
              <a:rPr lang="en-US" altLang="zh-CN" dirty="0"/>
              <a:t>》</a:t>
            </a:r>
            <a:r>
              <a:rPr lang="zh-CN" altLang="en-US" dirty="0"/>
              <a:t>（以下简称</a:t>
            </a:r>
            <a:r>
              <a:rPr lang="en-US" altLang="zh-CN" dirty="0"/>
              <a:t>《</a:t>
            </a:r>
            <a:r>
              <a:rPr lang="zh-CN" altLang="en-US" dirty="0"/>
              <a:t>民通意见</a:t>
            </a:r>
            <a:r>
              <a:rPr lang="en-US" altLang="zh-CN" dirty="0"/>
              <a:t>》</a:t>
            </a:r>
            <a:r>
              <a:rPr lang="zh-CN" altLang="en-US" dirty="0"/>
              <a:t>）第六十九条曾对胁迫行为做过描述：“以给公民及其亲友的生命健康、荣誉、名誉、财产等造成损失或者以给法人的生命健康、荣誉、名誉、财产等造成损害为要挟，迫使对方作出违背真实意思表示的，可以认定为胁迫行为。</a:t>
            </a:r>
            <a:r>
              <a:rPr lang="zh-CN" altLang="en-US" dirty="0" smtClean="0"/>
              <a:t>”</a:t>
            </a:r>
            <a:endParaRPr lang="zh-CN" altLang="en-US" dirty="0"/>
          </a:p>
        </p:txBody>
      </p:sp>
    </p:spTree>
    <p:extLst>
      <p:ext uri="{BB962C8B-B14F-4D97-AF65-F5344CB8AC3E}">
        <p14:creationId xmlns:p14="http://schemas.microsoft.com/office/powerpoint/2010/main" val="1150010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合同的可撤销</a:t>
            </a:r>
          </a:p>
        </p:txBody>
      </p:sp>
      <p:sp>
        <p:nvSpPr>
          <p:cNvPr id="3" name="内容占位符 2"/>
          <p:cNvSpPr>
            <a:spLocks noGrp="1"/>
          </p:cNvSpPr>
          <p:nvPr>
            <p:ph idx="1"/>
          </p:nvPr>
        </p:nvSpPr>
        <p:spPr/>
        <p:txBody>
          <a:bodyPr>
            <a:normAutofit fontScale="85000" lnSpcReduction="10000"/>
          </a:bodyPr>
          <a:lstStyle/>
          <a:p>
            <a:r>
              <a:rPr lang="zh-CN" altLang="en-US" dirty="0"/>
              <a:t>同时，胁迫的方式和程度都必须达到一定的限度要求，如受胁迫的程度必须达到足以使被胁迫者感到恐惧。本案中原告的举证内容并不能有效证明被告及其家人存在胁迫行为，更无法证明因该胁迫行为足以产生恐惧心理。通常实务中对胁迫行为的举证是非常困难的，有人曾在中国裁判文书网选取了</a:t>
            </a:r>
            <a:r>
              <a:rPr lang="en-US" altLang="zh-CN" dirty="0"/>
              <a:t>2011-2017</a:t>
            </a:r>
            <a:r>
              <a:rPr lang="zh-CN" altLang="en-US" dirty="0"/>
              <a:t>年之间有代表性的</a:t>
            </a:r>
            <a:r>
              <a:rPr lang="en-US" altLang="zh-CN" dirty="0"/>
              <a:t>97</a:t>
            </a:r>
            <a:r>
              <a:rPr lang="zh-CN" altLang="en-US" dirty="0"/>
              <a:t>个关于胁迫认定的案件进行实证分析，结果发现其中有</a:t>
            </a:r>
            <a:r>
              <a:rPr lang="en-US" altLang="zh-CN" dirty="0"/>
              <a:t>91</a:t>
            </a:r>
            <a:r>
              <a:rPr lang="zh-CN" altLang="en-US" dirty="0"/>
              <a:t>例未被认定胁迫，进一步梳理判决理由可知，其中</a:t>
            </a:r>
            <a:r>
              <a:rPr lang="en-US" altLang="zh-CN" dirty="0"/>
              <a:t>42.86%</a:t>
            </a:r>
            <a:r>
              <a:rPr lang="zh-CN" altLang="en-US" dirty="0"/>
              <a:t>的案件因未举证或举证不足而败诉。 鉴于胁迫行为举证的困难性，本案中原告以此作为突破口进行诉讼并不是最佳方案。</a:t>
            </a:r>
          </a:p>
          <a:p>
            <a:endParaRPr lang="zh-CN" altLang="en-US" dirty="0"/>
          </a:p>
        </p:txBody>
      </p:sp>
    </p:spTree>
    <p:extLst>
      <p:ext uri="{BB962C8B-B14F-4D97-AF65-F5344CB8AC3E}">
        <p14:creationId xmlns:p14="http://schemas.microsoft.com/office/powerpoint/2010/main" val="258977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smtClean="0"/>
              <a:t>——</a:t>
            </a:r>
            <a:r>
              <a:rPr lang="zh-CN" altLang="en-US" dirty="0" smtClean="0"/>
              <a:t>借款</a:t>
            </a:r>
            <a:r>
              <a:rPr lang="zh-CN" altLang="en-US" dirty="0"/>
              <a:t>合同是否成立并生效</a:t>
            </a:r>
          </a:p>
        </p:txBody>
      </p:sp>
      <p:sp>
        <p:nvSpPr>
          <p:cNvPr id="3" name="内容占位符 2"/>
          <p:cNvSpPr>
            <a:spLocks noGrp="1"/>
          </p:cNvSpPr>
          <p:nvPr>
            <p:ph idx="1"/>
          </p:nvPr>
        </p:nvSpPr>
        <p:spPr/>
        <p:txBody>
          <a:bodyPr>
            <a:normAutofit/>
          </a:bodyPr>
          <a:lstStyle/>
          <a:p>
            <a:r>
              <a:rPr lang="zh-CN" altLang="en-US" dirty="0"/>
              <a:t>合同当事人，更具体的讲缔约主体就合同内容达成合意之时合同成立，这是一般的情况。合同成立后当事人要受其约束，此为合同约束力，当事人非经合意或符合解除条件不得任意变更或解除合同。在当今社会，大量财富以合同债权的形式存在，为保护债权人利益，更应遵守诚实信用原则，不容一方无故毁约</a:t>
            </a:r>
            <a:r>
              <a:rPr lang="zh-CN" altLang="en-US" dirty="0" smtClean="0"/>
              <a:t>。</a:t>
            </a:r>
            <a:endParaRPr lang="zh-CN" altLang="en-US" dirty="0"/>
          </a:p>
        </p:txBody>
      </p:sp>
    </p:spTree>
    <p:extLst>
      <p:ext uri="{BB962C8B-B14F-4D97-AF65-F5344CB8AC3E}">
        <p14:creationId xmlns:p14="http://schemas.microsoft.com/office/powerpoint/2010/main" val="3992537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借款合同是否成立并生效</a:t>
            </a:r>
          </a:p>
        </p:txBody>
      </p:sp>
      <p:sp>
        <p:nvSpPr>
          <p:cNvPr id="3" name="内容占位符 2"/>
          <p:cNvSpPr>
            <a:spLocks noGrp="1"/>
          </p:cNvSpPr>
          <p:nvPr>
            <p:ph idx="1"/>
          </p:nvPr>
        </p:nvSpPr>
        <p:spPr/>
        <p:txBody>
          <a:bodyPr>
            <a:normAutofit fontScale="85000" lnSpcReduction="20000"/>
          </a:bodyPr>
          <a:lstStyle/>
          <a:p>
            <a:r>
              <a:rPr lang="zh-CN" altLang="en-US" dirty="0"/>
              <a:t>根据</a:t>
            </a:r>
            <a:r>
              <a:rPr lang="en-US" altLang="zh-CN" dirty="0"/>
              <a:t>《</a:t>
            </a:r>
            <a:r>
              <a:rPr lang="zh-CN" altLang="en-US" dirty="0"/>
              <a:t>合同法</a:t>
            </a:r>
            <a:r>
              <a:rPr lang="en-US" altLang="zh-CN" dirty="0"/>
              <a:t>》</a:t>
            </a:r>
            <a:r>
              <a:rPr lang="zh-CN" altLang="en-US" dirty="0"/>
              <a:t>第四十四条：“依法成立的合同，自合同成立时生效。法律、行政法规规定应当办理批准、登记等手续生效的，依照其规定。”第四十五和四十六条还分别规定了附条件的合同和附期限的合同。其实在罗马法中并未对合同的成立与生效进行区分，我国原来的立法亦是如此，但</a:t>
            </a:r>
            <a:r>
              <a:rPr lang="en-US" altLang="zh-CN" dirty="0"/>
              <a:t>《</a:t>
            </a:r>
            <a:r>
              <a:rPr lang="zh-CN" altLang="en-US" dirty="0"/>
              <a:t>合同法</a:t>
            </a:r>
            <a:r>
              <a:rPr lang="en-US" altLang="zh-CN" dirty="0"/>
              <a:t>》</a:t>
            </a:r>
            <a:r>
              <a:rPr lang="zh-CN" altLang="en-US" dirty="0"/>
              <a:t>颁布后对二者进行了严格的区分，当然，合同的成立与生效可以同时也可以异时，合同法第四十四条第一款规定的是同时的情形，第二款和第四十五条、四十六条规定的是异时的情形。这种区分的意义在于当合同标的出现履行不能的情况时，以合同成立的时间划分为自始不能和嗣后不能，在传统民事学理上，前者是合同无效的原因，后者则可能发生合同解除、风险负担、违约责任等后果。 </a:t>
            </a:r>
          </a:p>
          <a:p>
            <a:endParaRPr lang="zh-CN" altLang="en-US" dirty="0"/>
          </a:p>
        </p:txBody>
      </p:sp>
    </p:spTree>
    <p:extLst>
      <p:ext uri="{BB962C8B-B14F-4D97-AF65-F5344CB8AC3E}">
        <p14:creationId xmlns:p14="http://schemas.microsoft.com/office/powerpoint/2010/main" val="276411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借款合同是否成立并生效</a:t>
            </a:r>
          </a:p>
        </p:txBody>
      </p:sp>
      <p:sp>
        <p:nvSpPr>
          <p:cNvPr id="3" name="内容占位符 2"/>
          <p:cNvSpPr>
            <a:spLocks noGrp="1"/>
          </p:cNvSpPr>
          <p:nvPr>
            <p:ph idx="1"/>
          </p:nvPr>
        </p:nvSpPr>
        <p:spPr/>
        <p:txBody>
          <a:bodyPr>
            <a:normAutofit fontScale="85000" lnSpcReduction="10000"/>
          </a:bodyPr>
          <a:lstStyle/>
          <a:p>
            <a:r>
              <a:rPr lang="zh-CN" altLang="en-US" dirty="0"/>
              <a:t>回归到本案，该点在诉讼中原告并未提出异议，但该点恰是对原告主张的最有力支撑。对自然人之间的借款合同，我国合同法第二百一十条规定，“自贷款人提供借款时生效。”该条明定自然人之间借款合同自贷款人提供借款时生效，即借款合同为实践合同。另根据</a:t>
            </a:r>
            <a:r>
              <a:rPr lang="en-US" altLang="zh-CN" dirty="0"/>
              <a:t>《</a:t>
            </a:r>
            <a:r>
              <a:rPr lang="zh-CN" altLang="en-US" dirty="0"/>
              <a:t>最高人民法院关于审理民间借贷案件适用法律若干问题的规定</a:t>
            </a:r>
            <a:r>
              <a:rPr lang="en-US" altLang="zh-CN" dirty="0"/>
              <a:t>》</a:t>
            </a:r>
            <a:r>
              <a:rPr lang="zh-CN" altLang="en-US" dirty="0"/>
              <a:t>第九条：“具有下列情形之一，可以视为具备合同法第二百一十条关于自然人之间借款合同的生效要件：（一）以现金支付的，自借款人收到借款时；（二）以银行</a:t>
            </a:r>
            <a:r>
              <a:rPr lang="zh-CN" altLang="en-US" dirty="0" smtClean="0"/>
              <a:t>转账</a:t>
            </a:r>
            <a:r>
              <a:rPr lang="en-US" altLang="zh-CN" dirty="0" smtClean="0"/>
              <a:t>……</a:t>
            </a:r>
            <a:r>
              <a:rPr lang="zh-CN" altLang="en-US" dirty="0" smtClean="0"/>
              <a:t>等</a:t>
            </a:r>
            <a:r>
              <a:rPr lang="zh-CN" altLang="en-US" dirty="0"/>
              <a:t>形式支付的，自资金到达借款人账户时</a:t>
            </a:r>
            <a:r>
              <a:rPr lang="zh-CN" altLang="en-US" dirty="0" smtClean="0"/>
              <a:t>；</a:t>
            </a:r>
            <a:r>
              <a:rPr lang="en-US" altLang="zh-CN" dirty="0" smtClean="0"/>
              <a:t>……</a:t>
            </a:r>
            <a:r>
              <a:rPr lang="zh-CN" altLang="en-US" dirty="0" smtClean="0"/>
              <a:t>”</a:t>
            </a:r>
            <a:endParaRPr lang="zh-CN" altLang="en-US" dirty="0"/>
          </a:p>
        </p:txBody>
      </p:sp>
    </p:spTree>
    <p:extLst>
      <p:ext uri="{BB962C8B-B14F-4D97-AF65-F5344CB8AC3E}">
        <p14:creationId xmlns:p14="http://schemas.microsoft.com/office/powerpoint/2010/main" val="120971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借款合同是否成立并生效</a:t>
            </a:r>
          </a:p>
        </p:txBody>
      </p:sp>
      <p:sp>
        <p:nvSpPr>
          <p:cNvPr id="3" name="内容占位符 2"/>
          <p:cNvSpPr>
            <a:spLocks noGrp="1"/>
          </p:cNvSpPr>
          <p:nvPr>
            <p:ph idx="1"/>
          </p:nvPr>
        </p:nvSpPr>
        <p:spPr/>
        <p:txBody>
          <a:bodyPr>
            <a:normAutofit fontScale="92500" lnSpcReduction="20000"/>
          </a:bodyPr>
          <a:lstStyle/>
          <a:p>
            <a:r>
              <a:rPr lang="zh-CN" altLang="en-US" dirty="0"/>
              <a:t>本案中，被告实际并不存在上述行为，即不存在实际的交付借款行为，所以该借款合同并未生效，至于合同双方是否达成合意已不重要。根据</a:t>
            </a:r>
            <a:r>
              <a:rPr lang="en-US" altLang="zh-CN" dirty="0"/>
              <a:t>《</a:t>
            </a:r>
            <a:r>
              <a:rPr lang="zh-CN" altLang="en-US" dirty="0"/>
              <a:t>最高人民法院关于民事诉讼证据的若干规定（法释</a:t>
            </a:r>
            <a:r>
              <a:rPr lang="en-US" altLang="zh-CN" dirty="0"/>
              <a:t>[2001]33</a:t>
            </a:r>
            <a:r>
              <a:rPr lang="zh-CN" altLang="en-US" dirty="0"/>
              <a:t>号）</a:t>
            </a:r>
            <a:r>
              <a:rPr lang="en-US" altLang="zh-CN" dirty="0"/>
              <a:t>》</a:t>
            </a:r>
            <a:r>
              <a:rPr lang="zh-CN" altLang="en-US" dirty="0"/>
              <a:t>第</a:t>
            </a:r>
            <a:r>
              <a:rPr lang="en-US" altLang="zh-CN" dirty="0"/>
              <a:t>5</a:t>
            </a:r>
            <a:r>
              <a:rPr lang="zh-CN" altLang="en-US" dirty="0"/>
              <a:t>条之规定：“在合同纠纷案件中，主张合同关系成立并生效的一方当事人对订立和生效的事实承担举证责任。”即，此时证明该借款合同成立并生效的举证责任在被告方。如此一来，原告不必因胁迫行为举证难而发愁，同时亦无须承担合同是否成立并生效的举证责任。原告方若以此作为诉讼依据，可能会提高胜诉的概率。</a:t>
            </a:r>
          </a:p>
        </p:txBody>
      </p:sp>
    </p:spTree>
    <p:extLst>
      <p:ext uri="{BB962C8B-B14F-4D97-AF65-F5344CB8AC3E}">
        <p14:creationId xmlns:p14="http://schemas.microsoft.com/office/powerpoint/2010/main" val="285417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smtClean="0"/>
              <a:t>——</a:t>
            </a:r>
            <a:r>
              <a:rPr lang="zh-CN" altLang="en-US" dirty="0" smtClean="0"/>
              <a:t>以</a:t>
            </a:r>
            <a:r>
              <a:rPr lang="zh-CN" altLang="en-US" dirty="0"/>
              <a:t>合法形式掩盖非法目的</a:t>
            </a:r>
          </a:p>
        </p:txBody>
      </p:sp>
      <p:sp>
        <p:nvSpPr>
          <p:cNvPr id="3" name="内容占位符 2"/>
          <p:cNvSpPr>
            <a:spLocks noGrp="1"/>
          </p:cNvSpPr>
          <p:nvPr>
            <p:ph idx="1"/>
          </p:nvPr>
        </p:nvSpPr>
        <p:spPr/>
        <p:txBody>
          <a:bodyPr>
            <a:normAutofit fontScale="92500"/>
          </a:bodyPr>
          <a:lstStyle/>
          <a:p>
            <a:r>
              <a:rPr lang="zh-CN" altLang="en-US" dirty="0"/>
              <a:t>在以合法形式掩盖非法目的合同中，行为人为达到非法目的而以迂回的方法避开了法律或者行政法规的强制性规定，所以又称为伪装合同。对于“以合法形式掩盖非法目的”的规范意义，有三种代表性学说：不法隐藏行为说、避法或脱法行为说、不法虚假表示说。过去曾有部分学者和法官认为“以合法形式掩盖非法目的”需以双方当事人通谋为必要，但在最高法的判决中已经否认了这一点， 所以应当纠正这种错误认识。</a:t>
            </a:r>
          </a:p>
        </p:txBody>
      </p:sp>
    </p:spTree>
    <p:extLst>
      <p:ext uri="{BB962C8B-B14F-4D97-AF65-F5344CB8AC3E}">
        <p14:creationId xmlns:p14="http://schemas.microsoft.com/office/powerpoint/2010/main" val="3590660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以合法形式掩盖非法目的</a:t>
            </a:r>
          </a:p>
        </p:txBody>
      </p:sp>
      <p:sp>
        <p:nvSpPr>
          <p:cNvPr id="3" name="内容占位符 2"/>
          <p:cNvSpPr>
            <a:spLocks noGrp="1"/>
          </p:cNvSpPr>
          <p:nvPr>
            <p:ph idx="1"/>
          </p:nvPr>
        </p:nvSpPr>
        <p:spPr/>
        <p:txBody>
          <a:bodyPr>
            <a:normAutofit lnSpcReduction="10000"/>
          </a:bodyPr>
          <a:lstStyle/>
          <a:p>
            <a:r>
              <a:rPr lang="zh-CN" altLang="en-US" dirty="0"/>
              <a:t>本案中，被告在明知原告已婚的情况下却迟迟不愿与其结束婚外男女关系，并且要求原告向其出具一百万元的借条才肯结束这一关系，此行为表示被告存在利用原告不堪纠缠想迅速抽身的急迫性进行“勒索”的可能性。值得注意的是，在借条中所书“债务一旦还清，互无任何关系，不得互相滋扰，不得感情互相纠缠对方”等字句也暗示了此份借条的“非法目的”，在正常的借条的交易习惯中不会出现类似约定。</a:t>
            </a:r>
          </a:p>
        </p:txBody>
      </p:sp>
    </p:spTree>
    <p:extLst>
      <p:ext uri="{BB962C8B-B14F-4D97-AF65-F5344CB8AC3E}">
        <p14:creationId xmlns:p14="http://schemas.microsoft.com/office/powerpoint/2010/main" val="170355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a:t>——</a:t>
            </a:r>
            <a:r>
              <a:rPr lang="zh-CN" altLang="en-US" dirty="0"/>
              <a:t>以合法形式掩盖非法目的</a:t>
            </a:r>
          </a:p>
        </p:txBody>
      </p:sp>
      <p:sp>
        <p:nvSpPr>
          <p:cNvPr id="3" name="内容占位符 2"/>
          <p:cNvSpPr>
            <a:spLocks noGrp="1"/>
          </p:cNvSpPr>
          <p:nvPr>
            <p:ph idx="1"/>
          </p:nvPr>
        </p:nvSpPr>
        <p:spPr/>
        <p:txBody>
          <a:bodyPr/>
          <a:lstStyle/>
          <a:p>
            <a:r>
              <a:rPr lang="zh-CN" altLang="en-US" dirty="0"/>
              <a:t>此份</a:t>
            </a:r>
            <a:r>
              <a:rPr lang="en-US" altLang="zh-CN" dirty="0"/>
              <a:t>《</a:t>
            </a:r>
            <a:r>
              <a:rPr lang="zh-CN" altLang="en-US" dirty="0"/>
              <a:t>借条</a:t>
            </a:r>
            <a:r>
              <a:rPr lang="en-US" altLang="zh-CN" dirty="0"/>
              <a:t>》</a:t>
            </a:r>
            <a:r>
              <a:rPr lang="zh-CN" altLang="en-US" dirty="0"/>
              <a:t>的“目的”存在违反公序良俗的可能性，若法院认定该</a:t>
            </a:r>
            <a:r>
              <a:rPr lang="en-US" altLang="zh-CN" dirty="0"/>
              <a:t>《</a:t>
            </a:r>
            <a:r>
              <a:rPr lang="zh-CN" altLang="en-US" dirty="0"/>
              <a:t>借条</a:t>
            </a:r>
            <a:r>
              <a:rPr lang="en-US" altLang="zh-CN" dirty="0"/>
              <a:t>》</a:t>
            </a:r>
            <a:r>
              <a:rPr lang="zh-CN" altLang="en-US" dirty="0"/>
              <a:t>的订立违背公序良俗，则可依据“以合法形式掩盖非法目的”认定此</a:t>
            </a:r>
            <a:r>
              <a:rPr lang="en-US" altLang="zh-CN" dirty="0"/>
              <a:t>《</a:t>
            </a:r>
            <a:r>
              <a:rPr lang="zh-CN" altLang="en-US" dirty="0"/>
              <a:t>借条</a:t>
            </a:r>
            <a:r>
              <a:rPr lang="en-US" altLang="zh-CN" dirty="0"/>
              <a:t>》</a:t>
            </a:r>
            <a:r>
              <a:rPr lang="zh-CN" altLang="en-US" dirty="0"/>
              <a:t>无效，进而要求被告方返还</a:t>
            </a:r>
            <a:r>
              <a:rPr lang="en-US" altLang="zh-CN" dirty="0"/>
              <a:t>25</a:t>
            </a:r>
            <a:r>
              <a:rPr lang="zh-CN" altLang="en-US" dirty="0"/>
              <a:t>万元的不当得利。虽然本案中法官未予认定，但我们仍可以从此角度进行思考，此亦不失为一种可行方案。</a:t>
            </a:r>
          </a:p>
        </p:txBody>
      </p:sp>
    </p:spTree>
    <p:extLst>
      <p:ext uri="{BB962C8B-B14F-4D97-AF65-F5344CB8AC3E}">
        <p14:creationId xmlns:p14="http://schemas.microsoft.com/office/powerpoint/2010/main" val="374801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本案中主要存在的争议</a:t>
            </a:r>
            <a:br>
              <a:rPr lang="zh-CN" altLang="en-US" dirty="0"/>
            </a:br>
            <a:r>
              <a:rPr lang="en-US" altLang="zh-CN" dirty="0" smtClean="0"/>
              <a:t>——</a:t>
            </a:r>
            <a:r>
              <a:rPr lang="zh-CN" altLang="en-US" dirty="0" smtClean="0"/>
              <a:t>本案小结</a:t>
            </a:r>
            <a:endParaRPr lang="zh-CN" altLang="en-US" dirty="0"/>
          </a:p>
        </p:txBody>
      </p:sp>
      <p:sp>
        <p:nvSpPr>
          <p:cNvPr id="3" name="内容占位符 2"/>
          <p:cNvSpPr>
            <a:spLocks noGrp="1"/>
          </p:cNvSpPr>
          <p:nvPr>
            <p:ph idx="1"/>
          </p:nvPr>
        </p:nvSpPr>
        <p:spPr/>
        <p:txBody>
          <a:bodyPr>
            <a:normAutofit fontScale="92500"/>
          </a:bodyPr>
          <a:lstStyle/>
          <a:p>
            <a:r>
              <a:rPr lang="zh-CN" altLang="en-US" dirty="0"/>
              <a:t>在面对合同纠纷时，首先应当明确合同的性质，之后关于合同成立、效力等要素会进一步明确，包括抗辩权的选择、归责原则等。以赠与合同为例，赠与合同系有名合同、单务合同、无偿合同、诺成合同、不要式合同，性质确定后，相应的任意撤销权的行使限制、法定撤销权的行使情形、赠与人的瑕疵担保责任和穷困抗辩权等都随之明确。性质也决定了法律适用，选择恰当的法条依据和答辩角度，可以提出更有效的诉讼方案，增加胜诉几率。</a:t>
            </a:r>
          </a:p>
        </p:txBody>
      </p:sp>
    </p:spTree>
    <p:extLst>
      <p:ext uri="{BB962C8B-B14F-4D97-AF65-F5344CB8AC3E}">
        <p14:creationId xmlns:p14="http://schemas.microsoft.com/office/powerpoint/2010/main" val="403392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296144"/>
          </a:xfrm>
        </p:spPr>
        <p:txBody>
          <a:bodyPr/>
          <a:lstStyle/>
          <a:p>
            <a:r>
              <a:rPr lang="zh-CN" altLang="en-US" dirty="0"/>
              <a:t>无法撤销的借款合同</a:t>
            </a:r>
            <a:br>
              <a:rPr lang="zh-CN" altLang="en-US" dirty="0"/>
            </a:br>
            <a:endParaRPr lang="zh-CN" altLang="en-US" dirty="0"/>
          </a:p>
        </p:txBody>
      </p:sp>
      <p:sp>
        <p:nvSpPr>
          <p:cNvPr id="3" name="内容占位符 2"/>
          <p:cNvSpPr>
            <a:spLocks noGrp="1"/>
          </p:cNvSpPr>
          <p:nvPr>
            <p:ph idx="1"/>
          </p:nvPr>
        </p:nvSpPr>
        <p:spPr>
          <a:xfrm>
            <a:off x="457200" y="1628800"/>
            <a:ext cx="8229600" cy="4695800"/>
          </a:xfrm>
        </p:spPr>
        <p:txBody>
          <a:bodyPr/>
          <a:lstStyle/>
          <a:p>
            <a:r>
              <a:rPr lang="zh-CN" altLang="en-US" dirty="0"/>
              <a:t>时间：</a:t>
            </a:r>
            <a:r>
              <a:rPr lang="en-US" altLang="zh-CN" dirty="0"/>
              <a:t>2012</a:t>
            </a:r>
            <a:r>
              <a:rPr lang="zh-CN" altLang="en-US" dirty="0"/>
              <a:t>年</a:t>
            </a:r>
          </a:p>
          <a:p>
            <a:r>
              <a:rPr lang="zh-CN" altLang="en-US" dirty="0"/>
              <a:t>人物：原告：谢昇</a:t>
            </a:r>
          </a:p>
          <a:p>
            <a:r>
              <a:rPr lang="zh-CN" altLang="en-US" dirty="0" smtClean="0"/>
              <a:t>             被告</a:t>
            </a:r>
            <a:r>
              <a:rPr lang="zh-CN" altLang="en-US" dirty="0"/>
              <a:t>：王雅萌</a:t>
            </a:r>
          </a:p>
          <a:p>
            <a:r>
              <a:rPr lang="zh-CN" altLang="en-US" dirty="0"/>
              <a:t>地点：湖北省武汉市、赤壁市等</a:t>
            </a:r>
          </a:p>
          <a:p>
            <a:endParaRPr lang="zh-CN" altLang="en-US" dirty="0"/>
          </a:p>
        </p:txBody>
      </p:sp>
    </p:spTree>
    <p:extLst>
      <p:ext uri="{BB962C8B-B14F-4D97-AF65-F5344CB8AC3E}">
        <p14:creationId xmlns:p14="http://schemas.microsoft.com/office/powerpoint/2010/main" val="13572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a:t>
            </a:r>
            <a:r>
              <a:rPr lang="zh-CN" altLang="en-US" dirty="0" smtClean="0"/>
              <a:t>纠纷的认定</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dirty="0" smtClean="0"/>
              <a:t>虽然</a:t>
            </a:r>
            <a:r>
              <a:rPr lang="zh-CN" altLang="en-US" dirty="0"/>
              <a:t>我国法律并不提倡彩礼，但其作为一项古老的民间风俗，在中国有根深蒂固的地位，且有愈演愈烈之势。从案由区分，此类案件主要有三类：离婚返还彩礼纠纷、婚约财产纠纷、同居关系析产纠纷。目前主要可参照的裁判依据是</a:t>
            </a:r>
            <a:r>
              <a:rPr lang="en-US" altLang="zh-CN" dirty="0"/>
              <a:t>2004</a:t>
            </a:r>
            <a:r>
              <a:rPr lang="zh-CN" altLang="en-US" dirty="0"/>
              <a:t>年</a:t>
            </a:r>
            <a:r>
              <a:rPr lang="en-US" altLang="zh-CN" dirty="0"/>
              <a:t>《</a:t>
            </a:r>
            <a:r>
              <a:rPr lang="zh-CN" altLang="en-US" dirty="0"/>
              <a:t>婚姻法司法解释（二）</a:t>
            </a:r>
            <a:r>
              <a:rPr lang="en-US" altLang="zh-CN" dirty="0"/>
              <a:t>》</a:t>
            </a:r>
            <a:r>
              <a:rPr lang="zh-CN" altLang="en-US" dirty="0"/>
              <a:t>第十条：“当事人请求返还按照习俗给付的彩礼的，如果查明属于以下情形，人民法院应当予以支持</a:t>
            </a:r>
            <a:r>
              <a:rPr lang="en-US" altLang="zh-CN" dirty="0"/>
              <a:t>:(</a:t>
            </a:r>
            <a:r>
              <a:rPr lang="zh-CN" altLang="en-US" dirty="0"/>
              <a:t>一）双方未办理结婚登记手续的；</a:t>
            </a:r>
            <a:r>
              <a:rPr lang="en-US" altLang="zh-CN" dirty="0"/>
              <a:t>(</a:t>
            </a:r>
            <a:r>
              <a:rPr lang="zh-CN" altLang="en-US" dirty="0"/>
              <a:t>二）双方办理结婚登记手续但确未共同生活的；</a:t>
            </a:r>
            <a:r>
              <a:rPr lang="en-US" altLang="zh-CN" dirty="0"/>
              <a:t>(</a:t>
            </a:r>
            <a:r>
              <a:rPr lang="zh-CN" altLang="en-US" dirty="0"/>
              <a:t>三）婚前给付并导致给付人生活困难的。适用前款第</a:t>
            </a:r>
            <a:r>
              <a:rPr lang="en-US" altLang="zh-CN" dirty="0"/>
              <a:t>(</a:t>
            </a:r>
            <a:r>
              <a:rPr lang="zh-CN" altLang="en-US" dirty="0"/>
              <a:t>二）、</a:t>
            </a:r>
            <a:r>
              <a:rPr lang="en-US" altLang="zh-CN" dirty="0"/>
              <a:t>(</a:t>
            </a:r>
            <a:r>
              <a:rPr lang="zh-CN" altLang="en-US" dirty="0"/>
              <a:t>三）项的规定，应当以双方离婚为条件。”下面将围绕</a:t>
            </a:r>
            <a:r>
              <a:rPr lang="en-US" altLang="zh-CN" dirty="0"/>
              <a:t>《</a:t>
            </a:r>
            <a:r>
              <a:rPr lang="zh-CN" altLang="en-US" dirty="0"/>
              <a:t>婚姻法司法解释（二）</a:t>
            </a:r>
            <a:r>
              <a:rPr lang="en-US" altLang="zh-CN" dirty="0"/>
              <a:t>》</a:t>
            </a:r>
            <a:r>
              <a:rPr lang="zh-CN" altLang="en-US" dirty="0"/>
              <a:t>第十条的规定逐一展开分析。</a:t>
            </a:r>
          </a:p>
        </p:txBody>
      </p:sp>
    </p:spTree>
    <p:extLst>
      <p:ext uri="{BB962C8B-B14F-4D97-AF65-F5344CB8AC3E}">
        <p14:creationId xmlns:p14="http://schemas.microsoft.com/office/powerpoint/2010/main" val="2787983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a:t>
            </a:r>
            <a:r>
              <a:rPr lang="zh-CN" altLang="en-US" dirty="0" smtClean="0"/>
              <a:t>纠纷的认定</a:t>
            </a:r>
            <a:endParaRPr lang="zh-CN" altLang="en-US" dirty="0"/>
          </a:p>
        </p:txBody>
      </p:sp>
      <p:sp>
        <p:nvSpPr>
          <p:cNvPr id="3" name="内容占位符 2"/>
          <p:cNvSpPr>
            <a:spLocks noGrp="1"/>
          </p:cNvSpPr>
          <p:nvPr>
            <p:ph idx="1"/>
          </p:nvPr>
        </p:nvSpPr>
        <p:spPr/>
        <p:txBody>
          <a:bodyPr>
            <a:normAutofit fontScale="92500"/>
          </a:bodyPr>
          <a:lstStyle/>
          <a:p>
            <a:r>
              <a:rPr lang="zh-CN" altLang="en-US" dirty="0"/>
              <a:t>（一）彩礼的性质。关于彩礼的性质，法律并未予以明确，学界对于彩礼性质的认定主要有定金担保说、一般赠与说、附义务的赠与说、附生效条件的赠与说和附解除条件的赠与说，目前普遍认可的是“附解除条件的赠与说”。 该观点将彩礼定义为以婚约的解除为解除条件的赠与行为，若婚约解除，则赠与行为失去法律效力；若婚约未解除，则赠与行为继续有效，赠与物归受赠人所有。该学说的内涵契合我国现行法律以是否进行婚姻登记为分界点的规定。</a:t>
            </a:r>
          </a:p>
        </p:txBody>
      </p:sp>
    </p:spTree>
    <p:extLst>
      <p:ext uri="{BB962C8B-B14F-4D97-AF65-F5344CB8AC3E}">
        <p14:creationId xmlns:p14="http://schemas.microsoft.com/office/powerpoint/2010/main" val="1892350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lnSpcReduction="10000"/>
          </a:bodyPr>
          <a:lstStyle/>
          <a:p>
            <a:r>
              <a:rPr lang="zh-CN" altLang="en-US" dirty="0"/>
              <a:t>（二）彩礼范围的认定。</a:t>
            </a:r>
            <a:r>
              <a:rPr lang="en-US" altLang="zh-CN" dirty="0"/>
              <a:t>《</a:t>
            </a:r>
            <a:r>
              <a:rPr lang="zh-CN" altLang="en-US" dirty="0"/>
              <a:t>婚姻法司法解释（二）</a:t>
            </a:r>
            <a:r>
              <a:rPr lang="en-US" altLang="zh-CN" dirty="0"/>
              <a:t>》</a:t>
            </a:r>
            <a:r>
              <a:rPr lang="zh-CN" altLang="en-US" dirty="0"/>
              <a:t>规定的彩礼范围是“按照习俗给付的”，这种规定非常笼统，实践中存在大量同案不同判的现象。男女双方在缔结婚姻关系之前的财物往来，从种类和给付目的上可以分为以下几类：第一是大额现金、金银珠宝首饰和价值较大的财物如房产；第二是小额现金、衣物、烟酒食品等；第三是一方付费进行的消费，如婚礼、旅行支出等</a:t>
            </a:r>
            <a:r>
              <a:rPr lang="zh-CN" altLang="en-US" dirty="0" smtClean="0"/>
              <a:t>。</a:t>
            </a:r>
            <a:endParaRPr lang="zh-CN" altLang="en-US" dirty="0"/>
          </a:p>
        </p:txBody>
      </p:sp>
    </p:spTree>
    <p:extLst>
      <p:ext uri="{BB962C8B-B14F-4D97-AF65-F5344CB8AC3E}">
        <p14:creationId xmlns:p14="http://schemas.microsoft.com/office/powerpoint/2010/main" val="504040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lstStyle/>
          <a:p>
            <a:r>
              <a:rPr lang="zh-CN" altLang="en-US" dirty="0"/>
              <a:t>判断是否属于彩礼的主要标准应当是该项给付是否是以缔结婚姻关系为目的，若仅仅是普通赠与、好意施惠等，则不宜认定为彩礼。另外还可根据给付财物的价值进行判断，若给付的是大额现金或贵重物品，如汽车、甚至不动产，该类财物应当认定是为婚后共同生活所预备，进而可以认定为彩礼。但一些带有回赠性质的衣物、饰品、食品等则不宜认定为彩礼。</a:t>
            </a:r>
          </a:p>
          <a:p>
            <a:endParaRPr lang="zh-CN" altLang="en-US" dirty="0"/>
          </a:p>
        </p:txBody>
      </p:sp>
    </p:spTree>
    <p:extLst>
      <p:ext uri="{BB962C8B-B14F-4D97-AF65-F5344CB8AC3E}">
        <p14:creationId xmlns:p14="http://schemas.microsoft.com/office/powerpoint/2010/main" val="3771664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fontScale="92500" lnSpcReduction="10000"/>
          </a:bodyPr>
          <a:lstStyle/>
          <a:p>
            <a:r>
              <a:rPr lang="zh-CN" altLang="en-US" dirty="0"/>
              <a:t>（三）“共同生活”的认定。彩礼赠与目的是否达到需要从形式要件和实质要件两方面予以考量。给付彩礼的目的是为缔结婚姻，若双方未办理结婚登记手续，根本目的未实现，彩礼自然应当返还，这是对彩礼赠与目的是否达到的形式要件判断。从实质要件的考量需围绕“共同生活”的认定展开，</a:t>
            </a:r>
            <a:r>
              <a:rPr lang="en-US" altLang="zh-CN" dirty="0"/>
              <a:t>《</a:t>
            </a:r>
            <a:r>
              <a:rPr lang="zh-CN" altLang="en-US" dirty="0"/>
              <a:t>婚姻法司法解释（二）</a:t>
            </a:r>
            <a:r>
              <a:rPr lang="en-US" altLang="zh-CN" dirty="0"/>
              <a:t>》</a:t>
            </a:r>
            <a:r>
              <a:rPr lang="zh-CN" altLang="en-US" dirty="0"/>
              <a:t>规定，双方办理结婚登记手续但确未共同生活的应当返还彩礼，如果在给付彩礼后未办理结婚登记手续，未必要返还彩礼，此条适用的关键在于“共同生活”的认定</a:t>
            </a:r>
            <a:r>
              <a:rPr lang="zh-CN" altLang="en-US" dirty="0" smtClean="0"/>
              <a:t>。</a:t>
            </a:r>
            <a:endParaRPr lang="zh-CN" altLang="en-US" dirty="0"/>
          </a:p>
        </p:txBody>
      </p:sp>
    </p:spTree>
    <p:extLst>
      <p:ext uri="{BB962C8B-B14F-4D97-AF65-F5344CB8AC3E}">
        <p14:creationId xmlns:p14="http://schemas.microsoft.com/office/powerpoint/2010/main" val="3533927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fontScale="92500" lnSpcReduction="20000"/>
          </a:bodyPr>
          <a:lstStyle/>
          <a:p>
            <a:r>
              <a:rPr lang="zh-CN" altLang="en-US" dirty="0"/>
              <a:t>在“陈某与陆某婚约财产纠纷” 一案中，陈某、陆某按照农村风俗举办结婚仪式后只在年底或遇家中亲友去世时共同居住在一起，且陆某一直以各种理由故意拖延办理结婚登记手续的时间，此种状况持续两年有余，法院依据二人共同生活在一起一段时间为由判决陆某酌情返彩礼，该种认定有待商榷。司法实务中存在三种判断“共同生活”的做法：是否长时间同居、是否以夫妻名义持续稳定共同居住、是否形成长时间履行夫妻之间的权利义务关系。 前两种判断标准过于片面和单一，应当以第三种作为判断是否构成“共同生活”的标准。</a:t>
            </a:r>
          </a:p>
          <a:p>
            <a:endParaRPr lang="zh-CN" altLang="en-US" dirty="0"/>
          </a:p>
        </p:txBody>
      </p:sp>
    </p:spTree>
    <p:extLst>
      <p:ext uri="{BB962C8B-B14F-4D97-AF65-F5344CB8AC3E}">
        <p14:creationId xmlns:p14="http://schemas.microsoft.com/office/powerpoint/2010/main" val="2406734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fontScale="92500"/>
          </a:bodyPr>
          <a:lstStyle/>
          <a:p>
            <a:r>
              <a:rPr lang="zh-CN" altLang="en-US" dirty="0"/>
              <a:t>（四）生活困难的认定。依法条规定，需因婚前给付彩礼并由此使得给付人生活困难的，在离婚时可要求返还彩礼。因此在诉讼中，给付一方需要证明自己是因给付彩礼而导致生活困难，很多案件因为达不到这样的证明标准导致诉请得不到支持。在标准的认定上各法院不尽相同，有的法院采严格标准，有的则采宽松标准；具体到证据，有的法院认可村委会开具的困难证明，有的则认为仅有村委会的证明不足以认定</a:t>
            </a:r>
            <a:r>
              <a:rPr lang="zh-CN" altLang="en-US" dirty="0" smtClean="0"/>
              <a:t>。</a:t>
            </a:r>
            <a:endParaRPr lang="zh-CN" altLang="en-US" dirty="0"/>
          </a:p>
        </p:txBody>
      </p:sp>
    </p:spTree>
    <p:extLst>
      <p:ext uri="{BB962C8B-B14F-4D97-AF65-F5344CB8AC3E}">
        <p14:creationId xmlns:p14="http://schemas.microsoft.com/office/powerpoint/2010/main" val="233839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lnSpcReduction="10000"/>
          </a:bodyPr>
          <a:lstStyle/>
          <a:p>
            <a:r>
              <a:rPr lang="zh-CN" altLang="en-US" dirty="0"/>
              <a:t>在理论上对“生活困难”的认定亦有分歧，主要为相对困难和绝对困难两种观点，相对困难指给付彩礼后生活水平的明显下降，绝对生活困难则指无法维持当地基本生活水平。 最高人民法院</a:t>
            </a:r>
            <a:r>
              <a:rPr lang="en-US" altLang="zh-CN" dirty="0"/>
              <a:t>《</a:t>
            </a:r>
            <a:r>
              <a:rPr lang="zh-CN" altLang="en-US" dirty="0"/>
              <a:t>关于适用</a:t>
            </a:r>
            <a:r>
              <a:rPr lang="en-US" altLang="zh-CN" dirty="0"/>
              <a:t>〈</a:t>
            </a:r>
            <a:r>
              <a:rPr lang="zh-CN" altLang="en-US" dirty="0"/>
              <a:t>中华人民共和国婚姻法</a:t>
            </a:r>
            <a:r>
              <a:rPr lang="en-US" altLang="zh-CN" dirty="0"/>
              <a:t>〉</a:t>
            </a:r>
            <a:r>
              <a:rPr lang="zh-CN" altLang="en-US" dirty="0"/>
              <a:t>若干问题的解释（一）</a:t>
            </a:r>
            <a:r>
              <a:rPr lang="en-US" altLang="zh-CN" dirty="0"/>
              <a:t>》</a:t>
            </a:r>
            <a:r>
              <a:rPr lang="zh-CN" altLang="en-US" dirty="0"/>
              <a:t>第二十七条采用了绝对困难说，所以</a:t>
            </a:r>
            <a:r>
              <a:rPr lang="en-US" altLang="zh-CN" dirty="0"/>
              <a:t>《</a:t>
            </a:r>
            <a:r>
              <a:rPr lang="zh-CN" altLang="en-US" dirty="0"/>
              <a:t>婚姻法司法解释（二）</a:t>
            </a:r>
            <a:r>
              <a:rPr lang="en-US" altLang="zh-CN" dirty="0"/>
              <a:t>》</a:t>
            </a:r>
            <a:r>
              <a:rPr lang="zh-CN" altLang="en-US" dirty="0"/>
              <a:t>中规定的“生活困难”亦应采绝对困难说，但有时法院的裁判却并未严格适用这一规定。</a:t>
            </a:r>
          </a:p>
          <a:p>
            <a:endParaRPr lang="zh-CN" altLang="en-US" dirty="0"/>
          </a:p>
        </p:txBody>
      </p:sp>
    </p:spTree>
    <p:extLst>
      <p:ext uri="{BB962C8B-B14F-4D97-AF65-F5344CB8AC3E}">
        <p14:creationId xmlns:p14="http://schemas.microsoft.com/office/powerpoint/2010/main" val="28187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fontScale="92500"/>
          </a:bodyPr>
          <a:lstStyle/>
          <a:p>
            <a:r>
              <a:rPr lang="zh-CN" altLang="en-US" dirty="0"/>
              <a:t>在过去，给付彩礼是一种嫁娶制度，但现在应当认识到彩礼的给付是一种合同之债。彩礼返还请求权的基础实质上是合同之债的返还请求权，给付彩礼的行为在男女双方之间形成附解除条件的赠与合同，所附之条件即为婚约解除。彩礼的给付属无偿赠与，是为达未来目的而为的给付，给付之后，目的无法达到时，获赠方继续占有的正当性即告丧失，若继续占有财物则构成不当得利，赠与方可要求返还赠与物，即返还彩礼。</a:t>
            </a:r>
          </a:p>
        </p:txBody>
      </p:sp>
    </p:spTree>
    <p:extLst>
      <p:ext uri="{BB962C8B-B14F-4D97-AF65-F5344CB8AC3E}">
        <p14:creationId xmlns:p14="http://schemas.microsoft.com/office/powerpoint/2010/main" val="1776300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彩礼返还纠纷的认定</a:t>
            </a:r>
          </a:p>
        </p:txBody>
      </p:sp>
      <p:sp>
        <p:nvSpPr>
          <p:cNvPr id="3" name="内容占位符 2"/>
          <p:cNvSpPr>
            <a:spLocks noGrp="1"/>
          </p:cNvSpPr>
          <p:nvPr>
            <p:ph idx="1"/>
          </p:nvPr>
        </p:nvSpPr>
        <p:spPr/>
        <p:txBody>
          <a:bodyPr>
            <a:normAutofit fontScale="92500" lnSpcReduction="10000"/>
          </a:bodyPr>
          <a:lstStyle/>
          <a:p>
            <a:r>
              <a:rPr lang="zh-CN" altLang="en-US" dirty="0"/>
              <a:t>追本溯源，不论是恋爱中的借款还是彩礼的返还，本质都是合同的成立、效力、履行及权利义务终止等问题。就合同成立的一般要件而论，具有缔约主体以及就主要条款达成合意，合同即可成立。 对于一些特别的合同还需要具备其他一些要件，合同方能成立。比如实践合同，在合意之外还需有物的交付；要式合同，在合意之外还需满足特定的订约方式。在此类特殊条件不具备的情况下，除非双方当事人另有约定或法律有特殊规定，否则合同双方将承担合同不能成立的法律后果。</a:t>
            </a:r>
          </a:p>
        </p:txBody>
      </p:sp>
    </p:spTree>
    <p:extLst>
      <p:ext uri="{BB962C8B-B14F-4D97-AF65-F5344CB8AC3E}">
        <p14:creationId xmlns:p14="http://schemas.microsoft.com/office/powerpoint/2010/main" val="154000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a:xfrm>
            <a:off x="457200" y="1196752"/>
            <a:ext cx="8229600" cy="5256584"/>
          </a:xfrm>
        </p:spPr>
        <p:txBody>
          <a:bodyPr>
            <a:normAutofit fontScale="92500" lnSpcReduction="20000"/>
          </a:bodyPr>
          <a:lstStyle/>
          <a:p>
            <a:r>
              <a:rPr lang="zh-CN" altLang="en-US" dirty="0"/>
              <a:t>根据原、被告的陈述及双方质证意见、答辩意见和庭审询问记录，湖北省武汉市中级人民法院、湖北省武汉市硚口区人民法院对本案的事实认定如下</a:t>
            </a:r>
            <a:r>
              <a:rPr lang="en-US" altLang="zh-CN" dirty="0" smtClean="0"/>
              <a:t>:</a:t>
            </a:r>
          </a:p>
          <a:p>
            <a:r>
              <a:rPr lang="en-US" altLang="zh-CN" dirty="0" smtClean="0"/>
              <a:t>2012</a:t>
            </a:r>
            <a:r>
              <a:rPr lang="zh-CN" altLang="en-US" dirty="0"/>
              <a:t>年月底原、被告通过</a:t>
            </a:r>
            <a:r>
              <a:rPr lang="en-US" altLang="zh-CN" dirty="0"/>
              <a:t>QQ</a:t>
            </a:r>
            <a:r>
              <a:rPr lang="zh-CN" altLang="en-US" dirty="0"/>
              <a:t>网络交友平台认识，以男女朋友的身份开始交往，但交往之初原告隐瞒了已婚的事实。</a:t>
            </a:r>
          </a:p>
          <a:p>
            <a:r>
              <a:rPr lang="en-US" altLang="zh-CN" dirty="0"/>
              <a:t>2014</a:t>
            </a:r>
            <a:r>
              <a:rPr lang="zh-CN" altLang="en-US" dirty="0"/>
              <a:t>年被告发现原告隐婚状况，遂要求原告解除现有的婚姻关系，并与之结婚，遭到原告拒绝，此后双方及家人多次为此发生争执，在此情况下，原告为了自身家庭和睦和避免被告滋扰，数次向被告提出结束双方的婚外男女关系，但被告均不同意。</a:t>
            </a:r>
          </a:p>
          <a:p>
            <a:endParaRPr lang="zh-CN" altLang="en-US" dirty="0"/>
          </a:p>
        </p:txBody>
      </p:sp>
    </p:spTree>
    <p:extLst>
      <p:ext uri="{BB962C8B-B14F-4D97-AF65-F5344CB8AC3E}">
        <p14:creationId xmlns:p14="http://schemas.microsoft.com/office/powerpoint/2010/main" val="1548897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合同的</a:t>
            </a:r>
            <a:r>
              <a:rPr lang="zh-CN" altLang="en-US" dirty="0" smtClean="0"/>
              <a:t>效力</a:t>
            </a:r>
            <a:r>
              <a:rPr lang="en-US" altLang="zh-CN" dirty="0" smtClean="0"/>
              <a:t/>
            </a:r>
            <a:br>
              <a:rPr lang="en-US" altLang="zh-CN" dirty="0" smtClean="0"/>
            </a:br>
            <a:r>
              <a:rPr lang="en-US" altLang="zh-CN" dirty="0" smtClean="0"/>
              <a:t>——</a:t>
            </a:r>
            <a:r>
              <a:rPr lang="zh-CN" altLang="en-US" dirty="0" smtClean="0"/>
              <a:t>有效</a:t>
            </a:r>
            <a:endParaRPr lang="zh-CN" altLang="en-US" dirty="0"/>
          </a:p>
        </p:txBody>
      </p:sp>
      <p:sp>
        <p:nvSpPr>
          <p:cNvPr id="3" name="内容占位符 2"/>
          <p:cNvSpPr>
            <a:spLocks noGrp="1"/>
          </p:cNvSpPr>
          <p:nvPr>
            <p:ph idx="1"/>
          </p:nvPr>
        </p:nvSpPr>
        <p:spPr/>
        <p:txBody>
          <a:bodyPr/>
          <a:lstStyle/>
          <a:p>
            <a:r>
              <a:rPr lang="zh-CN" altLang="en-US" dirty="0"/>
              <a:t>合同有效需满足三个条件：一是当事人缔约时具有相应的缔约能力，二是当事人意思表示真实，三是不违反法律、行政法规的强制性规定，不违背公序良俗。三者齐备，合同即合法有效，对双方当事人产生拘束力，同时双方须妥善行使合同所赋予的权利并履行相应的义务。</a:t>
            </a:r>
          </a:p>
        </p:txBody>
      </p:sp>
    </p:spTree>
    <p:extLst>
      <p:ext uri="{BB962C8B-B14F-4D97-AF65-F5344CB8AC3E}">
        <p14:creationId xmlns:p14="http://schemas.microsoft.com/office/powerpoint/2010/main" val="4127823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合同的</a:t>
            </a:r>
            <a:r>
              <a:rPr lang="zh-CN" altLang="en-US" dirty="0" smtClean="0"/>
              <a:t>效力</a:t>
            </a:r>
            <a:r>
              <a:rPr lang="en-US" altLang="zh-CN" dirty="0" smtClean="0"/>
              <a:t/>
            </a:r>
            <a:br>
              <a:rPr lang="en-US" altLang="zh-CN" dirty="0" smtClean="0"/>
            </a:br>
            <a:r>
              <a:rPr lang="en-US" altLang="zh-CN" dirty="0" smtClean="0"/>
              <a:t>——</a:t>
            </a:r>
            <a:r>
              <a:rPr lang="zh-CN" altLang="en-US" dirty="0" smtClean="0"/>
              <a:t>无效</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a:t>合同无效指当事人所缔结的合同因严重欠缺生效要件，在法律上不按当事人合意的内容赋予效力。 合同无效是自始无效、当然无效、确定无效。无效的种类又可分为全部无效与一部无效、绝对无效与相对无效。造成合同无效的原因主要有：</a:t>
            </a:r>
            <a:r>
              <a:rPr lang="en-US" altLang="zh-CN" dirty="0"/>
              <a:t>1</a:t>
            </a:r>
            <a:r>
              <a:rPr lang="zh-CN" altLang="en-US" dirty="0"/>
              <a:t>、一方以欺诈、胁迫的手段订立合同，损害国家利益；</a:t>
            </a:r>
            <a:r>
              <a:rPr lang="en-US" altLang="zh-CN" dirty="0"/>
              <a:t>2</a:t>
            </a:r>
            <a:r>
              <a:rPr lang="zh-CN" altLang="en-US" dirty="0"/>
              <a:t>、</a:t>
            </a:r>
            <a:r>
              <a:rPr lang="en-US" altLang="zh-CN" dirty="0"/>
              <a:t>《</a:t>
            </a:r>
            <a:r>
              <a:rPr lang="zh-CN" altLang="en-US" dirty="0"/>
              <a:t>民法总则</a:t>
            </a:r>
            <a:r>
              <a:rPr lang="en-US" altLang="zh-CN" dirty="0"/>
              <a:t>》</a:t>
            </a:r>
            <a:r>
              <a:rPr lang="zh-CN" altLang="en-US" dirty="0"/>
              <a:t>第一百四十六条关于虚假行为无效之规定，该条源自</a:t>
            </a:r>
            <a:r>
              <a:rPr lang="en-US" altLang="zh-CN" dirty="0"/>
              <a:t>《</a:t>
            </a:r>
            <a:r>
              <a:rPr lang="zh-CN" altLang="en-US" dirty="0"/>
              <a:t>民法通则</a:t>
            </a:r>
            <a:r>
              <a:rPr lang="en-US" altLang="zh-CN" dirty="0"/>
              <a:t>》</a:t>
            </a:r>
            <a:r>
              <a:rPr lang="zh-CN" altLang="en-US" dirty="0"/>
              <a:t>第五十八条第四项“恶意串通，损害国家、集体或者第三人利益”之规定；</a:t>
            </a:r>
            <a:r>
              <a:rPr lang="en-US" altLang="zh-CN" dirty="0"/>
              <a:t>3</a:t>
            </a:r>
            <a:r>
              <a:rPr lang="zh-CN" altLang="en-US" dirty="0"/>
              <a:t>、以合法形式掩盖非法目的；</a:t>
            </a:r>
            <a:r>
              <a:rPr lang="en-US" altLang="zh-CN" dirty="0"/>
              <a:t>4</a:t>
            </a:r>
            <a:r>
              <a:rPr lang="zh-CN" altLang="en-US" dirty="0"/>
              <a:t>、损害社会公共利益；</a:t>
            </a:r>
            <a:r>
              <a:rPr lang="en-US" altLang="zh-CN" dirty="0"/>
              <a:t>5</a:t>
            </a:r>
            <a:r>
              <a:rPr lang="zh-CN" altLang="en-US" dirty="0"/>
              <a:t>、违反法律、行政法规的强制性规定</a:t>
            </a:r>
            <a:r>
              <a:rPr lang="zh-CN" altLang="en-US" dirty="0" smtClean="0"/>
              <a:t>。</a:t>
            </a:r>
            <a:endParaRPr lang="zh-CN" altLang="en-US" dirty="0"/>
          </a:p>
        </p:txBody>
      </p:sp>
    </p:spTree>
    <p:extLst>
      <p:ext uri="{BB962C8B-B14F-4D97-AF65-F5344CB8AC3E}">
        <p14:creationId xmlns:p14="http://schemas.microsoft.com/office/powerpoint/2010/main" val="3956547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合同的</a:t>
            </a:r>
            <a:r>
              <a:rPr lang="zh-CN" altLang="en-US" dirty="0" smtClean="0"/>
              <a:t>效力</a:t>
            </a:r>
            <a:r>
              <a:rPr lang="en-US" altLang="zh-CN" dirty="0" smtClean="0"/>
              <a:t/>
            </a:r>
            <a:br>
              <a:rPr lang="en-US" altLang="zh-CN" dirty="0" smtClean="0"/>
            </a:br>
            <a:r>
              <a:rPr lang="en-US" altLang="zh-CN" dirty="0" smtClean="0"/>
              <a:t>——</a:t>
            </a:r>
            <a:r>
              <a:rPr lang="zh-CN" altLang="en-US" dirty="0" smtClean="0"/>
              <a:t>无效</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a:t>第</a:t>
            </a:r>
            <a:r>
              <a:rPr lang="en-US" altLang="zh-CN" dirty="0"/>
              <a:t>1</a:t>
            </a:r>
            <a:r>
              <a:rPr lang="zh-CN" altLang="en-US" dirty="0"/>
              <a:t>点中所述欺诈与胁迫的普通情形已归属到</a:t>
            </a:r>
            <a:r>
              <a:rPr lang="en-US" altLang="zh-CN" dirty="0"/>
              <a:t>《</a:t>
            </a:r>
            <a:r>
              <a:rPr lang="zh-CN" altLang="en-US" dirty="0"/>
              <a:t>民法总则</a:t>
            </a:r>
            <a:r>
              <a:rPr lang="en-US" altLang="zh-CN" dirty="0"/>
              <a:t>》</a:t>
            </a:r>
            <a:r>
              <a:rPr lang="zh-CN" altLang="en-US" dirty="0"/>
              <a:t>第一百四十八条至一百五十条，属可撤销，下文将详细阐述，但合同法为保护国家财产就“损害国家利益”做了保留。接下来着重讨论第</a:t>
            </a:r>
            <a:r>
              <a:rPr lang="en-US" altLang="zh-CN" dirty="0"/>
              <a:t>3</a:t>
            </a:r>
            <a:r>
              <a:rPr lang="zh-CN" altLang="en-US" dirty="0"/>
              <a:t>点，所谓“以合法形式掩盖非法目的”指双方当事人所订之合同在形式上是合法的，但究其合同目的与合同内容是违法的，不应将其解释为以“掩盖”为特征的脱法行为 ，更不是侧重调整意思表示故意不一致的虚伪行为。它所调整的是当事人交易实质目的或动机的不法性对法律行为效力的影响。 例如，当事人通过虚假的买卖行为达到隐匿财产、逃避债务的目的就是一种比较典型的以合法形式掩盖非法目的的合同。文章开篇所论之案例，其中一个分析角度即“以合法形式掩盖非法目的”。非法目的的判断要诉诸法律的强制性规定与公序良俗。</a:t>
            </a:r>
          </a:p>
          <a:p>
            <a:endParaRPr lang="zh-CN" altLang="en-US" dirty="0"/>
          </a:p>
        </p:txBody>
      </p:sp>
    </p:spTree>
    <p:extLst>
      <p:ext uri="{BB962C8B-B14F-4D97-AF65-F5344CB8AC3E}">
        <p14:creationId xmlns:p14="http://schemas.microsoft.com/office/powerpoint/2010/main" val="1604547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合同的</a:t>
            </a:r>
            <a:r>
              <a:rPr lang="zh-CN" altLang="en-US" dirty="0" smtClean="0"/>
              <a:t>效力</a:t>
            </a:r>
            <a:r>
              <a:rPr lang="en-US" altLang="zh-CN" dirty="0" smtClean="0"/>
              <a:t/>
            </a:r>
            <a:br>
              <a:rPr lang="en-US" altLang="zh-CN" dirty="0" smtClean="0"/>
            </a:br>
            <a:r>
              <a:rPr lang="en-US" altLang="zh-CN" dirty="0" smtClean="0"/>
              <a:t>——</a:t>
            </a:r>
            <a:r>
              <a:rPr lang="zh-CN" altLang="en-US" dirty="0" smtClean="0"/>
              <a:t>可撤销</a:t>
            </a:r>
            <a:endParaRPr lang="zh-CN" altLang="en-US" dirty="0"/>
          </a:p>
        </p:txBody>
      </p:sp>
      <p:sp>
        <p:nvSpPr>
          <p:cNvPr id="3" name="内容占位符 2"/>
          <p:cNvSpPr>
            <a:spLocks noGrp="1"/>
          </p:cNvSpPr>
          <p:nvPr>
            <p:ph idx="1"/>
          </p:nvPr>
        </p:nvSpPr>
        <p:spPr/>
        <p:txBody>
          <a:bodyPr/>
          <a:lstStyle/>
          <a:p>
            <a:r>
              <a:rPr lang="zh-CN" altLang="en-US" dirty="0"/>
              <a:t>因意思表示不真实，通过撤销权人行使撤销权使已经生效的合同归于消灭，此为合同的撤销。存在撤销原因的合同称为可撤销的合同。 可撤销合同的发生原因主要有四种：</a:t>
            </a:r>
            <a:r>
              <a:rPr lang="en-US" altLang="zh-CN" dirty="0"/>
              <a:t>1</a:t>
            </a:r>
            <a:r>
              <a:rPr lang="zh-CN" altLang="en-US" dirty="0"/>
              <a:t>、欺诈；</a:t>
            </a:r>
            <a:r>
              <a:rPr lang="en-US" altLang="zh-CN" dirty="0"/>
              <a:t>2</a:t>
            </a:r>
            <a:r>
              <a:rPr lang="zh-CN" altLang="en-US" dirty="0"/>
              <a:t>、胁迫；</a:t>
            </a:r>
            <a:r>
              <a:rPr lang="en-US" altLang="zh-CN" dirty="0"/>
              <a:t>3</a:t>
            </a:r>
            <a:r>
              <a:rPr lang="zh-CN" altLang="en-US" dirty="0"/>
              <a:t>、重大误解；</a:t>
            </a:r>
            <a:r>
              <a:rPr lang="en-US" altLang="zh-CN" dirty="0"/>
              <a:t>4</a:t>
            </a:r>
            <a:r>
              <a:rPr lang="zh-CN" altLang="en-US" dirty="0"/>
              <a:t>、显示公平。欺诈包括欺诈行为、欺诈故意、因果关系和欺诈违法性四个构成要件。</a:t>
            </a:r>
          </a:p>
        </p:txBody>
      </p:sp>
    </p:spTree>
    <p:extLst>
      <p:ext uri="{BB962C8B-B14F-4D97-AF65-F5344CB8AC3E}">
        <p14:creationId xmlns:p14="http://schemas.microsoft.com/office/powerpoint/2010/main" val="2325865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合同的效力</a:t>
            </a:r>
            <a:br>
              <a:rPr lang="zh-CN" altLang="en-US" dirty="0"/>
            </a:br>
            <a:r>
              <a:rPr lang="en-US" altLang="zh-CN" dirty="0"/>
              <a:t>——</a:t>
            </a:r>
            <a:r>
              <a:rPr lang="zh-CN" altLang="en-US" dirty="0"/>
              <a:t>可撤销</a:t>
            </a:r>
          </a:p>
        </p:txBody>
      </p:sp>
      <p:sp>
        <p:nvSpPr>
          <p:cNvPr id="3" name="内容占位符 2"/>
          <p:cNvSpPr>
            <a:spLocks noGrp="1"/>
          </p:cNvSpPr>
          <p:nvPr>
            <p:ph idx="1"/>
          </p:nvPr>
        </p:nvSpPr>
        <p:spPr>
          <a:xfrm>
            <a:off x="457200" y="1340768"/>
            <a:ext cx="8229600" cy="4983832"/>
          </a:xfrm>
        </p:spPr>
        <p:txBody>
          <a:bodyPr>
            <a:normAutofit fontScale="77500" lnSpcReduction="20000"/>
          </a:bodyPr>
          <a:lstStyle/>
          <a:p>
            <a:r>
              <a:rPr lang="zh-CN" altLang="en-US" dirty="0"/>
              <a:t>所谓欺诈行为，</a:t>
            </a:r>
            <a:r>
              <a:rPr lang="en-US" altLang="zh-CN" dirty="0"/>
              <a:t>《</a:t>
            </a:r>
            <a:r>
              <a:rPr lang="zh-CN" altLang="en-US" dirty="0"/>
              <a:t>民通意见</a:t>
            </a:r>
            <a:r>
              <a:rPr lang="en-US" altLang="zh-CN" dirty="0"/>
              <a:t>》</a:t>
            </a:r>
            <a:r>
              <a:rPr lang="zh-CN" altLang="en-US" dirty="0"/>
              <a:t>第六十八条规定：“一方当事人故意告知对方虚假情况，或者故意隐瞒真实情况，诱使对方当事人作出错误意思表示的，可以认定为欺诈行为。”欺诈故意必须有使相对人陷入错误的故意和相对人基于此错误认识而为一定意思表示的故意，此为双重故意。因果关系自不必多言。欺诈的违法性要求该欺诈行为违反法律、诚实信用原则，且在程度上要达到一定要求。现行法律改变了</a:t>
            </a:r>
            <a:r>
              <a:rPr lang="en-US" altLang="zh-CN" dirty="0"/>
              <a:t>《</a:t>
            </a:r>
            <a:r>
              <a:rPr lang="zh-CN" altLang="en-US" dirty="0"/>
              <a:t>民法通则</a:t>
            </a:r>
            <a:r>
              <a:rPr lang="en-US" altLang="zh-CN" dirty="0"/>
              <a:t>》</a:t>
            </a:r>
            <a:r>
              <a:rPr lang="zh-CN" altLang="en-US" dirty="0"/>
              <a:t>中对欺诈的规定，</a:t>
            </a:r>
            <a:r>
              <a:rPr lang="en-US" altLang="zh-CN" dirty="0"/>
              <a:t>《</a:t>
            </a:r>
            <a:r>
              <a:rPr lang="zh-CN" altLang="en-US" dirty="0"/>
              <a:t>民法总则</a:t>
            </a:r>
            <a:r>
              <a:rPr lang="en-US" altLang="zh-CN" dirty="0"/>
              <a:t>》</a:t>
            </a:r>
            <a:r>
              <a:rPr lang="zh-CN" altLang="en-US" dirty="0"/>
              <a:t>第一百四十八条规定：“一方以欺诈手段，使对方在违背真实意思的情况下实施的民事法律行为，受欺诈方有权请求人民法院或者仲裁机构予以撤销。”而且更进一步的规定了第三人欺诈的情况，</a:t>
            </a:r>
            <a:r>
              <a:rPr lang="en-US" altLang="zh-CN" dirty="0"/>
              <a:t>《</a:t>
            </a:r>
            <a:r>
              <a:rPr lang="zh-CN" altLang="en-US" dirty="0"/>
              <a:t>民法总则</a:t>
            </a:r>
            <a:r>
              <a:rPr lang="en-US" altLang="zh-CN" dirty="0"/>
              <a:t>》</a:t>
            </a:r>
            <a:r>
              <a:rPr lang="zh-CN" altLang="en-US" dirty="0"/>
              <a:t>第一百四十九条规定：“第三人实施欺诈行为，使一方在违背真实意思的情况下实施的民事法律行为，对方知道或者应当知道该欺诈行为的，受欺诈方有权请求人民法院或者仲裁机构予以撤销。</a:t>
            </a:r>
            <a:r>
              <a:rPr lang="zh-CN" altLang="en-US" dirty="0" smtClean="0"/>
              <a:t>”</a:t>
            </a:r>
            <a:endParaRPr lang="zh-CN" altLang="en-US" dirty="0"/>
          </a:p>
        </p:txBody>
      </p:sp>
    </p:spTree>
    <p:extLst>
      <p:ext uri="{BB962C8B-B14F-4D97-AF65-F5344CB8AC3E}">
        <p14:creationId xmlns:p14="http://schemas.microsoft.com/office/powerpoint/2010/main" val="4007267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38138"/>
          </a:xfrm>
        </p:spPr>
        <p:txBody>
          <a:bodyPr/>
          <a:lstStyle/>
          <a:p>
            <a:r>
              <a:rPr lang="zh-CN" altLang="en-US" dirty="0" smtClean="0"/>
              <a:t>对合同可撤销举证的反思</a:t>
            </a:r>
            <a:endParaRPr lang="zh-CN" altLang="en-US" dirty="0"/>
          </a:p>
        </p:txBody>
      </p:sp>
      <p:sp>
        <p:nvSpPr>
          <p:cNvPr id="3" name="内容占位符 2"/>
          <p:cNvSpPr>
            <a:spLocks noGrp="1"/>
          </p:cNvSpPr>
          <p:nvPr>
            <p:ph idx="1"/>
          </p:nvPr>
        </p:nvSpPr>
        <p:spPr>
          <a:xfrm>
            <a:off x="457200" y="1268760"/>
            <a:ext cx="8229600" cy="5256584"/>
          </a:xfrm>
        </p:spPr>
        <p:txBody>
          <a:bodyPr>
            <a:normAutofit fontScale="92500" lnSpcReduction="20000"/>
          </a:bodyPr>
          <a:lstStyle/>
          <a:p>
            <a:r>
              <a:rPr lang="zh-CN" altLang="en-US" dirty="0" smtClean="0"/>
              <a:t>通过</a:t>
            </a:r>
            <a:r>
              <a:rPr lang="zh-CN" altLang="en-US" dirty="0"/>
              <a:t>以上分析可得，重大误解和显失公平的情形相较于欺诈与胁迫更易于举证。同时，根据</a:t>
            </a:r>
            <a:r>
              <a:rPr lang="en-US" altLang="zh-CN" dirty="0"/>
              <a:t>《</a:t>
            </a:r>
            <a:r>
              <a:rPr lang="zh-CN" altLang="en-US" dirty="0"/>
              <a:t>民法通则司法解释</a:t>
            </a:r>
            <a:r>
              <a:rPr lang="en-US" altLang="zh-CN" dirty="0"/>
              <a:t>》</a:t>
            </a:r>
            <a:r>
              <a:rPr lang="zh-CN" altLang="en-US" dirty="0"/>
              <a:t>第七十一条：“行为人因为对行为的性质、对方当事人、标的物的品种、质量、规格和数量等的错误认识，使行为的后果与自己的意思相悖，并造成重大损失的，可以认定为重大误解。”所以在举证证明存在重大误解时有具体的参考依据和类型，可操作性更强。而依据现有的对显失公平的实证分析，在</a:t>
            </a:r>
            <a:r>
              <a:rPr lang="en-US" altLang="zh-CN" dirty="0"/>
              <a:t>187</a:t>
            </a:r>
            <a:r>
              <a:rPr lang="zh-CN" altLang="en-US" dirty="0"/>
              <a:t>个有效案例中，有</a:t>
            </a:r>
            <a:r>
              <a:rPr lang="en-US" altLang="zh-CN" dirty="0"/>
              <a:t>83</a:t>
            </a:r>
            <a:r>
              <a:rPr lang="zh-CN" altLang="en-US" dirty="0"/>
              <a:t>例法院认定涉案合同构成显失公平，比例为</a:t>
            </a:r>
            <a:r>
              <a:rPr lang="en-US" altLang="zh-CN" dirty="0"/>
              <a:t>44.39%</a:t>
            </a:r>
            <a:r>
              <a:rPr lang="zh-CN" altLang="en-US" dirty="0"/>
              <a:t>， 远高于胁迫的认定情况。重大误解和显失公平的认定不仅可依构成要件，还可参考日常生活中形成的习俗、交易习惯等。</a:t>
            </a:r>
          </a:p>
        </p:txBody>
      </p:sp>
    </p:spTree>
    <p:extLst>
      <p:ext uri="{BB962C8B-B14F-4D97-AF65-F5344CB8AC3E}">
        <p14:creationId xmlns:p14="http://schemas.microsoft.com/office/powerpoint/2010/main" val="1845198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对合同可撤销举证的反思</a:t>
            </a:r>
          </a:p>
        </p:txBody>
      </p:sp>
      <p:sp>
        <p:nvSpPr>
          <p:cNvPr id="3" name="内容占位符 2"/>
          <p:cNvSpPr>
            <a:spLocks noGrp="1"/>
          </p:cNvSpPr>
          <p:nvPr>
            <p:ph idx="1"/>
          </p:nvPr>
        </p:nvSpPr>
        <p:spPr/>
        <p:txBody>
          <a:bodyPr/>
          <a:lstStyle/>
          <a:p>
            <a:r>
              <a:rPr lang="zh-CN" altLang="en-US" dirty="0"/>
              <a:t>因欺诈和胁迫概念本身的复杂性，加之存在第三人介入的情况，在实务中很难进行有效举证，开篇讨论的案例就是这种情况，当事人无法对受胁迫事实的发生提供有效证据，导致所提主张得不到支持。特别是语言的威胁或者第三人的胁迫的情形，其本身不易留下可供取证的痕迹和空间，因此在诉讼中，通过认定欺诈或胁迫行使合同撤销权的主张应当作为保留手段。</a:t>
            </a:r>
          </a:p>
        </p:txBody>
      </p:sp>
    </p:spTree>
    <p:extLst>
      <p:ext uri="{BB962C8B-B14F-4D97-AF65-F5344CB8AC3E}">
        <p14:creationId xmlns:p14="http://schemas.microsoft.com/office/powerpoint/2010/main" val="3691543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a:t>综上，就一般的合同纠纷而言，首先要明确争议合同的性质，以此为起点，围绕该类合同的构成要件明确合同的成立与生效时间，若该合同合法有效，则进入具体的争议解决中，以合同性质为核心，寻找是否存在任意解除权、履行抗辩权等权利；若合同无效，则应当区分自始无效和嗣后无效，二者对应不同的解决办法；若合同可撤销，则应明确属于哪一类可撤销合同的类型，针对具体类型进行分析、</a:t>
            </a:r>
            <a:r>
              <a:rPr lang="zh-CN" altLang="en-US" dirty="0" smtClean="0"/>
              <a:t>举证。</a:t>
            </a:r>
            <a:endParaRPr lang="zh-CN" altLang="en-US" dirty="0"/>
          </a:p>
        </p:txBody>
      </p:sp>
    </p:spTree>
    <p:extLst>
      <p:ext uri="{BB962C8B-B14F-4D97-AF65-F5344CB8AC3E}">
        <p14:creationId xmlns:p14="http://schemas.microsoft.com/office/powerpoint/2010/main" val="1843936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小结</a:t>
            </a:r>
          </a:p>
        </p:txBody>
      </p:sp>
      <p:sp>
        <p:nvSpPr>
          <p:cNvPr id="3" name="内容占位符 2"/>
          <p:cNvSpPr>
            <a:spLocks noGrp="1"/>
          </p:cNvSpPr>
          <p:nvPr>
            <p:ph idx="1"/>
          </p:nvPr>
        </p:nvSpPr>
        <p:spPr/>
        <p:txBody>
          <a:bodyPr/>
          <a:lstStyle/>
          <a:p>
            <a:r>
              <a:rPr lang="zh-CN" altLang="en-US" dirty="0"/>
              <a:t>此处还应注意合同撤销权的行使时间问题</a:t>
            </a:r>
            <a:r>
              <a:rPr lang="en-US" altLang="zh-CN" dirty="0"/>
              <a:t>;</a:t>
            </a:r>
            <a:r>
              <a:rPr lang="zh-CN" altLang="en-US" dirty="0"/>
              <a:t>若合同效力未定，则应区分是限制民事行为能力人订立的合同还是无权代理人以被代理人名义订立的合同。进行完上述程序后再结合具体的案件事实进行分析，有针对性的寻找案件突破口，以给当事人提供最佳的诉讼方案，有利于降低诉讼成本并最大程度保护当事人利益。</a:t>
            </a:r>
          </a:p>
          <a:p>
            <a:endParaRPr lang="zh-CN" altLang="en-US" dirty="0"/>
          </a:p>
        </p:txBody>
      </p:sp>
    </p:spTree>
    <p:extLst>
      <p:ext uri="{BB962C8B-B14F-4D97-AF65-F5344CB8AC3E}">
        <p14:creationId xmlns:p14="http://schemas.microsoft.com/office/powerpoint/2010/main" val="2932324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548680"/>
            <a:ext cx="7272808" cy="5040560"/>
          </a:xfrm>
        </p:spPr>
        <p:txBody>
          <a:bodyPr/>
          <a:lstStyle/>
          <a:p>
            <a:r>
              <a:rPr lang="zh-CN" altLang="en-US" sz="8000" dirty="0">
                <a:solidFill>
                  <a:srgbClr val="FF0000"/>
                </a:solidFill>
              </a:rPr>
              <a:t>感谢您的观看</a:t>
            </a:r>
          </a:p>
        </p:txBody>
      </p:sp>
    </p:spTree>
    <p:extLst>
      <p:ext uri="{BB962C8B-B14F-4D97-AF65-F5344CB8AC3E}">
        <p14:creationId xmlns:p14="http://schemas.microsoft.com/office/powerpoint/2010/main" val="360285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a:xfrm>
            <a:off x="457200" y="1196752"/>
            <a:ext cx="8229600" cy="5256584"/>
          </a:xfrm>
        </p:spPr>
        <p:txBody>
          <a:bodyPr>
            <a:normAutofit/>
          </a:bodyPr>
          <a:lstStyle/>
          <a:p>
            <a:r>
              <a:rPr lang="zh-CN" altLang="en-US" dirty="0"/>
              <a:t>原告为了解决此事，双方于</a:t>
            </a:r>
            <a:r>
              <a:rPr lang="en-US" altLang="zh-CN" dirty="0"/>
              <a:t>2016</a:t>
            </a:r>
            <a:r>
              <a:rPr lang="zh-CN" altLang="en-US" dirty="0"/>
              <a:t>年</a:t>
            </a:r>
            <a:r>
              <a:rPr lang="en-US" altLang="zh-CN" dirty="0"/>
              <a:t>6</a:t>
            </a:r>
            <a:r>
              <a:rPr lang="zh-CN" altLang="en-US" dirty="0"/>
              <a:t>月</a:t>
            </a:r>
            <a:r>
              <a:rPr lang="en-US" altLang="zh-CN" dirty="0"/>
              <a:t>16</a:t>
            </a:r>
            <a:r>
              <a:rPr lang="zh-CN" altLang="en-US" dirty="0"/>
              <a:t>日在被告的要求下，由原告出具借条一张，内容为“谢昇因个人原因，需要资金周转，于</a:t>
            </a:r>
            <a:r>
              <a:rPr lang="en-US" altLang="zh-CN" dirty="0"/>
              <a:t>2016</a:t>
            </a:r>
            <a:r>
              <a:rPr lang="zh-CN" altLang="en-US" dirty="0"/>
              <a:t>年</a:t>
            </a:r>
            <a:r>
              <a:rPr lang="en-US" altLang="zh-CN" dirty="0"/>
              <a:t>6</a:t>
            </a:r>
            <a:r>
              <a:rPr lang="zh-CN" altLang="en-US" dirty="0"/>
              <a:t>月</a:t>
            </a:r>
            <a:r>
              <a:rPr lang="en-US" altLang="zh-CN" dirty="0"/>
              <a:t>16</a:t>
            </a:r>
            <a:r>
              <a:rPr lang="zh-CN" altLang="en-US" dirty="0"/>
              <a:t>日向王雅萌借现金人民币壹佰万元整（￥</a:t>
            </a:r>
            <a:r>
              <a:rPr lang="en-US" altLang="zh-CN" dirty="0"/>
              <a:t>1000000</a:t>
            </a:r>
            <a:r>
              <a:rPr lang="zh-CN" altLang="en-US" dirty="0"/>
              <a:t>元）。谢昇向王雅萌承诺此款一共分六期归还。</a:t>
            </a:r>
          </a:p>
          <a:p>
            <a:endParaRPr lang="zh-CN" altLang="en-US" dirty="0"/>
          </a:p>
        </p:txBody>
      </p:sp>
    </p:spTree>
    <p:extLst>
      <p:ext uri="{BB962C8B-B14F-4D97-AF65-F5344CB8AC3E}">
        <p14:creationId xmlns:p14="http://schemas.microsoft.com/office/powerpoint/2010/main" val="163893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p:txBody>
          <a:bodyPr>
            <a:normAutofit fontScale="85000" lnSpcReduction="20000"/>
          </a:bodyPr>
          <a:lstStyle/>
          <a:p>
            <a:r>
              <a:rPr lang="zh-CN" altLang="en-US" dirty="0"/>
              <a:t>一期伍十万元整（￥</a:t>
            </a:r>
            <a:r>
              <a:rPr lang="en-US" altLang="zh-CN" dirty="0"/>
              <a:t>500000</a:t>
            </a:r>
            <a:r>
              <a:rPr lang="zh-CN" altLang="en-US" dirty="0"/>
              <a:t>元）于</a:t>
            </a:r>
            <a:r>
              <a:rPr lang="en-US" altLang="zh-CN" dirty="0"/>
              <a:t>2016</a:t>
            </a:r>
            <a:r>
              <a:rPr lang="zh-CN" altLang="en-US" dirty="0"/>
              <a:t>年</a:t>
            </a:r>
            <a:r>
              <a:rPr lang="en-US" altLang="zh-CN" dirty="0"/>
              <a:t>6</a:t>
            </a:r>
            <a:r>
              <a:rPr lang="zh-CN" altLang="en-US" dirty="0"/>
              <a:t>月</a:t>
            </a:r>
            <a:r>
              <a:rPr lang="en-US" altLang="zh-CN" dirty="0"/>
              <a:t>30</a:t>
            </a:r>
            <a:r>
              <a:rPr lang="zh-CN" altLang="en-US" dirty="0"/>
              <a:t>日之前归还。剩余五期采取每期于每月的</a:t>
            </a:r>
            <a:r>
              <a:rPr lang="en-US" altLang="zh-CN" dirty="0"/>
              <a:t>30</a:t>
            </a:r>
            <a:r>
              <a:rPr lang="zh-CN" altLang="en-US" dirty="0"/>
              <a:t>号还款壹十万元整（￥</a:t>
            </a:r>
            <a:r>
              <a:rPr lang="en-US" altLang="zh-CN" dirty="0"/>
              <a:t>100000</a:t>
            </a:r>
            <a:r>
              <a:rPr lang="zh-CN" altLang="en-US" dirty="0"/>
              <a:t>元）的方式在</a:t>
            </a:r>
            <a:r>
              <a:rPr lang="en-US" altLang="zh-CN" dirty="0"/>
              <a:t>5</a:t>
            </a:r>
            <a:r>
              <a:rPr lang="zh-CN" altLang="en-US" dirty="0"/>
              <a:t>个月内还清。始于</a:t>
            </a:r>
            <a:r>
              <a:rPr lang="en-US" altLang="zh-CN" dirty="0"/>
              <a:t>2016</a:t>
            </a:r>
            <a:r>
              <a:rPr lang="zh-CN" altLang="en-US" dirty="0"/>
              <a:t>年</a:t>
            </a:r>
            <a:r>
              <a:rPr lang="en-US" altLang="zh-CN" dirty="0"/>
              <a:t>7</a:t>
            </a:r>
            <a:r>
              <a:rPr lang="zh-CN" altLang="en-US" dirty="0"/>
              <a:t>月</a:t>
            </a:r>
            <a:r>
              <a:rPr lang="en-US" altLang="zh-CN" dirty="0"/>
              <a:t>1</a:t>
            </a:r>
            <a:r>
              <a:rPr lang="zh-CN" altLang="en-US" dirty="0"/>
              <a:t>日起至</a:t>
            </a:r>
            <a:r>
              <a:rPr lang="en-US" altLang="zh-CN" dirty="0"/>
              <a:t>2016</a:t>
            </a:r>
            <a:r>
              <a:rPr lang="zh-CN" altLang="en-US" dirty="0"/>
              <a:t>年</a:t>
            </a:r>
            <a:r>
              <a:rPr lang="en-US" altLang="zh-CN" dirty="0"/>
              <a:t>11</a:t>
            </a:r>
            <a:r>
              <a:rPr lang="zh-CN" altLang="en-US" dirty="0"/>
              <a:t>月</a:t>
            </a:r>
            <a:r>
              <a:rPr lang="en-US" altLang="zh-CN" dirty="0"/>
              <a:t>30</a:t>
            </a:r>
            <a:r>
              <a:rPr lang="zh-CN" altLang="en-US" dirty="0"/>
              <a:t>日止。如逾期未还款，谢昇需向王雅萌额外支付借款</a:t>
            </a:r>
            <a:r>
              <a:rPr lang="en-US" altLang="zh-CN" dirty="0"/>
              <a:t>10000000</a:t>
            </a:r>
            <a:r>
              <a:rPr lang="zh-CN" altLang="en-US" dirty="0"/>
              <a:t>元整（一千万元整）违约金并承担一切法律后果，以上唯恐口说无凭，特立此借条为证。债务一旦还清，互无任何关系，不得互相滋扰，不得感情互相纠缠对方。不得威胁双方人身财产安全。其中任意一方不得以个人自身安全要挟对方。</a:t>
            </a:r>
            <a:r>
              <a:rPr lang="en-US" altLang="zh-CN" dirty="0"/>
              <a:t>……”</a:t>
            </a:r>
            <a:r>
              <a:rPr lang="zh-CN" altLang="en-US" dirty="0"/>
              <a:t>同时以原告名义打印了一份伪造结婚证原因说明，证明被告向其单位提供上述伪造结婚证件的行为与被告无关，系原告所为。</a:t>
            </a:r>
          </a:p>
          <a:p>
            <a:endParaRPr lang="zh-CN" altLang="en-US" dirty="0"/>
          </a:p>
        </p:txBody>
      </p:sp>
    </p:spTree>
    <p:extLst>
      <p:ext uri="{BB962C8B-B14F-4D97-AF65-F5344CB8AC3E}">
        <p14:creationId xmlns:p14="http://schemas.microsoft.com/office/powerpoint/2010/main" val="9879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p:txBody>
          <a:bodyPr>
            <a:normAutofit/>
          </a:bodyPr>
          <a:lstStyle/>
          <a:p>
            <a:r>
              <a:rPr lang="en-US" altLang="zh-CN" dirty="0"/>
              <a:t>2016</a:t>
            </a:r>
            <a:r>
              <a:rPr lang="zh-CN" altLang="en-US" dirty="0"/>
              <a:t>年</a:t>
            </a:r>
            <a:r>
              <a:rPr lang="en-US" altLang="zh-CN" dirty="0"/>
              <a:t>6</a:t>
            </a:r>
            <a:r>
              <a:rPr lang="zh-CN" altLang="en-US" dirty="0"/>
              <a:t>月</a:t>
            </a:r>
            <a:r>
              <a:rPr lang="en-US" altLang="zh-CN" dirty="0"/>
              <a:t>30</a:t>
            </a:r>
            <a:r>
              <a:rPr lang="zh-CN" altLang="en-US" dirty="0"/>
              <a:t>日原告通过招商银行转账给被告</a:t>
            </a:r>
            <a:r>
              <a:rPr lang="en-US" altLang="zh-CN" dirty="0"/>
              <a:t>170000</a:t>
            </a:r>
            <a:r>
              <a:rPr lang="zh-CN" altLang="en-US" dirty="0"/>
              <a:t>元及支付现金</a:t>
            </a:r>
            <a:r>
              <a:rPr lang="en-US" altLang="zh-CN" dirty="0"/>
              <a:t>50000</a:t>
            </a:r>
            <a:r>
              <a:rPr lang="zh-CN" altLang="en-US" dirty="0"/>
              <a:t>元。当日被告向原告出具“关于</a:t>
            </a:r>
            <a:r>
              <a:rPr lang="en-US" altLang="zh-CN" dirty="0"/>
              <a:t>2016</a:t>
            </a:r>
            <a:r>
              <a:rPr lang="zh-CN" altLang="en-US" dirty="0"/>
              <a:t>年</a:t>
            </a:r>
            <a:r>
              <a:rPr lang="en-US" altLang="zh-CN" dirty="0"/>
              <a:t>6</a:t>
            </a:r>
            <a:r>
              <a:rPr lang="zh-CN" altLang="en-US" dirty="0"/>
              <a:t>月</a:t>
            </a:r>
            <a:r>
              <a:rPr lang="en-US" altLang="zh-CN" dirty="0"/>
              <a:t>16</a:t>
            </a:r>
            <a:r>
              <a:rPr lang="zh-CN" altLang="en-US" dirty="0"/>
              <a:t>日谢昇向王雅萌借款人民币壹百万元整（</a:t>
            </a:r>
            <a:r>
              <a:rPr lang="en-US" altLang="zh-CN" dirty="0"/>
              <a:t>1000000</a:t>
            </a:r>
            <a:r>
              <a:rPr lang="zh-CN" altLang="en-US" dirty="0"/>
              <a:t>）的借款合同，今收到谢昇首笔还款人民币贰拾伍万元整（</a:t>
            </a:r>
            <a:r>
              <a:rPr lang="en-US" altLang="zh-CN" dirty="0"/>
              <a:t>250000</a:t>
            </a:r>
            <a:r>
              <a:rPr lang="zh-CN" altLang="en-US" dirty="0"/>
              <a:t>）。”的收据。后被告多次向原告催要余款柒拾伍万元，原告认为其行为严重影响了其工作和生活，故起诉至法院。</a:t>
            </a:r>
          </a:p>
        </p:txBody>
      </p:sp>
    </p:spTree>
    <p:extLst>
      <p:ext uri="{BB962C8B-B14F-4D97-AF65-F5344CB8AC3E}">
        <p14:creationId xmlns:p14="http://schemas.microsoft.com/office/powerpoint/2010/main" val="146135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p:txBody>
          <a:bodyPr>
            <a:normAutofit fontScale="92500" lnSpcReduction="20000"/>
          </a:bodyPr>
          <a:lstStyle/>
          <a:p>
            <a:r>
              <a:rPr lang="zh-CN" altLang="en-US" dirty="0"/>
              <a:t>为此，一审法院认为，在审理过程中，谢昇自认借条上的签名，系其亲笔所写，但辩称所涉及的内容不是其真实意思表示，而是出于断绝双方往来对王雅萌补偿的目的下签订的陈述意见，经审查，借条内容在格式上和约定上均与正常的借条的格式、约定、交易习惯存在不合理的出入，但谢昇举证证明支持上述陈述意见的证据略显单薄、尚待充分，故谢昇要求撤销其与王雅萌签订的借款合同的诉讼请求，一审法院不予支持。一审法院依照</a:t>
            </a:r>
            <a:r>
              <a:rPr lang="en-US" altLang="zh-CN" dirty="0"/>
              <a:t>《</a:t>
            </a:r>
            <a:r>
              <a:rPr lang="zh-CN" altLang="en-US" dirty="0"/>
              <a:t>中华人民共和国民事诉讼法</a:t>
            </a:r>
            <a:r>
              <a:rPr lang="en-US" altLang="zh-CN" dirty="0"/>
              <a:t>》</a:t>
            </a:r>
            <a:r>
              <a:rPr lang="zh-CN" altLang="en-US" dirty="0"/>
              <a:t>第六十四条第一款规定作出了驳回原告谢昇全部诉讼请求的判决。</a:t>
            </a:r>
          </a:p>
        </p:txBody>
      </p:sp>
    </p:spTree>
    <p:extLst>
      <p:ext uri="{BB962C8B-B14F-4D97-AF65-F5344CB8AC3E}">
        <p14:creationId xmlns:p14="http://schemas.microsoft.com/office/powerpoint/2010/main" val="62112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无法撤销的借款合同</a:t>
            </a:r>
          </a:p>
        </p:txBody>
      </p:sp>
      <p:sp>
        <p:nvSpPr>
          <p:cNvPr id="3" name="内容占位符 2"/>
          <p:cNvSpPr>
            <a:spLocks noGrp="1"/>
          </p:cNvSpPr>
          <p:nvPr>
            <p:ph idx="1"/>
          </p:nvPr>
        </p:nvSpPr>
        <p:spPr/>
        <p:txBody>
          <a:bodyPr>
            <a:normAutofit fontScale="85000" lnSpcReduction="10000"/>
          </a:bodyPr>
          <a:lstStyle/>
          <a:p>
            <a:r>
              <a:rPr lang="zh-CN" altLang="en-US" dirty="0"/>
              <a:t>本案二审争议的焦点是</a:t>
            </a:r>
            <a:r>
              <a:rPr lang="en-US" altLang="zh-CN" dirty="0"/>
              <a:t>:</a:t>
            </a:r>
            <a:r>
              <a:rPr lang="zh-CN" altLang="en-US" dirty="0"/>
              <a:t>谢昇与王雅萌之间签订的</a:t>
            </a:r>
            <a:r>
              <a:rPr lang="en-US" altLang="zh-CN" dirty="0"/>
              <a:t>《</a:t>
            </a:r>
            <a:r>
              <a:rPr lang="zh-CN" altLang="en-US" dirty="0"/>
              <a:t>借条</a:t>
            </a:r>
            <a:r>
              <a:rPr lang="en-US" altLang="zh-CN" dirty="0"/>
              <a:t>》</a:t>
            </a:r>
            <a:r>
              <a:rPr lang="zh-CN" altLang="en-US" dirty="0"/>
              <a:t>是否可撤销，谢昇基于</a:t>
            </a:r>
            <a:r>
              <a:rPr lang="en-US" altLang="zh-CN" dirty="0"/>
              <a:t>《</a:t>
            </a:r>
            <a:r>
              <a:rPr lang="zh-CN" altLang="en-US" dirty="0"/>
              <a:t>借条</a:t>
            </a:r>
            <a:r>
              <a:rPr lang="en-US" altLang="zh-CN" dirty="0"/>
              <a:t>》</a:t>
            </a:r>
            <a:r>
              <a:rPr lang="zh-CN" altLang="en-US" dirty="0"/>
              <a:t>向王雅萌支付的</a:t>
            </a:r>
            <a:r>
              <a:rPr lang="en-US" altLang="zh-CN" dirty="0"/>
              <a:t>25</a:t>
            </a:r>
            <a:r>
              <a:rPr lang="zh-CN" altLang="en-US" dirty="0"/>
              <a:t>万元是否可以主张返还。本院认为，根据一审查明的事实，</a:t>
            </a:r>
            <a:r>
              <a:rPr lang="en-US" altLang="zh-CN" dirty="0"/>
              <a:t>2016</a:t>
            </a:r>
            <a:r>
              <a:rPr lang="zh-CN" altLang="en-US" dirty="0"/>
              <a:t>年</a:t>
            </a:r>
            <a:r>
              <a:rPr lang="en-US" altLang="zh-CN" dirty="0"/>
              <a:t>6</a:t>
            </a:r>
            <a:r>
              <a:rPr lang="zh-CN" altLang="en-US" dirty="0"/>
              <a:t>月</a:t>
            </a:r>
            <a:r>
              <a:rPr lang="en-US" altLang="zh-CN" dirty="0"/>
              <a:t>16</a:t>
            </a:r>
            <a:r>
              <a:rPr lang="zh-CN" altLang="en-US" dirty="0"/>
              <a:t>日借款人谢昇向出借人王雅萌出具了一张</a:t>
            </a:r>
            <a:r>
              <a:rPr lang="en-US" altLang="zh-CN" dirty="0"/>
              <a:t>《</a:t>
            </a:r>
            <a:r>
              <a:rPr lang="zh-CN" altLang="en-US" dirty="0"/>
              <a:t>借条</a:t>
            </a:r>
            <a:r>
              <a:rPr lang="en-US" altLang="zh-CN" dirty="0"/>
              <a:t>》</a:t>
            </a:r>
            <a:r>
              <a:rPr lang="zh-CN" altLang="en-US" dirty="0"/>
              <a:t>，并于</a:t>
            </a:r>
            <a:r>
              <a:rPr lang="en-US" altLang="zh-CN" dirty="0"/>
              <a:t>2016</a:t>
            </a:r>
            <a:r>
              <a:rPr lang="zh-CN" altLang="en-US" dirty="0"/>
              <a:t>年</a:t>
            </a:r>
            <a:r>
              <a:rPr lang="en-US" altLang="zh-CN" dirty="0"/>
              <a:t>6</a:t>
            </a:r>
            <a:r>
              <a:rPr lang="zh-CN" altLang="en-US" dirty="0"/>
              <a:t>月</a:t>
            </a:r>
            <a:r>
              <a:rPr lang="en-US" altLang="zh-CN" dirty="0"/>
              <a:t>30</a:t>
            </a:r>
            <a:r>
              <a:rPr lang="zh-CN" altLang="en-US" dirty="0"/>
              <a:t>日通过招商银行转账给王雅萌</a:t>
            </a:r>
            <a:r>
              <a:rPr lang="en-US" altLang="zh-CN" dirty="0"/>
              <a:t>170000</a:t>
            </a:r>
            <a:r>
              <a:rPr lang="zh-CN" altLang="en-US" dirty="0"/>
              <a:t>元及支付现金</a:t>
            </a:r>
            <a:r>
              <a:rPr lang="en-US" altLang="zh-CN" dirty="0"/>
              <a:t>50000</a:t>
            </a:r>
            <a:r>
              <a:rPr lang="zh-CN" altLang="en-US" dirty="0"/>
              <a:t>元。一、二审中，谢昇均主张出具</a:t>
            </a:r>
            <a:r>
              <a:rPr lang="en-US" altLang="zh-CN" dirty="0"/>
              <a:t>《</a:t>
            </a:r>
            <a:r>
              <a:rPr lang="zh-CN" altLang="en-US" dirty="0"/>
              <a:t>借条</a:t>
            </a:r>
            <a:r>
              <a:rPr lang="en-US" altLang="zh-CN" dirty="0"/>
              <a:t>》</a:t>
            </a:r>
            <a:r>
              <a:rPr lang="zh-CN" altLang="en-US" dirty="0"/>
              <a:t>时存在胁迫，但又未举证证明在签订</a:t>
            </a:r>
            <a:r>
              <a:rPr lang="en-US" altLang="zh-CN" dirty="0"/>
              <a:t>《</a:t>
            </a:r>
            <a:r>
              <a:rPr lang="zh-CN" altLang="en-US" dirty="0"/>
              <a:t>借条</a:t>
            </a:r>
            <a:r>
              <a:rPr lang="en-US" altLang="zh-CN" dirty="0"/>
              <a:t>》</a:t>
            </a:r>
            <a:r>
              <a:rPr lang="zh-CN" altLang="en-US" dirty="0"/>
              <a:t>时存胁迫情形，且谢昇基于</a:t>
            </a:r>
            <a:r>
              <a:rPr lang="en-US" altLang="zh-CN" dirty="0"/>
              <a:t>《</a:t>
            </a:r>
            <a:r>
              <a:rPr lang="zh-CN" altLang="en-US" dirty="0"/>
              <a:t>借条</a:t>
            </a:r>
            <a:r>
              <a:rPr lang="en-US" altLang="zh-CN" dirty="0"/>
              <a:t>》</a:t>
            </a:r>
            <a:r>
              <a:rPr lang="zh-CN" altLang="en-US" dirty="0"/>
              <a:t>向王雅萌支付了</a:t>
            </a:r>
            <a:r>
              <a:rPr lang="en-US" altLang="zh-CN" dirty="0"/>
              <a:t>25</a:t>
            </a:r>
            <a:r>
              <a:rPr lang="zh-CN" altLang="en-US" dirty="0"/>
              <a:t>万元，已实际履行了部分债务，在其履行过程中也未举证证明受到胁迫。二审</a:t>
            </a:r>
            <a:r>
              <a:rPr lang="zh-CN" altLang="en-US" dirty="0" smtClean="0"/>
              <a:t>法院判决上诉</a:t>
            </a:r>
            <a:r>
              <a:rPr lang="zh-CN" altLang="en-US" dirty="0"/>
              <a:t>人谢昇的上诉请求不能成立，应予</a:t>
            </a:r>
            <a:r>
              <a:rPr lang="zh-CN" altLang="en-US" dirty="0" smtClean="0"/>
              <a:t>驳回。</a:t>
            </a:r>
            <a:endParaRPr lang="zh-CN" altLang="en-US" dirty="0"/>
          </a:p>
        </p:txBody>
      </p:sp>
    </p:spTree>
    <p:extLst>
      <p:ext uri="{BB962C8B-B14F-4D97-AF65-F5344CB8AC3E}">
        <p14:creationId xmlns:p14="http://schemas.microsoft.com/office/powerpoint/2010/main" val="27644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本</a:t>
            </a:r>
            <a:r>
              <a:rPr lang="zh-CN" altLang="en-US" dirty="0" smtClean="0"/>
              <a:t>案中</a:t>
            </a:r>
            <a:r>
              <a:rPr lang="zh-CN" altLang="en-US" dirty="0"/>
              <a:t>主要</a:t>
            </a:r>
            <a:r>
              <a:rPr lang="zh-CN" altLang="en-US" dirty="0" smtClean="0"/>
              <a:t>存在的争议</a:t>
            </a:r>
            <a:endParaRPr lang="zh-CN" altLang="en-US" dirty="0"/>
          </a:p>
        </p:txBody>
      </p:sp>
      <p:sp>
        <p:nvSpPr>
          <p:cNvPr id="3" name="内容占位符 2"/>
          <p:cNvSpPr>
            <a:spLocks noGrp="1"/>
          </p:cNvSpPr>
          <p:nvPr>
            <p:ph idx="1"/>
          </p:nvPr>
        </p:nvSpPr>
        <p:spPr/>
        <p:txBody>
          <a:bodyPr/>
          <a:lstStyle/>
          <a:p>
            <a:r>
              <a:rPr lang="zh-CN" altLang="en-US" dirty="0"/>
              <a:t>一、双方所签订之</a:t>
            </a:r>
            <a:r>
              <a:rPr lang="en-US" altLang="zh-CN" dirty="0"/>
              <a:t>《</a:t>
            </a:r>
            <a:r>
              <a:rPr lang="zh-CN" altLang="en-US" dirty="0"/>
              <a:t>借条</a:t>
            </a:r>
            <a:r>
              <a:rPr lang="en-US" altLang="zh-CN" dirty="0"/>
              <a:t>》</a:t>
            </a:r>
            <a:r>
              <a:rPr lang="zh-CN" altLang="en-US" dirty="0"/>
              <a:t>是否可撤销；二、该借款合同是否成立并生效。</a:t>
            </a:r>
          </a:p>
        </p:txBody>
      </p:sp>
    </p:spTree>
    <p:extLst>
      <p:ext uri="{BB962C8B-B14F-4D97-AF65-F5344CB8AC3E}">
        <p14:creationId xmlns:p14="http://schemas.microsoft.com/office/powerpoint/2010/main" val="3840805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云流水">
  <a:themeElements>
    <a:clrScheme name="行云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44</TotalTime>
  <Words>4938</Words>
  <Application>Microsoft Office PowerPoint</Application>
  <PresentationFormat>全屏显示(4:3)</PresentationFormat>
  <Paragraphs>87</Paragraphs>
  <Slides>39</Slides>
  <Notes>0</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行云流水</vt:lpstr>
      <vt:lpstr>目    录</vt:lpstr>
      <vt:lpstr>无法撤销的借款合同 </vt:lpstr>
      <vt:lpstr>无法撤销的借款合同</vt:lpstr>
      <vt:lpstr>无法撤销的借款合同</vt:lpstr>
      <vt:lpstr>无法撤销的借款合同</vt:lpstr>
      <vt:lpstr>无法撤销的借款合同</vt:lpstr>
      <vt:lpstr>无法撤销的借款合同</vt:lpstr>
      <vt:lpstr>无法撤销的借款合同</vt:lpstr>
      <vt:lpstr>本案中主要存在的争议</vt:lpstr>
      <vt:lpstr>本案中主要存在的争议 ——合同的可撤销</vt:lpstr>
      <vt:lpstr>本案中主要存在的争议 ——合同的可撤销</vt:lpstr>
      <vt:lpstr>本案中主要存在的争议 ——借款合同是否成立并生效</vt:lpstr>
      <vt:lpstr>本案中主要存在的争议 ——借款合同是否成立并生效</vt:lpstr>
      <vt:lpstr>本案中主要存在的争议 ——借款合同是否成立并生效</vt:lpstr>
      <vt:lpstr>本案中主要存在的争议 ——借款合同是否成立并生效</vt:lpstr>
      <vt:lpstr>本案中主要存在的争议 ——以合法形式掩盖非法目的</vt:lpstr>
      <vt:lpstr>本案中主要存在的争议 ——以合法形式掩盖非法目的</vt:lpstr>
      <vt:lpstr>本案中主要存在的争议 ——以合法形式掩盖非法目的</vt:lpstr>
      <vt:lpstr>本案中主要存在的争议 ——本案小结</vt:lpstr>
      <vt:lpstr>彩礼返还纠纷的认定</vt:lpstr>
      <vt:lpstr>彩礼返还纠纷的认定</vt:lpstr>
      <vt:lpstr>彩礼返还纠纷的认定</vt:lpstr>
      <vt:lpstr>彩礼返还纠纷的认定</vt:lpstr>
      <vt:lpstr>彩礼返还纠纷的认定</vt:lpstr>
      <vt:lpstr>彩礼返还纠纷的认定</vt:lpstr>
      <vt:lpstr>彩礼返还纠纷的认定</vt:lpstr>
      <vt:lpstr>彩礼返还纠纷的认定</vt:lpstr>
      <vt:lpstr>彩礼返还纠纷的认定</vt:lpstr>
      <vt:lpstr>彩礼返还纠纷的认定</vt:lpstr>
      <vt:lpstr>合同的效力 ——有效</vt:lpstr>
      <vt:lpstr>合同的效力 ——无效</vt:lpstr>
      <vt:lpstr>合同的效力 ——无效</vt:lpstr>
      <vt:lpstr>合同的效力 ——可撤销</vt:lpstr>
      <vt:lpstr>合同的效力 ——可撤销</vt:lpstr>
      <vt:lpstr>对合同可撤销举证的反思</vt:lpstr>
      <vt:lpstr>对合同可撤销举证的反思</vt:lpstr>
      <vt:lpstr>小结</vt:lpstr>
      <vt:lpstr>小结</vt:lpstr>
      <vt:lpstr>感谢您的观看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目    录</dc:title>
  <dc:creator>办公</dc:creator>
  <cp:lastModifiedBy>办公</cp:lastModifiedBy>
  <cp:revision>7</cp:revision>
  <dcterms:created xsi:type="dcterms:W3CDTF">2019-11-29T11:56:37Z</dcterms:created>
  <dcterms:modified xsi:type="dcterms:W3CDTF">2019-11-29T12:52:17Z</dcterms:modified>
</cp:coreProperties>
</file>