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png" ContentType="image/png"/>
  <Default Extension="wmf" ContentType="image/x-w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26"/>
  </p:handoutMasterIdLst>
  <p:sldIdLst>
    <p:sldId id="256" r:id="rId4"/>
    <p:sldId id="257" r:id="rId6"/>
    <p:sldId id="258" r:id="rId7"/>
    <p:sldId id="294" r:id="rId8"/>
    <p:sldId id="295" r:id="rId9"/>
    <p:sldId id="296" r:id="rId10"/>
    <p:sldId id="297" r:id="rId11"/>
    <p:sldId id="298" r:id="rId12"/>
    <p:sldId id="299" r:id="rId13"/>
    <p:sldId id="301" r:id="rId14"/>
    <p:sldId id="300" r:id="rId15"/>
    <p:sldId id="302" r:id="rId16"/>
    <p:sldId id="303" r:id="rId17"/>
    <p:sldId id="304" r:id="rId18"/>
    <p:sldId id="338" r:id="rId19"/>
    <p:sldId id="339" r:id="rId20"/>
    <p:sldId id="341" r:id="rId21"/>
    <p:sldId id="342" r:id="rId22"/>
    <p:sldId id="343" r:id="rId23"/>
    <p:sldId id="344" r:id="rId24"/>
    <p:sldId id="291"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1" d="100"/>
          <a:sy n="71" d="100"/>
        </p:scale>
        <p:origin x="7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9" Type="http://schemas.openxmlformats.org/officeDocument/2006/relationships/image" Target="../media/image19.wmf"/><Relationship Id="rId8" Type="http://schemas.openxmlformats.org/officeDocument/2006/relationships/image" Target="../media/image18.wmf"/><Relationship Id="rId7" Type="http://schemas.openxmlformats.org/officeDocument/2006/relationships/image" Target="../media/image17.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9" Type="http://schemas.openxmlformats.org/officeDocument/2006/relationships/image" Target="../media/image34.wmf"/><Relationship Id="rId8" Type="http://schemas.openxmlformats.org/officeDocument/2006/relationships/image" Target="../media/image33.wmf"/><Relationship Id="rId7" Type="http://schemas.openxmlformats.org/officeDocument/2006/relationships/image" Target="../media/image32.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 Id="rId3" Type="http://schemas.openxmlformats.org/officeDocument/2006/relationships/image" Target="../media/image28.wmf"/><Relationship Id="rId2" Type="http://schemas.openxmlformats.org/officeDocument/2006/relationships/image" Target="../media/image27.wmf"/><Relationship Id="rId15" Type="http://schemas.openxmlformats.org/officeDocument/2006/relationships/image" Target="../media/image40.wmf"/><Relationship Id="rId14" Type="http://schemas.openxmlformats.org/officeDocument/2006/relationships/image" Target="../media/image39.wmf"/><Relationship Id="rId13" Type="http://schemas.openxmlformats.org/officeDocument/2006/relationships/image" Target="../media/image38.wmf"/><Relationship Id="rId12" Type="http://schemas.openxmlformats.org/officeDocument/2006/relationships/image" Target="../media/image37.wmf"/><Relationship Id="rId11" Type="http://schemas.openxmlformats.org/officeDocument/2006/relationships/image" Target="../media/image36.wmf"/><Relationship Id="rId10" Type="http://schemas.openxmlformats.org/officeDocument/2006/relationships/image" Target="../media/image35.wmf"/><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B8F603-5297-4DB2-9D63-D0530BA6576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33E4B0-80BF-438F-957F-C0954060482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9200" rtl="0" eaLnBrk="1" latinLnBrk="0" hangingPunct="1">
              <a:spcBef>
                <a:spcPts val="0"/>
              </a:spcBef>
              <a:spcAft>
                <a:spcPts val="0"/>
              </a:spcAft>
              <a:buClrTx/>
              <a:buSzTx/>
              <a:buFontTx/>
              <a:buNone/>
              <a:defRPr/>
            </a:pPr>
            <a:fld id="{41E0E0E2-7263-44C4-AAA9-733DBA7BD20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1219200" rtl="0" eaLnBrk="1" latinLnBrk="0" hangingPunct="1">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1219200" rtl="0" eaLnBrk="1" latinLnBrk="0" hangingPunct="1">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200" rtl="0" eaLnBrk="1" latinLnBrk="0" hangingPunct="1">
              <a:spcBef>
                <a:spcPts val="0"/>
              </a:spcBef>
              <a:spcAft>
                <a:spcPts val="0"/>
              </a:spcAft>
              <a:buClrTx/>
              <a:buSzTx/>
              <a:buFontTx/>
              <a:buNone/>
              <a:defRPr/>
            </a:pPr>
            <a:fld id="{41E0E0E2-7263-44C4-AAA9-733DBA7BD20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9200" rtl="0" eaLnBrk="1" latinLnBrk="0" hangingPunct="1">
              <a:spcBef>
                <a:spcPts val="0"/>
              </a:spcBef>
              <a:spcAft>
                <a:spcPts val="0"/>
              </a:spcAft>
              <a:buClrTx/>
              <a:buSzTx/>
              <a:buFontTx/>
              <a:buNone/>
              <a:defRPr/>
            </a:pPr>
            <a:fld id="{41E0E0E2-7263-44C4-AAA9-733DBA7BD20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2446EA37-A45B-475A-B9A6-94E69B440FD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587D1-AA0F-44CB-AA77-F069C1A5BE4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446EA37-A45B-475A-B9A6-94E69B440FD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587D1-AA0F-44CB-AA77-F069C1A5BE4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446EA37-A45B-475A-B9A6-94E69B440FD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587D1-AA0F-44CB-AA77-F069C1A5BE4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5" name="TextBox 24"/>
          <p:cNvSpPr txBox="1"/>
          <p:nvPr userDrawn="1"/>
        </p:nvSpPr>
        <p:spPr>
          <a:xfrm>
            <a:off x="76769" y="117399"/>
            <a:ext cx="1701001" cy="676994"/>
          </a:xfrm>
          <a:prstGeom prst="rect">
            <a:avLst/>
          </a:prstGeom>
          <a:noFill/>
        </p:spPr>
        <p:txBody>
          <a:bodyPr wrap="square" lIns="121900" tIns="60949" rIns="121900" bIns="60949" rtlCol="0">
            <a:spAutoFit/>
          </a:bodyPr>
          <a:lstStyle/>
          <a:p>
            <a:r>
              <a:rPr lang="en-US" altLang="zh-CN" sz="3600" b="1" spc="-150" dirty="0">
                <a:solidFill>
                  <a:srgbClr val="005DA2"/>
                </a:solidFill>
                <a:effectLst/>
                <a:latin typeface="Arial Black" panose="020B0A04020102020204" pitchFamily="34" charset="0"/>
                <a:ea typeface="微软雅黑" panose="020B0503020204020204" pitchFamily="34" charset="-122"/>
              </a:rPr>
              <a:t>LOGO</a:t>
            </a:r>
            <a:endParaRPr lang="zh-CN" altLang="en-US" sz="3600" b="1" spc="-150" dirty="0">
              <a:solidFill>
                <a:srgbClr val="005DA2"/>
              </a:solidFill>
              <a:effectLst/>
              <a:latin typeface="Arial Black" panose="020B0A04020102020204" pitchFamily="34" charset="0"/>
              <a:ea typeface="微软雅黑" panose="020B0503020204020204" pitchFamily="34" charset="-122"/>
            </a:endParaRPr>
          </a:p>
        </p:txBody>
      </p:sp>
      <p:cxnSp>
        <p:nvCxnSpPr>
          <p:cNvPr id="3" name="直接连接符 2"/>
          <p:cNvCxnSpPr/>
          <p:nvPr userDrawn="1"/>
        </p:nvCxnSpPr>
        <p:spPr>
          <a:xfrm>
            <a:off x="1561858" y="693329"/>
            <a:ext cx="10630142"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005DA2"/>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85427" cy="6857999"/>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85427" cy="685800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39"/>
            <a:ext cx="10972800" cy="1143000"/>
          </a:xfrm>
          <a:prstGeom prst="rect">
            <a:avLst/>
          </a:prstGeom>
        </p:spPr>
        <p:txBody>
          <a:bodyPr lIns="121963" tIns="60981" rIns="121963" bIns="60981"/>
          <a:lstStyle/>
          <a:p>
            <a:r>
              <a:rPr lang="zh-CN" altLang="en-US"/>
              <a:t>单击此处编辑母版标题样式</a:t>
            </a:r>
            <a:endParaRPr lang="zh-CN" altLang="en-US"/>
          </a:p>
        </p:txBody>
      </p:sp>
      <p:sp>
        <p:nvSpPr>
          <p:cNvPr id="3" name="内容占位符 2"/>
          <p:cNvSpPr>
            <a:spLocks noGrp="1"/>
          </p:cNvSpPr>
          <p:nvPr>
            <p:ph sz="half" idx="1"/>
          </p:nvPr>
        </p:nvSpPr>
        <p:spPr>
          <a:xfrm>
            <a:off x="609600" y="1200151"/>
            <a:ext cx="5384800" cy="3394075"/>
          </a:xfrm>
          <a:prstGeom prst="rect">
            <a:avLst/>
          </a:prstGeom>
        </p:spPr>
        <p:txBody>
          <a:bodyPr lIns="121963" tIns="60981" rIns="121963" bIns="60981"/>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1" y="1200151"/>
            <a:ext cx="5384800" cy="3394075"/>
          </a:xfrm>
          <a:prstGeom prst="rect">
            <a:avLst/>
          </a:prstGeom>
        </p:spPr>
        <p:txBody>
          <a:bodyPr lIns="121963" tIns="60981" rIns="121963" bIns="60981"/>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09600" y="6356350"/>
            <a:ext cx="2844800" cy="365125"/>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6" name="页脚占位符 5"/>
          <p:cNvSpPr>
            <a:spLocks noGrp="1"/>
          </p:cNvSpPr>
          <p:nvPr>
            <p:ph type="ftr" sz="quarter" idx="11"/>
          </p:nvPr>
        </p:nvSpPr>
        <p:spPr>
          <a:xfrm>
            <a:off x="4165601" y="6356350"/>
            <a:ext cx="3860800" cy="365125"/>
          </a:xfrm>
          <a:prstGeom prst="rect">
            <a:avLst/>
          </a:prstGeom>
        </p:spPr>
        <p:txBody>
          <a:bodyPr lIns="121963" tIns="60981" rIns="121963" bIns="60981"/>
          <a:lstStyle/>
          <a:p>
            <a:endParaRPr lang="zh-CN" altLang="en-US"/>
          </a:p>
        </p:txBody>
      </p:sp>
      <p:sp>
        <p:nvSpPr>
          <p:cNvPr id="7" name="灯片编号占位符 6"/>
          <p:cNvSpPr>
            <a:spLocks noGrp="1"/>
          </p:cNvSpPr>
          <p:nvPr>
            <p:ph type="sldNum" sz="quarter" idx="12"/>
          </p:nvPr>
        </p:nvSpPr>
        <p:spPr>
          <a:xfrm>
            <a:off x="8737600" y="6356350"/>
            <a:ext cx="2844800" cy="365125"/>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39"/>
            <a:ext cx="10972800" cy="1143000"/>
          </a:xfrm>
          <a:prstGeom prst="rect">
            <a:avLst/>
          </a:prstGeom>
        </p:spPr>
        <p:txBody>
          <a:bodyPr lIns="121963" tIns="60981" rIns="121963" bIns="60981"/>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1" y="1535114"/>
            <a:ext cx="5386917" cy="639763"/>
          </a:xfrm>
          <a:prstGeom prst="rect">
            <a:avLst/>
          </a:prstGeom>
        </p:spPr>
        <p:txBody>
          <a:bodyPr lIns="121963" tIns="60981" rIns="121963" bIns="60981"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7765" indent="0">
              <a:buNone/>
              <a:defRPr sz="2100" b="1"/>
            </a:lvl5pPr>
            <a:lvl6pPr marL="3047365" indent="0">
              <a:buNone/>
              <a:defRPr sz="2100" b="1"/>
            </a:lvl6pPr>
            <a:lvl7pPr marL="3656965" indent="0">
              <a:buNone/>
              <a:defRPr sz="2100" b="1"/>
            </a:lvl7pPr>
            <a:lvl8pPr marL="4266565" indent="0">
              <a:buNone/>
              <a:defRPr sz="2100" b="1"/>
            </a:lvl8pPr>
            <a:lvl9pPr marL="4876165" indent="0">
              <a:buNone/>
              <a:defRPr sz="21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1" y="2174875"/>
            <a:ext cx="5386917" cy="3951288"/>
          </a:xfrm>
          <a:prstGeom prst="rect">
            <a:avLst/>
          </a:prstGeom>
        </p:spPr>
        <p:txBody>
          <a:bodyPr lIns="121963" tIns="60981" rIns="121963" bIns="60981"/>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8" y="1535114"/>
            <a:ext cx="5389033" cy="639763"/>
          </a:xfrm>
          <a:prstGeom prst="rect">
            <a:avLst/>
          </a:prstGeom>
        </p:spPr>
        <p:txBody>
          <a:bodyPr lIns="121963" tIns="60981" rIns="121963" bIns="60981"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7765" indent="0">
              <a:buNone/>
              <a:defRPr sz="2100" b="1"/>
            </a:lvl5pPr>
            <a:lvl6pPr marL="3047365" indent="0">
              <a:buNone/>
              <a:defRPr sz="2100" b="1"/>
            </a:lvl6pPr>
            <a:lvl7pPr marL="3656965" indent="0">
              <a:buNone/>
              <a:defRPr sz="2100" b="1"/>
            </a:lvl7pPr>
            <a:lvl8pPr marL="4266565" indent="0">
              <a:buNone/>
              <a:defRPr sz="2100" b="1"/>
            </a:lvl8pPr>
            <a:lvl9pPr marL="4876165" indent="0">
              <a:buNone/>
              <a:defRPr sz="21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8" y="2174875"/>
            <a:ext cx="5389033" cy="3951288"/>
          </a:xfrm>
          <a:prstGeom prst="rect">
            <a:avLst/>
          </a:prstGeom>
        </p:spPr>
        <p:txBody>
          <a:bodyPr lIns="121963" tIns="60981" rIns="121963" bIns="60981"/>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09600" y="6356350"/>
            <a:ext cx="2844800" cy="365125"/>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8" name="页脚占位符 7"/>
          <p:cNvSpPr>
            <a:spLocks noGrp="1"/>
          </p:cNvSpPr>
          <p:nvPr>
            <p:ph type="ftr" sz="quarter" idx="11"/>
          </p:nvPr>
        </p:nvSpPr>
        <p:spPr>
          <a:xfrm>
            <a:off x="4165601" y="6356350"/>
            <a:ext cx="3860800" cy="365125"/>
          </a:xfrm>
          <a:prstGeom prst="rect">
            <a:avLst/>
          </a:prstGeom>
        </p:spPr>
        <p:txBody>
          <a:bodyPr lIns="121963" tIns="60981" rIns="121963" bIns="60981"/>
          <a:lstStyle/>
          <a:p>
            <a:endParaRPr lang="zh-CN" altLang="en-US"/>
          </a:p>
        </p:txBody>
      </p:sp>
      <p:sp>
        <p:nvSpPr>
          <p:cNvPr id="9" name="灯片编号占位符 8"/>
          <p:cNvSpPr>
            <a:spLocks noGrp="1"/>
          </p:cNvSpPr>
          <p:nvPr>
            <p:ph type="sldNum" sz="quarter" idx="12"/>
          </p:nvPr>
        </p:nvSpPr>
        <p:spPr>
          <a:xfrm>
            <a:off x="8737600" y="6356350"/>
            <a:ext cx="2844800" cy="365125"/>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39"/>
            <a:ext cx="10972800" cy="1143000"/>
          </a:xfrm>
          <a:prstGeom prst="rect">
            <a:avLst/>
          </a:prstGeom>
        </p:spPr>
        <p:txBody>
          <a:bodyPr lIns="121963" tIns="60981" rIns="121963" bIns="60981"/>
          <a:lstStyle/>
          <a:p>
            <a:r>
              <a:rPr lang="zh-CN" altLang="en-US"/>
              <a:t>单击此处编辑母版标题样式</a:t>
            </a:r>
            <a:endParaRPr lang="zh-CN" altLang="en-US"/>
          </a:p>
        </p:txBody>
      </p:sp>
      <p:sp>
        <p:nvSpPr>
          <p:cNvPr id="3" name="日期占位符 2"/>
          <p:cNvSpPr>
            <a:spLocks noGrp="1"/>
          </p:cNvSpPr>
          <p:nvPr>
            <p:ph type="dt" sz="half" idx="10"/>
          </p:nvPr>
        </p:nvSpPr>
        <p:spPr>
          <a:xfrm>
            <a:off x="609600" y="6356350"/>
            <a:ext cx="2844800" cy="365125"/>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4" name="页脚占位符 3"/>
          <p:cNvSpPr>
            <a:spLocks noGrp="1"/>
          </p:cNvSpPr>
          <p:nvPr>
            <p:ph type="ftr" sz="quarter" idx="11"/>
          </p:nvPr>
        </p:nvSpPr>
        <p:spPr>
          <a:xfrm>
            <a:off x="4165601" y="6356350"/>
            <a:ext cx="3860800" cy="365125"/>
          </a:xfrm>
          <a:prstGeom prst="rect">
            <a:avLst/>
          </a:prstGeom>
        </p:spPr>
        <p:txBody>
          <a:bodyPr lIns="121963" tIns="60981" rIns="121963" bIns="60981"/>
          <a:lstStyle/>
          <a:p>
            <a:endParaRPr lang="zh-CN" altLang="en-US"/>
          </a:p>
        </p:txBody>
      </p:sp>
      <p:sp>
        <p:nvSpPr>
          <p:cNvPr id="5" name="灯片编号占位符 4"/>
          <p:cNvSpPr>
            <a:spLocks noGrp="1"/>
          </p:cNvSpPr>
          <p:nvPr>
            <p:ph type="sldNum" sz="quarter" idx="12"/>
          </p:nvPr>
        </p:nvSpPr>
        <p:spPr>
          <a:xfrm>
            <a:off x="8737600" y="6356350"/>
            <a:ext cx="2844800" cy="365125"/>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446EA37-A45B-475A-B9A6-94E69B440FD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587D1-AA0F-44CB-AA77-F069C1A5BE4D}"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0"/>
            <a:ext cx="2844800" cy="365125"/>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3" name="页脚占位符 2"/>
          <p:cNvSpPr>
            <a:spLocks noGrp="1"/>
          </p:cNvSpPr>
          <p:nvPr>
            <p:ph type="ftr" sz="quarter" idx="11"/>
          </p:nvPr>
        </p:nvSpPr>
        <p:spPr>
          <a:xfrm>
            <a:off x="4165601" y="6356350"/>
            <a:ext cx="3860800" cy="365125"/>
          </a:xfrm>
          <a:prstGeom prst="rect">
            <a:avLst/>
          </a:prstGeom>
        </p:spPr>
        <p:txBody>
          <a:bodyPr lIns="121963" tIns="60981" rIns="121963" bIns="60981"/>
          <a:lstStyle/>
          <a:p>
            <a:endParaRPr lang="zh-CN" altLang="en-US"/>
          </a:p>
        </p:txBody>
      </p:sp>
      <p:sp>
        <p:nvSpPr>
          <p:cNvPr id="4" name="灯片编号占位符 3"/>
          <p:cNvSpPr>
            <a:spLocks noGrp="1"/>
          </p:cNvSpPr>
          <p:nvPr>
            <p:ph type="sldNum" sz="quarter" idx="12"/>
          </p:nvPr>
        </p:nvSpPr>
        <p:spPr>
          <a:xfrm>
            <a:off x="8737600" y="6356350"/>
            <a:ext cx="2844800" cy="365125"/>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a:prstGeom prst="rect">
            <a:avLst/>
          </a:prstGeom>
        </p:spPr>
        <p:txBody>
          <a:bodyPr lIns="121963" tIns="60981" rIns="121963" bIns="60981" anchor="b"/>
          <a:lstStyle>
            <a:lvl1pPr algn="l">
              <a:defRPr sz="2700"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1"/>
            <a:ext cx="6815666" cy="5853114"/>
          </a:xfrm>
          <a:prstGeom prst="rect">
            <a:avLst/>
          </a:prstGeom>
        </p:spPr>
        <p:txBody>
          <a:bodyPr lIns="121963" tIns="60981" rIns="121963" bIns="60981"/>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3" y="1435102"/>
            <a:ext cx="4011084" cy="4691063"/>
          </a:xfrm>
          <a:prstGeom prst="rect">
            <a:avLst/>
          </a:prstGeom>
        </p:spPr>
        <p:txBody>
          <a:bodyPr lIns="121963" tIns="60981" rIns="121963" bIns="60981"/>
          <a:lstStyle>
            <a:lvl1pPr marL="0" indent="0">
              <a:buNone/>
              <a:defRPr sz="1900"/>
            </a:lvl1pPr>
            <a:lvl2pPr marL="609600" indent="0">
              <a:buNone/>
              <a:defRPr sz="1600"/>
            </a:lvl2pPr>
            <a:lvl3pPr marL="1219200" indent="0">
              <a:buNone/>
              <a:defRPr sz="1300"/>
            </a:lvl3pPr>
            <a:lvl4pPr marL="1828800" indent="0">
              <a:buNone/>
              <a:defRPr sz="1200"/>
            </a:lvl4pPr>
            <a:lvl5pPr marL="2437765" indent="0">
              <a:buNone/>
              <a:defRPr sz="1200"/>
            </a:lvl5pPr>
            <a:lvl6pPr marL="3047365" indent="0">
              <a:buNone/>
              <a:defRPr sz="1200"/>
            </a:lvl6pPr>
            <a:lvl7pPr marL="3656965" indent="0">
              <a:buNone/>
              <a:defRPr sz="1200"/>
            </a:lvl7pPr>
            <a:lvl8pPr marL="4266565" indent="0">
              <a:buNone/>
              <a:defRPr sz="1200"/>
            </a:lvl8pPr>
            <a:lvl9pPr marL="4876165"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09600" y="6356350"/>
            <a:ext cx="2844800" cy="365125"/>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6" name="页脚占位符 5"/>
          <p:cNvSpPr>
            <a:spLocks noGrp="1"/>
          </p:cNvSpPr>
          <p:nvPr>
            <p:ph type="ftr" sz="quarter" idx="11"/>
          </p:nvPr>
        </p:nvSpPr>
        <p:spPr>
          <a:xfrm>
            <a:off x="4165601" y="6356350"/>
            <a:ext cx="3860800" cy="365125"/>
          </a:xfrm>
          <a:prstGeom prst="rect">
            <a:avLst/>
          </a:prstGeom>
        </p:spPr>
        <p:txBody>
          <a:bodyPr lIns="121963" tIns="60981" rIns="121963" bIns="60981"/>
          <a:lstStyle/>
          <a:p>
            <a:endParaRPr lang="zh-CN" altLang="en-US"/>
          </a:p>
        </p:txBody>
      </p:sp>
      <p:sp>
        <p:nvSpPr>
          <p:cNvPr id="7" name="灯片编号占位符 6"/>
          <p:cNvSpPr>
            <a:spLocks noGrp="1"/>
          </p:cNvSpPr>
          <p:nvPr>
            <p:ph type="sldNum" sz="quarter" idx="12"/>
          </p:nvPr>
        </p:nvSpPr>
        <p:spPr>
          <a:xfrm>
            <a:off x="8737600" y="6356350"/>
            <a:ext cx="2844800" cy="365125"/>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lIns="121963" tIns="60981" rIns="121963" bIns="60981" anchor="b"/>
          <a:lstStyle>
            <a:lvl1pPr algn="l">
              <a:defRPr sz="27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a:prstGeom prst="rect">
            <a:avLst/>
          </a:prstGeom>
        </p:spPr>
        <p:txBody>
          <a:bodyPr lIns="121963" tIns="60981" rIns="121963" bIns="60981"/>
          <a:lstStyle>
            <a:lvl1pPr marL="0" indent="0">
              <a:buNone/>
              <a:defRPr sz="4300"/>
            </a:lvl1pPr>
            <a:lvl2pPr marL="609600" indent="0">
              <a:buNone/>
              <a:defRPr sz="3700"/>
            </a:lvl2pPr>
            <a:lvl3pPr marL="1219200" indent="0">
              <a:buNone/>
              <a:defRPr sz="3200"/>
            </a:lvl3pPr>
            <a:lvl4pPr marL="1828800" indent="0">
              <a:buNone/>
              <a:defRPr sz="2700"/>
            </a:lvl4pPr>
            <a:lvl5pPr marL="2437765" indent="0">
              <a:buNone/>
              <a:defRPr sz="2700"/>
            </a:lvl5pPr>
            <a:lvl6pPr marL="3047365" indent="0">
              <a:buNone/>
              <a:defRPr sz="2700"/>
            </a:lvl6pPr>
            <a:lvl7pPr marL="3656965" indent="0">
              <a:buNone/>
              <a:defRPr sz="2700"/>
            </a:lvl7pPr>
            <a:lvl8pPr marL="4266565" indent="0">
              <a:buNone/>
              <a:defRPr sz="2700"/>
            </a:lvl8pPr>
            <a:lvl9pPr marL="4876165" indent="0">
              <a:buNone/>
              <a:defRPr sz="2700"/>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lIns="121963" tIns="60981" rIns="121963" bIns="60981"/>
          <a:lstStyle>
            <a:lvl1pPr marL="0" indent="0">
              <a:buNone/>
              <a:defRPr sz="1900"/>
            </a:lvl1pPr>
            <a:lvl2pPr marL="609600" indent="0">
              <a:buNone/>
              <a:defRPr sz="1600"/>
            </a:lvl2pPr>
            <a:lvl3pPr marL="1219200" indent="0">
              <a:buNone/>
              <a:defRPr sz="1300"/>
            </a:lvl3pPr>
            <a:lvl4pPr marL="1828800" indent="0">
              <a:buNone/>
              <a:defRPr sz="1200"/>
            </a:lvl4pPr>
            <a:lvl5pPr marL="2437765" indent="0">
              <a:buNone/>
              <a:defRPr sz="1200"/>
            </a:lvl5pPr>
            <a:lvl6pPr marL="3047365" indent="0">
              <a:buNone/>
              <a:defRPr sz="1200"/>
            </a:lvl6pPr>
            <a:lvl7pPr marL="3656965" indent="0">
              <a:buNone/>
              <a:defRPr sz="1200"/>
            </a:lvl7pPr>
            <a:lvl8pPr marL="4266565" indent="0">
              <a:buNone/>
              <a:defRPr sz="1200"/>
            </a:lvl8pPr>
            <a:lvl9pPr marL="4876165"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09600" y="6356350"/>
            <a:ext cx="2844800" cy="365125"/>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6" name="页脚占位符 5"/>
          <p:cNvSpPr>
            <a:spLocks noGrp="1"/>
          </p:cNvSpPr>
          <p:nvPr>
            <p:ph type="ftr" sz="quarter" idx="11"/>
          </p:nvPr>
        </p:nvSpPr>
        <p:spPr>
          <a:xfrm>
            <a:off x="4165601" y="6356350"/>
            <a:ext cx="3860800" cy="365125"/>
          </a:xfrm>
          <a:prstGeom prst="rect">
            <a:avLst/>
          </a:prstGeom>
        </p:spPr>
        <p:txBody>
          <a:bodyPr lIns="121963" tIns="60981" rIns="121963" bIns="60981"/>
          <a:lstStyle/>
          <a:p>
            <a:endParaRPr lang="zh-CN" altLang="en-US"/>
          </a:p>
        </p:txBody>
      </p:sp>
      <p:sp>
        <p:nvSpPr>
          <p:cNvPr id="7" name="灯片编号占位符 6"/>
          <p:cNvSpPr>
            <a:spLocks noGrp="1"/>
          </p:cNvSpPr>
          <p:nvPr>
            <p:ph type="sldNum" sz="quarter" idx="12"/>
          </p:nvPr>
        </p:nvSpPr>
        <p:spPr>
          <a:xfrm>
            <a:off x="8737600" y="6356350"/>
            <a:ext cx="2844800" cy="365125"/>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39"/>
            <a:ext cx="10972800" cy="1143000"/>
          </a:xfrm>
          <a:prstGeom prst="rect">
            <a:avLst/>
          </a:prstGeom>
        </p:spPr>
        <p:txBody>
          <a:bodyPr lIns="121963" tIns="60981" rIns="121963" bIns="60981"/>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1" y="1600202"/>
            <a:ext cx="10972800" cy="4525963"/>
          </a:xfrm>
          <a:prstGeom prst="rect">
            <a:avLst/>
          </a:prstGeom>
        </p:spPr>
        <p:txBody>
          <a:bodyPr vert="eaVert" lIns="121963" tIns="60981" rIns="121963" bIns="6098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5" name="页脚占位符 4"/>
          <p:cNvSpPr>
            <a:spLocks noGrp="1"/>
          </p:cNvSpPr>
          <p:nvPr>
            <p:ph type="ftr" sz="quarter" idx="11"/>
          </p:nvPr>
        </p:nvSpPr>
        <p:spPr>
          <a:xfrm>
            <a:off x="4165601" y="6356350"/>
            <a:ext cx="3860800" cy="365125"/>
          </a:xfrm>
          <a:prstGeom prst="rect">
            <a:avLst/>
          </a:prstGeom>
        </p:spPr>
        <p:txBody>
          <a:bodyPr lIns="121963" tIns="60981" rIns="121963" bIns="60981"/>
          <a:lstStyle/>
          <a:p>
            <a:endParaRPr lang="zh-CN" altLang="en-US"/>
          </a:p>
        </p:txBody>
      </p:sp>
      <p:sp>
        <p:nvSpPr>
          <p:cNvPr id="6" name="灯片编号占位符 5"/>
          <p:cNvSpPr>
            <a:spLocks noGrp="1"/>
          </p:cNvSpPr>
          <p:nvPr>
            <p:ph type="sldNum" sz="quarter" idx="12"/>
          </p:nvPr>
        </p:nvSpPr>
        <p:spPr>
          <a:xfrm>
            <a:off x="8737600" y="6356350"/>
            <a:ext cx="2844800" cy="365125"/>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1" y="206375"/>
            <a:ext cx="2743200" cy="4387851"/>
          </a:xfrm>
          <a:prstGeom prst="rect">
            <a:avLst/>
          </a:prstGeom>
        </p:spPr>
        <p:txBody>
          <a:bodyPr vert="eaVert" lIns="121963" tIns="60981" rIns="121963" bIns="60981"/>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lIns="121963" tIns="60981" rIns="121963" bIns="6098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lIns="121963" tIns="60981" rIns="121963" bIns="60981"/>
          <a:lstStyle/>
          <a:p>
            <a:fld id="{DF659192-60C8-49F5-94DF-1E29C3FCC85C}" type="datetimeFigureOut">
              <a:rPr lang="zh-CN" altLang="en-US" smtClean="0"/>
            </a:fld>
            <a:endParaRPr lang="zh-CN" altLang="en-US"/>
          </a:p>
        </p:txBody>
      </p:sp>
      <p:sp>
        <p:nvSpPr>
          <p:cNvPr id="5" name="页脚占位符 4"/>
          <p:cNvSpPr>
            <a:spLocks noGrp="1"/>
          </p:cNvSpPr>
          <p:nvPr>
            <p:ph type="ftr" sz="quarter" idx="11"/>
          </p:nvPr>
        </p:nvSpPr>
        <p:spPr>
          <a:xfrm>
            <a:off x="4165601" y="6356350"/>
            <a:ext cx="3860800" cy="365125"/>
          </a:xfrm>
          <a:prstGeom prst="rect">
            <a:avLst/>
          </a:prstGeom>
        </p:spPr>
        <p:txBody>
          <a:bodyPr lIns="121963" tIns="60981" rIns="121963" bIns="60981"/>
          <a:lstStyle/>
          <a:p>
            <a:endParaRPr lang="zh-CN" altLang="en-US"/>
          </a:p>
        </p:txBody>
      </p:sp>
      <p:sp>
        <p:nvSpPr>
          <p:cNvPr id="6" name="灯片编号占位符 5"/>
          <p:cNvSpPr>
            <a:spLocks noGrp="1"/>
          </p:cNvSpPr>
          <p:nvPr>
            <p:ph type="sldNum" sz="quarter" idx="12"/>
          </p:nvPr>
        </p:nvSpPr>
        <p:spPr>
          <a:xfrm>
            <a:off x="8737600" y="6356350"/>
            <a:ext cx="2844800" cy="365125"/>
          </a:xfrm>
          <a:prstGeom prst="rect">
            <a:avLst/>
          </a:prstGeom>
        </p:spPr>
        <p:txBody>
          <a:bodyPr lIns="121963" tIns="60981" rIns="121963" bIns="60981"/>
          <a:lstStyle/>
          <a:p>
            <a:fld id="{EB730883-2733-4EB0-9793-894FF9D50112}"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8" name="Picture 2" descr="F:\桌面文件\ppt底图.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39" y="3177"/>
            <a:ext cx="12304504" cy="685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userDrawn="1"/>
        </p:nvSpPr>
        <p:spPr>
          <a:xfrm>
            <a:off x="-19361" y="0"/>
            <a:ext cx="12304825" cy="6858000"/>
          </a:xfrm>
          <a:prstGeom prst="rect">
            <a:avLst/>
          </a:prstGeom>
          <a:gradFill flip="none" rotWithShape="1">
            <a:gsLst>
              <a:gs pos="0">
                <a:schemeClr val="bg1">
                  <a:alpha val="0"/>
                </a:schemeClr>
              </a:gs>
              <a:gs pos="30000">
                <a:schemeClr val="bg1">
                  <a:alpha val="0"/>
                </a:schemeClr>
              </a:gs>
              <a:gs pos="98000">
                <a:schemeClr val="tx1">
                  <a:alpha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88" tIns="45693" rIns="91388" bIns="45693" anchor="ctr"/>
          <a:lstStyle/>
          <a:p>
            <a:pPr algn="ctr" eaLnBrk="0" hangingPunct="0">
              <a:defRPr/>
            </a:pPr>
            <a:endParaRPr lang="zh-CN" altLang="en-US" sz="180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5"/>
            <a:ext cx="10515600" cy="1325563"/>
          </a:xfrm>
          <a:prstGeom prst="rect">
            <a:avLst/>
          </a:prstGeom>
        </p:spPr>
        <p:txBody>
          <a:bodyPr lIns="91472" tIns="45736" rIns="91472" bIns="45736"/>
          <a:lstStyle/>
          <a:p>
            <a:r>
              <a:rPr lang="zh-CN" altLang="en-US"/>
              <a:t>单击此处编辑母版标题样式</a:t>
            </a:r>
            <a:endParaRPr lang="zh-CN" altLang="en-US"/>
          </a:p>
        </p:txBody>
      </p:sp>
      <p:sp>
        <p:nvSpPr>
          <p:cNvPr id="3" name="内容占位符 2"/>
          <p:cNvSpPr>
            <a:spLocks noGrp="1"/>
          </p:cNvSpPr>
          <p:nvPr>
            <p:ph idx="1"/>
          </p:nvPr>
        </p:nvSpPr>
        <p:spPr>
          <a:xfrm>
            <a:off x="838201" y="1825625"/>
            <a:ext cx="10515600" cy="4351338"/>
          </a:xfrm>
          <a:prstGeom prst="rect">
            <a:avLst/>
          </a:prstGeom>
        </p:spPr>
        <p:txBody>
          <a:bodyPr lIns="91472" tIns="45736" rIns="91472" bIns="45736"/>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lIns="91472" tIns="45736" rIns="91472" bIns="45736"/>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4038601" y="6356350"/>
            <a:ext cx="4114800" cy="365125"/>
          </a:xfrm>
          <a:prstGeom prst="rect">
            <a:avLst/>
          </a:prstGeom>
        </p:spPr>
        <p:txBody>
          <a:bodyPr lIns="91472" tIns="45736" rIns="91472" bIns="45736"/>
          <a:lstStyle/>
          <a:p>
            <a:endParaRPr lang="zh-CN" altLang="en-US"/>
          </a:p>
        </p:txBody>
      </p:sp>
      <p:sp>
        <p:nvSpPr>
          <p:cNvPr id="6" name="灯片编号占位符 5"/>
          <p:cNvSpPr>
            <a:spLocks noGrp="1"/>
          </p:cNvSpPr>
          <p:nvPr>
            <p:ph type="sldNum" sz="quarter" idx="12"/>
          </p:nvPr>
        </p:nvSpPr>
        <p:spPr>
          <a:xfrm>
            <a:off x="8610601" y="6356350"/>
            <a:ext cx="2743200" cy="365125"/>
          </a:xfrm>
          <a:prstGeom prst="rect">
            <a:avLst/>
          </a:prstGeom>
        </p:spPr>
        <p:txBody>
          <a:bodyPr lIns="91472" tIns="45736" rIns="91472" bIns="45736"/>
          <a:lstStyle/>
          <a:p>
            <a:fld id="{0C913308-F349-4B6D-A68A-DD1791B4A57B}" type="slidenum">
              <a:rPr lang="zh-CN" altLang="en-US" smtClean="0"/>
            </a:fld>
            <a:endParaRPr lang="zh-CN" altLang="en-US"/>
          </a:p>
        </p:txBody>
      </p:sp>
    </p:spTree>
  </p:cSld>
  <p:clrMapOvr>
    <a:masterClrMapping/>
  </p:clrMapOvr>
  <p:transition spd="slow">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2446EA37-A45B-475A-B9A6-94E69B440FD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587D1-AA0F-44CB-AA77-F069C1A5BE4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446EA37-A45B-475A-B9A6-94E69B440FD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9587D1-AA0F-44CB-AA77-F069C1A5BE4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446EA37-A45B-475A-B9A6-94E69B440FD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49587D1-AA0F-44CB-AA77-F069C1A5BE4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446EA37-A45B-475A-B9A6-94E69B440FD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49587D1-AA0F-44CB-AA77-F069C1A5BE4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446EA37-A45B-475A-B9A6-94E69B440FD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49587D1-AA0F-44CB-AA77-F069C1A5BE4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446EA37-A45B-475A-B9A6-94E69B440FD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9587D1-AA0F-44CB-AA77-F069C1A5BE4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446EA37-A45B-475A-B9A6-94E69B440FD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9587D1-AA0F-44CB-AA77-F069C1A5BE4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6" Type="http://schemas.openxmlformats.org/officeDocument/2006/relationships/theme" Target="../theme/theme2.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6EA37-A45B-475A-B9A6-94E69B440FD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587D1-AA0F-44CB-AA77-F069C1A5BE4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ltUpDiag">
          <a:fgClr>
            <a:schemeClr val="bg1"/>
          </a:fgClr>
          <a:bgClr>
            <a:schemeClr val="bg1">
              <a:lumMod val="95000"/>
            </a:schemeClr>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1218565" rtl="0" eaLnBrk="1" latinLnBrk="0" hangingPunct="1">
        <a:spcBef>
          <a:spcPct val="0"/>
        </a:spcBef>
        <a:buNone/>
        <a:defRPr sz="589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1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3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965"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6165"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9" Type="http://schemas.openxmlformats.org/officeDocument/2006/relationships/oleObject" Target="../embeddings/oleObject6.bin"/><Relationship Id="rId8" Type="http://schemas.openxmlformats.org/officeDocument/2006/relationships/image" Target="../media/image14.wmf"/><Relationship Id="rId7" Type="http://schemas.openxmlformats.org/officeDocument/2006/relationships/oleObject" Target="../embeddings/oleObject5.bin"/><Relationship Id="rId6" Type="http://schemas.openxmlformats.org/officeDocument/2006/relationships/image" Target="../media/image13.wmf"/><Relationship Id="rId5" Type="http://schemas.openxmlformats.org/officeDocument/2006/relationships/oleObject" Target="../embeddings/oleObject4.bin"/><Relationship Id="rId4" Type="http://schemas.openxmlformats.org/officeDocument/2006/relationships/image" Target="../media/image12.wmf"/><Relationship Id="rId3" Type="http://schemas.openxmlformats.org/officeDocument/2006/relationships/oleObject" Target="../embeddings/oleObject3.bin"/><Relationship Id="rId20" Type="http://schemas.openxmlformats.org/officeDocument/2006/relationships/vmlDrawing" Target="../drawings/vmlDrawing2.vml"/><Relationship Id="rId2" Type="http://schemas.openxmlformats.org/officeDocument/2006/relationships/image" Target="../media/image11.wmf"/><Relationship Id="rId19" Type="http://schemas.openxmlformats.org/officeDocument/2006/relationships/slideLayout" Target="../slideLayouts/slideLayout12.xml"/><Relationship Id="rId18" Type="http://schemas.openxmlformats.org/officeDocument/2006/relationships/image" Target="../media/image19.wmf"/><Relationship Id="rId17" Type="http://schemas.openxmlformats.org/officeDocument/2006/relationships/oleObject" Target="../embeddings/oleObject10.bin"/><Relationship Id="rId16" Type="http://schemas.openxmlformats.org/officeDocument/2006/relationships/image" Target="../media/image18.wmf"/><Relationship Id="rId15" Type="http://schemas.openxmlformats.org/officeDocument/2006/relationships/oleObject" Target="../embeddings/oleObject9.bin"/><Relationship Id="rId14" Type="http://schemas.openxmlformats.org/officeDocument/2006/relationships/image" Target="../media/image17.wmf"/><Relationship Id="rId13" Type="http://schemas.openxmlformats.org/officeDocument/2006/relationships/oleObject" Target="../embeddings/oleObject8.bin"/><Relationship Id="rId12" Type="http://schemas.openxmlformats.org/officeDocument/2006/relationships/image" Target="../media/image16.wmf"/><Relationship Id="rId11" Type="http://schemas.openxmlformats.org/officeDocument/2006/relationships/oleObject" Target="../embeddings/oleObject7.bin"/><Relationship Id="rId10" Type="http://schemas.openxmlformats.org/officeDocument/2006/relationships/image" Target="../media/image15.wmf"/><Relationship Id="rId1"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8" Type="http://schemas.openxmlformats.org/officeDocument/2006/relationships/vmlDrawing" Target="../drawings/vmlDrawing3.vml"/><Relationship Id="rId7" Type="http://schemas.openxmlformats.org/officeDocument/2006/relationships/slideLayout" Target="../slideLayouts/slideLayout12.xml"/><Relationship Id="rId6" Type="http://schemas.openxmlformats.org/officeDocument/2006/relationships/image" Target="../media/image22.wmf"/><Relationship Id="rId5" Type="http://schemas.openxmlformats.org/officeDocument/2006/relationships/oleObject" Target="../embeddings/oleObject13.bin"/><Relationship Id="rId4" Type="http://schemas.openxmlformats.org/officeDocument/2006/relationships/image" Target="../media/image21.wmf"/><Relationship Id="rId3" Type="http://schemas.openxmlformats.org/officeDocument/2006/relationships/oleObject" Target="../embeddings/oleObject12.bin"/><Relationship Id="rId2" Type="http://schemas.openxmlformats.org/officeDocument/2006/relationships/image" Target="../media/image20.wmf"/><Relationship Id="rId1"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8" Type="http://schemas.openxmlformats.org/officeDocument/2006/relationships/vmlDrawing" Target="../drawings/vmlDrawing4.vml"/><Relationship Id="rId7" Type="http://schemas.openxmlformats.org/officeDocument/2006/relationships/slideLayout" Target="../slideLayouts/slideLayout12.xml"/><Relationship Id="rId6" Type="http://schemas.openxmlformats.org/officeDocument/2006/relationships/image" Target="../media/image25.wmf"/><Relationship Id="rId5" Type="http://schemas.openxmlformats.org/officeDocument/2006/relationships/oleObject" Target="../embeddings/oleObject16.bin"/><Relationship Id="rId4" Type="http://schemas.openxmlformats.org/officeDocument/2006/relationships/image" Target="../media/image24.wmf"/><Relationship Id="rId3" Type="http://schemas.openxmlformats.org/officeDocument/2006/relationships/oleObject" Target="../embeddings/oleObject15.bin"/><Relationship Id="rId2" Type="http://schemas.openxmlformats.org/officeDocument/2006/relationships/image" Target="../media/image23.wmf"/><Relationship Id="rId1" Type="http://schemas.openxmlformats.org/officeDocument/2006/relationships/oleObject" Target="../embeddings/oleObject14.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9" Type="http://schemas.openxmlformats.org/officeDocument/2006/relationships/oleObject" Target="../embeddings/oleObject21.bin"/><Relationship Id="rId8" Type="http://schemas.openxmlformats.org/officeDocument/2006/relationships/image" Target="../media/image29.wmf"/><Relationship Id="rId7" Type="http://schemas.openxmlformats.org/officeDocument/2006/relationships/oleObject" Target="../embeddings/oleObject20.bin"/><Relationship Id="rId6" Type="http://schemas.openxmlformats.org/officeDocument/2006/relationships/image" Target="../media/image28.wmf"/><Relationship Id="rId5" Type="http://schemas.openxmlformats.org/officeDocument/2006/relationships/oleObject" Target="../embeddings/oleObject19.bin"/><Relationship Id="rId4" Type="http://schemas.openxmlformats.org/officeDocument/2006/relationships/image" Target="../media/image27.wmf"/><Relationship Id="rId33" Type="http://schemas.openxmlformats.org/officeDocument/2006/relationships/vmlDrawing" Target="../drawings/vmlDrawing5.vml"/><Relationship Id="rId32" Type="http://schemas.openxmlformats.org/officeDocument/2006/relationships/slideLayout" Target="../slideLayouts/slideLayout12.xml"/><Relationship Id="rId31" Type="http://schemas.openxmlformats.org/officeDocument/2006/relationships/image" Target="../media/image40.wmf"/><Relationship Id="rId30" Type="http://schemas.openxmlformats.org/officeDocument/2006/relationships/oleObject" Target="../embeddings/oleObject32.bin"/><Relationship Id="rId3" Type="http://schemas.openxmlformats.org/officeDocument/2006/relationships/oleObject" Target="../embeddings/oleObject18.bin"/><Relationship Id="rId29" Type="http://schemas.openxmlformats.org/officeDocument/2006/relationships/oleObject" Target="../embeddings/oleObject31.bin"/><Relationship Id="rId28" Type="http://schemas.openxmlformats.org/officeDocument/2006/relationships/image" Target="../media/image39.wmf"/><Relationship Id="rId27" Type="http://schemas.openxmlformats.org/officeDocument/2006/relationships/oleObject" Target="../embeddings/oleObject30.bin"/><Relationship Id="rId26" Type="http://schemas.openxmlformats.org/officeDocument/2006/relationships/image" Target="../media/image38.wmf"/><Relationship Id="rId25" Type="http://schemas.openxmlformats.org/officeDocument/2006/relationships/oleObject" Target="../embeddings/oleObject29.bin"/><Relationship Id="rId24" Type="http://schemas.openxmlformats.org/officeDocument/2006/relationships/image" Target="../media/image37.wmf"/><Relationship Id="rId23" Type="http://schemas.openxmlformats.org/officeDocument/2006/relationships/oleObject" Target="../embeddings/oleObject28.bin"/><Relationship Id="rId22" Type="http://schemas.openxmlformats.org/officeDocument/2006/relationships/image" Target="../media/image36.wmf"/><Relationship Id="rId21" Type="http://schemas.openxmlformats.org/officeDocument/2006/relationships/oleObject" Target="../embeddings/oleObject27.bin"/><Relationship Id="rId20" Type="http://schemas.openxmlformats.org/officeDocument/2006/relationships/image" Target="../media/image35.wmf"/><Relationship Id="rId2" Type="http://schemas.openxmlformats.org/officeDocument/2006/relationships/image" Target="../media/image26.wmf"/><Relationship Id="rId19" Type="http://schemas.openxmlformats.org/officeDocument/2006/relationships/oleObject" Target="../embeddings/oleObject26.bin"/><Relationship Id="rId18" Type="http://schemas.openxmlformats.org/officeDocument/2006/relationships/image" Target="../media/image34.wmf"/><Relationship Id="rId17" Type="http://schemas.openxmlformats.org/officeDocument/2006/relationships/oleObject" Target="../embeddings/oleObject25.bin"/><Relationship Id="rId16" Type="http://schemas.openxmlformats.org/officeDocument/2006/relationships/image" Target="../media/image33.wmf"/><Relationship Id="rId15" Type="http://schemas.openxmlformats.org/officeDocument/2006/relationships/oleObject" Target="../embeddings/oleObject24.bin"/><Relationship Id="rId14" Type="http://schemas.openxmlformats.org/officeDocument/2006/relationships/image" Target="../media/image32.wmf"/><Relationship Id="rId13" Type="http://schemas.openxmlformats.org/officeDocument/2006/relationships/oleObject" Target="../embeddings/oleObject23.bin"/><Relationship Id="rId12" Type="http://schemas.openxmlformats.org/officeDocument/2006/relationships/image" Target="../media/image31.wmf"/><Relationship Id="rId11" Type="http://schemas.openxmlformats.org/officeDocument/2006/relationships/oleObject" Target="../embeddings/oleObject22.bin"/><Relationship Id="rId10" Type="http://schemas.openxmlformats.org/officeDocument/2006/relationships/image" Target="../media/image30.wmf"/><Relationship Id="rId1" Type="http://schemas.openxmlformats.org/officeDocument/2006/relationships/oleObject" Target="../embeddings/oleObject17.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6.xml"/><Relationship Id="rId4" Type="http://schemas.openxmlformats.org/officeDocument/2006/relationships/image" Target="../media/image41.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2.xml"/><Relationship Id="rId2" Type="http://schemas.openxmlformats.org/officeDocument/2006/relationships/image" Target="../media/image8.wmf"/><Relationship Id="rId1"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0.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1">
            <a:extLst>
              <a:ext uri="{28A0092B-C50C-407E-A947-70E740481C1C}">
                <a14:useLocalDpi xmlns:a14="http://schemas.microsoft.com/office/drawing/2010/main" val="0"/>
              </a:ext>
            </a:extLst>
          </a:blip>
          <a:srcRect t="5435" b="19587"/>
          <a:stretch>
            <a:fillRect/>
          </a:stretch>
        </p:blipFill>
        <p:spPr>
          <a:xfrm>
            <a:off x="0" y="992"/>
            <a:ext cx="12192000" cy="6856017"/>
          </a:xfrm>
          <a:prstGeom prst="rect">
            <a:avLst/>
          </a:prstGeom>
        </p:spPr>
      </p:pic>
      <p:sp>
        <p:nvSpPr>
          <p:cNvPr id="13" name="TextBox 12"/>
          <p:cNvSpPr txBox="1"/>
          <p:nvPr/>
        </p:nvSpPr>
        <p:spPr>
          <a:xfrm>
            <a:off x="2021187" y="1880334"/>
            <a:ext cx="8149625" cy="1446534"/>
          </a:xfrm>
          <a:prstGeom prst="rect">
            <a:avLst/>
          </a:prstGeom>
          <a:noFill/>
        </p:spPr>
        <p:txBody>
          <a:bodyPr wrap="square" lIns="91424" tIns="45712" rIns="91424" bIns="45712" rtlCol="0" anchor="ctr">
            <a:spAutoFit/>
          </a:bodyPr>
          <a:lstStyle>
            <a:defPPr>
              <a:defRPr lang="zh-CN"/>
            </a:defPPr>
            <a:lvl1pPr algn="ctr">
              <a:defRPr sz="6000" b="1">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Arial" panose="020B0604020202020204" pitchFamily="34" charset="0"/>
                <a:ea typeface="微软雅黑" panose="020B0503020204020204" pitchFamily="34" charset="-122"/>
                <a:cs typeface="Arial" panose="020B0604020202020204" pitchFamily="34" charset="0"/>
              </a:defRPr>
            </a:lvl1pPr>
          </a:lstStyle>
          <a:p>
            <a:pPr defTabSz="1218565"/>
            <a:r>
              <a:rPr lang="zh-CN" altLang="en-US" sz="4400" dirty="0">
                <a:solidFill>
                  <a:prstClr val="black">
                    <a:lumMod val="85000"/>
                    <a:lumOff val="15000"/>
                  </a:prstClr>
                </a:solidFill>
              </a:rPr>
              <a:t>中美贸易争端案例下的关税政策影响效果评价</a:t>
            </a:r>
            <a:endParaRPr lang="zh-CN" altLang="en-US" sz="4400" dirty="0">
              <a:solidFill>
                <a:prstClr val="black">
                  <a:lumMod val="85000"/>
                  <a:lumOff val="1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8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p:nvPr/>
        </p:nvSpPr>
        <p:spPr>
          <a:xfrm>
            <a:off x="876213" y="157969"/>
            <a:ext cx="3800290" cy="523220"/>
          </a:xfrm>
          <a:prstGeom prst="rect">
            <a:avLst/>
          </a:prstGeom>
          <a:noFill/>
        </p:spPr>
        <p:txBody>
          <a:bodyPr wrap="square" rtlCol="0">
            <a:spAutoFit/>
          </a:bodyPr>
          <a:lstStyle/>
          <a:p>
            <a:pPr defTabSz="1218565"/>
            <a:r>
              <a:rPr lang="zh-CN" altLang="en-US" sz="2800" b="1" dirty="0">
                <a:solidFill>
                  <a:srgbClr val="005DA2"/>
                </a:solidFill>
                <a:latin typeface="微软雅黑" panose="020B0503020204020204" pitchFamily="34" charset="-122"/>
                <a:ea typeface="微软雅黑" panose="020B0503020204020204" pitchFamily="34" charset="-122"/>
              </a:rPr>
              <a:t>跨国</a:t>
            </a:r>
            <a:r>
              <a:rPr lang="zh-CN" altLang="en-US" sz="2800" b="1" dirty="0" smtClean="0">
                <a:solidFill>
                  <a:srgbClr val="005DA2"/>
                </a:solidFill>
                <a:latin typeface="微软雅黑" panose="020B0503020204020204" pitchFamily="34" charset="-122"/>
                <a:ea typeface="微软雅黑" panose="020B0503020204020204" pitchFamily="34" charset="-122"/>
              </a:rPr>
              <a:t>投入产出模型</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876213" y="678709"/>
            <a:ext cx="11315787" cy="1541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0" y="144765"/>
            <a:ext cx="777046" cy="5493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smtClean="0">
                <a:latin typeface="Arial" panose="020B0604020202020204" pitchFamily="34" charset="0"/>
                <a:cs typeface="Arial" panose="020B0604020202020204" pitchFamily="34" charset="0"/>
              </a:rPr>
              <a:t>3</a:t>
            </a:r>
            <a:endParaRPr lang="zh-CN" altLang="en-US" sz="4000" dirty="0">
              <a:latin typeface="Arial" panose="020B0604020202020204" pitchFamily="34" charset="0"/>
              <a:cs typeface="Arial" panose="020B0604020202020204" pitchFamily="34" charset="0"/>
            </a:endParaRPr>
          </a:p>
        </p:txBody>
      </p:sp>
      <p:sp>
        <p:nvSpPr>
          <p:cNvPr id="6" name="矩形 5"/>
          <p:cNvSpPr/>
          <p:nvPr/>
        </p:nvSpPr>
        <p:spPr>
          <a:xfrm>
            <a:off x="508267" y="958341"/>
            <a:ext cx="1843047" cy="463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defTabSz="1218565"/>
            <a:r>
              <a:rPr lang="en-US" altLang="zh-CN" sz="2400" dirty="0">
                <a:solidFill>
                  <a:prstClr val="white"/>
                </a:solidFill>
                <a:latin typeface="微软雅黑" panose="020B0503020204020204" pitchFamily="34" charset="-122"/>
                <a:ea typeface="微软雅黑" panose="020B0503020204020204" pitchFamily="34" charset="-122"/>
              </a:rPr>
              <a:t>3.1</a:t>
            </a:r>
            <a:r>
              <a:rPr lang="zh-CN" altLang="en-US" sz="2400" dirty="0">
                <a:solidFill>
                  <a:prstClr val="white"/>
                </a:solidFill>
                <a:latin typeface="微软雅黑" panose="020B0503020204020204" pitchFamily="34" charset="-122"/>
                <a:ea typeface="微软雅黑" panose="020B0503020204020204" pitchFamily="34" charset="-122"/>
              </a:rPr>
              <a:t>基本设定</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11"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 name="Rectangle 4"/>
          <p:cNvSpPr>
            <a:spLocks noChangeArrowheads="1"/>
          </p:cNvSpPr>
          <p:nvPr/>
        </p:nvSpPr>
        <p:spPr bwMode="auto">
          <a:xfrm>
            <a:off x="3143794" y="33345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文本框 4"/>
          <p:cNvSpPr txBox="1"/>
          <p:nvPr/>
        </p:nvSpPr>
        <p:spPr>
          <a:xfrm>
            <a:off x="508267" y="1541417"/>
            <a:ext cx="11117676" cy="1938992"/>
          </a:xfrm>
          <a:prstGeom prst="rect">
            <a:avLst/>
          </a:prstGeom>
          <a:noFill/>
        </p:spPr>
        <p:txBody>
          <a:bodyPr wrap="square" rtlCol="0">
            <a:spAutoFit/>
          </a:bodyPr>
          <a:lstStyle/>
          <a:p>
            <a:pPr algn="just"/>
            <a:r>
              <a:rPr lang="zh-CN" altLang="en-US" sz="2000" dirty="0" smtClean="0">
                <a:latin typeface="Arial" panose="020B0604020202020204" pitchFamily="34" charset="0"/>
                <a:cs typeface="Arial" panose="020B0604020202020204" pitchFamily="34" charset="0"/>
              </a:rPr>
              <a:t>模型</a:t>
            </a:r>
            <a:r>
              <a:rPr lang="zh-CN" altLang="en-US" sz="2000" dirty="0">
                <a:latin typeface="Arial" panose="020B0604020202020204" pitchFamily="34" charset="0"/>
                <a:cs typeface="Arial" panose="020B0604020202020204" pitchFamily="34" charset="0"/>
              </a:rPr>
              <a:t>假定存在两个国家，即本国</a:t>
            </a:r>
            <a:r>
              <a:rPr lang="en-US" altLang="zh-CN" sz="2000" dirty="0">
                <a:latin typeface="Arial" panose="020B0604020202020204" pitchFamily="34" charset="0"/>
                <a:cs typeface="Arial" panose="020B0604020202020204" pitchFamily="34" charset="0"/>
              </a:rPr>
              <a:t>H</a:t>
            </a:r>
            <a:r>
              <a:rPr lang="zh-CN" altLang="en-US" sz="2000" dirty="0">
                <a:latin typeface="Arial" panose="020B0604020202020204" pitchFamily="34" charset="0"/>
                <a:cs typeface="Arial" panose="020B0604020202020204" pitchFamily="34" charset="0"/>
              </a:rPr>
              <a:t>与外国</a:t>
            </a:r>
            <a:r>
              <a:rPr lang="en-US" altLang="zh-CN" sz="2000" dirty="0">
                <a:latin typeface="Arial" panose="020B0604020202020204" pitchFamily="34" charset="0"/>
                <a:cs typeface="Arial" panose="020B0604020202020204" pitchFamily="34" charset="0"/>
              </a:rPr>
              <a:t>F</a:t>
            </a:r>
            <a:r>
              <a:rPr lang="zh-CN" altLang="en-US" sz="2000" dirty="0">
                <a:latin typeface="Arial" panose="020B0604020202020204" pitchFamily="34" charset="0"/>
                <a:cs typeface="Arial" panose="020B0604020202020204" pitchFamily="34" charset="0"/>
              </a:rPr>
              <a:t>，两国分别拥有</a:t>
            </a:r>
            <a:r>
              <a:rPr lang="en-US" altLang="zh-CN" sz="2000" dirty="0">
                <a:latin typeface="Arial" panose="020B0604020202020204" pitchFamily="34" charset="0"/>
                <a:cs typeface="Arial" panose="020B0604020202020204" pitchFamily="34" charset="0"/>
              </a:rPr>
              <a:t>n1</a:t>
            </a:r>
            <a:r>
              <a:rPr lang="zh-CN" altLang="en-US" sz="2000" dirty="0">
                <a:latin typeface="Arial" panose="020B0604020202020204" pitchFamily="34" charset="0"/>
                <a:cs typeface="Arial" panose="020B0604020202020204" pitchFamily="34" charset="0"/>
              </a:rPr>
              <a:t>与</a:t>
            </a:r>
            <a:r>
              <a:rPr lang="en-US" altLang="zh-CN" sz="2000" dirty="0">
                <a:latin typeface="Arial" panose="020B0604020202020204" pitchFamily="34" charset="0"/>
                <a:cs typeface="Arial" panose="020B0604020202020204" pitchFamily="34" charset="0"/>
              </a:rPr>
              <a:t>n2</a:t>
            </a:r>
            <a:r>
              <a:rPr lang="zh-CN" altLang="en-US" sz="2000" dirty="0">
                <a:latin typeface="Arial" panose="020B0604020202020204" pitchFamily="34" charset="0"/>
                <a:cs typeface="Arial" panose="020B0604020202020204" pitchFamily="34" charset="0"/>
              </a:rPr>
              <a:t>个异质性产业；假设每个产业内都存在着一个代表性企业，企业使用劳动（</a:t>
            </a:r>
            <a:r>
              <a:rPr lang="en-US" altLang="zh-CN" sz="2000" dirty="0">
                <a:latin typeface="Arial" panose="020B0604020202020204" pitchFamily="34" charset="0"/>
                <a:cs typeface="Arial" panose="020B0604020202020204" pitchFamily="34" charset="0"/>
              </a:rPr>
              <a:t>l</a:t>
            </a:r>
            <a:r>
              <a:rPr lang="zh-CN" altLang="en-US" sz="2000" dirty="0">
                <a:latin typeface="Arial" panose="020B0604020202020204" pitchFamily="34" charset="0"/>
                <a:cs typeface="Arial" panose="020B0604020202020204" pitchFamily="34" charset="0"/>
              </a:rPr>
              <a:t>）和中间投入品（</a:t>
            </a:r>
            <a:r>
              <a:rPr lang="en-US" altLang="zh-CN" sz="2000" dirty="0">
                <a:latin typeface="Arial" panose="020B0604020202020204" pitchFamily="34" charset="0"/>
                <a:cs typeface="Arial" panose="020B0604020202020204" pitchFamily="34" charset="0"/>
              </a:rPr>
              <a:t>x</a:t>
            </a:r>
            <a:r>
              <a:rPr lang="zh-CN" altLang="en-US" sz="2000" dirty="0">
                <a:latin typeface="Arial" panose="020B0604020202020204" pitchFamily="34" charset="0"/>
                <a:cs typeface="Arial" panose="020B0604020202020204" pitchFamily="34" charset="0"/>
              </a:rPr>
              <a:t>）进行生产，产出都用于消费以及中间品投入。本国与外国之间存在着贸易壁垒，本国企业与消费者在购买外国产品时需要缴纳一定的关税。关税由两国政府征收，并通过转移支付全部拨付到本国消费者，消费者得到的转移支付全部用来消费</a:t>
            </a:r>
            <a:r>
              <a:rPr lang="zh-CN" altLang="en-US" sz="2000" dirty="0" smtClean="0">
                <a:latin typeface="Arial" panose="020B0604020202020204" pitchFamily="34" charset="0"/>
                <a:cs typeface="Arial" panose="020B0604020202020204" pitchFamily="34" charset="0"/>
              </a:rPr>
              <a:t>。</a:t>
            </a:r>
            <a:endParaRPr lang="en-US" altLang="zh-CN" sz="2000" dirty="0" smtClean="0">
              <a:latin typeface="Arial" panose="020B0604020202020204" pitchFamily="34" charset="0"/>
              <a:cs typeface="Arial" panose="020B0604020202020204" pitchFamily="34" charset="0"/>
            </a:endParaRPr>
          </a:p>
          <a:p>
            <a:pPr algn="just"/>
            <a:r>
              <a:rPr lang="zh-CN" altLang="en-US" sz="2000" dirty="0" smtClean="0">
                <a:latin typeface="Arial" panose="020B0604020202020204" pitchFamily="34" charset="0"/>
                <a:cs typeface="Arial" panose="020B0604020202020204" pitchFamily="34" charset="0"/>
              </a:rPr>
              <a:t>（</a:t>
            </a:r>
            <a:r>
              <a:rPr lang="en-US" altLang="zh-CN" sz="2000" dirty="0">
                <a:latin typeface="Arial" panose="020B0604020202020204" pitchFamily="34" charset="0"/>
                <a:cs typeface="Arial" panose="020B0604020202020204" pitchFamily="34" charset="0"/>
              </a:rPr>
              <a:t>1</a:t>
            </a:r>
            <a:r>
              <a:rPr lang="zh-CN" altLang="en-US" sz="2000" dirty="0">
                <a:latin typeface="Arial" panose="020B0604020202020204" pitchFamily="34" charset="0"/>
                <a:cs typeface="Arial" panose="020B0604020202020204" pitchFamily="34" charset="0"/>
              </a:rPr>
              <a:t>）企业。假设所有的市场都为竞争性市场，则每个产业内代表性企业的生产可以表示为</a:t>
            </a:r>
            <a:r>
              <a:rPr lang="en-US" altLang="zh-CN" sz="2000" dirty="0">
                <a:latin typeface="Arial" panose="020B0604020202020204" pitchFamily="34" charset="0"/>
                <a:cs typeface="Arial" panose="020B0604020202020204" pitchFamily="34" charset="0"/>
              </a:rPr>
              <a:t>:</a:t>
            </a:r>
            <a:endParaRPr lang="zh-CN" altLang="en-US" sz="2000" dirty="0">
              <a:latin typeface="Arial" panose="020B0604020202020204" pitchFamily="34" charset="0"/>
              <a:cs typeface="Arial" panose="020B0604020202020204" pitchFamily="34" charset="0"/>
            </a:endParaRPr>
          </a:p>
        </p:txBody>
      </p:sp>
      <p:sp>
        <p:nvSpPr>
          <p:cNvPr id="7" name="Rectangle 2"/>
          <p:cNvSpPr>
            <a:spLocks noChangeArrowheads="1"/>
          </p:cNvSpPr>
          <p:nvPr/>
        </p:nvSpPr>
        <p:spPr bwMode="auto">
          <a:xfrm>
            <a:off x="3709852" y="39078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8" name="对象 7"/>
          <p:cNvGraphicFramePr>
            <a:graphicFrameLocks noChangeAspect="1"/>
          </p:cNvGraphicFramePr>
          <p:nvPr/>
        </p:nvGraphicFramePr>
        <p:xfrm>
          <a:off x="3524354" y="3369227"/>
          <a:ext cx="3938611" cy="759250"/>
        </p:xfrm>
        <a:graphic>
          <a:graphicData uri="http://schemas.openxmlformats.org/presentationml/2006/ole">
            <mc:AlternateContent xmlns:mc="http://schemas.openxmlformats.org/markup-compatibility/2006">
              <mc:Choice xmlns:v="urn:schemas-microsoft-com:vml" Requires="v">
                <p:oleObj spid="_x0000_s6220" name="" r:id="rId1" imgW="2373630" imgH="457200" progId="Equation.KSEE3">
                  <p:embed/>
                </p:oleObj>
              </mc:Choice>
              <mc:Fallback>
                <p:oleObj name="" r:id="rId1" imgW="2373630" imgH="457200" progId="Equation.KSEE3">
                  <p:embed/>
                  <p:pic>
                    <p:nvPicPr>
                      <p:cNvPr id="0" name="对象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354" y="3369227"/>
                        <a:ext cx="3938611" cy="759250"/>
                      </a:xfrm>
                      <a:prstGeom prst="rect">
                        <a:avLst/>
                      </a:prstGeom>
                      <a:noFill/>
                    </p:spPr>
                  </p:pic>
                </p:oleObj>
              </mc:Fallback>
            </mc:AlternateContent>
          </a:graphicData>
        </a:graphic>
      </p:graphicFrame>
      <p:sp>
        <p:nvSpPr>
          <p:cNvPr id="9" name="文本框 8"/>
          <p:cNvSpPr txBox="1"/>
          <p:nvPr/>
        </p:nvSpPr>
        <p:spPr>
          <a:xfrm>
            <a:off x="609600" y="4115131"/>
            <a:ext cx="10972800" cy="707886"/>
          </a:xfrm>
          <a:prstGeom prst="rect">
            <a:avLst/>
          </a:prstGeom>
          <a:noFill/>
        </p:spPr>
        <p:txBody>
          <a:bodyPr wrap="square" rtlCol="0">
            <a:spAutoFit/>
          </a:bodyPr>
          <a:lstStyle/>
          <a:p>
            <a:r>
              <a:rPr lang="zh-CN" altLang="en-US" sz="2000" dirty="0">
                <a:latin typeface="+mn-ea"/>
                <a:cs typeface="Arial" panose="020B0604020202020204" pitchFamily="34" charset="0"/>
              </a:rPr>
              <a:t>其中， </a:t>
            </a:r>
            <a:r>
              <a:rPr lang="zh-CN" altLang="en-US" sz="2000" dirty="0" smtClean="0">
                <a:latin typeface="+mn-ea"/>
                <a:cs typeface="Arial" panose="020B0604020202020204" pitchFamily="34" charset="0"/>
              </a:rPr>
              <a:t> 表示</a:t>
            </a:r>
            <a:r>
              <a:rPr lang="zh-CN" altLang="en-US" sz="2000" dirty="0">
                <a:latin typeface="+mn-ea"/>
                <a:cs typeface="Arial" panose="020B0604020202020204" pitchFamily="34" charset="0"/>
              </a:rPr>
              <a:t>最终产出， </a:t>
            </a:r>
            <a:r>
              <a:rPr lang="zh-CN" altLang="en-US" sz="2000" dirty="0" smtClean="0">
                <a:latin typeface="+mn-ea"/>
                <a:cs typeface="Arial" panose="020B0604020202020204" pitchFamily="34" charset="0"/>
              </a:rPr>
              <a:t> 为</a:t>
            </a:r>
            <a:r>
              <a:rPr lang="zh-CN" altLang="en-US" sz="2000" dirty="0">
                <a:latin typeface="+mn-ea"/>
                <a:cs typeface="Arial" panose="020B0604020202020204" pitchFamily="34" charset="0"/>
              </a:rPr>
              <a:t>劳动力投入， </a:t>
            </a:r>
            <a:r>
              <a:rPr lang="zh-CN" altLang="en-US" sz="2000" dirty="0" smtClean="0">
                <a:latin typeface="+mn-ea"/>
                <a:cs typeface="Arial" panose="020B0604020202020204" pitchFamily="34" charset="0"/>
              </a:rPr>
              <a:t> 为</a:t>
            </a:r>
            <a:r>
              <a:rPr lang="en-US" altLang="zh-CN" sz="2000" dirty="0">
                <a:latin typeface="+mn-ea"/>
                <a:cs typeface="Arial" panose="020B0604020202020204" pitchFamily="34" charset="0"/>
              </a:rPr>
              <a:t>H</a:t>
            </a:r>
            <a:r>
              <a:rPr lang="zh-CN" altLang="en-US" sz="2000" dirty="0">
                <a:latin typeface="+mn-ea"/>
                <a:cs typeface="Arial" panose="020B0604020202020204" pitchFamily="34" charset="0"/>
              </a:rPr>
              <a:t>国</a:t>
            </a:r>
            <a:r>
              <a:rPr lang="en-US" altLang="zh-CN" sz="2000" dirty="0" err="1">
                <a:latin typeface="+mn-ea"/>
                <a:cs typeface="Arial" panose="020B0604020202020204" pitchFamily="34" charset="0"/>
              </a:rPr>
              <a:t>i</a:t>
            </a:r>
            <a:r>
              <a:rPr lang="zh-CN" altLang="en-US" sz="2000" dirty="0">
                <a:latin typeface="+mn-ea"/>
                <a:cs typeface="Arial" panose="020B0604020202020204" pitchFamily="34" charset="0"/>
              </a:rPr>
              <a:t>产业所使用的来自本国</a:t>
            </a:r>
            <a:r>
              <a:rPr lang="en-US" altLang="zh-CN" sz="2000" dirty="0">
                <a:latin typeface="+mn-ea"/>
                <a:cs typeface="Arial" panose="020B0604020202020204" pitchFamily="34" charset="0"/>
              </a:rPr>
              <a:t>k</a:t>
            </a:r>
            <a:r>
              <a:rPr lang="zh-CN" altLang="en-US" sz="2000" dirty="0">
                <a:latin typeface="+mn-ea"/>
                <a:cs typeface="Arial" panose="020B0604020202020204" pitchFamily="34" charset="0"/>
              </a:rPr>
              <a:t>产业的中间投入品，同理， </a:t>
            </a:r>
            <a:r>
              <a:rPr lang="zh-CN" altLang="en-US" sz="2000" dirty="0" smtClean="0">
                <a:latin typeface="+mn-ea"/>
                <a:cs typeface="Arial" panose="020B0604020202020204" pitchFamily="34" charset="0"/>
              </a:rPr>
              <a:t> 为</a:t>
            </a:r>
            <a:r>
              <a:rPr lang="en-US" altLang="zh-CN" sz="2000" dirty="0">
                <a:latin typeface="+mn-ea"/>
                <a:cs typeface="Arial" panose="020B0604020202020204" pitchFamily="34" charset="0"/>
              </a:rPr>
              <a:t>H</a:t>
            </a:r>
            <a:r>
              <a:rPr lang="zh-CN" altLang="en-US" sz="2000" dirty="0">
                <a:latin typeface="+mn-ea"/>
                <a:cs typeface="Arial" panose="020B0604020202020204" pitchFamily="34" charset="0"/>
              </a:rPr>
              <a:t>国</a:t>
            </a:r>
            <a:r>
              <a:rPr lang="en-US" altLang="zh-CN" sz="2000" dirty="0" err="1">
                <a:latin typeface="+mn-ea"/>
                <a:cs typeface="Arial" panose="020B0604020202020204" pitchFamily="34" charset="0"/>
              </a:rPr>
              <a:t>i</a:t>
            </a:r>
            <a:r>
              <a:rPr lang="zh-CN" altLang="en-US" sz="2000" dirty="0">
                <a:latin typeface="+mn-ea"/>
                <a:cs typeface="Arial" panose="020B0604020202020204" pitchFamily="34" charset="0"/>
              </a:rPr>
              <a:t>产业所使用的来自外国</a:t>
            </a:r>
            <a:r>
              <a:rPr lang="en-US" altLang="zh-CN" sz="2000" dirty="0">
                <a:latin typeface="+mn-ea"/>
                <a:cs typeface="Arial" panose="020B0604020202020204" pitchFamily="34" charset="0"/>
              </a:rPr>
              <a:t>j</a:t>
            </a:r>
            <a:r>
              <a:rPr lang="zh-CN" altLang="en-US" sz="2000" dirty="0">
                <a:latin typeface="+mn-ea"/>
                <a:cs typeface="Arial" panose="020B0604020202020204" pitchFamily="34" charset="0"/>
              </a:rPr>
              <a:t>产业的中间投入品。此时，该企业的生产成本为：</a:t>
            </a:r>
            <a:endParaRPr lang="zh-CN" altLang="en-US" sz="2000" dirty="0">
              <a:latin typeface="+mn-ea"/>
              <a:cs typeface="Arial" panose="020B0604020202020204" pitchFamily="34" charset="0"/>
            </a:endParaRPr>
          </a:p>
        </p:txBody>
      </p:sp>
      <p:sp>
        <p:nvSpPr>
          <p:cNvPr id="13" name="Rectangle 5"/>
          <p:cNvSpPr>
            <a:spLocks noChangeArrowheads="1"/>
          </p:cNvSpPr>
          <p:nvPr/>
        </p:nvSpPr>
        <p:spPr bwMode="auto">
          <a:xfrm flipV="1">
            <a:off x="1397726" y="4208641"/>
            <a:ext cx="181743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15" name="对象 14"/>
          <p:cNvGraphicFramePr>
            <a:graphicFrameLocks noChangeAspect="1"/>
          </p:cNvGraphicFramePr>
          <p:nvPr/>
        </p:nvGraphicFramePr>
        <p:xfrm>
          <a:off x="1290918" y="4088405"/>
          <a:ext cx="433379" cy="471063"/>
        </p:xfrm>
        <a:graphic>
          <a:graphicData uri="http://schemas.openxmlformats.org/presentationml/2006/ole">
            <mc:AlternateContent xmlns:mc="http://schemas.openxmlformats.org/markup-compatibility/2006">
              <mc:Choice xmlns:v="urn:schemas-microsoft-com:vml" Requires="v">
                <p:oleObj spid="_x0000_s6221" name="" r:id="rId3" imgW="215900" imgH="241300" progId="Equation.KSEE3">
                  <p:embed/>
                </p:oleObj>
              </mc:Choice>
              <mc:Fallback>
                <p:oleObj name="" r:id="rId3" imgW="215900" imgH="241300" progId="Equation.KSEE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918" y="4088405"/>
                        <a:ext cx="433379" cy="471063"/>
                      </a:xfrm>
                      <a:prstGeom prst="rect">
                        <a:avLst/>
                      </a:prstGeom>
                      <a:noFill/>
                    </p:spPr>
                  </p:pic>
                </p:oleObj>
              </mc:Fallback>
            </mc:AlternateContent>
          </a:graphicData>
        </a:graphic>
      </p:graphicFrame>
      <p:sp>
        <p:nvSpPr>
          <p:cNvPr id="18" name="Rectangle 9"/>
          <p:cNvSpPr>
            <a:spLocks noChangeArrowheads="1"/>
          </p:cNvSpPr>
          <p:nvPr/>
        </p:nvSpPr>
        <p:spPr bwMode="auto">
          <a:xfrm>
            <a:off x="3334870" y="3919973"/>
            <a:ext cx="2526174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19" name="对象 18"/>
          <p:cNvGraphicFramePr>
            <a:graphicFrameLocks noChangeAspect="1"/>
          </p:cNvGraphicFramePr>
          <p:nvPr/>
        </p:nvGraphicFramePr>
        <p:xfrm>
          <a:off x="3396147" y="4068269"/>
          <a:ext cx="425663" cy="452485"/>
        </p:xfrm>
        <a:graphic>
          <a:graphicData uri="http://schemas.openxmlformats.org/presentationml/2006/ole">
            <mc:AlternateContent xmlns:mc="http://schemas.openxmlformats.org/markup-compatibility/2006">
              <mc:Choice xmlns:v="urn:schemas-microsoft-com:vml" Requires="v">
                <p:oleObj spid="_x0000_s6222" name="" r:id="rId5" imgW="177800" imgH="240665" progId="Equation.KSEE3">
                  <p:embed/>
                </p:oleObj>
              </mc:Choice>
              <mc:Fallback>
                <p:oleObj name="" r:id="rId5" imgW="177800" imgH="240665" progId="Equation.KSEE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6147" y="4068269"/>
                        <a:ext cx="425663" cy="452485"/>
                      </a:xfrm>
                      <a:prstGeom prst="rect">
                        <a:avLst/>
                      </a:prstGeom>
                      <a:noFill/>
                    </p:spPr>
                  </p:pic>
                </p:oleObj>
              </mc:Fallback>
            </mc:AlternateContent>
          </a:graphicData>
        </a:graphic>
      </p:graphicFrame>
      <p:sp>
        <p:nvSpPr>
          <p:cNvPr id="20" name="Rectangle 11"/>
          <p:cNvSpPr>
            <a:spLocks noChangeArrowheads="1"/>
          </p:cNvSpPr>
          <p:nvPr/>
        </p:nvSpPr>
        <p:spPr bwMode="auto">
          <a:xfrm>
            <a:off x="5371108" y="4166578"/>
            <a:ext cx="14261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21" name="对象 20"/>
          <p:cNvGraphicFramePr>
            <a:graphicFrameLocks noChangeAspect="1"/>
          </p:cNvGraphicFramePr>
          <p:nvPr/>
        </p:nvGraphicFramePr>
        <p:xfrm>
          <a:off x="5371109" y="4166579"/>
          <a:ext cx="489474" cy="349624"/>
        </p:xfrm>
        <a:graphic>
          <a:graphicData uri="http://schemas.openxmlformats.org/presentationml/2006/ole">
            <mc:AlternateContent xmlns:mc="http://schemas.openxmlformats.org/markup-compatibility/2006">
              <mc:Choice xmlns:v="urn:schemas-microsoft-com:vml" Requires="v">
                <p:oleObj spid="_x0000_s6223" name="" r:id="rId7" imgW="330200" imgH="241300" progId="Equation.KSEE3">
                  <p:embed/>
                </p:oleObj>
              </mc:Choice>
              <mc:Fallback>
                <p:oleObj name="" r:id="rId7" imgW="330200" imgH="241300" progId="Equation.KSEE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71109" y="4166579"/>
                        <a:ext cx="489474" cy="349624"/>
                      </a:xfrm>
                      <a:prstGeom prst="rect">
                        <a:avLst/>
                      </a:prstGeom>
                      <a:noFill/>
                    </p:spPr>
                  </p:pic>
                </p:oleObj>
              </mc:Fallback>
            </mc:AlternateContent>
          </a:graphicData>
        </a:graphic>
      </p:graphicFrame>
      <p:sp>
        <p:nvSpPr>
          <p:cNvPr id="22" name="Rectangle 13"/>
          <p:cNvSpPr>
            <a:spLocks noChangeArrowheads="1"/>
          </p:cNvSpPr>
          <p:nvPr/>
        </p:nvSpPr>
        <p:spPr bwMode="auto">
          <a:xfrm>
            <a:off x="1329850" y="4466082"/>
            <a:ext cx="11996363" cy="59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23" name="对象 22"/>
          <p:cNvGraphicFramePr>
            <a:graphicFrameLocks noChangeAspect="1"/>
          </p:cNvGraphicFramePr>
          <p:nvPr/>
        </p:nvGraphicFramePr>
        <p:xfrm>
          <a:off x="1329850" y="4466083"/>
          <a:ext cx="516999" cy="422999"/>
        </p:xfrm>
        <a:graphic>
          <a:graphicData uri="http://schemas.openxmlformats.org/presentationml/2006/ole">
            <mc:AlternateContent xmlns:mc="http://schemas.openxmlformats.org/markup-compatibility/2006">
              <mc:Choice xmlns:v="urn:schemas-microsoft-com:vml" Requires="v">
                <p:oleObj spid="_x0000_s6224" name="" r:id="rId9" imgW="317500" imgH="254000" progId="Equation.KSEE3">
                  <p:embed/>
                </p:oleObj>
              </mc:Choice>
              <mc:Fallback>
                <p:oleObj name="" r:id="rId9" imgW="317500" imgH="254000" progId="Equation.KSEE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29850" y="4466083"/>
                        <a:ext cx="516999" cy="422999"/>
                      </a:xfrm>
                      <a:prstGeom prst="rect">
                        <a:avLst/>
                      </a:prstGeom>
                      <a:noFill/>
                    </p:spPr>
                  </p:pic>
                </p:oleObj>
              </mc:Fallback>
            </mc:AlternateContent>
          </a:graphicData>
        </a:graphic>
      </p:graphicFrame>
      <p:sp>
        <p:nvSpPr>
          <p:cNvPr id="24" name="Rectangle 15"/>
          <p:cNvSpPr>
            <a:spLocks noChangeArrowheads="1"/>
          </p:cNvSpPr>
          <p:nvPr/>
        </p:nvSpPr>
        <p:spPr bwMode="auto">
          <a:xfrm>
            <a:off x="3821810" y="4916526"/>
            <a:ext cx="15544200" cy="4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25" name="对象 24"/>
          <p:cNvGraphicFramePr>
            <a:graphicFrameLocks noChangeAspect="1"/>
          </p:cNvGraphicFramePr>
          <p:nvPr/>
        </p:nvGraphicFramePr>
        <p:xfrm>
          <a:off x="3821810" y="4916526"/>
          <a:ext cx="3377350" cy="650555"/>
        </p:xfrm>
        <a:graphic>
          <a:graphicData uri="http://schemas.openxmlformats.org/presentationml/2006/ole">
            <mc:AlternateContent xmlns:mc="http://schemas.openxmlformats.org/markup-compatibility/2006">
              <mc:Choice xmlns:v="urn:schemas-microsoft-com:vml" Requires="v">
                <p:oleObj spid="_x0000_s6225" name="" r:id="rId11" imgW="2324100" imgH="444500" progId="Equation.KSEE3">
                  <p:embed/>
                </p:oleObj>
              </mc:Choice>
              <mc:Fallback>
                <p:oleObj name="" r:id="rId11" imgW="2324100" imgH="444500" progId="Equation.KSEE3">
                  <p:embed/>
                  <p:pic>
                    <p:nvPicPr>
                      <p:cNvPr id="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21810" y="4916526"/>
                        <a:ext cx="3377350" cy="650555"/>
                      </a:xfrm>
                      <a:prstGeom prst="rect">
                        <a:avLst/>
                      </a:prstGeom>
                      <a:noFill/>
                    </p:spPr>
                  </p:pic>
                </p:oleObj>
              </mc:Fallback>
            </mc:AlternateContent>
          </a:graphicData>
        </a:graphic>
      </p:graphicFrame>
      <p:sp>
        <p:nvSpPr>
          <p:cNvPr id="26" name="文本框 25"/>
          <p:cNvSpPr txBox="1"/>
          <p:nvPr/>
        </p:nvSpPr>
        <p:spPr>
          <a:xfrm>
            <a:off x="609599" y="5567081"/>
            <a:ext cx="11016343" cy="400110"/>
          </a:xfrm>
          <a:prstGeom prst="rect">
            <a:avLst/>
          </a:prstGeom>
          <a:noFill/>
        </p:spPr>
        <p:txBody>
          <a:bodyPr wrap="square" rtlCol="0">
            <a:spAutoFit/>
          </a:bodyPr>
          <a:lstStyle/>
          <a:p>
            <a:r>
              <a:rPr lang="zh-CN" altLang="en-US" sz="2000" dirty="0">
                <a:latin typeface="Arial" panose="020B0604020202020204" pitchFamily="34" charset="0"/>
                <a:cs typeface="Arial" panose="020B0604020202020204" pitchFamily="34" charset="0"/>
              </a:rPr>
              <a:t>其中， </a:t>
            </a:r>
            <a:r>
              <a:rPr lang="zh-CN" altLang="en-US" sz="2000" dirty="0" smtClean="0">
                <a:latin typeface="Arial" panose="020B0604020202020204" pitchFamily="34" charset="0"/>
                <a:cs typeface="Arial" panose="020B0604020202020204" pitchFamily="34" charset="0"/>
              </a:rPr>
              <a:t> 为</a:t>
            </a:r>
            <a:r>
              <a:rPr lang="zh-CN" altLang="en-US" sz="2000" dirty="0">
                <a:latin typeface="Arial" panose="020B0604020202020204" pitchFamily="34" charset="0"/>
                <a:cs typeface="Arial" panose="020B0604020202020204" pitchFamily="34" charset="0"/>
              </a:rPr>
              <a:t>本国工资， </a:t>
            </a:r>
            <a:r>
              <a:rPr lang="zh-CN" altLang="en-US" sz="2000" dirty="0" smtClean="0">
                <a:latin typeface="Arial" panose="020B0604020202020204" pitchFamily="34" charset="0"/>
                <a:cs typeface="Arial" panose="020B0604020202020204" pitchFamily="34" charset="0"/>
              </a:rPr>
              <a:t> 为</a:t>
            </a:r>
            <a:r>
              <a:rPr lang="zh-CN" altLang="en-US" sz="2000" dirty="0">
                <a:latin typeface="Arial" panose="020B0604020202020204" pitchFamily="34" charset="0"/>
                <a:cs typeface="Arial" panose="020B0604020202020204" pitchFamily="34" charset="0"/>
              </a:rPr>
              <a:t>本国</a:t>
            </a:r>
            <a:r>
              <a:rPr lang="en-US" altLang="zh-CN" sz="2000" dirty="0">
                <a:latin typeface="Arial" panose="020B0604020202020204" pitchFamily="34" charset="0"/>
                <a:cs typeface="Arial" panose="020B0604020202020204" pitchFamily="34" charset="0"/>
              </a:rPr>
              <a:t>k</a:t>
            </a:r>
            <a:r>
              <a:rPr lang="zh-CN" altLang="en-US" sz="2000" dirty="0">
                <a:latin typeface="Arial" panose="020B0604020202020204" pitchFamily="34" charset="0"/>
                <a:cs typeface="Arial" panose="020B0604020202020204" pitchFamily="34" charset="0"/>
              </a:rPr>
              <a:t>产业的产品价格，同理， </a:t>
            </a:r>
            <a:r>
              <a:rPr lang="zh-CN" altLang="en-US" sz="2000" dirty="0" smtClean="0">
                <a:latin typeface="Arial" panose="020B0604020202020204" pitchFamily="34" charset="0"/>
                <a:cs typeface="Arial" panose="020B0604020202020204" pitchFamily="34" charset="0"/>
              </a:rPr>
              <a:t> 为</a:t>
            </a:r>
            <a:r>
              <a:rPr lang="zh-CN" altLang="en-US" sz="2000" dirty="0">
                <a:latin typeface="Arial" panose="020B0604020202020204" pitchFamily="34" charset="0"/>
                <a:cs typeface="Arial" panose="020B0604020202020204" pitchFamily="34" charset="0"/>
              </a:rPr>
              <a:t>外国</a:t>
            </a:r>
            <a:r>
              <a:rPr lang="en-US" altLang="zh-CN" sz="2000" dirty="0">
                <a:latin typeface="Arial" panose="020B0604020202020204" pitchFamily="34" charset="0"/>
                <a:cs typeface="Arial" panose="020B0604020202020204" pitchFamily="34" charset="0"/>
              </a:rPr>
              <a:t>j</a:t>
            </a:r>
            <a:r>
              <a:rPr lang="zh-CN" altLang="en-US" sz="2000" dirty="0">
                <a:latin typeface="Arial" panose="020B0604020202020204" pitchFamily="34" charset="0"/>
                <a:cs typeface="Arial" panose="020B0604020202020204" pitchFamily="34" charset="0"/>
              </a:rPr>
              <a:t>产业的产品价格。</a:t>
            </a:r>
            <a:endParaRPr lang="zh-CN" altLang="en-US" sz="2000" dirty="0">
              <a:latin typeface="Arial" panose="020B0604020202020204" pitchFamily="34" charset="0"/>
              <a:cs typeface="Arial" panose="020B0604020202020204" pitchFamily="34" charset="0"/>
            </a:endParaRPr>
          </a:p>
        </p:txBody>
      </p:sp>
      <p:sp>
        <p:nvSpPr>
          <p:cNvPr id="27" name="Rectangle 17"/>
          <p:cNvSpPr>
            <a:spLocks noChangeArrowheads="1"/>
          </p:cNvSpPr>
          <p:nvPr/>
        </p:nvSpPr>
        <p:spPr bwMode="auto">
          <a:xfrm>
            <a:off x="1290918" y="5605770"/>
            <a:ext cx="150606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28" name="对象 27"/>
          <p:cNvGraphicFramePr>
            <a:graphicFrameLocks noChangeAspect="1"/>
          </p:cNvGraphicFramePr>
          <p:nvPr/>
        </p:nvGraphicFramePr>
        <p:xfrm>
          <a:off x="1290918" y="5605771"/>
          <a:ext cx="368833" cy="322729"/>
        </p:xfrm>
        <a:graphic>
          <a:graphicData uri="http://schemas.openxmlformats.org/presentationml/2006/ole">
            <mc:AlternateContent xmlns:mc="http://schemas.openxmlformats.org/markup-compatibility/2006">
              <mc:Choice xmlns:v="urn:schemas-microsoft-com:vml" Requires="v">
                <p:oleObj spid="_x0000_s6226" name="" r:id="rId13" imgW="228600" imgH="203200" progId="Equation.KSEE3">
                  <p:embed/>
                </p:oleObj>
              </mc:Choice>
              <mc:Fallback>
                <p:oleObj name="" r:id="rId13" imgW="228600" imgH="203200" progId="Equation.KSEE3">
                  <p:embed/>
                  <p:pic>
                    <p:nvPicPr>
                      <p:cNvPr id="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0918" y="5605771"/>
                        <a:ext cx="368833" cy="322729"/>
                      </a:xfrm>
                      <a:prstGeom prst="rect">
                        <a:avLst/>
                      </a:prstGeom>
                      <a:noFill/>
                    </p:spPr>
                  </p:pic>
                </p:oleObj>
              </mc:Fallback>
            </mc:AlternateContent>
          </a:graphicData>
        </a:graphic>
      </p:graphicFrame>
      <p:sp>
        <p:nvSpPr>
          <p:cNvPr id="29" name="Rectangle 19"/>
          <p:cNvSpPr>
            <a:spLocks noChangeArrowheads="1"/>
          </p:cNvSpPr>
          <p:nvPr/>
        </p:nvSpPr>
        <p:spPr bwMode="auto">
          <a:xfrm>
            <a:off x="2995339" y="5619217"/>
            <a:ext cx="143435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30" name="对象 29"/>
          <p:cNvGraphicFramePr>
            <a:graphicFrameLocks noChangeAspect="1"/>
          </p:cNvGraphicFramePr>
          <p:nvPr/>
        </p:nvGraphicFramePr>
        <p:xfrm>
          <a:off x="2995338" y="5619218"/>
          <a:ext cx="296911" cy="309282"/>
        </p:xfrm>
        <a:graphic>
          <a:graphicData uri="http://schemas.openxmlformats.org/presentationml/2006/ole">
            <mc:AlternateContent xmlns:mc="http://schemas.openxmlformats.org/markup-compatibility/2006">
              <mc:Choice xmlns:v="urn:schemas-microsoft-com:vml" Requires="v">
                <p:oleObj spid="_x0000_s6227" name="" r:id="rId15" imgW="228600" imgH="241300" progId="Equation.KSEE3">
                  <p:embed/>
                </p:oleObj>
              </mc:Choice>
              <mc:Fallback>
                <p:oleObj name="" r:id="rId15" imgW="228600" imgH="241300" progId="Equation.KSEE3">
                  <p:embed/>
                  <p:pic>
                    <p:nvPicPr>
                      <p:cNvPr id="0" name="Object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95338" y="5619218"/>
                        <a:ext cx="296911" cy="309282"/>
                      </a:xfrm>
                      <a:prstGeom prst="rect">
                        <a:avLst/>
                      </a:prstGeom>
                      <a:noFill/>
                    </p:spPr>
                  </p:pic>
                </p:oleObj>
              </mc:Fallback>
            </mc:AlternateContent>
          </a:graphicData>
        </a:graphic>
      </p:graphicFrame>
      <p:sp>
        <p:nvSpPr>
          <p:cNvPr id="31" name="Rectangle 21"/>
          <p:cNvSpPr>
            <a:spLocks noChangeArrowheads="1"/>
          </p:cNvSpPr>
          <p:nvPr/>
        </p:nvSpPr>
        <p:spPr bwMode="auto">
          <a:xfrm>
            <a:off x="6812504" y="5596109"/>
            <a:ext cx="179605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32" name="对象 31"/>
          <p:cNvGraphicFramePr>
            <a:graphicFrameLocks noChangeAspect="1"/>
          </p:cNvGraphicFramePr>
          <p:nvPr/>
        </p:nvGraphicFramePr>
        <p:xfrm>
          <a:off x="6812504" y="5596110"/>
          <a:ext cx="322729" cy="378856"/>
        </p:xfrm>
        <a:graphic>
          <a:graphicData uri="http://schemas.openxmlformats.org/presentationml/2006/ole">
            <mc:AlternateContent xmlns:mc="http://schemas.openxmlformats.org/markup-compatibility/2006">
              <mc:Choice xmlns:v="urn:schemas-microsoft-com:vml" Requires="v">
                <p:oleObj spid="_x0000_s6228" name="" r:id="rId17" imgW="215900" imgH="254000" progId="Equation.KSEE3">
                  <p:embed/>
                </p:oleObj>
              </mc:Choice>
              <mc:Fallback>
                <p:oleObj name="" r:id="rId17" imgW="215900" imgH="254000" progId="Equation.KSEE3">
                  <p:embed/>
                  <p:pic>
                    <p:nvPicPr>
                      <p:cNvPr id="0" name="Object 2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12504" y="5596110"/>
                        <a:ext cx="322729" cy="378856"/>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p:nvPr/>
        </p:nvSpPr>
        <p:spPr>
          <a:xfrm>
            <a:off x="876213" y="157969"/>
            <a:ext cx="3800290" cy="523220"/>
          </a:xfrm>
          <a:prstGeom prst="rect">
            <a:avLst/>
          </a:prstGeom>
          <a:noFill/>
        </p:spPr>
        <p:txBody>
          <a:bodyPr wrap="square" rtlCol="0">
            <a:spAutoFit/>
          </a:bodyPr>
          <a:lstStyle/>
          <a:p>
            <a:pPr defTabSz="1218565"/>
            <a:r>
              <a:rPr lang="zh-CN" altLang="en-US" sz="2800" b="1" dirty="0">
                <a:solidFill>
                  <a:srgbClr val="005DA2"/>
                </a:solidFill>
                <a:latin typeface="微软雅黑" panose="020B0503020204020204" pitchFamily="34" charset="-122"/>
                <a:ea typeface="微软雅黑" panose="020B0503020204020204" pitchFamily="34" charset="-122"/>
              </a:rPr>
              <a:t>跨国</a:t>
            </a:r>
            <a:r>
              <a:rPr lang="zh-CN" altLang="en-US" sz="2800" b="1" dirty="0" smtClean="0">
                <a:solidFill>
                  <a:srgbClr val="005DA2"/>
                </a:solidFill>
                <a:latin typeface="微软雅黑" panose="020B0503020204020204" pitchFamily="34" charset="-122"/>
                <a:ea typeface="微软雅黑" panose="020B0503020204020204" pitchFamily="34" charset="-122"/>
              </a:rPr>
              <a:t>投入产出模型</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876213" y="678709"/>
            <a:ext cx="11315787" cy="1541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0" y="144765"/>
            <a:ext cx="777046" cy="5493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smtClean="0">
                <a:latin typeface="Arial" panose="020B0604020202020204" pitchFamily="34" charset="0"/>
                <a:cs typeface="Arial" panose="020B0604020202020204" pitchFamily="34" charset="0"/>
              </a:rPr>
              <a:t>3</a:t>
            </a:r>
            <a:endParaRPr lang="zh-CN" altLang="en-US" sz="4000" dirty="0">
              <a:latin typeface="Arial" panose="020B0604020202020204" pitchFamily="34" charset="0"/>
              <a:cs typeface="Arial" panose="020B0604020202020204" pitchFamily="34" charset="0"/>
            </a:endParaRPr>
          </a:p>
        </p:txBody>
      </p:sp>
      <p:sp>
        <p:nvSpPr>
          <p:cNvPr id="6" name="矩形 5"/>
          <p:cNvSpPr/>
          <p:nvPr/>
        </p:nvSpPr>
        <p:spPr>
          <a:xfrm>
            <a:off x="508267" y="958341"/>
            <a:ext cx="1843047" cy="463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defTabSz="1218565"/>
            <a:r>
              <a:rPr lang="en-US" altLang="zh-CN" sz="2400" dirty="0">
                <a:solidFill>
                  <a:prstClr val="white"/>
                </a:solidFill>
                <a:latin typeface="微软雅黑" panose="020B0503020204020204" pitchFamily="34" charset="-122"/>
                <a:ea typeface="微软雅黑" panose="020B0503020204020204" pitchFamily="34" charset="-122"/>
              </a:rPr>
              <a:t>3.1</a:t>
            </a:r>
            <a:r>
              <a:rPr lang="zh-CN" altLang="en-US" sz="2400" dirty="0">
                <a:solidFill>
                  <a:prstClr val="white"/>
                </a:solidFill>
                <a:latin typeface="微软雅黑" panose="020B0503020204020204" pitchFamily="34" charset="-122"/>
                <a:ea typeface="微软雅黑" panose="020B0503020204020204" pitchFamily="34" charset="-122"/>
              </a:rPr>
              <a:t>基本设定</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11"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文本框 4"/>
          <p:cNvSpPr txBox="1"/>
          <p:nvPr/>
        </p:nvSpPr>
        <p:spPr>
          <a:xfrm>
            <a:off x="508267" y="1541417"/>
            <a:ext cx="11117676" cy="400110"/>
          </a:xfrm>
          <a:prstGeom prst="rect">
            <a:avLst/>
          </a:prstGeom>
          <a:noFill/>
        </p:spPr>
        <p:txBody>
          <a:bodyPr wrap="square" rtlCol="0">
            <a:spAutoFit/>
          </a:bodyPr>
          <a:lstStyle/>
          <a:p>
            <a:pPr algn="just"/>
            <a:r>
              <a:rPr lang="zh-CN" altLang="en-US" sz="2000" dirty="0">
                <a:latin typeface="Arial" panose="020B0604020202020204" pitchFamily="34" charset="0"/>
                <a:cs typeface="Arial" panose="020B0604020202020204" pitchFamily="34" charset="0"/>
              </a:rPr>
              <a:t>（</a:t>
            </a:r>
            <a:r>
              <a:rPr lang="en-US" altLang="zh-CN" sz="2000" dirty="0">
                <a:latin typeface="Arial" panose="020B0604020202020204" pitchFamily="34" charset="0"/>
                <a:cs typeface="Arial" panose="020B0604020202020204" pitchFamily="34" charset="0"/>
              </a:rPr>
              <a:t>2</a:t>
            </a:r>
            <a:r>
              <a:rPr lang="zh-CN" altLang="en-US" sz="2000" dirty="0">
                <a:latin typeface="Arial" panose="020B0604020202020204" pitchFamily="34" charset="0"/>
                <a:cs typeface="Arial" panose="020B0604020202020204" pitchFamily="34" charset="0"/>
              </a:rPr>
              <a:t>）政府。假设政府将征收的关税全部用于转移支付，即：</a:t>
            </a:r>
            <a:endParaRPr lang="zh-CN" altLang="en-US" sz="2000" dirty="0">
              <a:latin typeface="Arial" panose="020B0604020202020204" pitchFamily="34" charset="0"/>
              <a:cs typeface="Arial" panose="020B0604020202020204" pitchFamily="34" charset="0"/>
            </a:endParaRPr>
          </a:p>
        </p:txBody>
      </p:sp>
      <p:sp>
        <p:nvSpPr>
          <p:cNvPr id="7" name="Rectangle 2"/>
          <p:cNvSpPr>
            <a:spLocks noChangeArrowheads="1"/>
          </p:cNvSpPr>
          <p:nvPr/>
        </p:nvSpPr>
        <p:spPr bwMode="auto">
          <a:xfrm>
            <a:off x="3709852" y="39078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 name="文本框 8"/>
          <p:cNvSpPr txBox="1"/>
          <p:nvPr/>
        </p:nvSpPr>
        <p:spPr>
          <a:xfrm>
            <a:off x="508267" y="3075129"/>
            <a:ext cx="11241579" cy="1015663"/>
          </a:xfrm>
          <a:prstGeom prst="rect">
            <a:avLst/>
          </a:prstGeom>
          <a:noFill/>
        </p:spPr>
        <p:txBody>
          <a:bodyPr wrap="square" rtlCol="0">
            <a:spAutoFit/>
          </a:bodyPr>
          <a:lstStyle/>
          <a:p>
            <a:r>
              <a:rPr lang="zh-CN" altLang="en-US" sz="2000" dirty="0">
                <a:latin typeface="Arial" panose="020B0604020202020204" pitchFamily="34" charset="0"/>
                <a:cs typeface="Arial" panose="020B0604020202020204" pitchFamily="34" charset="0"/>
              </a:rPr>
              <a:t>（</a:t>
            </a:r>
            <a:r>
              <a:rPr lang="en-US" altLang="zh-CN" sz="2000" dirty="0">
                <a:latin typeface="Arial" panose="020B0604020202020204" pitchFamily="34" charset="0"/>
                <a:cs typeface="Arial" panose="020B0604020202020204" pitchFamily="34" charset="0"/>
              </a:rPr>
              <a:t>3</a:t>
            </a:r>
            <a:r>
              <a:rPr lang="zh-CN" altLang="en-US" sz="2000" dirty="0">
                <a:latin typeface="Arial" panose="020B0604020202020204" pitchFamily="34" charset="0"/>
                <a:cs typeface="Arial" panose="020B0604020202020204" pitchFamily="34" charset="0"/>
              </a:rPr>
              <a:t>）市场均衡</a:t>
            </a:r>
            <a:endParaRPr lang="zh-CN" altLang="en-US" sz="2000" dirty="0">
              <a:latin typeface="Arial" panose="020B0604020202020204" pitchFamily="34" charset="0"/>
              <a:cs typeface="Arial" panose="020B0604020202020204" pitchFamily="34" charset="0"/>
            </a:endParaRPr>
          </a:p>
          <a:p>
            <a:r>
              <a:rPr lang="zh-CN" altLang="en-US" sz="2000" dirty="0">
                <a:latin typeface="Arial" panose="020B0604020202020204" pitchFamily="34" charset="0"/>
                <a:cs typeface="Arial" panose="020B0604020202020204" pitchFamily="34" charset="0"/>
              </a:rPr>
              <a:t>在竞争性市场，产品价格具有足够的灵活性，能够使需求与供给迅速达到均衡。当竞争均衡时，则表示劳动力市场和产品市场都达到均衡：</a:t>
            </a:r>
            <a:endParaRPr lang="zh-CN" altLang="en-US" sz="2000" dirty="0">
              <a:latin typeface="Arial" panose="020B0604020202020204" pitchFamily="34" charset="0"/>
              <a:cs typeface="Arial" panose="020B0604020202020204" pitchFamily="34" charset="0"/>
            </a:endParaRPr>
          </a:p>
        </p:txBody>
      </p:sp>
      <p:sp>
        <p:nvSpPr>
          <p:cNvPr id="10" name="Rectangle 4"/>
          <p:cNvSpPr>
            <a:spLocks noChangeArrowheads="1"/>
          </p:cNvSpPr>
          <p:nvPr/>
        </p:nvSpPr>
        <p:spPr bwMode="auto">
          <a:xfrm>
            <a:off x="8444944" y="10654677"/>
            <a:ext cx="13909103" cy="5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6" name="Rectangle 10"/>
          <p:cNvSpPr>
            <a:spLocks noChangeArrowheads="1"/>
          </p:cNvSpPr>
          <p:nvPr/>
        </p:nvSpPr>
        <p:spPr bwMode="auto">
          <a:xfrm>
            <a:off x="4140926" y="2118697"/>
            <a:ext cx="257086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17" name="对象 16"/>
          <p:cNvGraphicFramePr>
            <a:graphicFrameLocks noChangeAspect="1"/>
          </p:cNvGraphicFramePr>
          <p:nvPr/>
        </p:nvGraphicFramePr>
        <p:xfrm>
          <a:off x="4140926" y="1966320"/>
          <a:ext cx="2851545" cy="905558"/>
        </p:xfrm>
        <a:graphic>
          <a:graphicData uri="http://schemas.openxmlformats.org/presentationml/2006/ole">
            <mc:AlternateContent xmlns:mc="http://schemas.openxmlformats.org/markup-compatibility/2006">
              <mc:Choice xmlns:v="urn:schemas-microsoft-com:vml" Requires="v">
                <p:oleObj spid="_x0000_s5152" name="" r:id="rId1" imgW="1409700" imgH="444500" progId="Equation.KSEE3">
                  <p:embed/>
                </p:oleObj>
              </mc:Choice>
              <mc:Fallback>
                <p:oleObj name="" r:id="rId1" imgW="1409700" imgH="444500" progId="Equation.KSEE3">
                  <p:embed/>
                  <p:pic>
                    <p:nvPicPr>
                      <p:cNvPr id="0" name="Object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926" y="1966320"/>
                        <a:ext cx="2851545" cy="905558"/>
                      </a:xfrm>
                      <a:prstGeom prst="rect">
                        <a:avLst/>
                      </a:prstGeom>
                      <a:noFill/>
                    </p:spPr>
                  </p:pic>
                </p:oleObj>
              </mc:Fallback>
            </mc:AlternateContent>
          </a:graphicData>
        </a:graphic>
      </p:graphicFrame>
      <p:sp>
        <p:nvSpPr>
          <p:cNvPr id="18" name="Rectangle 12"/>
          <p:cNvSpPr>
            <a:spLocks noChangeArrowheads="1"/>
          </p:cNvSpPr>
          <p:nvPr/>
        </p:nvSpPr>
        <p:spPr bwMode="auto">
          <a:xfrm>
            <a:off x="4786159" y="4103588"/>
            <a:ext cx="176506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19" name="对象 18"/>
          <p:cNvGraphicFramePr>
            <a:graphicFrameLocks noChangeAspect="1"/>
          </p:cNvGraphicFramePr>
          <p:nvPr/>
        </p:nvGraphicFramePr>
        <p:xfrm>
          <a:off x="4786159" y="4103589"/>
          <a:ext cx="1293650" cy="819919"/>
        </p:xfrm>
        <a:graphic>
          <a:graphicData uri="http://schemas.openxmlformats.org/presentationml/2006/ole">
            <mc:AlternateContent xmlns:mc="http://schemas.openxmlformats.org/markup-compatibility/2006">
              <mc:Choice xmlns:v="urn:schemas-microsoft-com:vml" Requires="v">
                <p:oleObj spid="_x0000_s5153" name="" r:id="rId3" imgW="673100" imgH="431800" progId="Equation.KSEE3">
                  <p:embed/>
                </p:oleObj>
              </mc:Choice>
              <mc:Fallback>
                <p:oleObj name="" r:id="rId3" imgW="673100" imgH="431800" progId="Equation.KSEE3">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159" y="4103589"/>
                        <a:ext cx="1293650" cy="819919"/>
                      </a:xfrm>
                      <a:prstGeom prst="rect">
                        <a:avLst/>
                      </a:prstGeom>
                      <a:noFill/>
                    </p:spPr>
                  </p:pic>
                </p:oleObj>
              </mc:Fallback>
            </mc:AlternateContent>
          </a:graphicData>
        </a:graphic>
      </p:graphicFrame>
      <p:sp>
        <p:nvSpPr>
          <p:cNvPr id="20" name="Rectangle 16"/>
          <p:cNvSpPr>
            <a:spLocks noChangeArrowheads="1"/>
          </p:cNvSpPr>
          <p:nvPr/>
        </p:nvSpPr>
        <p:spPr bwMode="auto">
          <a:xfrm>
            <a:off x="3709852" y="4903549"/>
            <a:ext cx="13909103" cy="5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21" name="对象 20"/>
          <p:cNvGraphicFramePr>
            <a:graphicFrameLocks noChangeAspect="1"/>
          </p:cNvGraphicFramePr>
          <p:nvPr/>
        </p:nvGraphicFramePr>
        <p:xfrm>
          <a:off x="3709852" y="4903550"/>
          <a:ext cx="3880103" cy="832716"/>
        </p:xfrm>
        <a:graphic>
          <a:graphicData uri="http://schemas.openxmlformats.org/presentationml/2006/ole">
            <mc:AlternateContent xmlns:mc="http://schemas.openxmlformats.org/markup-compatibility/2006">
              <mc:Choice xmlns:v="urn:schemas-microsoft-com:vml" Requires="v">
                <p:oleObj spid="_x0000_s5154" name="" r:id="rId5" imgW="2082800" imgH="444500" progId="Equation.KSEE3">
                  <p:embed/>
                </p:oleObj>
              </mc:Choice>
              <mc:Fallback>
                <p:oleObj name="" r:id="rId5" imgW="2082800" imgH="444500" progId="Equation.KSEE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9852" y="4903550"/>
                        <a:ext cx="3880103" cy="832716"/>
                      </a:xfrm>
                      <a:prstGeom prst="rect">
                        <a:avLst/>
                      </a:prstGeom>
                      <a:noFill/>
                    </p:spPr>
                  </p:pic>
                </p:oleObj>
              </mc:Fallback>
            </mc:AlternateContent>
          </a:graphicData>
        </a:graphic>
      </p:graphicFrame>
      <p:sp>
        <p:nvSpPr>
          <p:cNvPr id="22" name="文本框 21"/>
          <p:cNvSpPr txBox="1"/>
          <p:nvPr/>
        </p:nvSpPr>
        <p:spPr>
          <a:xfrm>
            <a:off x="520971" y="5716382"/>
            <a:ext cx="11117676" cy="400110"/>
          </a:xfrm>
          <a:prstGeom prst="rect">
            <a:avLst/>
          </a:prstGeom>
          <a:noFill/>
        </p:spPr>
        <p:txBody>
          <a:bodyPr wrap="square" rtlCol="0">
            <a:spAutoFit/>
          </a:bodyPr>
          <a:lstStyle/>
          <a:p>
            <a:r>
              <a:rPr lang="zh-CN" altLang="en-US" sz="2000" dirty="0">
                <a:latin typeface="Arial" panose="020B0604020202020204" pitchFamily="34" charset="0"/>
                <a:cs typeface="Arial" panose="020B0604020202020204" pitchFamily="34" charset="0"/>
              </a:rPr>
              <a:t>其中， 和 分别表示本国消费者购买的本国和外国消费品。</a:t>
            </a:r>
            <a:endParaRPr lang="zh-CN" altLang="en-US"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p:nvPr/>
        </p:nvSpPr>
        <p:spPr>
          <a:xfrm>
            <a:off x="876213" y="157969"/>
            <a:ext cx="3800290" cy="523220"/>
          </a:xfrm>
          <a:prstGeom prst="rect">
            <a:avLst/>
          </a:prstGeom>
          <a:noFill/>
        </p:spPr>
        <p:txBody>
          <a:bodyPr wrap="square" rtlCol="0">
            <a:spAutoFit/>
          </a:bodyPr>
          <a:lstStyle/>
          <a:p>
            <a:pPr defTabSz="1218565"/>
            <a:r>
              <a:rPr lang="zh-CN" altLang="en-US" sz="2800" b="1" dirty="0">
                <a:solidFill>
                  <a:srgbClr val="005DA2"/>
                </a:solidFill>
                <a:latin typeface="微软雅黑" panose="020B0503020204020204" pitchFamily="34" charset="-122"/>
                <a:ea typeface="微软雅黑" panose="020B0503020204020204" pitchFamily="34" charset="-122"/>
              </a:rPr>
              <a:t>跨国</a:t>
            </a:r>
            <a:r>
              <a:rPr lang="zh-CN" altLang="en-US" sz="2800" b="1" dirty="0" smtClean="0">
                <a:solidFill>
                  <a:srgbClr val="005DA2"/>
                </a:solidFill>
                <a:latin typeface="微软雅黑" panose="020B0503020204020204" pitchFamily="34" charset="-122"/>
                <a:ea typeface="微软雅黑" panose="020B0503020204020204" pitchFamily="34" charset="-122"/>
              </a:rPr>
              <a:t>投入产出模型</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876213" y="678709"/>
            <a:ext cx="11315787" cy="1541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0" y="144765"/>
            <a:ext cx="777046" cy="5493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smtClean="0">
                <a:latin typeface="Arial" panose="020B0604020202020204" pitchFamily="34" charset="0"/>
                <a:cs typeface="Arial" panose="020B0604020202020204" pitchFamily="34" charset="0"/>
              </a:rPr>
              <a:t>3</a:t>
            </a:r>
            <a:endParaRPr lang="zh-CN" altLang="en-US" sz="4000" dirty="0">
              <a:latin typeface="Arial" panose="020B0604020202020204" pitchFamily="34" charset="0"/>
              <a:cs typeface="Arial" panose="020B0604020202020204" pitchFamily="34" charset="0"/>
            </a:endParaRPr>
          </a:p>
        </p:txBody>
      </p:sp>
      <p:sp>
        <p:nvSpPr>
          <p:cNvPr id="6" name="矩形 5"/>
          <p:cNvSpPr/>
          <p:nvPr/>
        </p:nvSpPr>
        <p:spPr>
          <a:xfrm>
            <a:off x="508267" y="958341"/>
            <a:ext cx="3391380" cy="463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defTabSz="1218565"/>
            <a:r>
              <a:rPr lang="en-US" altLang="zh-CN" sz="2400" dirty="0">
                <a:solidFill>
                  <a:prstClr val="white"/>
                </a:solidFill>
                <a:latin typeface="微软雅黑" panose="020B0503020204020204" pitchFamily="34" charset="-122"/>
                <a:ea typeface="微软雅黑" panose="020B0503020204020204" pitchFamily="34" charset="-122"/>
              </a:rPr>
              <a:t>3.2</a:t>
            </a:r>
            <a:r>
              <a:rPr lang="zh-CN" altLang="en-US" sz="2400" dirty="0">
                <a:solidFill>
                  <a:prstClr val="white"/>
                </a:solidFill>
                <a:latin typeface="微软雅黑" panose="020B0503020204020204" pitchFamily="34" charset="-122"/>
                <a:ea typeface="微软雅黑" panose="020B0503020204020204" pitchFamily="34" charset="-122"/>
              </a:rPr>
              <a:t>关税变动的传导机制</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11"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文本框 4"/>
          <p:cNvSpPr txBox="1"/>
          <p:nvPr/>
        </p:nvSpPr>
        <p:spPr>
          <a:xfrm>
            <a:off x="975268" y="1565548"/>
            <a:ext cx="11117676" cy="707886"/>
          </a:xfrm>
          <a:prstGeom prst="rect">
            <a:avLst/>
          </a:prstGeom>
          <a:noFill/>
        </p:spPr>
        <p:txBody>
          <a:bodyPr wrap="square" rtlCol="0">
            <a:spAutoFit/>
          </a:bodyPr>
          <a:lstStyle/>
          <a:p>
            <a:pPr algn="just"/>
            <a:r>
              <a:rPr lang="zh-CN" altLang="en-US" sz="2000" dirty="0" smtClean="0">
                <a:latin typeface="Arial" panose="020B0604020202020204" pitchFamily="34" charset="0"/>
                <a:cs typeface="Arial" panose="020B0604020202020204" pitchFamily="34" charset="0"/>
              </a:rPr>
              <a:t>（</a:t>
            </a:r>
            <a:r>
              <a:rPr lang="en-US" altLang="zh-CN" sz="2000" dirty="0">
                <a:latin typeface="Arial" panose="020B0604020202020204" pitchFamily="34" charset="0"/>
                <a:cs typeface="Arial" panose="020B0604020202020204" pitchFamily="34" charset="0"/>
              </a:rPr>
              <a:t>1</a:t>
            </a:r>
            <a:r>
              <a:rPr lang="zh-CN" altLang="en-US" sz="2000" dirty="0">
                <a:latin typeface="Arial" panose="020B0604020202020204" pitchFamily="34" charset="0"/>
                <a:cs typeface="Arial" panose="020B0604020202020204" pitchFamily="34" charset="0"/>
              </a:rPr>
              <a:t>）关税变动对价格的</a:t>
            </a:r>
            <a:r>
              <a:rPr lang="zh-CN" altLang="en-US" sz="2000" dirty="0" smtClean="0">
                <a:latin typeface="Arial" panose="020B0604020202020204" pitchFamily="34" charset="0"/>
                <a:cs typeface="Arial" panose="020B0604020202020204" pitchFamily="34" charset="0"/>
              </a:rPr>
              <a:t>影响</a:t>
            </a:r>
            <a:endParaRPr lang="en-US" altLang="zh-CN" sz="2000" dirty="0" smtClean="0">
              <a:latin typeface="Arial" panose="020B0604020202020204" pitchFamily="34" charset="0"/>
              <a:cs typeface="Arial" panose="020B0604020202020204" pitchFamily="34" charset="0"/>
            </a:endParaRPr>
          </a:p>
          <a:p>
            <a:pPr algn="just"/>
            <a:r>
              <a:rPr lang="zh-CN" altLang="en-US" sz="2000" dirty="0">
                <a:latin typeface="Arial" panose="020B0604020202020204" pitchFamily="34" charset="0"/>
                <a:cs typeface="Arial" panose="020B0604020202020204" pitchFamily="34" charset="0"/>
              </a:rPr>
              <a:t>根据企业的生产函数以及利润最大化条件，可以得出关税变动对价格的影响：</a:t>
            </a:r>
            <a:endParaRPr lang="zh-CN" altLang="en-US" sz="2000" dirty="0">
              <a:latin typeface="Arial" panose="020B0604020202020204" pitchFamily="34" charset="0"/>
              <a:cs typeface="Arial" panose="020B0604020202020204" pitchFamily="34" charset="0"/>
            </a:endParaRPr>
          </a:p>
        </p:txBody>
      </p:sp>
      <p:sp>
        <p:nvSpPr>
          <p:cNvPr id="7" name="Rectangle 2"/>
          <p:cNvSpPr>
            <a:spLocks noChangeArrowheads="1"/>
          </p:cNvSpPr>
          <p:nvPr/>
        </p:nvSpPr>
        <p:spPr bwMode="auto">
          <a:xfrm>
            <a:off x="3709852" y="39078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 name="文本框 8"/>
          <p:cNvSpPr txBox="1"/>
          <p:nvPr/>
        </p:nvSpPr>
        <p:spPr>
          <a:xfrm>
            <a:off x="975268" y="3075943"/>
            <a:ext cx="11241579" cy="707886"/>
          </a:xfrm>
          <a:prstGeom prst="rect">
            <a:avLst/>
          </a:prstGeom>
          <a:noFill/>
        </p:spPr>
        <p:txBody>
          <a:bodyPr wrap="square" rtlCol="0">
            <a:spAutoFit/>
          </a:bodyPr>
          <a:lstStyle/>
          <a:p>
            <a:r>
              <a:rPr lang="zh-CN" altLang="en-US" sz="2000" dirty="0">
                <a:latin typeface="Arial" panose="020B0604020202020204" pitchFamily="34" charset="0"/>
                <a:cs typeface="Arial" panose="020B0604020202020204" pitchFamily="34" charset="0"/>
              </a:rPr>
              <a:t>（</a:t>
            </a:r>
            <a:r>
              <a:rPr lang="en-US" altLang="zh-CN" sz="2000" dirty="0">
                <a:latin typeface="Arial" panose="020B0604020202020204" pitchFamily="34" charset="0"/>
                <a:cs typeface="Arial" panose="020B0604020202020204" pitchFamily="34" charset="0"/>
              </a:rPr>
              <a:t>2</a:t>
            </a:r>
            <a:r>
              <a:rPr lang="zh-CN" altLang="en-US" sz="2000" dirty="0">
                <a:latin typeface="Arial" panose="020B0604020202020204" pitchFamily="34" charset="0"/>
                <a:cs typeface="Arial" panose="020B0604020202020204" pitchFamily="34" charset="0"/>
              </a:rPr>
              <a:t>）关税变动对产出的影响</a:t>
            </a:r>
            <a:endParaRPr lang="zh-CN" altLang="en-US" sz="2000" dirty="0">
              <a:latin typeface="Arial" panose="020B0604020202020204" pitchFamily="34" charset="0"/>
              <a:cs typeface="Arial" panose="020B0604020202020204" pitchFamily="34" charset="0"/>
            </a:endParaRPr>
          </a:p>
          <a:p>
            <a:r>
              <a:rPr lang="zh-CN" altLang="en-US" sz="2000" dirty="0">
                <a:latin typeface="Arial" panose="020B0604020202020204" pitchFamily="34" charset="0"/>
                <a:cs typeface="Arial" panose="020B0604020202020204" pitchFamily="34" charset="0"/>
              </a:rPr>
              <a:t>根据企业利润最大化</a:t>
            </a:r>
            <a:r>
              <a:rPr lang="zh-CN" altLang="en-US" sz="2000" dirty="0" smtClean="0">
                <a:latin typeface="Arial" panose="020B0604020202020204" pitchFamily="34" charset="0"/>
                <a:cs typeface="Arial" panose="020B0604020202020204" pitchFamily="34" charset="0"/>
              </a:rPr>
              <a:t>条件式以及</a:t>
            </a:r>
            <a:r>
              <a:rPr lang="zh-CN" altLang="en-US" sz="2000" dirty="0">
                <a:latin typeface="Arial" panose="020B0604020202020204" pitchFamily="34" charset="0"/>
                <a:cs typeface="Arial" panose="020B0604020202020204" pitchFamily="34" charset="0"/>
              </a:rPr>
              <a:t>市场均衡条件，可得：</a:t>
            </a:r>
            <a:endParaRPr lang="zh-CN" altLang="en-US" sz="2000" dirty="0">
              <a:latin typeface="Arial" panose="020B0604020202020204" pitchFamily="34" charset="0"/>
              <a:cs typeface="Arial" panose="020B0604020202020204" pitchFamily="34" charset="0"/>
            </a:endParaRPr>
          </a:p>
        </p:txBody>
      </p:sp>
      <p:sp>
        <p:nvSpPr>
          <p:cNvPr id="10" name="Rectangle 4"/>
          <p:cNvSpPr>
            <a:spLocks noChangeArrowheads="1"/>
          </p:cNvSpPr>
          <p:nvPr/>
        </p:nvSpPr>
        <p:spPr bwMode="auto">
          <a:xfrm>
            <a:off x="8444944" y="10654677"/>
            <a:ext cx="13909103" cy="5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6" name="Rectangle 10"/>
          <p:cNvSpPr>
            <a:spLocks noChangeArrowheads="1"/>
          </p:cNvSpPr>
          <p:nvPr/>
        </p:nvSpPr>
        <p:spPr bwMode="auto">
          <a:xfrm>
            <a:off x="4140926" y="2118697"/>
            <a:ext cx="257086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2"/>
          <p:cNvSpPr>
            <a:spLocks noChangeArrowheads="1"/>
          </p:cNvSpPr>
          <p:nvPr/>
        </p:nvSpPr>
        <p:spPr bwMode="auto">
          <a:xfrm>
            <a:off x="4786159" y="4103588"/>
            <a:ext cx="176506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6"/>
          <p:cNvSpPr>
            <a:spLocks noChangeArrowheads="1"/>
          </p:cNvSpPr>
          <p:nvPr/>
        </p:nvSpPr>
        <p:spPr bwMode="auto">
          <a:xfrm>
            <a:off x="3709852" y="4903549"/>
            <a:ext cx="13909103" cy="5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2" name="文本框 21"/>
          <p:cNvSpPr txBox="1"/>
          <p:nvPr/>
        </p:nvSpPr>
        <p:spPr>
          <a:xfrm>
            <a:off x="975268" y="4844117"/>
            <a:ext cx="11117676" cy="400110"/>
          </a:xfrm>
          <a:prstGeom prst="rect">
            <a:avLst/>
          </a:prstGeom>
          <a:noFill/>
        </p:spPr>
        <p:txBody>
          <a:bodyPr wrap="square" rtlCol="0">
            <a:spAutoFit/>
          </a:bodyPr>
          <a:lstStyle/>
          <a:p>
            <a:r>
              <a:rPr lang="zh-CN" altLang="en-US" sz="2000" dirty="0">
                <a:latin typeface="Arial" panose="020B0604020202020204" pitchFamily="34" charset="0"/>
                <a:cs typeface="Arial" panose="020B0604020202020204" pitchFamily="34" charset="0"/>
              </a:rPr>
              <a:t>为方便分析，此处令</a:t>
            </a:r>
            <a:r>
              <a:rPr lang="en-US" altLang="zh-CN" sz="2000" dirty="0">
                <a:latin typeface="Arial" panose="020B0604020202020204" pitchFamily="34" charset="0"/>
                <a:cs typeface="Arial" panose="020B0604020202020204" pitchFamily="34" charset="0"/>
              </a:rPr>
              <a:t>H</a:t>
            </a:r>
            <a:r>
              <a:rPr lang="zh-CN" altLang="en-US" sz="2000" dirty="0">
                <a:latin typeface="Arial" panose="020B0604020202020204" pitchFamily="34" charset="0"/>
                <a:cs typeface="Arial" panose="020B0604020202020204" pitchFamily="34" charset="0"/>
              </a:rPr>
              <a:t>国的劳动力为计价物，则 </a:t>
            </a:r>
            <a:r>
              <a:rPr lang="zh-CN" altLang="en-US" sz="2000" dirty="0" smtClean="0">
                <a:latin typeface="Arial" panose="020B0604020202020204" pitchFamily="34" charset="0"/>
                <a:cs typeface="Arial" panose="020B0604020202020204" pitchFamily="34" charset="0"/>
              </a:rPr>
              <a:t>   </a:t>
            </a:r>
            <a:r>
              <a:rPr lang="en-US" altLang="zh-CN" sz="2000" dirty="0" smtClean="0">
                <a:latin typeface="Arial" panose="020B0604020202020204" pitchFamily="34" charset="0"/>
                <a:cs typeface="Arial" panose="020B0604020202020204" pitchFamily="34" charset="0"/>
              </a:rPr>
              <a:t>=</a:t>
            </a:r>
            <a:r>
              <a:rPr lang="en-US" altLang="zh-CN" sz="2000" dirty="0">
                <a:latin typeface="Arial" panose="020B0604020202020204" pitchFamily="34" charset="0"/>
                <a:cs typeface="Arial" panose="020B0604020202020204" pitchFamily="34" charset="0"/>
              </a:rPr>
              <a:t>1</a:t>
            </a:r>
            <a:r>
              <a:rPr lang="zh-CN" altLang="en-US" sz="2000" dirty="0">
                <a:latin typeface="Arial" panose="020B0604020202020204" pitchFamily="34" charset="0"/>
                <a:cs typeface="Arial" panose="020B0604020202020204" pitchFamily="34" charset="0"/>
              </a:rPr>
              <a:t>，所有价格均为相对价格。</a:t>
            </a:r>
            <a:endParaRPr lang="zh-CN" altLang="en-US" sz="2000" dirty="0">
              <a:latin typeface="Arial" panose="020B0604020202020204" pitchFamily="34" charset="0"/>
              <a:cs typeface="Arial" panose="020B0604020202020204" pitchFamily="34" charset="0"/>
            </a:endParaRPr>
          </a:p>
        </p:txBody>
      </p:sp>
      <p:sp>
        <p:nvSpPr>
          <p:cNvPr id="8" name="Rectangle 6"/>
          <p:cNvSpPr>
            <a:spLocks noChangeArrowheads="1"/>
          </p:cNvSpPr>
          <p:nvPr/>
        </p:nvSpPr>
        <p:spPr bwMode="auto">
          <a:xfrm>
            <a:off x="2958352" y="2306778"/>
            <a:ext cx="14404345" cy="50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12" name="对象 11"/>
          <p:cNvGraphicFramePr>
            <a:graphicFrameLocks noChangeAspect="1"/>
          </p:cNvGraphicFramePr>
          <p:nvPr/>
        </p:nvGraphicFramePr>
        <p:xfrm>
          <a:off x="3090006" y="2306778"/>
          <a:ext cx="5354938" cy="689540"/>
        </p:xfrm>
        <a:graphic>
          <a:graphicData uri="http://schemas.openxmlformats.org/presentationml/2006/ole">
            <mc:AlternateContent xmlns:mc="http://schemas.openxmlformats.org/markup-compatibility/2006">
              <mc:Choice xmlns:v="urn:schemas-microsoft-com:vml" Requires="v">
                <p:oleObj spid="_x0000_s7191" name="" r:id="rId1" imgW="3479800" imgH="444500" progId="Equation.KSEE3">
                  <p:embed/>
                </p:oleObj>
              </mc:Choice>
              <mc:Fallback>
                <p:oleObj name="" r:id="rId1" imgW="3479800" imgH="444500" progId="Equation.KSEE3">
                  <p:embed/>
                  <p:pic>
                    <p:nvPicPr>
                      <p:cNvPr id="0" name="Object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006" y="2306778"/>
                        <a:ext cx="5354938" cy="689540"/>
                      </a:xfrm>
                      <a:prstGeom prst="rect">
                        <a:avLst/>
                      </a:prstGeom>
                      <a:noFill/>
                    </p:spPr>
                  </p:pic>
                </p:oleObj>
              </mc:Fallback>
            </mc:AlternateContent>
          </a:graphicData>
        </a:graphic>
      </p:graphicFrame>
      <p:sp>
        <p:nvSpPr>
          <p:cNvPr id="13" name="Rectangle 8"/>
          <p:cNvSpPr>
            <a:spLocks noChangeArrowheads="1"/>
          </p:cNvSpPr>
          <p:nvPr/>
        </p:nvSpPr>
        <p:spPr bwMode="auto">
          <a:xfrm>
            <a:off x="2057399" y="3941190"/>
            <a:ext cx="13440863" cy="51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14" name="对象 13"/>
          <p:cNvGraphicFramePr>
            <a:graphicFrameLocks noChangeAspect="1"/>
          </p:cNvGraphicFramePr>
          <p:nvPr/>
        </p:nvGraphicFramePr>
        <p:xfrm>
          <a:off x="2189052" y="3941190"/>
          <a:ext cx="7693459" cy="736288"/>
        </p:xfrm>
        <a:graphic>
          <a:graphicData uri="http://schemas.openxmlformats.org/presentationml/2006/ole">
            <mc:AlternateContent xmlns:mc="http://schemas.openxmlformats.org/markup-compatibility/2006">
              <mc:Choice xmlns:v="urn:schemas-microsoft-com:vml" Requires="v">
                <p:oleObj spid="_x0000_s7192" name="" r:id="rId3" imgW="4876800" imgH="469900" progId="Equation.KSEE3">
                  <p:embed/>
                </p:oleObj>
              </mc:Choice>
              <mc:Fallback>
                <p:oleObj name="" r:id="rId3" imgW="4876800" imgH="469900" progId="Equation.KSEE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9052" y="3941190"/>
                        <a:ext cx="7693459" cy="736288"/>
                      </a:xfrm>
                      <a:prstGeom prst="rect">
                        <a:avLst/>
                      </a:prstGeom>
                      <a:noFill/>
                    </p:spPr>
                  </p:pic>
                </p:oleObj>
              </mc:Fallback>
            </mc:AlternateContent>
          </a:graphicData>
        </a:graphic>
      </p:graphicFrame>
      <p:sp>
        <p:nvSpPr>
          <p:cNvPr id="15" name="Rectangle 10"/>
          <p:cNvSpPr>
            <a:spLocks noChangeArrowheads="1"/>
          </p:cNvSpPr>
          <p:nvPr/>
        </p:nvSpPr>
        <p:spPr bwMode="auto">
          <a:xfrm>
            <a:off x="5854978" y="4761784"/>
            <a:ext cx="1721221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23" name="对象 22"/>
          <p:cNvGraphicFramePr>
            <a:graphicFrameLocks noChangeAspect="1"/>
          </p:cNvGraphicFramePr>
          <p:nvPr/>
        </p:nvGraphicFramePr>
        <p:xfrm>
          <a:off x="6273328" y="4920826"/>
          <a:ext cx="322729" cy="282388"/>
        </p:xfrm>
        <a:graphic>
          <a:graphicData uri="http://schemas.openxmlformats.org/presentationml/2006/ole">
            <mc:AlternateContent xmlns:mc="http://schemas.openxmlformats.org/markup-compatibility/2006">
              <mc:Choice xmlns:v="urn:schemas-microsoft-com:vml" Requires="v">
                <p:oleObj spid="_x0000_s7193" name="" r:id="rId5" imgW="228600" imgH="203200" progId="Equation.KSEE3">
                  <p:embed/>
                </p:oleObj>
              </mc:Choice>
              <mc:Fallback>
                <p:oleObj name="" r:id="rId5" imgW="228600" imgH="203200" progId="Equation.KSEE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3328" y="4920826"/>
                        <a:ext cx="322729" cy="282388"/>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p:nvPr/>
        </p:nvSpPr>
        <p:spPr>
          <a:xfrm>
            <a:off x="876213" y="157969"/>
            <a:ext cx="3800290" cy="523220"/>
          </a:xfrm>
          <a:prstGeom prst="rect">
            <a:avLst/>
          </a:prstGeom>
          <a:noFill/>
        </p:spPr>
        <p:txBody>
          <a:bodyPr wrap="square" rtlCol="0">
            <a:spAutoFit/>
          </a:bodyPr>
          <a:lstStyle/>
          <a:p>
            <a:pPr defTabSz="1218565"/>
            <a:r>
              <a:rPr lang="zh-CN" altLang="en-US" sz="2800" b="1" dirty="0">
                <a:solidFill>
                  <a:srgbClr val="005DA2"/>
                </a:solidFill>
                <a:latin typeface="微软雅黑" panose="020B0503020204020204" pitchFamily="34" charset="-122"/>
                <a:ea typeface="微软雅黑" panose="020B0503020204020204" pitchFamily="34" charset="-122"/>
              </a:rPr>
              <a:t>跨国</a:t>
            </a:r>
            <a:r>
              <a:rPr lang="zh-CN" altLang="en-US" sz="2800" b="1" dirty="0" smtClean="0">
                <a:solidFill>
                  <a:srgbClr val="005DA2"/>
                </a:solidFill>
                <a:latin typeface="微软雅黑" panose="020B0503020204020204" pitchFamily="34" charset="-122"/>
                <a:ea typeface="微软雅黑" panose="020B0503020204020204" pitchFamily="34" charset="-122"/>
              </a:rPr>
              <a:t>投入产出模型</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876213" y="678709"/>
            <a:ext cx="11315787" cy="1541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0" y="144765"/>
            <a:ext cx="777046" cy="5493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smtClean="0">
                <a:latin typeface="Arial" panose="020B0604020202020204" pitchFamily="34" charset="0"/>
                <a:cs typeface="Arial" panose="020B0604020202020204" pitchFamily="34" charset="0"/>
              </a:rPr>
              <a:t>3</a:t>
            </a:r>
            <a:endParaRPr lang="zh-CN" altLang="en-US" sz="4000" dirty="0">
              <a:latin typeface="Arial" panose="020B0604020202020204" pitchFamily="34" charset="0"/>
              <a:cs typeface="Arial" panose="020B0604020202020204" pitchFamily="34" charset="0"/>
            </a:endParaRPr>
          </a:p>
        </p:txBody>
      </p:sp>
      <p:sp>
        <p:nvSpPr>
          <p:cNvPr id="6" name="矩形 5"/>
          <p:cNvSpPr/>
          <p:nvPr/>
        </p:nvSpPr>
        <p:spPr>
          <a:xfrm>
            <a:off x="508267" y="958341"/>
            <a:ext cx="2745921" cy="463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defTabSz="1218565"/>
            <a:r>
              <a:rPr lang="en-US" altLang="zh-CN" sz="2400" dirty="0">
                <a:solidFill>
                  <a:prstClr val="white"/>
                </a:solidFill>
                <a:latin typeface="微软雅黑" panose="020B0503020204020204" pitchFamily="34" charset="-122"/>
                <a:ea typeface="微软雅黑" panose="020B0503020204020204" pitchFamily="34" charset="-122"/>
              </a:rPr>
              <a:t>3.3</a:t>
            </a:r>
            <a:r>
              <a:rPr lang="zh-CN" altLang="en-US" sz="2400" dirty="0">
                <a:solidFill>
                  <a:prstClr val="white"/>
                </a:solidFill>
                <a:latin typeface="微软雅黑" panose="020B0503020204020204" pitchFamily="34" charset="-122"/>
                <a:ea typeface="微软雅黑" panose="020B0503020204020204" pitchFamily="34" charset="-122"/>
              </a:rPr>
              <a:t>核心参数的计算</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11"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文本框 4"/>
          <p:cNvSpPr txBox="1"/>
          <p:nvPr/>
        </p:nvSpPr>
        <p:spPr>
          <a:xfrm>
            <a:off x="508267" y="1551051"/>
            <a:ext cx="11117676" cy="3785652"/>
          </a:xfrm>
          <a:prstGeom prst="rect">
            <a:avLst/>
          </a:prstGeom>
          <a:noFill/>
        </p:spPr>
        <p:txBody>
          <a:bodyPr wrap="square" rtlCol="0">
            <a:spAutoFit/>
          </a:bodyPr>
          <a:lstStyle/>
          <a:p>
            <a:pPr algn="just"/>
            <a:r>
              <a:rPr lang="zh-CN" altLang="en-US" sz="2000" dirty="0">
                <a:latin typeface="+mn-ea"/>
                <a:cs typeface="Arial" panose="020B0604020202020204" pitchFamily="34" charset="0"/>
              </a:rPr>
              <a:t>为了确保投入产出数据能够拟合理论模型，需要对</a:t>
            </a:r>
            <a:r>
              <a:rPr lang="en-US" altLang="zh-CN" sz="2000" dirty="0">
                <a:latin typeface="+mn-ea"/>
                <a:cs typeface="Arial" panose="020B0604020202020204" pitchFamily="34" charset="0"/>
              </a:rPr>
              <a:t>WIOD2014</a:t>
            </a:r>
            <a:r>
              <a:rPr lang="zh-CN" altLang="en-US" sz="2000" dirty="0">
                <a:latin typeface="+mn-ea"/>
                <a:cs typeface="Arial" panose="020B0604020202020204" pitchFamily="34" charset="0"/>
              </a:rPr>
              <a:t>年的投入产出表进行以下处理</a:t>
            </a:r>
            <a:r>
              <a:rPr lang="zh-CN" altLang="en-US" sz="2000" dirty="0" smtClean="0">
                <a:latin typeface="+mn-ea"/>
                <a:cs typeface="Arial" panose="020B0604020202020204" pitchFamily="34" charset="0"/>
              </a:rPr>
              <a:t>：</a:t>
            </a:r>
            <a:endParaRPr lang="en-US" altLang="zh-CN" sz="2000" dirty="0" smtClean="0">
              <a:latin typeface="+mn-ea"/>
              <a:cs typeface="Arial" panose="020B0604020202020204" pitchFamily="34" charset="0"/>
            </a:endParaRPr>
          </a:p>
          <a:p>
            <a:pPr algn="just"/>
            <a:endParaRPr lang="en-US" altLang="zh-CN" sz="2000" dirty="0" smtClean="0">
              <a:latin typeface="+mn-ea"/>
              <a:cs typeface="Arial" panose="020B0604020202020204" pitchFamily="34" charset="0"/>
            </a:endParaRPr>
          </a:p>
          <a:p>
            <a:pPr algn="just"/>
            <a:r>
              <a:rPr lang="zh-CN" altLang="en-US" sz="2000" dirty="0" smtClean="0">
                <a:latin typeface="+mn-ea"/>
                <a:cs typeface="Arial" panose="020B0604020202020204" pitchFamily="34" charset="0"/>
              </a:rPr>
              <a:t>①</a:t>
            </a:r>
            <a:r>
              <a:rPr lang="zh-CN" altLang="en-US" sz="2000" dirty="0">
                <a:latin typeface="+mn-ea"/>
                <a:cs typeface="Arial" panose="020B0604020202020204" pitchFamily="34" charset="0"/>
              </a:rPr>
              <a:t>中间品投入（中间品使用）：从</a:t>
            </a:r>
            <a:r>
              <a:rPr lang="en-US" altLang="zh-CN" sz="2000" dirty="0">
                <a:latin typeface="+mn-ea"/>
                <a:cs typeface="Arial" panose="020B0604020202020204" pitchFamily="34" charset="0"/>
              </a:rPr>
              <a:t>WIOD</a:t>
            </a:r>
            <a:r>
              <a:rPr lang="zh-CN" altLang="en-US" sz="2000" dirty="0">
                <a:latin typeface="+mn-ea"/>
                <a:cs typeface="Arial" panose="020B0604020202020204" pitchFamily="34" charset="0"/>
              </a:rPr>
              <a:t>投入产出表中直接截取两国数据</a:t>
            </a:r>
            <a:r>
              <a:rPr lang="zh-CN" altLang="en-US" sz="2000" dirty="0" smtClean="0">
                <a:latin typeface="+mn-ea"/>
                <a:cs typeface="Arial" panose="020B0604020202020204" pitchFamily="34" charset="0"/>
              </a:rPr>
              <a:t>；</a:t>
            </a:r>
            <a:endParaRPr lang="en-US" altLang="zh-CN" sz="2000" dirty="0" smtClean="0">
              <a:latin typeface="+mn-ea"/>
              <a:cs typeface="Arial" panose="020B0604020202020204" pitchFamily="34" charset="0"/>
            </a:endParaRPr>
          </a:p>
          <a:p>
            <a:pPr algn="just"/>
            <a:endParaRPr lang="en-US" altLang="zh-CN" sz="2000" dirty="0" smtClean="0">
              <a:latin typeface="+mn-ea"/>
              <a:cs typeface="Arial" panose="020B0604020202020204" pitchFamily="34" charset="0"/>
            </a:endParaRPr>
          </a:p>
          <a:p>
            <a:pPr algn="just"/>
            <a:r>
              <a:rPr lang="zh-CN" altLang="en-US" sz="2000" dirty="0" smtClean="0">
                <a:latin typeface="+mn-ea"/>
                <a:cs typeface="Arial" panose="020B0604020202020204" pitchFamily="34" charset="0"/>
              </a:rPr>
              <a:t>②</a:t>
            </a:r>
            <a:r>
              <a:rPr lang="zh-CN" altLang="en-US" sz="2000" dirty="0">
                <a:latin typeface="+mn-ea"/>
                <a:cs typeface="Arial" panose="020B0604020202020204" pitchFamily="34" charset="0"/>
              </a:rPr>
              <a:t>产业总投入：总投入</a:t>
            </a:r>
            <a:r>
              <a:rPr lang="en-US" altLang="zh-CN" sz="2000" dirty="0">
                <a:latin typeface="+mn-ea"/>
                <a:cs typeface="Arial" panose="020B0604020202020204" pitchFamily="34" charset="0"/>
              </a:rPr>
              <a:t>=</a:t>
            </a:r>
            <a:r>
              <a:rPr lang="zh-CN" altLang="en-US" sz="2000" dirty="0">
                <a:latin typeface="+mn-ea"/>
                <a:cs typeface="Arial" panose="020B0604020202020204" pitchFamily="34" charset="0"/>
              </a:rPr>
              <a:t>中间品投入</a:t>
            </a:r>
            <a:r>
              <a:rPr lang="en-US" altLang="zh-CN" sz="2000" dirty="0">
                <a:latin typeface="+mn-ea"/>
                <a:cs typeface="Arial" panose="020B0604020202020204" pitchFamily="34" charset="0"/>
              </a:rPr>
              <a:t>+</a:t>
            </a:r>
            <a:r>
              <a:rPr lang="zh-CN" altLang="en-US" sz="2000" dirty="0">
                <a:latin typeface="+mn-ea"/>
                <a:cs typeface="Arial" panose="020B0604020202020204" pitchFamily="34" charset="0"/>
              </a:rPr>
              <a:t>增加值</a:t>
            </a:r>
            <a:r>
              <a:rPr lang="en-US" altLang="zh-CN" sz="2000" dirty="0">
                <a:latin typeface="+mn-ea"/>
                <a:cs typeface="Arial" panose="020B0604020202020204" pitchFamily="34" charset="0"/>
              </a:rPr>
              <a:t>=</a:t>
            </a:r>
            <a:r>
              <a:rPr lang="zh-CN" altLang="en-US" sz="2000" dirty="0">
                <a:latin typeface="+mn-ea"/>
                <a:cs typeface="Arial" panose="020B0604020202020204" pitchFamily="34" charset="0"/>
              </a:rPr>
              <a:t>中间品投入</a:t>
            </a:r>
            <a:r>
              <a:rPr lang="en-US" altLang="zh-CN" sz="2000" dirty="0">
                <a:latin typeface="+mn-ea"/>
                <a:cs typeface="Arial" panose="020B0604020202020204" pitchFamily="34" charset="0"/>
              </a:rPr>
              <a:t>+</a:t>
            </a:r>
            <a:r>
              <a:rPr lang="zh-CN" altLang="en-US" sz="2000" dirty="0">
                <a:latin typeface="+mn-ea"/>
                <a:cs typeface="Arial" panose="020B0604020202020204" pitchFamily="34" charset="0"/>
              </a:rPr>
              <a:t>劳动报酬</a:t>
            </a:r>
            <a:r>
              <a:rPr lang="zh-CN" altLang="en-US" sz="2000" dirty="0" smtClean="0">
                <a:latin typeface="+mn-ea"/>
                <a:cs typeface="Arial" panose="020B0604020202020204" pitchFamily="34" charset="0"/>
              </a:rPr>
              <a:t>；</a:t>
            </a:r>
            <a:endParaRPr lang="en-US" altLang="zh-CN" sz="2000" dirty="0" smtClean="0">
              <a:latin typeface="+mn-ea"/>
              <a:cs typeface="Arial" panose="020B0604020202020204" pitchFamily="34" charset="0"/>
            </a:endParaRPr>
          </a:p>
          <a:p>
            <a:pPr algn="just"/>
            <a:endParaRPr lang="en-US" altLang="zh-CN" sz="2000" dirty="0" smtClean="0">
              <a:latin typeface="+mn-ea"/>
              <a:cs typeface="Arial" panose="020B0604020202020204" pitchFamily="34" charset="0"/>
            </a:endParaRPr>
          </a:p>
          <a:p>
            <a:pPr algn="just"/>
            <a:r>
              <a:rPr lang="zh-CN" altLang="en-US" sz="2000" dirty="0" smtClean="0">
                <a:latin typeface="+mn-ea"/>
                <a:cs typeface="Arial" panose="020B0604020202020204" pitchFamily="34" charset="0"/>
              </a:rPr>
              <a:t>③</a:t>
            </a:r>
            <a:r>
              <a:rPr lang="zh-CN" altLang="en-US" sz="2000" dirty="0">
                <a:latin typeface="+mn-ea"/>
                <a:cs typeface="Arial" panose="020B0604020202020204" pitchFamily="34" charset="0"/>
              </a:rPr>
              <a:t>居民消费指数：从</a:t>
            </a:r>
            <a:r>
              <a:rPr lang="en-US" altLang="zh-CN" sz="2000" dirty="0">
                <a:latin typeface="+mn-ea"/>
                <a:cs typeface="Arial" panose="020B0604020202020204" pitchFamily="34" charset="0"/>
              </a:rPr>
              <a:t>WIOD</a:t>
            </a:r>
            <a:r>
              <a:rPr lang="zh-CN" altLang="en-US" sz="2000" dirty="0">
                <a:latin typeface="+mn-ea"/>
                <a:cs typeface="Arial" panose="020B0604020202020204" pitchFamily="34" charset="0"/>
              </a:rPr>
              <a:t>投入产出表中截取两国居民对本国和外国产品的消费</a:t>
            </a:r>
            <a:r>
              <a:rPr lang="zh-CN" altLang="en-US" sz="2000" dirty="0" smtClean="0">
                <a:latin typeface="+mn-ea"/>
                <a:cs typeface="Arial" panose="020B0604020202020204" pitchFamily="34" charset="0"/>
              </a:rPr>
              <a:t>；</a:t>
            </a:r>
            <a:endParaRPr lang="en-US" altLang="zh-CN" sz="2000" dirty="0" smtClean="0">
              <a:latin typeface="+mn-ea"/>
              <a:cs typeface="Arial" panose="020B0604020202020204" pitchFamily="34" charset="0"/>
            </a:endParaRPr>
          </a:p>
          <a:p>
            <a:pPr algn="just"/>
            <a:endParaRPr lang="en-US" altLang="zh-CN" sz="2000" dirty="0" smtClean="0">
              <a:latin typeface="+mn-ea"/>
              <a:cs typeface="Arial" panose="020B0604020202020204" pitchFamily="34" charset="0"/>
            </a:endParaRPr>
          </a:p>
          <a:p>
            <a:pPr algn="just"/>
            <a:r>
              <a:rPr lang="zh-CN" altLang="en-US" sz="2000" dirty="0" smtClean="0">
                <a:latin typeface="+mn-ea"/>
                <a:cs typeface="Arial" panose="020B0604020202020204" pitchFamily="34" charset="0"/>
              </a:rPr>
              <a:t>④</a:t>
            </a:r>
            <a:r>
              <a:rPr lang="zh-CN" altLang="en-US" sz="2000" dirty="0">
                <a:latin typeface="+mn-ea"/>
                <a:cs typeface="Arial" panose="020B0604020202020204" pitchFamily="34" charset="0"/>
              </a:rPr>
              <a:t>产业总产出：总产出</a:t>
            </a:r>
            <a:r>
              <a:rPr lang="en-US" altLang="zh-CN" sz="2000" dirty="0">
                <a:latin typeface="+mn-ea"/>
                <a:cs typeface="Arial" panose="020B0604020202020204" pitchFamily="34" charset="0"/>
              </a:rPr>
              <a:t>=</a:t>
            </a:r>
            <a:r>
              <a:rPr lang="zh-CN" altLang="en-US" sz="2000" dirty="0">
                <a:latin typeface="+mn-ea"/>
                <a:cs typeface="Arial" panose="020B0604020202020204" pitchFamily="34" charset="0"/>
              </a:rPr>
              <a:t>中间品使用</a:t>
            </a:r>
            <a:r>
              <a:rPr lang="en-US" altLang="zh-CN" sz="2000" dirty="0">
                <a:latin typeface="+mn-ea"/>
                <a:cs typeface="Arial" panose="020B0604020202020204" pitchFamily="34" charset="0"/>
              </a:rPr>
              <a:t>+</a:t>
            </a:r>
            <a:r>
              <a:rPr lang="zh-CN" altLang="en-US" sz="2000" dirty="0">
                <a:latin typeface="+mn-ea"/>
                <a:cs typeface="Arial" panose="020B0604020202020204" pitchFamily="34" charset="0"/>
              </a:rPr>
              <a:t>居民消费指数</a:t>
            </a:r>
            <a:r>
              <a:rPr lang="en-US" altLang="zh-CN" sz="2000" dirty="0">
                <a:latin typeface="+mn-ea"/>
                <a:cs typeface="Arial" panose="020B0604020202020204" pitchFamily="34" charset="0"/>
              </a:rPr>
              <a:t>+</a:t>
            </a:r>
            <a:r>
              <a:rPr lang="zh-CN" altLang="en-US" sz="2000" dirty="0">
                <a:latin typeface="+mn-ea"/>
                <a:cs typeface="Arial" panose="020B0604020202020204" pitchFamily="34" charset="0"/>
              </a:rPr>
              <a:t>误差</a:t>
            </a:r>
            <a:r>
              <a:rPr lang="zh-CN" altLang="en-US" sz="2000" dirty="0" smtClean="0">
                <a:latin typeface="+mn-ea"/>
                <a:cs typeface="Arial" panose="020B0604020202020204" pitchFamily="34" charset="0"/>
              </a:rPr>
              <a:t>项</a:t>
            </a:r>
            <a:r>
              <a:rPr lang="zh-CN" altLang="en-US" sz="2000" dirty="0">
                <a:latin typeface="+mn-ea"/>
                <a:cs typeface="Arial" panose="020B0604020202020204" pitchFamily="34" charset="0"/>
              </a:rPr>
              <a:t>；</a:t>
            </a:r>
            <a:endParaRPr lang="en-US" altLang="zh-CN" sz="2000" dirty="0" smtClean="0">
              <a:latin typeface="+mn-ea"/>
              <a:cs typeface="Arial" panose="020B0604020202020204" pitchFamily="34" charset="0"/>
            </a:endParaRPr>
          </a:p>
          <a:p>
            <a:pPr algn="just"/>
            <a:endParaRPr lang="en-US" altLang="zh-CN" sz="2000" dirty="0" smtClean="0">
              <a:latin typeface="+mn-ea"/>
              <a:cs typeface="Arial" panose="020B0604020202020204" pitchFamily="34" charset="0"/>
            </a:endParaRPr>
          </a:p>
          <a:p>
            <a:pPr algn="just"/>
            <a:r>
              <a:rPr lang="zh-CN" altLang="en-US" sz="2000" dirty="0" smtClean="0">
                <a:latin typeface="+mn-ea"/>
                <a:cs typeface="Arial" panose="020B0604020202020204" pitchFamily="34" charset="0"/>
              </a:rPr>
              <a:t>⑤</a:t>
            </a:r>
            <a:r>
              <a:rPr lang="zh-CN" altLang="en-US" sz="2000" dirty="0">
                <a:latin typeface="+mn-ea"/>
                <a:cs typeface="Arial" panose="020B0604020202020204" pitchFamily="34" charset="0"/>
              </a:rPr>
              <a:t>误差项：投入产出表中各产业总投入应等于总产出，因此误差项</a:t>
            </a:r>
            <a:r>
              <a:rPr lang="en-US" altLang="zh-CN" sz="2000" dirty="0">
                <a:latin typeface="+mn-ea"/>
                <a:cs typeface="Arial" panose="020B0604020202020204" pitchFamily="34" charset="0"/>
              </a:rPr>
              <a:t>=</a:t>
            </a:r>
            <a:r>
              <a:rPr lang="zh-CN" altLang="en-US" sz="2000" dirty="0">
                <a:latin typeface="+mn-ea"/>
                <a:cs typeface="Arial" panose="020B0604020202020204" pitchFamily="34" charset="0"/>
              </a:rPr>
              <a:t>中间品投入</a:t>
            </a:r>
            <a:r>
              <a:rPr lang="en-US" altLang="zh-CN" sz="2000" dirty="0">
                <a:latin typeface="+mn-ea"/>
                <a:cs typeface="Arial" panose="020B0604020202020204" pitchFamily="34" charset="0"/>
              </a:rPr>
              <a:t>+</a:t>
            </a:r>
            <a:r>
              <a:rPr lang="zh-CN" altLang="en-US" sz="2000" dirty="0">
                <a:latin typeface="+mn-ea"/>
                <a:cs typeface="Arial" panose="020B0604020202020204" pitchFamily="34" charset="0"/>
              </a:rPr>
              <a:t>劳动报酬</a:t>
            </a:r>
            <a:r>
              <a:rPr lang="en-US" altLang="zh-CN" sz="2000" dirty="0">
                <a:latin typeface="+mn-ea"/>
                <a:cs typeface="Arial" panose="020B0604020202020204" pitchFamily="34" charset="0"/>
              </a:rPr>
              <a:t>-</a:t>
            </a:r>
            <a:r>
              <a:rPr lang="zh-CN" altLang="en-US" sz="2000" dirty="0">
                <a:latin typeface="+mn-ea"/>
                <a:cs typeface="Arial" panose="020B0604020202020204" pitchFamily="34" charset="0"/>
              </a:rPr>
              <a:t>中间品使用</a:t>
            </a:r>
            <a:r>
              <a:rPr lang="en-US" altLang="zh-CN" sz="2000" dirty="0">
                <a:latin typeface="+mn-ea"/>
                <a:cs typeface="Arial" panose="020B0604020202020204" pitchFamily="34" charset="0"/>
              </a:rPr>
              <a:t>-</a:t>
            </a:r>
            <a:r>
              <a:rPr lang="zh-CN" altLang="en-US" sz="2000" dirty="0">
                <a:latin typeface="+mn-ea"/>
                <a:cs typeface="Arial" panose="020B0604020202020204" pitchFamily="34" charset="0"/>
              </a:rPr>
              <a:t>居民消费指数。</a:t>
            </a:r>
            <a:endParaRPr lang="zh-CN" altLang="en-US" sz="2000" dirty="0">
              <a:latin typeface="+mn-ea"/>
              <a:cs typeface="Arial" panose="020B0604020202020204" pitchFamily="34" charset="0"/>
            </a:endParaRPr>
          </a:p>
        </p:txBody>
      </p:sp>
      <p:sp>
        <p:nvSpPr>
          <p:cNvPr id="7" name="Rectangle 2"/>
          <p:cNvSpPr>
            <a:spLocks noChangeArrowheads="1"/>
          </p:cNvSpPr>
          <p:nvPr/>
        </p:nvSpPr>
        <p:spPr bwMode="auto">
          <a:xfrm>
            <a:off x="3709852" y="39078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 name="Rectangle 4"/>
          <p:cNvSpPr>
            <a:spLocks noChangeArrowheads="1"/>
          </p:cNvSpPr>
          <p:nvPr/>
        </p:nvSpPr>
        <p:spPr bwMode="auto">
          <a:xfrm>
            <a:off x="8444944" y="10654677"/>
            <a:ext cx="13909103" cy="5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6" name="Rectangle 10"/>
          <p:cNvSpPr>
            <a:spLocks noChangeArrowheads="1"/>
          </p:cNvSpPr>
          <p:nvPr/>
        </p:nvSpPr>
        <p:spPr bwMode="auto">
          <a:xfrm>
            <a:off x="4140926" y="2118697"/>
            <a:ext cx="257086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8" name="Rectangle 12"/>
          <p:cNvSpPr>
            <a:spLocks noChangeArrowheads="1"/>
          </p:cNvSpPr>
          <p:nvPr/>
        </p:nvSpPr>
        <p:spPr bwMode="auto">
          <a:xfrm>
            <a:off x="4786159" y="4103588"/>
            <a:ext cx="176506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6"/>
          <p:cNvSpPr>
            <a:spLocks noChangeArrowheads="1"/>
          </p:cNvSpPr>
          <p:nvPr/>
        </p:nvSpPr>
        <p:spPr bwMode="auto">
          <a:xfrm>
            <a:off x="3709852" y="4903549"/>
            <a:ext cx="13909103" cy="5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Rectangle 6"/>
          <p:cNvSpPr>
            <a:spLocks noChangeArrowheads="1"/>
          </p:cNvSpPr>
          <p:nvPr/>
        </p:nvSpPr>
        <p:spPr bwMode="auto">
          <a:xfrm>
            <a:off x="2958352" y="2306778"/>
            <a:ext cx="14404345" cy="50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3" name="Rectangle 8"/>
          <p:cNvSpPr>
            <a:spLocks noChangeArrowheads="1"/>
          </p:cNvSpPr>
          <p:nvPr/>
        </p:nvSpPr>
        <p:spPr bwMode="auto">
          <a:xfrm>
            <a:off x="2057399" y="3941190"/>
            <a:ext cx="13440863" cy="51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5" name="Rectangle 10"/>
          <p:cNvSpPr>
            <a:spLocks noChangeArrowheads="1"/>
          </p:cNvSpPr>
          <p:nvPr/>
        </p:nvSpPr>
        <p:spPr bwMode="auto">
          <a:xfrm>
            <a:off x="5854978" y="4761784"/>
            <a:ext cx="1721221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p:nvPr/>
        </p:nvSpPr>
        <p:spPr>
          <a:xfrm>
            <a:off x="876213" y="157969"/>
            <a:ext cx="3800290" cy="523220"/>
          </a:xfrm>
          <a:prstGeom prst="rect">
            <a:avLst/>
          </a:prstGeom>
          <a:noFill/>
        </p:spPr>
        <p:txBody>
          <a:bodyPr wrap="square" rtlCol="0">
            <a:spAutoFit/>
          </a:bodyPr>
          <a:lstStyle/>
          <a:p>
            <a:pPr defTabSz="1218565"/>
            <a:r>
              <a:rPr lang="zh-CN" altLang="en-US" sz="2800" b="1" dirty="0">
                <a:solidFill>
                  <a:srgbClr val="005DA2"/>
                </a:solidFill>
                <a:latin typeface="微软雅黑" panose="020B0503020204020204" pitchFamily="34" charset="-122"/>
                <a:ea typeface="微软雅黑" panose="020B0503020204020204" pitchFamily="34" charset="-122"/>
              </a:rPr>
              <a:t>跨国</a:t>
            </a:r>
            <a:r>
              <a:rPr lang="zh-CN" altLang="en-US" sz="2800" b="1" dirty="0" smtClean="0">
                <a:solidFill>
                  <a:srgbClr val="005DA2"/>
                </a:solidFill>
                <a:latin typeface="微软雅黑" panose="020B0503020204020204" pitchFamily="34" charset="-122"/>
                <a:ea typeface="微软雅黑" panose="020B0503020204020204" pitchFamily="34" charset="-122"/>
              </a:rPr>
              <a:t>投入产出模型</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876213" y="678709"/>
            <a:ext cx="11315787" cy="1541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0" y="144765"/>
            <a:ext cx="777046" cy="5493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smtClean="0">
                <a:latin typeface="Arial" panose="020B0604020202020204" pitchFamily="34" charset="0"/>
                <a:cs typeface="Arial" panose="020B0604020202020204" pitchFamily="34" charset="0"/>
              </a:rPr>
              <a:t>3</a:t>
            </a:r>
            <a:endParaRPr lang="zh-CN" altLang="en-US" sz="4000" dirty="0">
              <a:latin typeface="Arial" panose="020B0604020202020204" pitchFamily="34" charset="0"/>
              <a:cs typeface="Arial" panose="020B0604020202020204" pitchFamily="34" charset="0"/>
            </a:endParaRPr>
          </a:p>
        </p:txBody>
      </p:sp>
      <p:sp>
        <p:nvSpPr>
          <p:cNvPr id="6" name="矩形 5"/>
          <p:cNvSpPr/>
          <p:nvPr/>
        </p:nvSpPr>
        <p:spPr>
          <a:xfrm>
            <a:off x="508267" y="958341"/>
            <a:ext cx="2745921" cy="463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defTabSz="1218565"/>
            <a:r>
              <a:rPr lang="en-US" altLang="zh-CN" sz="2400" dirty="0">
                <a:solidFill>
                  <a:prstClr val="white"/>
                </a:solidFill>
                <a:latin typeface="微软雅黑" panose="020B0503020204020204" pitchFamily="34" charset="-122"/>
                <a:ea typeface="微软雅黑" panose="020B0503020204020204" pitchFamily="34" charset="-122"/>
              </a:rPr>
              <a:t>3.3</a:t>
            </a:r>
            <a:r>
              <a:rPr lang="zh-CN" altLang="en-US" sz="2400" dirty="0">
                <a:solidFill>
                  <a:prstClr val="white"/>
                </a:solidFill>
                <a:latin typeface="微软雅黑" panose="020B0503020204020204" pitchFamily="34" charset="-122"/>
                <a:ea typeface="微软雅黑" panose="020B0503020204020204" pitchFamily="34" charset="-122"/>
              </a:rPr>
              <a:t>核心参数的计算</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11"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文本框 4"/>
          <p:cNvSpPr txBox="1"/>
          <p:nvPr/>
        </p:nvSpPr>
        <p:spPr>
          <a:xfrm>
            <a:off x="230505" y="1551305"/>
            <a:ext cx="11395075" cy="1014730"/>
          </a:xfrm>
          <a:prstGeom prst="rect">
            <a:avLst/>
          </a:prstGeom>
          <a:noFill/>
        </p:spPr>
        <p:txBody>
          <a:bodyPr wrap="square" rtlCol="0">
            <a:spAutoFit/>
          </a:bodyPr>
          <a:lstStyle/>
          <a:p>
            <a:pPr algn="just"/>
            <a:r>
              <a:rPr lang="zh-CN" altLang="en-US" sz="2000" dirty="0">
                <a:latin typeface="+mn-ea"/>
                <a:cs typeface="Arial" panose="020B0604020202020204" pitchFamily="34" charset="0"/>
              </a:rPr>
              <a:t>利用整理后的投入产出表对核心参数进行计算</a:t>
            </a:r>
            <a:r>
              <a:rPr lang="zh-CN" altLang="en-US" sz="2000" dirty="0" smtClean="0">
                <a:latin typeface="+mn-ea"/>
                <a:cs typeface="Arial" panose="020B0604020202020204" pitchFamily="34" charset="0"/>
              </a:rPr>
              <a:t>：</a:t>
            </a:r>
            <a:endParaRPr lang="en-US" altLang="zh-CN" sz="2000" dirty="0" smtClean="0">
              <a:latin typeface="+mn-ea"/>
              <a:cs typeface="Arial" panose="020B0604020202020204" pitchFamily="34" charset="0"/>
            </a:endParaRPr>
          </a:p>
          <a:p>
            <a:pPr algn="just"/>
            <a:endParaRPr lang="zh-CN" altLang="en-US" sz="2000" dirty="0">
              <a:latin typeface="+mn-ea"/>
              <a:cs typeface="Arial" panose="020B0604020202020204" pitchFamily="34" charset="0"/>
            </a:endParaRPr>
          </a:p>
          <a:p>
            <a:pPr algn="just"/>
            <a:r>
              <a:rPr lang="zh-CN" altLang="en-US" sz="2000" dirty="0">
                <a:latin typeface="+mn-ea"/>
                <a:cs typeface="Arial" panose="020B0604020202020204" pitchFamily="34" charset="0"/>
              </a:rPr>
              <a:t>（</a:t>
            </a:r>
            <a:r>
              <a:rPr lang="en-US" altLang="zh-CN" sz="2000" dirty="0">
                <a:latin typeface="+mn-ea"/>
                <a:cs typeface="Arial" panose="020B0604020202020204" pitchFamily="34" charset="0"/>
              </a:rPr>
              <a:t>1</a:t>
            </a:r>
            <a:r>
              <a:rPr lang="zh-CN" altLang="en-US" sz="2000" dirty="0">
                <a:latin typeface="+mn-ea"/>
                <a:cs typeface="Arial" panose="020B0604020202020204" pitchFamily="34" charset="0"/>
              </a:rPr>
              <a:t>）消费在产品需求中所占份额 </a:t>
            </a:r>
            <a:r>
              <a:rPr lang="zh-CN" altLang="en-US" sz="2000" dirty="0" smtClean="0">
                <a:latin typeface="+mn-ea"/>
                <a:cs typeface="Arial" panose="020B0604020202020204" pitchFamily="34" charset="0"/>
              </a:rPr>
              <a:t>  ，</a:t>
            </a:r>
            <a:r>
              <a:rPr lang="zh-CN" altLang="en-US" sz="2000" dirty="0">
                <a:latin typeface="+mn-ea"/>
                <a:cs typeface="Arial" panose="020B0604020202020204" pitchFamily="34" charset="0"/>
              </a:rPr>
              <a:t>以 </a:t>
            </a:r>
            <a:r>
              <a:rPr lang="zh-CN" altLang="en-US" sz="2000" dirty="0" smtClean="0">
                <a:latin typeface="+mn-ea"/>
                <a:cs typeface="Arial" panose="020B0604020202020204" pitchFamily="34" charset="0"/>
              </a:rPr>
              <a:t> 为</a:t>
            </a:r>
            <a:r>
              <a:rPr lang="zh-CN" altLang="en-US" sz="2000" dirty="0">
                <a:latin typeface="+mn-ea"/>
                <a:cs typeface="Arial" panose="020B0604020202020204" pitchFamily="34" charset="0"/>
              </a:rPr>
              <a:t>例：</a:t>
            </a:r>
            <a:endParaRPr lang="zh-CN" altLang="en-US" sz="2000" dirty="0">
              <a:latin typeface="+mn-ea"/>
              <a:cs typeface="Arial" panose="020B0604020202020204" pitchFamily="34" charset="0"/>
            </a:endParaRPr>
          </a:p>
        </p:txBody>
      </p:sp>
      <p:sp>
        <p:nvSpPr>
          <p:cNvPr id="7" name="Rectangle 2"/>
          <p:cNvSpPr>
            <a:spLocks noChangeArrowheads="1"/>
          </p:cNvSpPr>
          <p:nvPr/>
        </p:nvSpPr>
        <p:spPr bwMode="auto">
          <a:xfrm>
            <a:off x="3709852" y="39078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 name="Rectangle 4"/>
          <p:cNvSpPr>
            <a:spLocks noChangeArrowheads="1"/>
          </p:cNvSpPr>
          <p:nvPr/>
        </p:nvSpPr>
        <p:spPr bwMode="auto">
          <a:xfrm>
            <a:off x="8444944" y="10654677"/>
            <a:ext cx="13909103" cy="5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6"/>
          <p:cNvSpPr>
            <a:spLocks noChangeArrowheads="1"/>
          </p:cNvSpPr>
          <p:nvPr/>
        </p:nvSpPr>
        <p:spPr bwMode="auto">
          <a:xfrm>
            <a:off x="3709852" y="4903549"/>
            <a:ext cx="13909103" cy="5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Rectangle 6"/>
          <p:cNvSpPr>
            <a:spLocks noChangeArrowheads="1"/>
          </p:cNvSpPr>
          <p:nvPr/>
        </p:nvSpPr>
        <p:spPr bwMode="auto">
          <a:xfrm>
            <a:off x="2958352" y="2306778"/>
            <a:ext cx="14404345" cy="50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3" name="Rectangle 8"/>
          <p:cNvSpPr>
            <a:spLocks noChangeArrowheads="1"/>
          </p:cNvSpPr>
          <p:nvPr/>
        </p:nvSpPr>
        <p:spPr bwMode="auto">
          <a:xfrm>
            <a:off x="7175620" y="5725238"/>
            <a:ext cx="22756255" cy="6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5" name="Rectangle 10"/>
          <p:cNvSpPr>
            <a:spLocks noChangeArrowheads="1"/>
          </p:cNvSpPr>
          <p:nvPr/>
        </p:nvSpPr>
        <p:spPr bwMode="auto">
          <a:xfrm>
            <a:off x="5854978" y="4761784"/>
            <a:ext cx="1721221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 name="Rectangle 2"/>
          <p:cNvSpPr>
            <a:spLocks noChangeArrowheads="1"/>
          </p:cNvSpPr>
          <p:nvPr/>
        </p:nvSpPr>
        <p:spPr bwMode="auto">
          <a:xfrm>
            <a:off x="4316504" y="1822077"/>
            <a:ext cx="272526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12" name="对象 11"/>
          <p:cNvGraphicFramePr>
            <a:graphicFrameLocks noChangeAspect="1"/>
          </p:cNvGraphicFramePr>
          <p:nvPr/>
        </p:nvGraphicFramePr>
        <p:xfrm>
          <a:off x="4061707" y="2130121"/>
          <a:ext cx="255494" cy="421725"/>
        </p:xfrm>
        <a:graphic>
          <a:graphicData uri="http://schemas.openxmlformats.org/presentationml/2006/ole">
            <mc:AlternateContent xmlns:mc="http://schemas.openxmlformats.org/markup-compatibility/2006">
              <mc:Choice xmlns:v="urn:schemas-microsoft-com:vml" Requires="v">
                <p:oleObj spid="_x0000_s8208" name="" r:id="rId1" imgW="114300" imgH="228600" progId="Equation.KSEE3">
                  <p:embed/>
                </p:oleObj>
              </mc:Choice>
              <mc:Fallback>
                <p:oleObj name="" r:id="rId1" imgW="114300" imgH="228600" progId="Equation.KSEE3">
                  <p:embed/>
                  <p:pic>
                    <p:nvPicPr>
                      <p:cNvPr id="0" name="Objec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1707" y="2130121"/>
                        <a:ext cx="255494" cy="421725"/>
                      </a:xfrm>
                      <a:prstGeom prst="rect">
                        <a:avLst/>
                      </a:prstGeom>
                      <a:noFill/>
                    </p:spPr>
                  </p:pic>
                </p:oleObj>
              </mc:Fallback>
            </mc:AlternateContent>
          </a:graphicData>
        </a:graphic>
      </p:graphicFrame>
      <p:sp>
        <p:nvSpPr>
          <p:cNvPr id="14" name="Rectangle 4"/>
          <p:cNvSpPr>
            <a:spLocks noChangeArrowheads="1"/>
          </p:cNvSpPr>
          <p:nvPr/>
        </p:nvSpPr>
        <p:spPr bwMode="auto">
          <a:xfrm>
            <a:off x="5118220" y="1766872"/>
            <a:ext cx="2064184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17" name="对象 16"/>
          <p:cNvGraphicFramePr>
            <a:graphicFrameLocks noChangeAspect="1"/>
          </p:cNvGraphicFramePr>
          <p:nvPr/>
        </p:nvGraphicFramePr>
        <p:xfrm>
          <a:off x="4887080" y="2113751"/>
          <a:ext cx="435414" cy="435414"/>
        </p:xfrm>
        <a:graphic>
          <a:graphicData uri="http://schemas.openxmlformats.org/presentationml/2006/ole">
            <mc:AlternateContent xmlns:mc="http://schemas.openxmlformats.org/markup-compatibility/2006">
              <mc:Choice xmlns:v="urn:schemas-microsoft-com:vml" Requires="v">
                <p:oleObj spid="_x0000_s8209" name="" r:id="rId3" imgW="254000" imgH="254000" progId="Equation.KSEE3">
                  <p:embed/>
                </p:oleObj>
              </mc:Choice>
              <mc:Fallback>
                <p:oleObj name="" r:id="rId3" imgW="254000" imgH="254000" progId="Equation.KSEE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7080" y="2113751"/>
                        <a:ext cx="435414" cy="435414"/>
                      </a:xfrm>
                      <a:prstGeom prst="rect">
                        <a:avLst/>
                      </a:prstGeom>
                      <a:noFill/>
                    </p:spPr>
                  </p:pic>
                </p:oleObj>
              </mc:Fallback>
            </mc:AlternateContent>
          </a:graphicData>
        </a:graphic>
      </p:graphicFrame>
      <p:sp>
        <p:nvSpPr>
          <p:cNvPr id="19" name="Rectangle 6"/>
          <p:cNvSpPr>
            <a:spLocks noChangeArrowheads="1"/>
          </p:cNvSpPr>
          <p:nvPr/>
        </p:nvSpPr>
        <p:spPr bwMode="auto">
          <a:xfrm>
            <a:off x="3119164" y="2647891"/>
            <a:ext cx="1516156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21" name="对象 20"/>
          <p:cNvGraphicFramePr>
            <a:graphicFrameLocks noChangeAspect="1"/>
          </p:cNvGraphicFramePr>
          <p:nvPr/>
        </p:nvGraphicFramePr>
        <p:xfrm>
          <a:off x="5854700" y="1996440"/>
          <a:ext cx="5553710" cy="689610"/>
        </p:xfrm>
        <a:graphic>
          <a:graphicData uri="http://schemas.openxmlformats.org/presentationml/2006/ole">
            <mc:AlternateContent xmlns:mc="http://schemas.openxmlformats.org/markup-compatibility/2006">
              <mc:Choice xmlns:v="urn:schemas-microsoft-com:vml" Requires="v">
                <p:oleObj spid="_x0000_s8210" name="" r:id="rId5" imgW="3276600" imgH="457200" progId="Equation.KSEE3">
                  <p:embed/>
                </p:oleObj>
              </mc:Choice>
              <mc:Fallback>
                <p:oleObj name="" r:id="rId5" imgW="3276600" imgH="457200" progId="Equation.KSEE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4700" y="1996440"/>
                        <a:ext cx="5553710" cy="689610"/>
                      </a:xfrm>
                      <a:prstGeom prst="rect">
                        <a:avLst/>
                      </a:prstGeom>
                      <a:noFill/>
                    </p:spPr>
                  </p:pic>
                </p:oleObj>
              </mc:Fallback>
            </mc:AlternateContent>
          </a:graphicData>
        </a:graphic>
      </p:graphicFrame>
      <p:sp>
        <p:nvSpPr>
          <p:cNvPr id="22" name="文本框 21"/>
          <p:cNvSpPr txBox="1"/>
          <p:nvPr/>
        </p:nvSpPr>
        <p:spPr>
          <a:xfrm>
            <a:off x="229870" y="2693670"/>
            <a:ext cx="8914130" cy="398780"/>
          </a:xfrm>
          <a:prstGeom prst="rect">
            <a:avLst/>
          </a:prstGeom>
          <a:noFill/>
        </p:spPr>
        <p:txBody>
          <a:bodyPr wrap="square" rtlCol="0">
            <a:spAutoFit/>
          </a:bodyPr>
          <a:lstStyle/>
          <a:p>
            <a:r>
              <a:rPr lang="zh-CN" altLang="en-US" sz="2000" dirty="0">
                <a:latin typeface="+mn-ea"/>
                <a:cs typeface="+mn-ea"/>
              </a:rPr>
              <a:t>（</a:t>
            </a:r>
            <a:r>
              <a:rPr lang="en-US" altLang="zh-CN" sz="2000" dirty="0">
                <a:latin typeface="+mn-ea"/>
                <a:cs typeface="+mn-ea"/>
              </a:rPr>
              <a:t>2</a:t>
            </a:r>
            <a:r>
              <a:rPr lang="zh-CN" altLang="en-US" sz="2000" dirty="0">
                <a:latin typeface="+mn-ea"/>
                <a:cs typeface="+mn-ea"/>
              </a:rPr>
              <a:t>）中间品在产品需求中所占</a:t>
            </a:r>
            <a:r>
              <a:rPr lang="zh-CN" altLang="en-US" sz="2000">
                <a:latin typeface="+mn-ea"/>
                <a:cs typeface="+mn-ea"/>
              </a:rPr>
              <a:t>份额  </a:t>
            </a:r>
            <a:r>
              <a:rPr lang="zh-CN" altLang="en-US" sz="2000" smtClean="0">
                <a:latin typeface="+mn-ea"/>
                <a:cs typeface="+mn-ea"/>
              </a:rPr>
              <a:t> ，以   </a:t>
            </a:r>
            <a:r>
              <a:rPr lang="zh-CN" altLang="en-US" sz="2000" dirty="0">
                <a:latin typeface="+mn-ea"/>
                <a:cs typeface="+mn-ea"/>
              </a:rPr>
              <a:t>为例：</a:t>
            </a:r>
            <a:endParaRPr lang="zh-CN" altLang="en-US" sz="2000" dirty="0">
              <a:latin typeface="+mn-ea"/>
              <a:cs typeface="+mn-ea"/>
            </a:endParaRPr>
          </a:p>
        </p:txBody>
      </p:sp>
      <p:graphicFrame>
        <p:nvGraphicFramePr>
          <p:cNvPr id="-2147482582" name="对象 -2147482583"/>
          <p:cNvGraphicFramePr>
            <a:graphicFrameLocks noChangeAspect="1"/>
          </p:cNvGraphicFramePr>
          <p:nvPr/>
        </p:nvGraphicFramePr>
        <p:xfrm>
          <a:off x="6208395" y="2566035"/>
          <a:ext cx="5847715" cy="720725"/>
        </p:xfrm>
        <a:graphic>
          <a:graphicData uri="http://schemas.openxmlformats.org/presentationml/2006/ole">
            <mc:AlternateContent xmlns:mc="http://schemas.openxmlformats.org/markup-compatibility/2006">
              <mc:Choice xmlns:v="urn:schemas-microsoft-com:vml" Requires="v">
                <p:oleObj spid="_x0000_s3076" name="" r:id="rId7" imgW="3162300" imgH="457200" progId="Equation.KSEE3">
                  <p:embed/>
                </p:oleObj>
              </mc:Choice>
              <mc:Fallback>
                <p:oleObj name="" r:id="rId7" imgW="3162300" imgH="457200" progId="Equation.KSEE3">
                  <p:embed/>
                  <p:pic>
                    <p:nvPicPr>
                      <p:cNvPr id="0" name="图片 3075"/>
                      <p:cNvPicPr/>
                      <p:nvPr/>
                    </p:nvPicPr>
                    <p:blipFill>
                      <a:blip r:embed="rId8"/>
                      <a:stretch>
                        <a:fillRect/>
                      </a:stretch>
                    </p:blipFill>
                    <p:spPr>
                      <a:xfrm>
                        <a:off x="6208395" y="2566035"/>
                        <a:ext cx="5847715" cy="720725"/>
                      </a:xfrm>
                      <a:prstGeom prst="rect">
                        <a:avLst/>
                      </a:prstGeom>
                      <a:noFill/>
                      <a:ln w="38100">
                        <a:noFill/>
                        <a:miter/>
                      </a:ln>
                    </p:spPr>
                  </p:pic>
                </p:oleObj>
              </mc:Fallback>
            </mc:AlternateContent>
          </a:graphicData>
        </a:graphic>
      </p:graphicFrame>
      <p:graphicFrame>
        <p:nvGraphicFramePr>
          <p:cNvPr id="-2147482585" name="对象 -2147482586"/>
          <p:cNvGraphicFramePr>
            <a:graphicFrameLocks noChangeAspect="1"/>
          </p:cNvGraphicFramePr>
          <p:nvPr/>
        </p:nvGraphicFramePr>
        <p:xfrm>
          <a:off x="4316730" y="2693670"/>
          <a:ext cx="194945" cy="351155"/>
        </p:xfrm>
        <a:graphic>
          <a:graphicData uri="http://schemas.openxmlformats.org/presentationml/2006/ole">
            <mc:AlternateContent xmlns:mc="http://schemas.openxmlformats.org/markup-compatibility/2006">
              <mc:Choice xmlns:v="urn:schemas-microsoft-com:vml" Requires="v">
                <p:oleObj spid="_x0000_s24" name="" r:id="rId9" imgW="127000" imgH="228600" progId="Equation.KSEE3">
                  <p:embed/>
                </p:oleObj>
              </mc:Choice>
              <mc:Fallback>
                <p:oleObj name="" r:id="rId9" imgW="127000" imgH="228600" progId="Equation.KSEE3">
                  <p:embed/>
                  <p:pic>
                    <p:nvPicPr>
                      <p:cNvPr id="0" name="图片 23"/>
                      <p:cNvPicPr/>
                      <p:nvPr/>
                    </p:nvPicPr>
                    <p:blipFill>
                      <a:blip r:embed="rId10"/>
                      <a:stretch>
                        <a:fillRect/>
                      </a:stretch>
                    </p:blipFill>
                    <p:spPr>
                      <a:xfrm>
                        <a:off x="4316730" y="2693670"/>
                        <a:ext cx="194945" cy="351155"/>
                      </a:xfrm>
                      <a:prstGeom prst="rect">
                        <a:avLst/>
                      </a:prstGeom>
                      <a:noFill/>
                      <a:ln w="38100">
                        <a:noFill/>
                        <a:miter/>
                      </a:ln>
                    </p:spPr>
                  </p:pic>
                </p:oleObj>
              </mc:Fallback>
            </mc:AlternateContent>
          </a:graphicData>
        </a:graphic>
      </p:graphicFrame>
      <p:graphicFrame>
        <p:nvGraphicFramePr>
          <p:cNvPr id="-2147482583" name="对象 -2147482584"/>
          <p:cNvGraphicFramePr>
            <a:graphicFrameLocks noChangeAspect="1"/>
          </p:cNvGraphicFramePr>
          <p:nvPr/>
        </p:nvGraphicFramePr>
        <p:xfrm>
          <a:off x="5118100" y="2694305"/>
          <a:ext cx="367665" cy="350520"/>
        </p:xfrm>
        <a:graphic>
          <a:graphicData uri="http://schemas.openxmlformats.org/presentationml/2006/ole">
            <mc:AlternateContent xmlns:mc="http://schemas.openxmlformats.org/markup-compatibility/2006">
              <mc:Choice xmlns:v="urn:schemas-microsoft-com:vml" Requires="v">
                <p:oleObj spid="_x0000_s25" name="" r:id="rId11" imgW="266700" imgH="254000" progId="Equation.KSEE3">
                  <p:embed/>
                </p:oleObj>
              </mc:Choice>
              <mc:Fallback>
                <p:oleObj name="" r:id="rId11" imgW="266700" imgH="254000" progId="Equation.KSEE3">
                  <p:embed/>
                  <p:pic>
                    <p:nvPicPr>
                      <p:cNvPr id="0" name="图片 24"/>
                      <p:cNvPicPr/>
                      <p:nvPr/>
                    </p:nvPicPr>
                    <p:blipFill>
                      <a:blip r:embed="rId12"/>
                      <a:stretch>
                        <a:fillRect/>
                      </a:stretch>
                    </p:blipFill>
                    <p:spPr>
                      <a:xfrm>
                        <a:off x="5118100" y="2694305"/>
                        <a:ext cx="367665" cy="350520"/>
                      </a:xfrm>
                      <a:prstGeom prst="rect">
                        <a:avLst/>
                      </a:prstGeom>
                      <a:noFill/>
                      <a:ln w="38100">
                        <a:noFill/>
                        <a:miter/>
                      </a:ln>
                    </p:spPr>
                  </p:pic>
                </p:oleObj>
              </mc:Fallback>
            </mc:AlternateContent>
          </a:graphicData>
        </a:graphic>
      </p:graphicFrame>
      <p:sp>
        <p:nvSpPr>
          <p:cNvPr id="26" name="文本框 25"/>
          <p:cNvSpPr txBox="1"/>
          <p:nvPr/>
        </p:nvSpPr>
        <p:spPr>
          <a:xfrm>
            <a:off x="230505" y="3509010"/>
            <a:ext cx="4556760" cy="398780"/>
          </a:xfrm>
          <a:prstGeom prst="rect">
            <a:avLst/>
          </a:prstGeom>
          <a:noFill/>
        </p:spPr>
        <p:txBody>
          <a:bodyPr wrap="square" rtlCol="0">
            <a:spAutoFit/>
          </a:bodyPr>
          <a:p>
            <a:r>
              <a:rPr lang="zh-CN" altLang="en-US" sz="2000">
                <a:latin typeface="+mn-ea"/>
                <a:cs typeface="+mn-ea"/>
              </a:rPr>
              <a:t>（3）投入产出系数  ，以    为例：</a:t>
            </a:r>
            <a:endParaRPr lang="zh-CN" altLang="en-US" sz="2000">
              <a:latin typeface="+mn-ea"/>
              <a:cs typeface="+mn-ea"/>
            </a:endParaRPr>
          </a:p>
        </p:txBody>
      </p:sp>
      <p:graphicFrame>
        <p:nvGraphicFramePr>
          <p:cNvPr id="-2147482581" name="对象 -2147482582"/>
          <p:cNvGraphicFramePr>
            <a:graphicFrameLocks noChangeAspect="1"/>
          </p:cNvGraphicFramePr>
          <p:nvPr/>
        </p:nvGraphicFramePr>
        <p:xfrm>
          <a:off x="2468880" y="3572510"/>
          <a:ext cx="293370" cy="269240"/>
        </p:xfrm>
        <a:graphic>
          <a:graphicData uri="http://schemas.openxmlformats.org/presentationml/2006/ole">
            <mc:AlternateContent xmlns:mc="http://schemas.openxmlformats.org/markup-compatibility/2006">
              <mc:Choice xmlns:v="urn:schemas-microsoft-com:vml" Requires="v">
                <p:oleObj spid="_x0000_s27" name="" r:id="rId13" imgW="152400" imgH="139700" progId="Equation.KSEE3">
                  <p:embed/>
                </p:oleObj>
              </mc:Choice>
              <mc:Fallback>
                <p:oleObj name="" r:id="rId13" imgW="152400" imgH="139700" progId="Equation.KSEE3">
                  <p:embed/>
                  <p:pic>
                    <p:nvPicPr>
                      <p:cNvPr id="0" name="图片 26"/>
                      <p:cNvPicPr/>
                      <p:nvPr/>
                    </p:nvPicPr>
                    <p:blipFill>
                      <a:blip r:embed="rId14"/>
                      <a:stretch>
                        <a:fillRect/>
                      </a:stretch>
                    </p:blipFill>
                    <p:spPr>
                      <a:xfrm>
                        <a:off x="2468880" y="3572510"/>
                        <a:ext cx="293370" cy="269240"/>
                      </a:xfrm>
                      <a:prstGeom prst="rect">
                        <a:avLst/>
                      </a:prstGeom>
                      <a:noFill/>
                      <a:ln w="38100">
                        <a:noFill/>
                        <a:miter/>
                      </a:ln>
                    </p:spPr>
                  </p:pic>
                </p:oleObj>
              </mc:Fallback>
            </mc:AlternateContent>
          </a:graphicData>
        </a:graphic>
      </p:graphicFrame>
      <p:graphicFrame>
        <p:nvGraphicFramePr>
          <p:cNvPr id="-2147482579" name="对象 -2147482580"/>
          <p:cNvGraphicFramePr>
            <a:graphicFrameLocks noChangeAspect="1"/>
          </p:cNvGraphicFramePr>
          <p:nvPr/>
        </p:nvGraphicFramePr>
        <p:xfrm>
          <a:off x="3274695" y="3509010"/>
          <a:ext cx="434975" cy="396240"/>
        </p:xfrm>
        <a:graphic>
          <a:graphicData uri="http://schemas.openxmlformats.org/presentationml/2006/ole">
            <mc:AlternateContent xmlns:mc="http://schemas.openxmlformats.org/markup-compatibility/2006">
              <mc:Choice xmlns:v="urn:schemas-microsoft-com:vml" Requires="v">
                <p:oleObj spid="_x0000_s28" name="" r:id="rId15" imgW="279400" imgH="254000" progId="Equation.KSEE3">
                  <p:embed/>
                </p:oleObj>
              </mc:Choice>
              <mc:Fallback>
                <p:oleObj name="" r:id="rId15" imgW="279400" imgH="254000" progId="Equation.KSEE3">
                  <p:embed/>
                  <p:pic>
                    <p:nvPicPr>
                      <p:cNvPr id="0" name="图片 27"/>
                      <p:cNvPicPr/>
                      <p:nvPr/>
                    </p:nvPicPr>
                    <p:blipFill>
                      <a:blip r:embed="rId16"/>
                      <a:stretch>
                        <a:fillRect/>
                      </a:stretch>
                    </p:blipFill>
                    <p:spPr>
                      <a:xfrm>
                        <a:off x="3274695" y="3509010"/>
                        <a:ext cx="434975" cy="396240"/>
                      </a:xfrm>
                      <a:prstGeom prst="rect">
                        <a:avLst/>
                      </a:prstGeom>
                      <a:noFill/>
                      <a:ln w="38100">
                        <a:noFill/>
                        <a:miter/>
                      </a:ln>
                    </p:spPr>
                  </p:pic>
                </p:oleObj>
              </mc:Fallback>
            </mc:AlternateContent>
          </a:graphicData>
        </a:graphic>
      </p:graphicFrame>
      <p:graphicFrame>
        <p:nvGraphicFramePr>
          <p:cNvPr id="-2147482578" name="对象 -2147482579"/>
          <p:cNvGraphicFramePr>
            <a:graphicFrameLocks noChangeAspect="1"/>
          </p:cNvGraphicFramePr>
          <p:nvPr/>
        </p:nvGraphicFramePr>
        <p:xfrm>
          <a:off x="4511675" y="3286760"/>
          <a:ext cx="4799965" cy="693420"/>
        </p:xfrm>
        <a:graphic>
          <a:graphicData uri="http://schemas.openxmlformats.org/presentationml/2006/ole">
            <mc:AlternateContent xmlns:mc="http://schemas.openxmlformats.org/markup-compatibility/2006">
              <mc:Choice xmlns:v="urn:schemas-microsoft-com:vml" Requires="v">
                <p:oleObj spid="_x0000_s29" name="" r:id="rId17" imgW="2830830" imgH="469900" progId="Equation.KSEE3">
                  <p:embed/>
                </p:oleObj>
              </mc:Choice>
              <mc:Fallback>
                <p:oleObj name="" r:id="rId17" imgW="2830830" imgH="469900" progId="Equation.KSEE3">
                  <p:embed/>
                  <p:pic>
                    <p:nvPicPr>
                      <p:cNvPr id="0" name="图片 28"/>
                      <p:cNvPicPr/>
                      <p:nvPr/>
                    </p:nvPicPr>
                    <p:blipFill>
                      <a:blip r:embed="rId18"/>
                      <a:stretch>
                        <a:fillRect/>
                      </a:stretch>
                    </p:blipFill>
                    <p:spPr>
                      <a:xfrm>
                        <a:off x="4511675" y="3286760"/>
                        <a:ext cx="4799965" cy="693420"/>
                      </a:xfrm>
                      <a:prstGeom prst="rect">
                        <a:avLst/>
                      </a:prstGeom>
                      <a:noFill/>
                      <a:ln w="38100">
                        <a:noFill/>
                        <a:miter/>
                      </a:ln>
                    </p:spPr>
                  </p:pic>
                </p:oleObj>
              </mc:Fallback>
            </mc:AlternateContent>
          </a:graphicData>
        </a:graphic>
      </p:graphicFrame>
      <p:sp>
        <p:nvSpPr>
          <p:cNvPr id="30" name="文本框 29"/>
          <p:cNvSpPr txBox="1"/>
          <p:nvPr/>
        </p:nvSpPr>
        <p:spPr>
          <a:xfrm>
            <a:off x="230505" y="4186555"/>
            <a:ext cx="11177270" cy="1938020"/>
          </a:xfrm>
          <a:prstGeom prst="rect">
            <a:avLst/>
          </a:prstGeom>
          <a:noFill/>
        </p:spPr>
        <p:txBody>
          <a:bodyPr wrap="square" rtlCol="0">
            <a:spAutoFit/>
          </a:bodyPr>
          <a:p>
            <a:pPr algn="just"/>
            <a:r>
              <a:rPr lang="zh-CN" altLang="en-US" sz="2000">
                <a:latin typeface="+mn-ea"/>
                <a:cs typeface="+mn-ea"/>
              </a:rPr>
              <a:t>（4）初始关税税率  ：首先将海关统计的商品品类（8位HS代码）与全球投入产出表（2014）中的56歌产业进行比对合并，然后根据2013年《中华人民共和国海关进出口税则》和“美国协调关税表（2013）”计算出各产业对应的平均关税税率  和</a:t>
            </a:r>
            <a:endParaRPr lang="zh-CN" altLang="en-US" sz="2000">
              <a:latin typeface="+mn-ea"/>
              <a:cs typeface="+mn-ea"/>
            </a:endParaRPr>
          </a:p>
          <a:p>
            <a:pPr algn="just"/>
            <a:endParaRPr lang="zh-CN" altLang="en-US" sz="2000">
              <a:latin typeface="+mn-ea"/>
              <a:cs typeface="+mn-ea"/>
            </a:endParaRPr>
          </a:p>
          <a:p>
            <a:pPr algn="just"/>
            <a:r>
              <a:rPr lang="zh-CN" altLang="en-US" sz="2000">
                <a:latin typeface="+mn-ea"/>
                <a:cs typeface="+mn-ea"/>
              </a:rPr>
              <a:t>（5）关税税率变化    ：根据公式，当  足够小时，         ，因此此处使用   来衡量关税税率变化</a:t>
            </a:r>
            <a:endParaRPr lang="zh-CN" altLang="en-US" sz="2000">
              <a:latin typeface="+mn-ea"/>
              <a:cs typeface="+mn-ea"/>
            </a:endParaRPr>
          </a:p>
        </p:txBody>
      </p:sp>
      <p:graphicFrame>
        <p:nvGraphicFramePr>
          <p:cNvPr id="-2147482577" name="对象 -2147482578"/>
          <p:cNvGraphicFramePr>
            <a:graphicFrameLocks noChangeAspect="1"/>
          </p:cNvGraphicFramePr>
          <p:nvPr/>
        </p:nvGraphicFramePr>
        <p:xfrm>
          <a:off x="2469515" y="4267835"/>
          <a:ext cx="292735" cy="321945"/>
        </p:xfrm>
        <a:graphic>
          <a:graphicData uri="http://schemas.openxmlformats.org/presentationml/2006/ole">
            <mc:AlternateContent xmlns:mc="http://schemas.openxmlformats.org/markup-compatibility/2006">
              <mc:Choice xmlns:v="urn:schemas-microsoft-com:vml" Requires="v">
                <p:oleObj spid="_x0000_s31" name="" r:id="rId19" imgW="127000" imgH="139700" progId="Equation.KSEE3">
                  <p:embed/>
                </p:oleObj>
              </mc:Choice>
              <mc:Fallback>
                <p:oleObj name="" r:id="rId19" imgW="127000" imgH="139700" progId="Equation.KSEE3">
                  <p:embed/>
                  <p:pic>
                    <p:nvPicPr>
                      <p:cNvPr id="0" name="图片 30"/>
                      <p:cNvPicPr/>
                      <p:nvPr/>
                    </p:nvPicPr>
                    <p:blipFill>
                      <a:blip r:embed="rId20"/>
                      <a:stretch>
                        <a:fillRect/>
                      </a:stretch>
                    </p:blipFill>
                    <p:spPr>
                      <a:xfrm>
                        <a:off x="2469515" y="4267835"/>
                        <a:ext cx="292735" cy="321945"/>
                      </a:xfrm>
                      <a:prstGeom prst="rect">
                        <a:avLst/>
                      </a:prstGeom>
                      <a:noFill/>
                      <a:ln w="38100">
                        <a:noFill/>
                        <a:miter/>
                      </a:ln>
                    </p:spPr>
                  </p:pic>
                </p:oleObj>
              </mc:Fallback>
            </mc:AlternateContent>
          </a:graphicData>
        </a:graphic>
      </p:graphicFrame>
      <p:graphicFrame>
        <p:nvGraphicFramePr>
          <p:cNvPr id="-2147482576" name="对象 -2147482577"/>
          <p:cNvGraphicFramePr>
            <a:graphicFrameLocks noChangeAspect="1"/>
          </p:cNvGraphicFramePr>
          <p:nvPr/>
        </p:nvGraphicFramePr>
        <p:xfrm>
          <a:off x="5403850" y="4838700"/>
          <a:ext cx="304165" cy="325120"/>
        </p:xfrm>
        <a:graphic>
          <a:graphicData uri="http://schemas.openxmlformats.org/presentationml/2006/ole">
            <mc:AlternateContent xmlns:mc="http://schemas.openxmlformats.org/markup-compatibility/2006">
              <mc:Choice xmlns:v="urn:schemas-microsoft-com:vml" Requires="v">
                <p:oleObj spid="_x0000_s32" name="" r:id="rId21" imgW="190500" imgH="203200" progId="Equation.KSEE3">
                  <p:embed/>
                </p:oleObj>
              </mc:Choice>
              <mc:Fallback>
                <p:oleObj name="" r:id="rId21" imgW="190500" imgH="203200" progId="Equation.KSEE3">
                  <p:embed/>
                  <p:pic>
                    <p:nvPicPr>
                      <p:cNvPr id="0" name="图片 31"/>
                      <p:cNvPicPr/>
                      <p:nvPr/>
                    </p:nvPicPr>
                    <p:blipFill>
                      <a:blip r:embed="rId22"/>
                      <a:stretch>
                        <a:fillRect/>
                      </a:stretch>
                    </p:blipFill>
                    <p:spPr>
                      <a:xfrm>
                        <a:off x="5403850" y="4838700"/>
                        <a:ext cx="304165" cy="325120"/>
                      </a:xfrm>
                      <a:prstGeom prst="rect">
                        <a:avLst/>
                      </a:prstGeom>
                      <a:noFill/>
                      <a:ln w="38100">
                        <a:noFill/>
                        <a:miter/>
                      </a:ln>
                    </p:spPr>
                  </p:pic>
                </p:oleObj>
              </mc:Fallback>
            </mc:AlternateContent>
          </a:graphicData>
        </a:graphic>
      </p:graphicFrame>
      <p:graphicFrame>
        <p:nvGraphicFramePr>
          <p:cNvPr id="-2147482575" name="对象 -2147482576"/>
          <p:cNvGraphicFramePr>
            <a:graphicFrameLocks noChangeAspect="1"/>
          </p:cNvGraphicFramePr>
          <p:nvPr/>
        </p:nvGraphicFramePr>
        <p:xfrm>
          <a:off x="5963920" y="4835525"/>
          <a:ext cx="328295" cy="328295"/>
        </p:xfrm>
        <a:graphic>
          <a:graphicData uri="http://schemas.openxmlformats.org/presentationml/2006/ole">
            <mc:AlternateContent xmlns:mc="http://schemas.openxmlformats.org/markup-compatibility/2006">
              <mc:Choice xmlns:v="urn:schemas-microsoft-com:vml" Requires="v">
                <p:oleObj spid="_x0000_s33" name="" r:id="rId23" imgW="203200" imgH="203200" progId="Equation.KSEE3">
                  <p:embed/>
                </p:oleObj>
              </mc:Choice>
              <mc:Fallback>
                <p:oleObj name="" r:id="rId23" imgW="203200" imgH="203200" progId="Equation.KSEE3">
                  <p:embed/>
                  <p:pic>
                    <p:nvPicPr>
                      <p:cNvPr id="0" name="图片 32"/>
                      <p:cNvPicPr/>
                      <p:nvPr/>
                    </p:nvPicPr>
                    <p:blipFill>
                      <a:blip r:embed="rId24"/>
                      <a:stretch>
                        <a:fillRect/>
                      </a:stretch>
                    </p:blipFill>
                    <p:spPr>
                      <a:xfrm>
                        <a:off x="5963920" y="4835525"/>
                        <a:ext cx="328295" cy="328295"/>
                      </a:xfrm>
                      <a:prstGeom prst="rect">
                        <a:avLst/>
                      </a:prstGeom>
                      <a:noFill/>
                      <a:ln w="38100">
                        <a:noFill/>
                        <a:miter/>
                      </a:ln>
                    </p:spPr>
                  </p:pic>
                </p:oleObj>
              </mc:Fallback>
            </mc:AlternateContent>
          </a:graphicData>
        </a:graphic>
      </p:graphicFrame>
      <p:graphicFrame>
        <p:nvGraphicFramePr>
          <p:cNvPr id="-2147482574" name="对象 -2147482575"/>
          <p:cNvGraphicFramePr>
            <a:graphicFrameLocks noChangeAspect="1"/>
          </p:cNvGraphicFramePr>
          <p:nvPr/>
        </p:nvGraphicFramePr>
        <p:xfrm>
          <a:off x="2444750" y="5439410"/>
          <a:ext cx="552450" cy="285750"/>
        </p:xfrm>
        <a:graphic>
          <a:graphicData uri="http://schemas.openxmlformats.org/presentationml/2006/ole">
            <mc:AlternateContent xmlns:mc="http://schemas.openxmlformats.org/markup-compatibility/2006">
              <mc:Choice xmlns:v="urn:schemas-microsoft-com:vml" Requires="v">
                <p:oleObj spid="_x0000_s34" name="" r:id="rId25" imgW="341630" imgH="177165" progId="Equation.KSEE3">
                  <p:embed/>
                </p:oleObj>
              </mc:Choice>
              <mc:Fallback>
                <p:oleObj name="" r:id="rId25" imgW="341630" imgH="177165" progId="Equation.KSEE3">
                  <p:embed/>
                  <p:pic>
                    <p:nvPicPr>
                      <p:cNvPr id="0" name="图片 33"/>
                      <p:cNvPicPr/>
                      <p:nvPr/>
                    </p:nvPicPr>
                    <p:blipFill>
                      <a:blip r:embed="rId26"/>
                      <a:stretch>
                        <a:fillRect/>
                      </a:stretch>
                    </p:blipFill>
                    <p:spPr>
                      <a:xfrm>
                        <a:off x="2444750" y="5439410"/>
                        <a:ext cx="552450" cy="285750"/>
                      </a:xfrm>
                      <a:prstGeom prst="rect">
                        <a:avLst/>
                      </a:prstGeom>
                      <a:noFill/>
                      <a:ln w="38100">
                        <a:noFill/>
                        <a:miter/>
                      </a:ln>
                    </p:spPr>
                  </p:pic>
                </p:oleObj>
              </mc:Fallback>
            </mc:AlternateContent>
          </a:graphicData>
        </a:graphic>
      </p:graphicFrame>
      <p:graphicFrame>
        <p:nvGraphicFramePr>
          <p:cNvPr id="-2147482572" name="对象 -2147482573"/>
          <p:cNvGraphicFramePr>
            <a:graphicFrameLocks noChangeAspect="1"/>
          </p:cNvGraphicFramePr>
          <p:nvPr/>
        </p:nvGraphicFramePr>
        <p:xfrm>
          <a:off x="6208395" y="5367020"/>
          <a:ext cx="1247775" cy="384810"/>
        </p:xfrm>
        <a:graphic>
          <a:graphicData uri="http://schemas.openxmlformats.org/presentationml/2006/ole">
            <mc:AlternateContent xmlns:mc="http://schemas.openxmlformats.org/markup-compatibility/2006">
              <mc:Choice xmlns:v="urn:schemas-microsoft-com:vml" Requires="v">
                <p:oleObj spid="_x0000_s35" name="" r:id="rId27" imgW="659765" imgH="203200" progId="Equation.KSEE3">
                  <p:embed/>
                </p:oleObj>
              </mc:Choice>
              <mc:Fallback>
                <p:oleObj name="" r:id="rId27" imgW="659765" imgH="203200" progId="Equation.KSEE3">
                  <p:embed/>
                  <p:pic>
                    <p:nvPicPr>
                      <p:cNvPr id="0" name="图片 34"/>
                      <p:cNvPicPr/>
                      <p:nvPr/>
                    </p:nvPicPr>
                    <p:blipFill>
                      <a:blip r:embed="rId28"/>
                      <a:stretch>
                        <a:fillRect/>
                      </a:stretch>
                    </p:blipFill>
                    <p:spPr>
                      <a:xfrm>
                        <a:off x="6208395" y="5367020"/>
                        <a:ext cx="1247775" cy="384810"/>
                      </a:xfrm>
                      <a:prstGeom prst="rect">
                        <a:avLst/>
                      </a:prstGeom>
                      <a:noFill/>
                      <a:ln w="38100">
                        <a:noFill/>
                        <a:miter/>
                      </a:ln>
                    </p:spPr>
                  </p:pic>
                </p:oleObj>
              </mc:Fallback>
            </mc:AlternateContent>
          </a:graphicData>
        </a:graphic>
      </p:graphicFrame>
      <p:graphicFrame>
        <p:nvGraphicFramePr>
          <p:cNvPr id="36" name="对象 -2147482578"/>
          <p:cNvGraphicFramePr>
            <a:graphicFrameLocks noChangeAspect="1"/>
          </p:cNvGraphicFramePr>
          <p:nvPr/>
        </p:nvGraphicFramePr>
        <p:xfrm>
          <a:off x="4787265" y="5421630"/>
          <a:ext cx="292735" cy="321945"/>
        </p:xfrm>
        <a:graphic>
          <a:graphicData uri="http://schemas.openxmlformats.org/presentationml/2006/ole">
            <mc:AlternateContent xmlns:mc="http://schemas.openxmlformats.org/markup-compatibility/2006">
              <mc:Choice xmlns:v="urn:schemas-microsoft-com:vml" Requires="v">
                <p:oleObj spid="_x0000_s37" name="" r:id="rId29" imgW="127000" imgH="139700" progId="Equation.KSEE3">
                  <p:embed/>
                </p:oleObj>
              </mc:Choice>
              <mc:Fallback>
                <p:oleObj name="" r:id="rId29" imgW="127000" imgH="139700" progId="Equation.KSEE3">
                  <p:embed/>
                  <p:pic>
                    <p:nvPicPr>
                      <p:cNvPr id="0" name="图片 30"/>
                      <p:cNvPicPr/>
                      <p:nvPr/>
                    </p:nvPicPr>
                    <p:blipFill>
                      <a:blip r:embed="rId20"/>
                      <a:stretch>
                        <a:fillRect/>
                      </a:stretch>
                    </p:blipFill>
                    <p:spPr>
                      <a:xfrm>
                        <a:off x="4787265" y="5421630"/>
                        <a:ext cx="292735" cy="321945"/>
                      </a:xfrm>
                      <a:prstGeom prst="rect">
                        <a:avLst/>
                      </a:prstGeom>
                      <a:noFill/>
                      <a:ln w="38100">
                        <a:noFill/>
                        <a:miter/>
                      </a:ln>
                    </p:spPr>
                  </p:pic>
                </p:oleObj>
              </mc:Fallback>
            </mc:AlternateContent>
          </a:graphicData>
        </a:graphic>
      </p:graphicFrame>
      <p:graphicFrame>
        <p:nvGraphicFramePr>
          <p:cNvPr id="-2147482571" name="对象 -2147482572"/>
          <p:cNvGraphicFramePr>
            <a:graphicFrameLocks noChangeAspect="1"/>
          </p:cNvGraphicFramePr>
          <p:nvPr/>
        </p:nvGraphicFramePr>
        <p:xfrm>
          <a:off x="9429750" y="5439410"/>
          <a:ext cx="398780" cy="331470"/>
        </p:xfrm>
        <a:graphic>
          <a:graphicData uri="http://schemas.openxmlformats.org/presentationml/2006/ole">
            <mc:AlternateContent xmlns:mc="http://schemas.openxmlformats.org/markup-compatibility/2006">
              <mc:Choice xmlns:v="urn:schemas-microsoft-com:vml" Requires="v">
                <p:oleObj spid="_x0000_s38" name="" r:id="rId30" imgW="215265" imgH="177165" progId="Equation.KSEE3">
                  <p:embed/>
                </p:oleObj>
              </mc:Choice>
              <mc:Fallback>
                <p:oleObj name="" r:id="rId30" imgW="215265" imgH="177165" progId="Equation.KSEE3">
                  <p:embed/>
                  <p:pic>
                    <p:nvPicPr>
                      <p:cNvPr id="0" name="图片 37"/>
                      <p:cNvPicPr/>
                      <p:nvPr/>
                    </p:nvPicPr>
                    <p:blipFill>
                      <a:blip r:embed="rId31"/>
                      <a:stretch>
                        <a:fillRect/>
                      </a:stretch>
                    </p:blipFill>
                    <p:spPr>
                      <a:xfrm>
                        <a:off x="9429750" y="5439410"/>
                        <a:ext cx="398780" cy="331470"/>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p:nvPr/>
        </p:nvSpPr>
        <p:spPr>
          <a:xfrm>
            <a:off x="876213" y="157969"/>
            <a:ext cx="3800290" cy="521970"/>
          </a:xfrm>
          <a:prstGeom prst="rect">
            <a:avLst/>
          </a:prstGeom>
          <a:noFill/>
        </p:spPr>
        <p:txBody>
          <a:bodyPr wrap="square" rtlCol="0">
            <a:spAutoFit/>
          </a:bodyPr>
          <a:lstStyle/>
          <a:p>
            <a:pPr defTabSz="1218565"/>
            <a:r>
              <a:rPr lang="zh-CN" altLang="en-US" sz="2800" b="1" dirty="0">
                <a:solidFill>
                  <a:srgbClr val="005DA2"/>
                </a:solidFill>
                <a:latin typeface="微软雅黑" panose="020B0503020204020204" pitchFamily="34" charset="-122"/>
                <a:ea typeface="微软雅黑" panose="020B0503020204020204" pitchFamily="34" charset="-122"/>
              </a:rPr>
              <a:t>关税政策影响效果分析</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876213" y="678709"/>
            <a:ext cx="11315787" cy="1541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0" y="144765"/>
            <a:ext cx="777046" cy="5493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Arial" panose="020B0604020202020204" pitchFamily="34" charset="0"/>
                <a:cs typeface="Arial" panose="020B0604020202020204" pitchFamily="34" charset="0"/>
              </a:rPr>
              <a:t>4</a:t>
            </a:r>
            <a:endParaRPr lang="en-US" altLang="zh-CN" sz="4000" dirty="0">
              <a:latin typeface="Arial" panose="020B0604020202020204" pitchFamily="34" charset="0"/>
              <a:cs typeface="Arial" panose="020B0604020202020204" pitchFamily="34" charset="0"/>
            </a:endParaRPr>
          </a:p>
        </p:txBody>
      </p:sp>
      <p:sp>
        <p:nvSpPr>
          <p:cNvPr id="6" name="矩形 5"/>
          <p:cNvSpPr/>
          <p:nvPr/>
        </p:nvSpPr>
        <p:spPr>
          <a:xfrm>
            <a:off x="508000" y="958215"/>
            <a:ext cx="1943100" cy="463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defTabSz="1218565"/>
            <a:r>
              <a:rPr lang="en-US" altLang="zh-CN" sz="2400" dirty="0">
                <a:solidFill>
                  <a:prstClr val="white"/>
                </a:solidFill>
                <a:latin typeface="微软雅黑" panose="020B0503020204020204" pitchFamily="34" charset="-122"/>
                <a:ea typeface="微软雅黑" panose="020B0503020204020204" pitchFamily="34" charset="-122"/>
              </a:rPr>
              <a:t>4.1</a:t>
            </a:r>
            <a:r>
              <a:rPr lang="zh-CN" altLang="en-US" sz="2400" dirty="0">
                <a:solidFill>
                  <a:prstClr val="white"/>
                </a:solidFill>
                <a:latin typeface="微软雅黑" panose="020B0503020204020204" pitchFamily="34" charset="-122"/>
                <a:ea typeface="微软雅黑" panose="020B0503020204020204" pitchFamily="34" charset="-122"/>
              </a:rPr>
              <a:t>情景设计</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11"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2"/>
          <p:cNvSpPr>
            <a:spLocks noChangeArrowheads="1"/>
          </p:cNvSpPr>
          <p:nvPr/>
        </p:nvSpPr>
        <p:spPr bwMode="auto">
          <a:xfrm>
            <a:off x="3709852" y="39078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 name="Rectangle 4"/>
          <p:cNvSpPr>
            <a:spLocks noChangeArrowheads="1"/>
          </p:cNvSpPr>
          <p:nvPr/>
        </p:nvSpPr>
        <p:spPr bwMode="auto">
          <a:xfrm>
            <a:off x="8444944" y="10654677"/>
            <a:ext cx="13909103" cy="5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6"/>
          <p:cNvSpPr>
            <a:spLocks noChangeArrowheads="1"/>
          </p:cNvSpPr>
          <p:nvPr/>
        </p:nvSpPr>
        <p:spPr bwMode="auto">
          <a:xfrm>
            <a:off x="3709852" y="4903549"/>
            <a:ext cx="13909103" cy="5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Rectangle 6"/>
          <p:cNvSpPr>
            <a:spLocks noChangeArrowheads="1"/>
          </p:cNvSpPr>
          <p:nvPr/>
        </p:nvSpPr>
        <p:spPr bwMode="auto">
          <a:xfrm>
            <a:off x="2958352" y="2306778"/>
            <a:ext cx="14404345" cy="50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5" name="Rectangle 10"/>
          <p:cNvSpPr>
            <a:spLocks noChangeArrowheads="1"/>
          </p:cNvSpPr>
          <p:nvPr/>
        </p:nvSpPr>
        <p:spPr bwMode="auto">
          <a:xfrm>
            <a:off x="5854978" y="4761784"/>
            <a:ext cx="1721221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 name="Rectangle 2"/>
          <p:cNvSpPr>
            <a:spLocks noChangeArrowheads="1"/>
          </p:cNvSpPr>
          <p:nvPr/>
        </p:nvSpPr>
        <p:spPr bwMode="auto">
          <a:xfrm>
            <a:off x="4316504" y="1822077"/>
            <a:ext cx="272526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9" name="Rectangle 6"/>
          <p:cNvSpPr>
            <a:spLocks noChangeArrowheads="1"/>
          </p:cNvSpPr>
          <p:nvPr/>
        </p:nvSpPr>
        <p:spPr bwMode="auto">
          <a:xfrm>
            <a:off x="3119164" y="2647891"/>
            <a:ext cx="1516156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pSp>
        <p:nvGrpSpPr>
          <p:cNvPr id="49" name="组合 48"/>
          <p:cNvGrpSpPr/>
          <p:nvPr/>
        </p:nvGrpSpPr>
        <p:grpSpPr>
          <a:xfrm>
            <a:off x="3423961" y="1821950"/>
            <a:ext cx="2481411" cy="2954384"/>
            <a:chOff x="1827008" y="2120901"/>
            <a:chExt cx="2298700" cy="2736849"/>
          </a:xfrm>
        </p:grpSpPr>
        <p:sp>
          <p:nvSpPr>
            <p:cNvPr id="50" name="矩形 49"/>
            <p:cNvSpPr/>
            <p:nvPr/>
          </p:nvSpPr>
          <p:spPr>
            <a:xfrm>
              <a:off x="1827008" y="2120901"/>
              <a:ext cx="2298700" cy="4445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1218565"/>
              <a:endParaRPr lang="zh-CN" altLang="en-US" sz="1600">
                <a:solidFill>
                  <a:sysClr val="windowText" lastClr="000000"/>
                </a:solidFill>
                <a:latin typeface="Calibri" panose="020F0502020204030204"/>
                <a:ea typeface="宋体" panose="02010600030101010101" pitchFamily="2" charset="-122"/>
              </a:endParaRPr>
            </a:p>
          </p:txBody>
        </p:sp>
        <p:sp>
          <p:nvSpPr>
            <p:cNvPr id="51" name="矩形 50"/>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1218565"/>
              <a:endParaRPr lang="zh-CN" altLang="en-US" sz="1600">
                <a:solidFill>
                  <a:sysClr val="windowText" lastClr="000000"/>
                </a:solidFill>
                <a:latin typeface="Calibri" panose="020F0502020204030204"/>
                <a:ea typeface="宋体" panose="02010600030101010101" pitchFamily="2" charset="-122"/>
              </a:endParaRPr>
            </a:p>
          </p:txBody>
        </p:sp>
      </p:grpSp>
      <p:grpSp>
        <p:nvGrpSpPr>
          <p:cNvPr id="52" name="组合 51"/>
          <p:cNvGrpSpPr/>
          <p:nvPr/>
        </p:nvGrpSpPr>
        <p:grpSpPr>
          <a:xfrm>
            <a:off x="6320923" y="1807345"/>
            <a:ext cx="2481411" cy="2954384"/>
            <a:chOff x="1827008" y="2120901"/>
            <a:chExt cx="2298700" cy="2736849"/>
          </a:xfrm>
        </p:grpSpPr>
        <p:sp>
          <p:nvSpPr>
            <p:cNvPr id="53" name="矩形 52"/>
            <p:cNvSpPr/>
            <p:nvPr/>
          </p:nvSpPr>
          <p:spPr>
            <a:xfrm>
              <a:off x="1827008" y="2120901"/>
              <a:ext cx="2298700" cy="4445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1218565"/>
              <a:endParaRPr lang="zh-CN" altLang="en-US" sz="1600">
                <a:solidFill>
                  <a:prstClr val="white"/>
                </a:solidFill>
                <a:latin typeface="Calibri" panose="020F0502020204030204"/>
                <a:ea typeface="宋体" panose="02010600030101010101" pitchFamily="2" charset="-122"/>
              </a:endParaRPr>
            </a:p>
          </p:txBody>
        </p:sp>
        <p:sp>
          <p:nvSpPr>
            <p:cNvPr id="54" name="矩形 53"/>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1218565"/>
              <a:endParaRPr lang="zh-CN" altLang="en-US" sz="1600">
                <a:solidFill>
                  <a:prstClr val="white"/>
                </a:solidFill>
                <a:latin typeface="Calibri" panose="020F0502020204030204"/>
                <a:ea typeface="宋体" panose="02010600030101010101" pitchFamily="2" charset="-122"/>
              </a:endParaRPr>
            </a:p>
          </p:txBody>
        </p:sp>
      </p:grpSp>
      <p:grpSp>
        <p:nvGrpSpPr>
          <p:cNvPr id="58" name="组合 57"/>
          <p:cNvGrpSpPr/>
          <p:nvPr/>
        </p:nvGrpSpPr>
        <p:grpSpPr>
          <a:xfrm>
            <a:off x="491439" y="1807345"/>
            <a:ext cx="2481411" cy="2954384"/>
            <a:chOff x="1827008" y="2120901"/>
            <a:chExt cx="2298700" cy="2736849"/>
          </a:xfrm>
        </p:grpSpPr>
        <p:sp>
          <p:nvSpPr>
            <p:cNvPr id="59" name="矩形 58"/>
            <p:cNvSpPr/>
            <p:nvPr/>
          </p:nvSpPr>
          <p:spPr>
            <a:xfrm>
              <a:off x="1827008" y="2120901"/>
              <a:ext cx="2298700" cy="4445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1218565"/>
              <a:endParaRPr lang="zh-CN" altLang="en-US" sz="1600">
                <a:solidFill>
                  <a:prstClr val="white"/>
                </a:solidFill>
                <a:latin typeface="Calibri" panose="020F0502020204030204"/>
                <a:ea typeface="宋体" panose="02010600030101010101" pitchFamily="2" charset="-122"/>
              </a:endParaRPr>
            </a:p>
          </p:txBody>
        </p:sp>
        <p:sp>
          <p:nvSpPr>
            <p:cNvPr id="60" name="矩形 59"/>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1218565"/>
              <a:endParaRPr lang="zh-CN" altLang="en-US" sz="1600">
                <a:solidFill>
                  <a:prstClr val="white"/>
                </a:solidFill>
                <a:latin typeface="Calibri" panose="020F0502020204030204"/>
                <a:ea typeface="宋体" panose="02010600030101010101" pitchFamily="2" charset="-122"/>
              </a:endParaRPr>
            </a:p>
          </p:txBody>
        </p:sp>
      </p:grpSp>
      <p:sp>
        <p:nvSpPr>
          <p:cNvPr id="61" name="文本框 29"/>
          <p:cNvSpPr txBox="1"/>
          <p:nvPr/>
        </p:nvSpPr>
        <p:spPr>
          <a:xfrm>
            <a:off x="898007" y="1835009"/>
            <a:ext cx="1668274" cy="398780"/>
          </a:xfrm>
          <a:prstGeom prst="rect">
            <a:avLst/>
          </a:prstGeom>
          <a:noFill/>
        </p:spPr>
        <p:txBody>
          <a:bodyPr wrap="square" rtlCol="0">
            <a:spAutoFit/>
          </a:bodyPr>
          <a:p>
            <a:pPr algn="ctr" defTabSz="1218565"/>
            <a:r>
              <a:rPr lang="zh-CN" altLang="en-US" sz="2000" dirty="0">
                <a:solidFill>
                  <a:prstClr val="white"/>
                </a:solidFill>
                <a:latin typeface="微软雅黑" panose="020B0503020204020204" pitchFamily="34" charset="-122"/>
                <a:ea typeface="微软雅黑" panose="020B0503020204020204" pitchFamily="34" charset="-122"/>
              </a:rPr>
              <a:t>情景一</a:t>
            </a: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62" name="文本框 30"/>
          <p:cNvSpPr txBox="1"/>
          <p:nvPr/>
        </p:nvSpPr>
        <p:spPr>
          <a:xfrm>
            <a:off x="6727491" y="1847074"/>
            <a:ext cx="1668274" cy="398780"/>
          </a:xfrm>
          <a:prstGeom prst="rect">
            <a:avLst/>
          </a:prstGeom>
          <a:noFill/>
        </p:spPr>
        <p:txBody>
          <a:bodyPr wrap="square" rtlCol="0">
            <a:spAutoFit/>
          </a:bodyPr>
          <a:p>
            <a:pPr algn="ctr" defTabSz="1218565"/>
            <a:r>
              <a:rPr lang="zh-CN" altLang="en-US" sz="2000" dirty="0">
                <a:solidFill>
                  <a:prstClr val="white"/>
                </a:solidFill>
                <a:latin typeface="微软雅黑" panose="020B0503020204020204" pitchFamily="34" charset="-122"/>
                <a:ea typeface="微软雅黑" panose="020B0503020204020204" pitchFamily="34" charset="-122"/>
              </a:rPr>
              <a:t>情景三</a:t>
            </a: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63" name="文本框 31"/>
          <p:cNvSpPr txBox="1"/>
          <p:nvPr/>
        </p:nvSpPr>
        <p:spPr>
          <a:xfrm>
            <a:off x="3830529" y="1849614"/>
            <a:ext cx="1668274" cy="398780"/>
          </a:xfrm>
          <a:prstGeom prst="rect">
            <a:avLst/>
          </a:prstGeom>
          <a:noFill/>
        </p:spPr>
        <p:txBody>
          <a:bodyPr wrap="square" rtlCol="0">
            <a:spAutoFit/>
          </a:bodyPr>
          <a:p>
            <a:pPr algn="ctr" defTabSz="1218565"/>
            <a:r>
              <a:rPr lang="zh-CN" altLang="en-US" sz="2000" dirty="0">
                <a:solidFill>
                  <a:prstClr val="white"/>
                </a:solidFill>
                <a:latin typeface="微软雅黑" panose="020B0503020204020204" pitchFamily="34" charset="-122"/>
                <a:ea typeface="微软雅黑" panose="020B0503020204020204" pitchFamily="34" charset="-122"/>
              </a:rPr>
              <a:t>情景二</a:t>
            </a: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64" name="文本框 32"/>
          <p:cNvSpPr txBox="1"/>
          <p:nvPr/>
        </p:nvSpPr>
        <p:spPr>
          <a:xfrm>
            <a:off x="9068193" y="2035034"/>
            <a:ext cx="1668274" cy="399902"/>
          </a:xfrm>
          <a:prstGeom prst="rect">
            <a:avLst/>
          </a:prstGeom>
          <a:noFill/>
        </p:spPr>
        <p:txBody>
          <a:bodyPr wrap="square" rtlCol="0">
            <a:spAutoFit/>
          </a:bodyPr>
          <a:p>
            <a:pPr algn="ctr" defTabSz="1218565"/>
            <a:r>
              <a:rPr lang="zh-CN" altLang="en-US" sz="2000" dirty="0">
                <a:solidFill>
                  <a:prstClr val="white"/>
                </a:solidFill>
                <a:latin typeface="微软雅黑" panose="020B0503020204020204" pitchFamily="34" charset="-122"/>
                <a:ea typeface="微软雅黑" panose="020B0503020204020204" pitchFamily="34" charset="-122"/>
              </a:rPr>
              <a:t>项目四</a:t>
            </a: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65" name="文本框 33"/>
          <p:cNvSpPr txBox="1"/>
          <p:nvPr/>
        </p:nvSpPr>
        <p:spPr>
          <a:xfrm>
            <a:off x="701040" y="2357120"/>
            <a:ext cx="2117090" cy="1938020"/>
          </a:xfrm>
          <a:prstGeom prst="rect">
            <a:avLst/>
          </a:prstGeom>
          <a:noFill/>
        </p:spPr>
        <p:txBody>
          <a:bodyPr wrap="square" rtlCol="0">
            <a:spAutoFit/>
          </a:bodyPr>
          <a:p>
            <a:pPr algn="just" defTabSz="1218565"/>
            <a:r>
              <a:rPr lang="zh-CN" altLang="en-US" sz="2000" dirty="0">
                <a:solidFill>
                  <a:prstClr val="black">
                    <a:lumMod val="85000"/>
                    <a:lumOff val="15000"/>
                  </a:prstClr>
                </a:solidFill>
                <a:latin typeface="+mn-ea"/>
                <a:cs typeface="+mn-ea"/>
              </a:rPr>
              <a:t>美国从中国进口这1333种产品的税率增加25%，同时中国从美国进口106项产品的税率也增加25%。</a:t>
            </a:r>
            <a:endParaRPr lang="zh-CN" altLang="en-US" sz="2000" dirty="0">
              <a:solidFill>
                <a:prstClr val="black">
                  <a:lumMod val="85000"/>
                  <a:lumOff val="15000"/>
                </a:prstClr>
              </a:solidFill>
              <a:latin typeface="+mn-ea"/>
              <a:cs typeface="+mn-ea"/>
            </a:endParaRPr>
          </a:p>
        </p:txBody>
      </p:sp>
      <p:sp>
        <p:nvSpPr>
          <p:cNvPr id="66" name="文本框 34"/>
          <p:cNvSpPr txBox="1"/>
          <p:nvPr/>
        </p:nvSpPr>
        <p:spPr>
          <a:xfrm>
            <a:off x="3505835" y="2350135"/>
            <a:ext cx="2331085" cy="2245360"/>
          </a:xfrm>
          <a:prstGeom prst="rect">
            <a:avLst/>
          </a:prstGeom>
          <a:noFill/>
        </p:spPr>
        <p:txBody>
          <a:bodyPr wrap="square" rtlCol="0">
            <a:spAutoFit/>
          </a:bodyPr>
          <a:p>
            <a:pPr algn="just" defTabSz="1218565"/>
            <a:r>
              <a:rPr lang="zh-CN" altLang="en-US" sz="2000" dirty="0">
                <a:solidFill>
                  <a:prstClr val="black">
                    <a:lumMod val="85000"/>
                    <a:lumOff val="15000"/>
                  </a:prstClr>
                </a:solidFill>
                <a:latin typeface="+mn-ea"/>
                <a:cs typeface="+mn-ea"/>
              </a:rPr>
              <a:t>经过四轮摩擦后，美国对中国总计约5500亿美元产品加征了关税，中国也被迫对美进口的约1850亿美元产品加征关税。</a:t>
            </a:r>
            <a:endParaRPr lang="zh-CN" altLang="en-US" sz="2000" dirty="0">
              <a:solidFill>
                <a:prstClr val="black">
                  <a:lumMod val="85000"/>
                  <a:lumOff val="15000"/>
                </a:prstClr>
              </a:solidFill>
              <a:latin typeface="+mn-ea"/>
              <a:cs typeface="+mn-ea"/>
            </a:endParaRPr>
          </a:p>
        </p:txBody>
      </p:sp>
      <p:sp>
        <p:nvSpPr>
          <p:cNvPr id="67" name="文本框 35"/>
          <p:cNvSpPr txBox="1"/>
          <p:nvPr/>
        </p:nvSpPr>
        <p:spPr>
          <a:xfrm>
            <a:off x="6578600" y="2435225"/>
            <a:ext cx="2023110" cy="1322070"/>
          </a:xfrm>
          <a:prstGeom prst="rect">
            <a:avLst/>
          </a:prstGeom>
          <a:noFill/>
        </p:spPr>
        <p:txBody>
          <a:bodyPr wrap="square" rtlCol="0">
            <a:spAutoFit/>
          </a:bodyPr>
          <a:p>
            <a:pPr algn="just" defTabSz="1218565"/>
            <a:r>
              <a:rPr lang="zh-CN" altLang="en-US" sz="2000" dirty="0">
                <a:solidFill>
                  <a:prstClr val="black">
                    <a:lumMod val="85000"/>
                    <a:lumOff val="15000"/>
                  </a:prstClr>
                </a:solidFill>
                <a:latin typeface="+mn-ea"/>
                <a:cs typeface="+mn-ea"/>
              </a:rPr>
              <a:t>仅美国依据301调查结果对中国进口的</a:t>
            </a:r>
            <a:r>
              <a:rPr lang="en-US" altLang="zh-CN" sz="2000" dirty="0">
                <a:solidFill>
                  <a:prstClr val="black">
                    <a:lumMod val="85000"/>
                    <a:lumOff val="15000"/>
                  </a:prstClr>
                </a:solidFill>
                <a:latin typeface="+mn-ea"/>
                <a:cs typeface="+mn-ea"/>
              </a:rPr>
              <a:t>1333</a:t>
            </a:r>
            <a:r>
              <a:rPr lang="zh-CN" altLang="en-US" sz="2000" dirty="0">
                <a:solidFill>
                  <a:prstClr val="black">
                    <a:lumMod val="85000"/>
                    <a:lumOff val="15000"/>
                  </a:prstClr>
                </a:solidFill>
                <a:latin typeface="+mn-ea"/>
                <a:cs typeface="+mn-ea"/>
              </a:rPr>
              <a:t>种产品</a:t>
            </a:r>
            <a:r>
              <a:rPr lang="zh-CN" altLang="en-US" sz="2000" dirty="0">
                <a:solidFill>
                  <a:prstClr val="black">
                    <a:lumMod val="85000"/>
                    <a:lumOff val="15000"/>
                  </a:prstClr>
                </a:solidFill>
                <a:latin typeface="+mn-ea"/>
                <a:cs typeface="+mn-ea"/>
              </a:rPr>
              <a:t>加征25%关税。</a:t>
            </a:r>
            <a:endParaRPr lang="zh-CN" altLang="en-US" sz="2000" dirty="0">
              <a:solidFill>
                <a:prstClr val="black">
                  <a:lumMod val="85000"/>
                  <a:lumOff val="15000"/>
                </a:prstClr>
              </a:solidFill>
              <a:latin typeface="+mn-ea"/>
              <a:cs typeface="+mn-ea"/>
            </a:endParaRPr>
          </a:p>
        </p:txBody>
      </p:sp>
      <p:grpSp>
        <p:nvGrpSpPr>
          <p:cNvPr id="69" name="组合 68"/>
          <p:cNvGrpSpPr/>
          <p:nvPr/>
        </p:nvGrpSpPr>
        <p:grpSpPr>
          <a:xfrm>
            <a:off x="9275578" y="1835285"/>
            <a:ext cx="2481411" cy="2954384"/>
            <a:chOff x="1827008" y="2120901"/>
            <a:chExt cx="2298700" cy="2736849"/>
          </a:xfrm>
        </p:grpSpPr>
        <p:sp>
          <p:nvSpPr>
            <p:cNvPr id="70" name="矩形 69"/>
            <p:cNvSpPr/>
            <p:nvPr/>
          </p:nvSpPr>
          <p:spPr>
            <a:xfrm>
              <a:off x="1827008" y="2120901"/>
              <a:ext cx="2298700" cy="444500"/>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1218565"/>
              <a:endParaRPr lang="zh-CN" altLang="en-US" sz="1600">
                <a:solidFill>
                  <a:prstClr val="white"/>
                </a:solidFill>
                <a:latin typeface="Calibri" panose="020F0502020204030204"/>
                <a:ea typeface="宋体" panose="02010600030101010101" pitchFamily="2" charset="-122"/>
              </a:endParaRPr>
            </a:p>
          </p:txBody>
        </p:sp>
        <p:sp>
          <p:nvSpPr>
            <p:cNvPr id="71" name="矩形 70"/>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1218565"/>
              <a:endParaRPr lang="zh-CN" altLang="en-US" sz="1600">
                <a:solidFill>
                  <a:prstClr val="white"/>
                </a:solidFill>
                <a:latin typeface="Calibri" panose="020F0502020204030204"/>
                <a:ea typeface="宋体" panose="02010600030101010101" pitchFamily="2" charset="-122"/>
              </a:endParaRPr>
            </a:p>
          </p:txBody>
        </p:sp>
      </p:grpSp>
      <p:sp>
        <p:nvSpPr>
          <p:cNvPr id="72" name="文本框 30"/>
          <p:cNvSpPr txBox="1"/>
          <p:nvPr/>
        </p:nvSpPr>
        <p:spPr>
          <a:xfrm>
            <a:off x="9682146" y="1875014"/>
            <a:ext cx="1668274" cy="398780"/>
          </a:xfrm>
          <a:prstGeom prst="rect">
            <a:avLst/>
          </a:prstGeom>
          <a:noFill/>
        </p:spPr>
        <p:txBody>
          <a:bodyPr wrap="square" rtlCol="0">
            <a:spAutoFit/>
          </a:bodyPr>
          <a:p>
            <a:pPr algn="ctr" defTabSz="1218565"/>
            <a:r>
              <a:rPr lang="zh-CN" altLang="en-US" sz="2000" dirty="0">
                <a:solidFill>
                  <a:prstClr val="white"/>
                </a:solidFill>
                <a:latin typeface="微软雅黑" panose="020B0503020204020204" pitchFamily="34" charset="-122"/>
                <a:ea typeface="微软雅黑" panose="020B0503020204020204" pitchFamily="34" charset="-122"/>
              </a:rPr>
              <a:t>情景三</a:t>
            </a: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73" name="文本框 35"/>
          <p:cNvSpPr txBox="1"/>
          <p:nvPr/>
        </p:nvSpPr>
        <p:spPr>
          <a:xfrm>
            <a:off x="9519285" y="2435225"/>
            <a:ext cx="2033905" cy="1322070"/>
          </a:xfrm>
          <a:prstGeom prst="rect">
            <a:avLst/>
          </a:prstGeom>
          <a:noFill/>
        </p:spPr>
        <p:txBody>
          <a:bodyPr wrap="square" rtlCol="0">
            <a:spAutoFit/>
          </a:bodyPr>
          <a:p>
            <a:pPr algn="just" defTabSz="1218565"/>
            <a:r>
              <a:rPr lang="zh-CN" altLang="en-US" sz="2000" dirty="0">
                <a:solidFill>
                  <a:prstClr val="black">
                    <a:lumMod val="85000"/>
                    <a:lumOff val="15000"/>
                  </a:prstClr>
                </a:solidFill>
                <a:latin typeface="+mn-ea"/>
                <a:cs typeface="+mn-ea"/>
              </a:rPr>
              <a:t>仅中国对从美国进口的106项下产品加征25%关税。</a:t>
            </a:r>
            <a:endParaRPr lang="zh-CN" altLang="en-US" sz="2000" dirty="0">
              <a:solidFill>
                <a:prstClr val="black">
                  <a:lumMod val="85000"/>
                  <a:lumOff val="15000"/>
                </a:prstClr>
              </a:solidFill>
              <a:latin typeface="+mn-ea"/>
              <a:cs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949"/>
                            </p:stCondLst>
                            <p:childTnLst>
                              <p:par>
                                <p:cTn id="13" presetID="16" presetClass="entr" presetSubtype="37"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par>
                          <p:cTn id="16" fill="hold">
                            <p:stCondLst>
                              <p:cond delay="1449"/>
                            </p:stCondLst>
                            <p:childTnLst>
                              <p:par>
                                <p:cTn id="17" presetID="22" presetClass="entr" presetSubtype="1" fill="hold"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wipe(up)">
                                      <p:cBhvr>
                                        <p:cTn id="19" dur="500"/>
                                        <p:tgtEl>
                                          <p:spTgt spid="58"/>
                                        </p:tgtEl>
                                      </p:cBhvr>
                                    </p:animEffect>
                                  </p:childTnLst>
                                </p:cTn>
                              </p:par>
                            </p:childTnLst>
                          </p:cTn>
                        </p:par>
                        <p:par>
                          <p:cTn id="20" fill="hold">
                            <p:stCondLst>
                              <p:cond delay="1949"/>
                            </p:stCondLst>
                            <p:childTnLst>
                              <p:par>
                                <p:cTn id="21" presetID="22" presetClass="entr" presetSubtype="8"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left)">
                                      <p:cBhvr>
                                        <p:cTn id="23" dur="500"/>
                                        <p:tgtEl>
                                          <p:spTgt spid="61"/>
                                        </p:tgtEl>
                                      </p:cBhvr>
                                    </p:animEffect>
                                  </p:childTnLst>
                                </p:cTn>
                              </p:par>
                            </p:childTnLst>
                          </p:cTn>
                        </p:par>
                        <p:par>
                          <p:cTn id="24" fill="hold">
                            <p:stCondLst>
                              <p:cond delay="2449"/>
                            </p:stCondLst>
                            <p:childTnLst>
                              <p:par>
                                <p:cTn id="25" presetID="22" presetClass="entr" presetSubtype="8" fill="hold" grpId="0" nodeType="after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ipe(left)">
                                      <p:cBhvr>
                                        <p:cTn id="27" dur="500"/>
                                        <p:tgtEl>
                                          <p:spTgt spid="65"/>
                                        </p:tgtEl>
                                      </p:cBhvr>
                                    </p:animEffect>
                                  </p:childTnLst>
                                </p:cTn>
                              </p:par>
                            </p:childTnLst>
                          </p:cTn>
                        </p:par>
                        <p:par>
                          <p:cTn id="28" fill="hold">
                            <p:stCondLst>
                              <p:cond delay="2949"/>
                            </p:stCondLst>
                            <p:childTnLst>
                              <p:par>
                                <p:cTn id="29" presetID="22" presetClass="entr" presetSubtype="1"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up)">
                                      <p:cBhvr>
                                        <p:cTn id="31" dur="500"/>
                                        <p:tgtEl>
                                          <p:spTgt spid="49"/>
                                        </p:tgtEl>
                                      </p:cBhvr>
                                    </p:animEffect>
                                  </p:childTnLst>
                                </p:cTn>
                              </p:par>
                            </p:childTnLst>
                          </p:cTn>
                        </p:par>
                        <p:par>
                          <p:cTn id="32" fill="hold">
                            <p:stCondLst>
                              <p:cond delay="3449"/>
                            </p:stCondLst>
                            <p:childTnLst>
                              <p:par>
                                <p:cTn id="33" presetID="22" presetClass="entr" presetSubtype="8"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3949"/>
                            </p:stCondLst>
                            <p:childTnLst>
                              <p:par>
                                <p:cTn id="37" presetID="22" presetClass="entr" presetSubtype="8"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wipe(left)">
                                      <p:cBhvr>
                                        <p:cTn id="39" dur="500"/>
                                        <p:tgtEl>
                                          <p:spTgt spid="66"/>
                                        </p:tgtEl>
                                      </p:cBhvr>
                                    </p:animEffect>
                                  </p:childTnLst>
                                </p:cTn>
                              </p:par>
                            </p:childTnLst>
                          </p:cTn>
                        </p:par>
                        <p:par>
                          <p:cTn id="40" fill="hold">
                            <p:stCondLst>
                              <p:cond delay="4449"/>
                            </p:stCondLst>
                            <p:childTnLst>
                              <p:par>
                                <p:cTn id="41" presetID="22" presetClass="entr" presetSubtype="1"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up)">
                                      <p:cBhvr>
                                        <p:cTn id="43" dur="500"/>
                                        <p:tgtEl>
                                          <p:spTgt spid="52"/>
                                        </p:tgtEl>
                                      </p:cBhvr>
                                    </p:animEffect>
                                  </p:childTnLst>
                                </p:cTn>
                              </p:par>
                            </p:childTnLst>
                          </p:cTn>
                        </p:par>
                        <p:par>
                          <p:cTn id="44" fill="hold">
                            <p:stCondLst>
                              <p:cond delay="4949"/>
                            </p:stCondLst>
                            <p:childTnLst>
                              <p:par>
                                <p:cTn id="45" presetID="22" presetClass="entr" presetSubtype="8" fill="hold" grpId="0" nodeType="after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wipe(left)">
                                      <p:cBhvr>
                                        <p:cTn id="47" dur="500"/>
                                        <p:tgtEl>
                                          <p:spTgt spid="62"/>
                                        </p:tgtEl>
                                      </p:cBhvr>
                                    </p:animEffect>
                                  </p:childTnLst>
                                </p:cTn>
                              </p:par>
                            </p:childTnLst>
                          </p:cTn>
                        </p:par>
                        <p:par>
                          <p:cTn id="48" fill="hold">
                            <p:stCondLst>
                              <p:cond delay="5449"/>
                            </p:stCondLst>
                            <p:childTnLst>
                              <p:par>
                                <p:cTn id="49" presetID="22" presetClass="entr" presetSubtype="8" fill="hold" grpId="0" nodeType="after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wipe(left)">
                                      <p:cBhvr>
                                        <p:cTn id="51" dur="500"/>
                                        <p:tgtEl>
                                          <p:spTgt spid="67"/>
                                        </p:tgtEl>
                                      </p:cBhvr>
                                    </p:animEffect>
                                  </p:childTnLst>
                                </p:cTn>
                              </p:par>
                            </p:childTnLst>
                          </p:cTn>
                        </p:par>
                        <p:par>
                          <p:cTn id="52" fill="hold">
                            <p:stCondLst>
                              <p:cond delay="5949"/>
                            </p:stCondLst>
                            <p:childTnLst>
                              <p:par>
                                <p:cTn id="53" presetID="22" presetClass="entr" presetSubtype="8"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left)">
                                      <p:cBhvr>
                                        <p:cTn id="55" dur="500"/>
                                        <p:tgtEl>
                                          <p:spTgt spid="64"/>
                                        </p:tgtEl>
                                      </p:cBhvr>
                                    </p:animEffect>
                                  </p:childTnLst>
                                </p:cTn>
                              </p:par>
                            </p:childTnLst>
                          </p:cTn>
                        </p:par>
                        <p:par>
                          <p:cTn id="56" fill="hold">
                            <p:stCondLst>
                              <p:cond delay="6449"/>
                            </p:stCondLst>
                            <p:childTnLst>
                              <p:par>
                                <p:cTn id="57" presetID="22" presetClass="entr" presetSubtype="1" fill="hold" nodeType="after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wipe(up)">
                                      <p:cBhvr>
                                        <p:cTn id="59" dur="500"/>
                                        <p:tgtEl>
                                          <p:spTgt spid="69"/>
                                        </p:tgtEl>
                                      </p:cBhvr>
                                    </p:animEffect>
                                  </p:childTnLst>
                                </p:cTn>
                              </p:par>
                            </p:childTnLst>
                          </p:cTn>
                        </p:par>
                        <p:par>
                          <p:cTn id="60" fill="hold">
                            <p:stCondLst>
                              <p:cond delay="6949"/>
                            </p:stCondLst>
                            <p:childTnLst>
                              <p:par>
                                <p:cTn id="61" presetID="22" presetClass="entr" presetSubtype="8"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left)">
                                      <p:cBhvr>
                                        <p:cTn id="63" dur="500"/>
                                        <p:tgtEl>
                                          <p:spTgt spid="72"/>
                                        </p:tgtEl>
                                      </p:cBhvr>
                                    </p:animEffect>
                                  </p:childTnLst>
                                </p:cTn>
                              </p:par>
                            </p:childTnLst>
                          </p:cTn>
                        </p:par>
                        <p:par>
                          <p:cTn id="64" fill="hold">
                            <p:stCondLst>
                              <p:cond delay="7449"/>
                            </p:stCondLst>
                            <p:childTnLst>
                              <p:par>
                                <p:cTn id="65" presetID="22" presetClass="entr" presetSubtype="8" fill="hold" grpId="0" nodeType="after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left)">
                                      <p:cBhvr>
                                        <p:cTn id="6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P spid="61" grpId="0"/>
      <p:bldP spid="62" grpId="0"/>
      <p:bldP spid="63" grpId="0"/>
      <p:bldP spid="64" grpId="0"/>
      <p:bldP spid="65" grpId="0"/>
      <p:bldP spid="66" grpId="0"/>
      <p:bldP spid="67"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p:nvPr/>
        </p:nvSpPr>
        <p:spPr>
          <a:xfrm>
            <a:off x="876213" y="157969"/>
            <a:ext cx="3800290" cy="521970"/>
          </a:xfrm>
          <a:prstGeom prst="rect">
            <a:avLst/>
          </a:prstGeom>
          <a:noFill/>
        </p:spPr>
        <p:txBody>
          <a:bodyPr wrap="square" rtlCol="0">
            <a:spAutoFit/>
          </a:bodyPr>
          <a:lstStyle/>
          <a:p>
            <a:pPr defTabSz="1218565"/>
            <a:r>
              <a:rPr lang="zh-CN" altLang="en-US" sz="2800" b="1" dirty="0">
                <a:solidFill>
                  <a:srgbClr val="005DA2"/>
                </a:solidFill>
                <a:latin typeface="微软雅黑" panose="020B0503020204020204" pitchFamily="34" charset="-122"/>
                <a:ea typeface="微软雅黑" panose="020B0503020204020204" pitchFamily="34" charset="-122"/>
              </a:rPr>
              <a:t>关税政策影响效果分析</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876213" y="678709"/>
            <a:ext cx="11315787" cy="1541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0" y="144765"/>
            <a:ext cx="777046" cy="5493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Arial" panose="020B0604020202020204" pitchFamily="34" charset="0"/>
                <a:cs typeface="Arial" panose="020B0604020202020204" pitchFamily="34" charset="0"/>
              </a:rPr>
              <a:t>4</a:t>
            </a:r>
            <a:endParaRPr lang="en-US" altLang="zh-CN" sz="4000" dirty="0">
              <a:latin typeface="Arial" panose="020B0604020202020204" pitchFamily="34" charset="0"/>
              <a:cs typeface="Arial" panose="020B0604020202020204" pitchFamily="34" charset="0"/>
            </a:endParaRPr>
          </a:p>
        </p:txBody>
      </p:sp>
      <p:sp>
        <p:nvSpPr>
          <p:cNvPr id="6" name="矩形 5"/>
          <p:cNvSpPr/>
          <p:nvPr/>
        </p:nvSpPr>
        <p:spPr>
          <a:xfrm>
            <a:off x="508000" y="958215"/>
            <a:ext cx="1929765" cy="463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defTabSz="1218565"/>
            <a:r>
              <a:rPr lang="en-US" altLang="zh-CN" sz="2400" dirty="0">
                <a:solidFill>
                  <a:prstClr val="white"/>
                </a:solidFill>
                <a:latin typeface="微软雅黑" panose="020B0503020204020204" pitchFamily="34" charset="-122"/>
                <a:ea typeface="微软雅黑" panose="020B0503020204020204" pitchFamily="34" charset="-122"/>
              </a:rPr>
              <a:t>4.2</a:t>
            </a:r>
            <a:r>
              <a:rPr lang="zh-CN" altLang="en-US" sz="2400" dirty="0">
                <a:solidFill>
                  <a:prstClr val="white"/>
                </a:solidFill>
                <a:latin typeface="微软雅黑" panose="020B0503020204020204" pitchFamily="34" charset="-122"/>
                <a:ea typeface="微软雅黑" panose="020B0503020204020204" pitchFamily="34" charset="-122"/>
              </a:rPr>
              <a:t>计算结果</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11"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2"/>
          <p:cNvSpPr>
            <a:spLocks noChangeArrowheads="1"/>
          </p:cNvSpPr>
          <p:nvPr/>
        </p:nvSpPr>
        <p:spPr bwMode="auto">
          <a:xfrm>
            <a:off x="3709852" y="39078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 name="Rectangle 4"/>
          <p:cNvSpPr>
            <a:spLocks noChangeArrowheads="1"/>
          </p:cNvSpPr>
          <p:nvPr/>
        </p:nvSpPr>
        <p:spPr bwMode="auto">
          <a:xfrm>
            <a:off x="8444944" y="10654677"/>
            <a:ext cx="13909103" cy="5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6"/>
          <p:cNvSpPr>
            <a:spLocks noChangeArrowheads="1"/>
          </p:cNvSpPr>
          <p:nvPr/>
        </p:nvSpPr>
        <p:spPr bwMode="auto">
          <a:xfrm>
            <a:off x="3709852" y="4903549"/>
            <a:ext cx="13909103" cy="5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5" name="Rectangle 10"/>
          <p:cNvSpPr>
            <a:spLocks noChangeArrowheads="1"/>
          </p:cNvSpPr>
          <p:nvPr/>
        </p:nvSpPr>
        <p:spPr bwMode="auto">
          <a:xfrm>
            <a:off x="5854978" y="4761784"/>
            <a:ext cx="1721221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 name="Rectangle 2"/>
          <p:cNvSpPr>
            <a:spLocks noChangeArrowheads="1"/>
          </p:cNvSpPr>
          <p:nvPr/>
        </p:nvSpPr>
        <p:spPr bwMode="auto">
          <a:xfrm>
            <a:off x="4316504" y="1822077"/>
            <a:ext cx="272526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9" name="Rectangle 6"/>
          <p:cNvSpPr>
            <a:spLocks noChangeArrowheads="1"/>
          </p:cNvSpPr>
          <p:nvPr/>
        </p:nvSpPr>
        <p:spPr bwMode="auto">
          <a:xfrm>
            <a:off x="3119164" y="2647891"/>
            <a:ext cx="1516156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12" name="表格 11"/>
          <p:cNvGraphicFramePr/>
          <p:nvPr>
            <p:custDataLst>
              <p:tags r:id="rId1"/>
            </p:custDataLst>
          </p:nvPr>
        </p:nvGraphicFramePr>
        <p:xfrm>
          <a:off x="508000" y="1790065"/>
          <a:ext cx="7626985" cy="4436110"/>
        </p:xfrm>
        <a:graphic>
          <a:graphicData uri="http://schemas.openxmlformats.org/drawingml/2006/table">
            <a:tbl>
              <a:tblPr firstRow="1" bandRow="1">
                <a:tableStyleId>{5940675A-B579-460E-94D1-54222C63F5DA}</a:tableStyleId>
              </a:tblPr>
              <a:tblGrid>
                <a:gridCol w="1087755"/>
                <a:gridCol w="768985"/>
                <a:gridCol w="807085"/>
                <a:gridCol w="868045"/>
                <a:gridCol w="840105"/>
                <a:gridCol w="842645"/>
                <a:gridCol w="795655"/>
                <a:gridCol w="833755"/>
                <a:gridCol w="782955"/>
              </a:tblGrid>
              <a:tr h="316865">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行业编号</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加征关税前</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同时加征</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仅美国加征</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仅中国加征</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16865">
                <a:tc>
                  <a:txBody>
                    <a:bodyPr/>
                    <a:p>
                      <a:pPr indent="0" algn="ctr">
                        <a:buNone/>
                      </a:pPr>
                      <a:r>
                        <a:rPr lang="en-US" sz="1600" b="0">
                          <a:latin typeface="Calibri" panose="020F0502020204030204" pitchFamily="34" charset="0"/>
                          <a:cs typeface="Calibri" panose="020F0502020204030204" pitchFamily="34" charset="0"/>
                        </a:rPr>
                        <a:t> </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美国</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中国</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美国</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中国</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美国</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中国</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美国</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中国</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6865">
                <a:tc>
                  <a:txBody>
                    <a:bodyPr/>
                    <a:p>
                      <a:pPr indent="0" algn="ctr">
                        <a:buNone/>
                      </a:pPr>
                      <a:r>
                        <a:rPr lang="en-US" sz="1600" b="0">
                          <a:latin typeface="Calibri" panose="020F0502020204030204" pitchFamily="34" charset="0"/>
                          <a:cs typeface="Calibri" panose="020F0502020204030204" pitchFamily="34" charset="0"/>
                        </a:rPr>
                        <a:t>C01</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0.1212</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0.2064</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0.1633</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0.2114</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0.1633</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0.2068</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0.1212</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0.2064</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6865">
                <a:tc>
                  <a:txBody>
                    <a:bodyPr/>
                    <a:p>
                      <a:pPr indent="0" algn="ctr">
                        <a:buNone/>
                      </a:pPr>
                      <a:r>
                        <a:rPr lang="en-US" sz="1600" b="0">
                          <a:latin typeface="Calibri" panose="020F0502020204030204" pitchFamily="34" charset="0"/>
                          <a:cs typeface="Calibri" panose="020F0502020204030204" pitchFamily="34" charset="0"/>
                        </a:rPr>
                        <a:t>C02</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0.0630</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0.2761</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0.0893</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0.2819</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0.0892</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0.2768</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0.0630</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0.2761</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6865">
                <a:tc>
                  <a:txBody>
                    <a:bodyPr/>
                    <a:p>
                      <a:pPr indent="0" algn="ctr">
                        <a:buNone/>
                      </a:pPr>
                      <a:r>
                        <a:rPr lang="en-US" sz="1600" b="0">
                          <a:latin typeface="Calibri" panose="020F0502020204030204" pitchFamily="34" charset="0"/>
                          <a:cs typeface="Calibri" panose="020F0502020204030204" pitchFamily="34" charset="0"/>
                        </a:rPr>
                        <a:t>C03</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0.0630</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0.1661</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0.0893</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0.1695</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0.0892</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0.1665</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0.0630</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0.1661</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6865">
                <a:tc>
                  <a:txBody>
                    <a:bodyPr/>
                    <a:p>
                      <a:pPr indent="0" algn="ctr">
                        <a:buNone/>
                      </a:pPr>
                      <a:r>
                        <a:rPr lang="en-US" sz="1600" b="0">
                          <a:latin typeface="Calibri" panose="020F0502020204030204" pitchFamily="34" charset="0"/>
                          <a:cs typeface="Calibri" panose="020F0502020204030204" pitchFamily="34" charset="0"/>
                        </a:rPr>
                        <a:t>C04</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0.0516</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0.2450</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0.1098</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0.2480</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0.1097</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0.2457</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0.0516</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0.2450</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6865">
                <a:tc>
                  <a:txBody>
                    <a:bodyPr/>
                    <a:p>
                      <a:pPr indent="0" algn="ctr">
                        <a:buNone/>
                      </a:pPr>
                      <a:r>
                        <a:rPr lang="en-US" sz="1600" b="0">
                          <a:latin typeface="Calibri" panose="020F0502020204030204" pitchFamily="34" charset="0"/>
                          <a:cs typeface="Calibri" panose="020F0502020204030204" pitchFamily="34" charset="0"/>
                        </a:rPr>
                        <a:t>C05</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0.1403</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0.3316</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0.1953</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0.3385</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0.1953</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0.3322</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0.1403</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0.3316</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6865">
                <a:tc>
                  <a:txBody>
                    <a:bodyPr/>
                    <a:p>
                      <a:pPr indent="0" algn="ctr">
                        <a:buNone/>
                      </a:pPr>
                      <a:r>
                        <a:rPr lang="en-US" sz="1600" b="0">
                          <a:latin typeface="Calibri" panose="020F0502020204030204" pitchFamily="34" charset="0"/>
                          <a:cs typeface="Calibri" panose="020F0502020204030204" pitchFamily="34" charset="0"/>
                        </a:rPr>
                        <a:t>C06</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0.3429</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0.4280</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0.3942</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0.4349</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0.3941</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0.4286</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0.3429</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0.4280</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6865">
                <a:tc>
                  <a:txBody>
                    <a:bodyPr/>
                    <a:p>
                      <a:pPr indent="0" algn="ctr">
                        <a:buNone/>
                      </a:pPr>
                      <a:r>
                        <a:rPr lang="en-US" sz="1600" b="0">
                          <a:latin typeface="Calibri" panose="020F0502020204030204" pitchFamily="34" charset="0"/>
                          <a:cs typeface="Calibri" panose="020F0502020204030204" pitchFamily="34" charset="0"/>
                        </a:rPr>
                        <a:t>C07</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0.1339</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0.3111</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0.2078</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0.3167</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0.2077</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0.3120</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0.1339</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0.3111</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6865">
                <a:tc>
                  <a:txBody>
                    <a:bodyPr/>
                    <a:p>
                      <a:pPr indent="0" algn="ctr">
                        <a:buNone/>
                      </a:pPr>
                      <a:r>
                        <a:rPr lang="en-US" sz="1600" b="0">
                          <a:latin typeface="Calibri" panose="020F0502020204030204" pitchFamily="34" charset="0"/>
                          <a:cs typeface="Calibri" panose="020F0502020204030204" pitchFamily="34" charset="0"/>
                        </a:rPr>
                        <a:t>C08</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0.1831</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0.4676</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0.2783</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0.4755</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0.2781</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0.4687</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0.1831</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0.4676</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6865">
                <a:tc>
                  <a:txBody>
                    <a:bodyPr/>
                    <a:p>
                      <a:pPr indent="0" algn="ctr">
                        <a:buNone/>
                      </a:pPr>
                      <a:r>
                        <a:rPr lang="en-US" sz="1600" b="0">
                          <a:latin typeface="Calibri" panose="020F0502020204030204" pitchFamily="34" charset="0"/>
                          <a:cs typeface="Calibri" panose="020F0502020204030204" pitchFamily="34" charset="0"/>
                        </a:rPr>
                        <a:t>C09</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0.1694</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0.4297</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0.2628</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0.4367</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0.2627</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0.4309</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0.1694</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0.4297</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6865">
                <a:tc>
                  <a:txBody>
                    <a:bodyPr/>
                    <a:p>
                      <a:pPr indent="0" algn="ctr">
                        <a:buNone/>
                      </a:pPr>
                      <a:r>
                        <a:rPr lang="en-US" sz="1600" b="0">
                          <a:latin typeface="Calibri" panose="020F0502020204030204" pitchFamily="34" charset="0"/>
                          <a:cs typeface="Calibri" panose="020F0502020204030204" pitchFamily="34" charset="0"/>
                        </a:rPr>
                        <a:t>C10</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0.0588</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0.3247</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0.0912</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0.3282</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0.0911</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0.3256</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0.0588</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0.3247</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6865">
                <a:tc>
                  <a:txBody>
                    <a:bodyPr/>
                    <a:p>
                      <a:pPr indent="0" algn="ctr">
                        <a:buNone/>
                      </a:pPr>
                      <a:r>
                        <a:rPr lang="en-US" sz="1600" b="0">
                          <a:latin typeface="Calibri" panose="020F0502020204030204" pitchFamily="34" charset="0"/>
                          <a:cs typeface="Calibri" panose="020F0502020204030204" pitchFamily="34" charset="0"/>
                        </a:rPr>
                        <a:t>C11</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0.2556</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0.5146</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0.3111</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0.5279</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0.3109</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0.5156</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0..2556</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0.5146</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6865">
                <a:tc>
                  <a:txBody>
                    <a:bodyPr/>
                    <a:p>
                      <a:pPr indent="0" algn="ctr">
                        <a:buNone/>
                      </a:pPr>
                      <a:r>
                        <a:rPr lang="en-US" sz="1600" b="0">
                          <a:latin typeface="Calibri" panose="020F0502020204030204" pitchFamily="34" charset="0"/>
                          <a:cs typeface="Calibri" panose="020F0502020204030204" pitchFamily="34" charset="0"/>
                        </a:rPr>
                        <a:t>C12</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0.2556</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0.3177</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0.3111</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0.3239</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0.3109</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0.3184</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0.2556</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0.3177</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3" name="文本框 12"/>
          <p:cNvSpPr txBox="1"/>
          <p:nvPr/>
        </p:nvSpPr>
        <p:spPr>
          <a:xfrm>
            <a:off x="508000" y="1421765"/>
            <a:ext cx="7626985" cy="368300"/>
          </a:xfrm>
          <a:prstGeom prst="rect">
            <a:avLst/>
          </a:prstGeom>
          <a:noFill/>
        </p:spPr>
        <p:txBody>
          <a:bodyPr wrap="square" rtlCol="0">
            <a:spAutoFit/>
          </a:bodyPr>
          <a:p>
            <a:pPr algn="r"/>
            <a:r>
              <a:rPr lang="zh-CN" altLang="en-US"/>
              <a:t>表2：中美贸易摩擦前后的价格效应           （单位：%）</a:t>
            </a:r>
            <a:endParaRPr lang="zh-CN" altLang="en-US"/>
          </a:p>
        </p:txBody>
      </p:sp>
      <p:sp>
        <p:nvSpPr>
          <p:cNvPr id="14" name="圆角矩形 13"/>
          <p:cNvSpPr/>
          <p:nvPr/>
        </p:nvSpPr>
        <p:spPr>
          <a:xfrm>
            <a:off x="8444865" y="1421765"/>
            <a:ext cx="3183890" cy="4803775"/>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nvSpPr>
        <p:spPr>
          <a:xfrm>
            <a:off x="8506460" y="1518285"/>
            <a:ext cx="3061335" cy="4707890"/>
          </a:xfrm>
          <a:prstGeom prst="rect">
            <a:avLst/>
          </a:prstGeom>
          <a:noFill/>
        </p:spPr>
        <p:txBody>
          <a:bodyPr wrap="square" rtlCol="0">
            <a:spAutoFit/>
          </a:bodyPr>
          <a:p>
            <a:pPr algn="just"/>
            <a:r>
              <a:rPr lang="zh-CN" altLang="en-US" sz="2000">
                <a:latin typeface="+mn-ea"/>
                <a:cs typeface="+mn-ea"/>
              </a:rPr>
              <a:t>利用WIOD分行业的关税率数据，代入模型计算可以得到国家行业的累积关税成本（即关税的价格效应），计算结果如表2所示。</a:t>
            </a:r>
            <a:endParaRPr lang="zh-CN" altLang="en-US" sz="2000">
              <a:latin typeface="+mn-ea"/>
              <a:cs typeface="+mn-ea"/>
            </a:endParaRPr>
          </a:p>
          <a:p>
            <a:pPr algn="just"/>
            <a:r>
              <a:rPr lang="zh-CN" altLang="en-US" sz="2000">
                <a:latin typeface="+mn-ea"/>
                <a:cs typeface="+mn-ea"/>
              </a:rPr>
              <a:t>根据表2不难看出，当前关税体系下关税波动对于中国产业的价格影响要高于美国。</a:t>
            </a:r>
            <a:endParaRPr lang="zh-CN" altLang="en-US" sz="2000">
              <a:latin typeface="+mn-ea"/>
              <a:cs typeface="+mn-ea"/>
            </a:endParaRPr>
          </a:p>
          <a:p>
            <a:pPr algn="just"/>
            <a:r>
              <a:rPr lang="zh-CN" altLang="en-US" sz="2000">
                <a:latin typeface="+mn-ea"/>
                <a:cs typeface="+mn-ea"/>
              </a:rPr>
              <a:t>同时，通过产业之间的横向对比，可以发现制造业下细分产业的关税累计成本要远远大于农业与服务业下的细分产业。</a:t>
            </a:r>
            <a:endParaRPr lang="zh-CN" altLang="en-US" sz="2000">
              <a:latin typeface="+mn-ea"/>
              <a:cs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949"/>
                            </p:stCondLst>
                            <p:childTnLst>
                              <p:par>
                                <p:cTn id="13" presetID="16" presetClass="entr" presetSubtype="37"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p:nvPr/>
        </p:nvSpPr>
        <p:spPr>
          <a:xfrm>
            <a:off x="876213" y="157969"/>
            <a:ext cx="3800290" cy="521970"/>
          </a:xfrm>
          <a:prstGeom prst="rect">
            <a:avLst/>
          </a:prstGeom>
          <a:noFill/>
        </p:spPr>
        <p:txBody>
          <a:bodyPr wrap="square" rtlCol="0">
            <a:spAutoFit/>
          </a:bodyPr>
          <a:lstStyle/>
          <a:p>
            <a:pPr defTabSz="1218565"/>
            <a:r>
              <a:rPr lang="zh-CN" altLang="en-US" sz="2800" b="1" dirty="0">
                <a:solidFill>
                  <a:srgbClr val="005DA2"/>
                </a:solidFill>
                <a:latin typeface="微软雅黑" panose="020B0503020204020204" pitchFamily="34" charset="-122"/>
                <a:ea typeface="微软雅黑" panose="020B0503020204020204" pitchFamily="34" charset="-122"/>
              </a:rPr>
              <a:t>关税政策影响效果分析</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876213" y="678709"/>
            <a:ext cx="11315787" cy="1541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0" y="144765"/>
            <a:ext cx="777046" cy="5493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Arial" panose="020B0604020202020204" pitchFamily="34" charset="0"/>
                <a:cs typeface="Arial" panose="020B0604020202020204" pitchFamily="34" charset="0"/>
              </a:rPr>
              <a:t>4</a:t>
            </a:r>
            <a:endParaRPr lang="en-US" altLang="zh-CN" sz="4000" dirty="0">
              <a:latin typeface="Arial" panose="020B0604020202020204" pitchFamily="34" charset="0"/>
              <a:cs typeface="Arial" panose="020B0604020202020204" pitchFamily="34" charset="0"/>
            </a:endParaRPr>
          </a:p>
        </p:txBody>
      </p:sp>
      <p:sp>
        <p:nvSpPr>
          <p:cNvPr id="6" name="矩形 5"/>
          <p:cNvSpPr/>
          <p:nvPr/>
        </p:nvSpPr>
        <p:spPr>
          <a:xfrm>
            <a:off x="508000" y="958215"/>
            <a:ext cx="1943100" cy="463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defTabSz="1218565"/>
            <a:r>
              <a:rPr lang="en-US" altLang="zh-CN" sz="2400" dirty="0">
                <a:solidFill>
                  <a:prstClr val="white"/>
                </a:solidFill>
                <a:latin typeface="微软雅黑" panose="020B0503020204020204" pitchFamily="34" charset="-122"/>
                <a:ea typeface="微软雅黑" panose="020B0503020204020204" pitchFamily="34" charset="-122"/>
              </a:rPr>
              <a:t>4.2</a:t>
            </a:r>
            <a:r>
              <a:rPr lang="zh-CN" altLang="en-US" sz="2400" dirty="0">
                <a:solidFill>
                  <a:prstClr val="white"/>
                </a:solidFill>
                <a:latin typeface="微软雅黑" panose="020B0503020204020204" pitchFamily="34" charset="-122"/>
                <a:ea typeface="微软雅黑" panose="020B0503020204020204" pitchFamily="34" charset="-122"/>
              </a:rPr>
              <a:t>计算结果</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11"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2"/>
          <p:cNvSpPr>
            <a:spLocks noChangeArrowheads="1"/>
          </p:cNvSpPr>
          <p:nvPr/>
        </p:nvSpPr>
        <p:spPr bwMode="auto">
          <a:xfrm>
            <a:off x="3709852" y="39078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 name="Rectangle 4"/>
          <p:cNvSpPr>
            <a:spLocks noChangeArrowheads="1"/>
          </p:cNvSpPr>
          <p:nvPr/>
        </p:nvSpPr>
        <p:spPr bwMode="auto">
          <a:xfrm>
            <a:off x="8444944" y="10654677"/>
            <a:ext cx="13909103" cy="5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6"/>
          <p:cNvSpPr>
            <a:spLocks noChangeArrowheads="1"/>
          </p:cNvSpPr>
          <p:nvPr/>
        </p:nvSpPr>
        <p:spPr bwMode="auto">
          <a:xfrm>
            <a:off x="3709852" y="4903549"/>
            <a:ext cx="13909103" cy="5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5" name="Rectangle 10"/>
          <p:cNvSpPr>
            <a:spLocks noChangeArrowheads="1"/>
          </p:cNvSpPr>
          <p:nvPr/>
        </p:nvSpPr>
        <p:spPr bwMode="auto">
          <a:xfrm>
            <a:off x="5854978" y="4761784"/>
            <a:ext cx="1721221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 name="Rectangle 2"/>
          <p:cNvSpPr>
            <a:spLocks noChangeArrowheads="1"/>
          </p:cNvSpPr>
          <p:nvPr/>
        </p:nvSpPr>
        <p:spPr bwMode="auto">
          <a:xfrm>
            <a:off x="4316504" y="1822077"/>
            <a:ext cx="272526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9" name="Rectangle 6"/>
          <p:cNvSpPr>
            <a:spLocks noChangeArrowheads="1"/>
          </p:cNvSpPr>
          <p:nvPr/>
        </p:nvSpPr>
        <p:spPr bwMode="auto">
          <a:xfrm>
            <a:off x="3119164" y="2647891"/>
            <a:ext cx="1516156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graphicFrame>
        <p:nvGraphicFramePr>
          <p:cNvPr id="12" name="表格 11"/>
          <p:cNvGraphicFramePr/>
          <p:nvPr>
            <p:custDataLst>
              <p:tags r:id="rId1"/>
            </p:custDataLst>
          </p:nvPr>
        </p:nvGraphicFramePr>
        <p:xfrm>
          <a:off x="508000" y="1790065"/>
          <a:ext cx="7626985" cy="4436110"/>
        </p:xfrm>
        <a:graphic>
          <a:graphicData uri="http://schemas.openxmlformats.org/drawingml/2006/table">
            <a:tbl>
              <a:tblPr firstRow="1" bandRow="1">
                <a:tableStyleId>{5940675A-B579-460E-94D1-54222C63F5DA}</a:tableStyleId>
              </a:tblPr>
              <a:tblGrid>
                <a:gridCol w="1087755"/>
                <a:gridCol w="768985"/>
                <a:gridCol w="807085"/>
                <a:gridCol w="868045"/>
                <a:gridCol w="840105"/>
                <a:gridCol w="842645"/>
                <a:gridCol w="795655"/>
                <a:gridCol w="833755"/>
                <a:gridCol w="782955"/>
              </a:tblGrid>
              <a:tr h="316865">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行业编号</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加征关税前</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同时加征</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仅美国加征</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仅中国加征</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16865">
                <a:tc>
                  <a:txBody>
                    <a:bodyPr/>
                    <a:p>
                      <a:pPr indent="0" algn="ctr">
                        <a:buNone/>
                      </a:pPr>
                      <a:r>
                        <a:rPr lang="en-US" sz="1600" b="0">
                          <a:latin typeface="Calibri" panose="020F0502020204030204" pitchFamily="34" charset="0"/>
                          <a:cs typeface="Calibri" panose="020F0502020204030204" pitchFamily="34" charset="0"/>
                        </a:rPr>
                        <a:t> </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美国</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中国</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美国</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中国</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美国</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中国</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美国</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中国</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6865">
                <a:tc>
                  <a:txBody>
                    <a:bodyPr/>
                    <a:p>
                      <a:pPr indent="0" algn="ctr">
                        <a:buNone/>
                      </a:pPr>
                      <a:r>
                        <a:rPr lang="en-US" sz="1600" b="0">
                          <a:latin typeface="Calibri" panose="020F0502020204030204" pitchFamily="34" charset="0"/>
                          <a:cs typeface="Calibri" panose="020F0502020204030204" pitchFamily="34" charset="0"/>
                        </a:rPr>
                        <a:t>C01</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0.1212</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0.2064</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0.1633</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0.2114</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0.1633</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0.2068</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0.1212</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0.2064</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6865">
                <a:tc>
                  <a:txBody>
                    <a:bodyPr/>
                    <a:p>
                      <a:pPr indent="0" algn="ctr">
                        <a:buNone/>
                      </a:pPr>
                      <a:r>
                        <a:rPr lang="en-US" sz="1600" b="0">
                          <a:latin typeface="Calibri" panose="020F0502020204030204" pitchFamily="34" charset="0"/>
                          <a:cs typeface="Calibri" panose="020F0502020204030204" pitchFamily="34" charset="0"/>
                        </a:rPr>
                        <a:t>C02</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0.0630</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0.2761</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0.0893</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0.2819</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0.0892</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0.2768</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0.0630</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0.2761</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6865">
                <a:tc>
                  <a:txBody>
                    <a:bodyPr/>
                    <a:p>
                      <a:pPr indent="0" algn="ctr">
                        <a:buNone/>
                      </a:pPr>
                      <a:r>
                        <a:rPr lang="en-US" sz="1600" b="0">
                          <a:latin typeface="Calibri" panose="020F0502020204030204" pitchFamily="34" charset="0"/>
                          <a:cs typeface="Calibri" panose="020F0502020204030204" pitchFamily="34" charset="0"/>
                        </a:rPr>
                        <a:t>C03</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0.0630</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0.1661</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0.0893</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0.1695</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0.0892</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0.1665</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0.0630</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0.1661</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6865">
                <a:tc>
                  <a:txBody>
                    <a:bodyPr/>
                    <a:p>
                      <a:pPr indent="0" algn="ctr">
                        <a:buNone/>
                      </a:pPr>
                      <a:r>
                        <a:rPr lang="en-US" sz="1600" b="0">
                          <a:latin typeface="Calibri" panose="020F0502020204030204" pitchFamily="34" charset="0"/>
                          <a:cs typeface="Calibri" panose="020F0502020204030204" pitchFamily="34" charset="0"/>
                        </a:rPr>
                        <a:t>C04</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0.0516</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0.2450</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0.1098</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0.2480</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0.1097</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0.2457</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0.0516</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0.2450</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6865">
                <a:tc>
                  <a:txBody>
                    <a:bodyPr/>
                    <a:p>
                      <a:pPr indent="0" algn="ctr">
                        <a:buNone/>
                      </a:pPr>
                      <a:r>
                        <a:rPr lang="en-US" sz="1600" b="0">
                          <a:latin typeface="Calibri" panose="020F0502020204030204" pitchFamily="34" charset="0"/>
                          <a:cs typeface="Calibri" panose="020F0502020204030204" pitchFamily="34" charset="0"/>
                        </a:rPr>
                        <a:t>C05</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0.1403</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0.3316</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0.1953</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0.3385</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0.1953</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0.3322</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0.1403</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0.3316</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6865">
                <a:tc>
                  <a:txBody>
                    <a:bodyPr/>
                    <a:p>
                      <a:pPr indent="0" algn="ctr">
                        <a:buNone/>
                      </a:pPr>
                      <a:r>
                        <a:rPr lang="en-US" sz="1600" b="0">
                          <a:latin typeface="Calibri" panose="020F0502020204030204" pitchFamily="34" charset="0"/>
                          <a:cs typeface="Calibri" panose="020F0502020204030204" pitchFamily="34" charset="0"/>
                        </a:rPr>
                        <a:t>C06</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0.3429</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0.4280</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0.3942</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0.4349</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0.3941</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0.4286</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0.3429</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0.4280</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6865">
                <a:tc>
                  <a:txBody>
                    <a:bodyPr/>
                    <a:p>
                      <a:pPr indent="0" algn="ctr">
                        <a:buNone/>
                      </a:pPr>
                      <a:r>
                        <a:rPr lang="en-US" sz="1600" b="0">
                          <a:latin typeface="Calibri" panose="020F0502020204030204" pitchFamily="34" charset="0"/>
                          <a:cs typeface="Calibri" panose="020F0502020204030204" pitchFamily="34" charset="0"/>
                        </a:rPr>
                        <a:t>C07</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0.1339</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0.3111</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0.2078</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0.3167</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0.2077</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0.3120</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0.1339</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0.3111</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6865">
                <a:tc>
                  <a:txBody>
                    <a:bodyPr/>
                    <a:p>
                      <a:pPr indent="0" algn="ctr">
                        <a:buNone/>
                      </a:pPr>
                      <a:r>
                        <a:rPr lang="en-US" sz="1600" b="0">
                          <a:latin typeface="Calibri" panose="020F0502020204030204" pitchFamily="34" charset="0"/>
                          <a:cs typeface="Calibri" panose="020F0502020204030204" pitchFamily="34" charset="0"/>
                        </a:rPr>
                        <a:t>C08</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0.1831</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0.4676</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0.2783</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0.4755</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0.2781</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0.4687</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0.1831</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0.4676</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6865">
                <a:tc>
                  <a:txBody>
                    <a:bodyPr/>
                    <a:p>
                      <a:pPr indent="0" algn="ctr">
                        <a:buNone/>
                      </a:pPr>
                      <a:r>
                        <a:rPr lang="en-US" sz="1600" b="0">
                          <a:latin typeface="Calibri" panose="020F0502020204030204" pitchFamily="34" charset="0"/>
                          <a:cs typeface="Calibri" panose="020F0502020204030204" pitchFamily="34" charset="0"/>
                        </a:rPr>
                        <a:t>C09</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0.1694</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0.4297</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0.2628</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0.4367</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0.2627</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0.4309</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0.1694</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0.4297</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6865">
                <a:tc>
                  <a:txBody>
                    <a:bodyPr/>
                    <a:p>
                      <a:pPr indent="0" algn="ctr">
                        <a:buNone/>
                      </a:pPr>
                      <a:r>
                        <a:rPr lang="en-US" sz="1600" b="0">
                          <a:latin typeface="Calibri" panose="020F0502020204030204" pitchFamily="34" charset="0"/>
                          <a:cs typeface="Calibri" panose="020F0502020204030204" pitchFamily="34" charset="0"/>
                        </a:rPr>
                        <a:t>C10</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0.0588</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0.3247</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0.0912</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0.3282</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0.0911</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0.3256</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0.0588</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0.3247</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6865">
                <a:tc>
                  <a:txBody>
                    <a:bodyPr/>
                    <a:p>
                      <a:pPr indent="0" algn="ctr">
                        <a:buNone/>
                      </a:pPr>
                      <a:r>
                        <a:rPr lang="en-US" sz="1600" b="0">
                          <a:latin typeface="Calibri" panose="020F0502020204030204" pitchFamily="34" charset="0"/>
                          <a:cs typeface="Calibri" panose="020F0502020204030204" pitchFamily="34" charset="0"/>
                        </a:rPr>
                        <a:t>C11</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0.2556</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0.5146</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0.3111</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0.5279</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0.3109</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0.5156</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0..2556</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0.5146</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6865">
                <a:tc>
                  <a:txBody>
                    <a:bodyPr/>
                    <a:p>
                      <a:pPr indent="0" algn="ctr">
                        <a:buNone/>
                      </a:pPr>
                      <a:r>
                        <a:rPr lang="en-US" sz="1600" b="0">
                          <a:latin typeface="Calibri" panose="020F0502020204030204" pitchFamily="34" charset="0"/>
                          <a:cs typeface="Calibri" panose="020F0502020204030204" pitchFamily="34" charset="0"/>
                        </a:rPr>
                        <a:t>C12</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0.2556</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0.3177</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0.3111</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0.3239</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0.3109</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0.3184</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0.2556</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Calibri" panose="020F0502020204030204" pitchFamily="34" charset="0"/>
                          <a:cs typeface="Calibri" panose="020F0502020204030204" pitchFamily="34" charset="0"/>
                        </a:rPr>
                        <a:t>0.3177</a:t>
                      </a:r>
                      <a:endParaRPr lang="en-US" altLang="en-US" sz="16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3" name="文本框 12"/>
          <p:cNvSpPr txBox="1"/>
          <p:nvPr/>
        </p:nvSpPr>
        <p:spPr>
          <a:xfrm>
            <a:off x="508000" y="1421765"/>
            <a:ext cx="7626985" cy="368300"/>
          </a:xfrm>
          <a:prstGeom prst="rect">
            <a:avLst/>
          </a:prstGeom>
          <a:noFill/>
        </p:spPr>
        <p:txBody>
          <a:bodyPr wrap="square" rtlCol="0">
            <a:spAutoFit/>
          </a:bodyPr>
          <a:p>
            <a:pPr algn="r"/>
            <a:r>
              <a:rPr lang="zh-CN" altLang="en-US"/>
              <a:t>表2：中美贸易摩擦前后的价格效应           （单位：%）</a:t>
            </a:r>
            <a:endParaRPr lang="zh-CN" altLang="en-US"/>
          </a:p>
        </p:txBody>
      </p:sp>
      <p:sp>
        <p:nvSpPr>
          <p:cNvPr id="14" name="圆角矩形 13"/>
          <p:cNvSpPr/>
          <p:nvPr/>
        </p:nvSpPr>
        <p:spPr>
          <a:xfrm>
            <a:off x="8444865" y="958215"/>
            <a:ext cx="3401060" cy="5267325"/>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nvSpPr>
        <p:spPr>
          <a:xfrm>
            <a:off x="8621395" y="1010285"/>
            <a:ext cx="3061335" cy="5323205"/>
          </a:xfrm>
          <a:prstGeom prst="rect">
            <a:avLst/>
          </a:prstGeom>
          <a:noFill/>
        </p:spPr>
        <p:txBody>
          <a:bodyPr wrap="square" rtlCol="0">
            <a:spAutoFit/>
          </a:bodyPr>
          <a:p>
            <a:pPr algn="just"/>
            <a:r>
              <a:rPr lang="zh-CN" altLang="en-US" sz="2000">
                <a:latin typeface="+mn-ea"/>
                <a:cs typeface="+mn-ea"/>
              </a:rPr>
              <a:t>若中美双方同时加征关税25%的关税，两国的价格水平都将会有较为明显的提高。总体而言，中国的价格水平平均提高0.4%，美国平均提高7.69%，美国的价格水平提高更加明显，所以在双方增税额相等时，中美双方同时加征关税对于美国的福利影响更大。若仅美国加征关税，关税波动对于美国产业价格水平的影响要大于中国；同样地，若仅中国加征关税，则关税波动对于中国产业价格水平的影响要大于美国。</a:t>
            </a:r>
            <a:endParaRPr lang="zh-CN" altLang="en-US" sz="2000">
              <a:latin typeface="+mn-ea"/>
              <a:cs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949"/>
                            </p:stCondLst>
                            <p:childTnLst>
                              <p:par>
                                <p:cTn id="13" presetID="16" presetClass="entr" presetSubtype="37"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p:nvPr/>
        </p:nvSpPr>
        <p:spPr>
          <a:xfrm>
            <a:off x="876213" y="157969"/>
            <a:ext cx="3800290" cy="521970"/>
          </a:xfrm>
          <a:prstGeom prst="rect">
            <a:avLst/>
          </a:prstGeom>
          <a:noFill/>
        </p:spPr>
        <p:txBody>
          <a:bodyPr wrap="square" rtlCol="0">
            <a:spAutoFit/>
          </a:bodyPr>
          <a:lstStyle/>
          <a:p>
            <a:pPr defTabSz="1218565"/>
            <a:r>
              <a:rPr lang="zh-CN" altLang="en-US" sz="2800" b="1" dirty="0">
                <a:solidFill>
                  <a:srgbClr val="005DA2"/>
                </a:solidFill>
                <a:latin typeface="微软雅黑" panose="020B0503020204020204" pitchFamily="34" charset="-122"/>
                <a:ea typeface="微软雅黑" panose="020B0503020204020204" pitchFamily="34" charset="-122"/>
              </a:rPr>
              <a:t>关税政策影响效果分析</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876213" y="678709"/>
            <a:ext cx="11315787" cy="1541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0" y="144765"/>
            <a:ext cx="777046" cy="5493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Arial" panose="020B0604020202020204" pitchFamily="34" charset="0"/>
                <a:cs typeface="Arial" panose="020B0604020202020204" pitchFamily="34" charset="0"/>
              </a:rPr>
              <a:t>4</a:t>
            </a:r>
            <a:endParaRPr lang="en-US" altLang="zh-CN" sz="4000" dirty="0">
              <a:latin typeface="Arial" panose="020B0604020202020204" pitchFamily="34" charset="0"/>
              <a:cs typeface="Arial" panose="020B0604020202020204" pitchFamily="34" charset="0"/>
            </a:endParaRPr>
          </a:p>
        </p:txBody>
      </p:sp>
      <p:sp>
        <p:nvSpPr>
          <p:cNvPr id="6" name="矩形 5"/>
          <p:cNvSpPr/>
          <p:nvPr/>
        </p:nvSpPr>
        <p:spPr>
          <a:xfrm>
            <a:off x="507365" y="958215"/>
            <a:ext cx="3810000" cy="463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defTabSz="1218565"/>
            <a:r>
              <a:rPr lang="en-US" sz="2400" dirty="0">
                <a:solidFill>
                  <a:prstClr val="white"/>
                </a:solidFill>
                <a:latin typeface="微软雅黑" panose="020B0503020204020204" pitchFamily="34" charset="-122"/>
                <a:ea typeface="微软雅黑" panose="020B0503020204020204" pitchFamily="34" charset="-122"/>
              </a:rPr>
              <a:t>4.3关税波动对就业的影响</a:t>
            </a:r>
            <a:endParaRPr lang="en-US" sz="2400" dirty="0">
              <a:solidFill>
                <a:prstClr val="white"/>
              </a:solidFill>
              <a:latin typeface="微软雅黑" panose="020B0503020204020204" pitchFamily="34" charset="-122"/>
              <a:ea typeface="微软雅黑" panose="020B0503020204020204" pitchFamily="34" charset="-122"/>
            </a:endParaRPr>
          </a:p>
        </p:txBody>
      </p:sp>
      <p:sp>
        <p:nvSpPr>
          <p:cNvPr id="11"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2"/>
          <p:cNvSpPr>
            <a:spLocks noChangeArrowheads="1"/>
          </p:cNvSpPr>
          <p:nvPr/>
        </p:nvSpPr>
        <p:spPr bwMode="auto">
          <a:xfrm>
            <a:off x="3709852" y="39078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 name="Rectangle 4"/>
          <p:cNvSpPr>
            <a:spLocks noChangeArrowheads="1"/>
          </p:cNvSpPr>
          <p:nvPr/>
        </p:nvSpPr>
        <p:spPr bwMode="auto">
          <a:xfrm>
            <a:off x="8444944" y="10654677"/>
            <a:ext cx="13909103" cy="5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6"/>
          <p:cNvSpPr>
            <a:spLocks noChangeArrowheads="1"/>
          </p:cNvSpPr>
          <p:nvPr/>
        </p:nvSpPr>
        <p:spPr bwMode="auto">
          <a:xfrm>
            <a:off x="3709852" y="4903549"/>
            <a:ext cx="13909103" cy="5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5" name="Rectangle 10"/>
          <p:cNvSpPr>
            <a:spLocks noChangeArrowheads="1"/>
          </p:cNvSpPr>
          <p:nvPr/>
        </p:nvSpPr>
        <p:spPr bwMode="auto">
          <a:xfrm>
            <a:off x="5854978" y="4761784"/>
            <a:ext cx="1721221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 name="Rectangle 2"/>
          <p:cNvSpPr>
            <a:spLocks noChangeArrowheads="1"/>
          </p:cNvSpPr>
          <p:nvPr/>
        </p:nvSpPr>
        <p:spPr bwMode="auto">
          <a:xfrm>
            <a:off x="4316504" y="1822077"/>
            <a:ext cx="272526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4" name="圆角矩形 13"/>
          <p:cNvSpPr/>
          <p:nvPr/>
        </p:nvSpPr>
        <p:spPr>
          <a:xfrm>
            <a:off x="8444865" y="1421765"/>
            <a:ext cx="3401060" cy="4554220"/>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aphicFrame>
        <p:nvGraphicFramePr>
          <p:cNvPr id="5" name="表格 4"/>
          <p:cNvGraphicFramePr/>
          <p:nvPr>
            <p:custDataLst>
              <p:tags r:id="rId1"/>
            </p:custDataLst>
          </p:nvPr>
        </p:nvGraphicFramePr>
        <p:xfrm>
          <a:off x="507365" y="1821815"/>
          <a:ext cx="7607300" cy="2122170"/>
        </p:xfrm>
        <a:graphic>
          <a:graphicData uri="http://schemas.openxmlformats.org/drawingml/2006/table">
            <a:tbl>
              <a:tblPr firstRow="1" bandRow="1">
                <a:tableStyleId>{5940675A-B579-460E-94D1-54222C63F5DA}</a:tableStyleId>
              </a:tblPr>
              <a:tblGrid>
                <a:gridCol w="381635"/>
                <a:gridCol w="2249805"/>
                <a:gridCol w="810260"/>
                <a:gridCol w="870585"/>
                <a:gridCol w="1603375"/>
                <a:gridCol w="811530"/>
                <a:gridCol w="880110"/>
              </a:tblGrid>
              <a:tr h="243840">
                <a:tc rowSpan="2">
                  <a:txBody>
                    <a:bodyPr/>
                    <a:p>
                      <a:pPr indent="0">
                        <a:buNone/>
                      </a:pPr>
                      <a:r>
                        <a:rPr lang="zh-CN" altLang="en-US" sz="1600" b="0">
                          <a:latin typeface="宋体" panose="02010600030101010101" pitchFamily="2" charset="-122"/>
                          <a:ea typeface="宋体" panose="02010600030101010101" pitchFamily="2" charset="-122"/>
                          <a:cs typeface="宋体" panose="02010600030101010101" pitchFamily="2" charset="-122"/>
                        </a:rPr>
                        <a:t>排名</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关税上升前3行业</a:t>
                      </a:r>
                      <a:r>
                        <a:rPr lang="zh-CN" altLang="en-US" sz="1600" b="0">
                          <a:latin typeface="宋体" panose="02010600030101010101" pitchFamily="2" charset="-122"/>
                          <a:ea typeface="宋体" panose="02010600030101010101" pitchFamily="2" charset="-122"/>
                          <a:cs typeface="宋体" panose="02010600030101010101" pitchFamily="2" charset="-122"/>
                        </a:rPr>
                        <a:t>（中国）</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就业下降前3行业</a:t>
                      </a:r>
                      <a:r>
                        <a:rPr lang="zh-CN" altLang="en-US" sz="1600" b="0">
                          <a:latin typeface="宋体" panose="02010600030101010101" pitchFamily="2" charset="-122"/>
                          <a:ea typeface="宋体" panose="02010600030101010101" pitchFamily="2" charset="-122"/>
                          <a:cs typeface="宋体" panose="02010600030101010101" pitchFamily="2" charset="-122"/>
                        </a:rPr>
                        <a:t>（中国）</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43840">
                <a:tc vMerge="1">
                  <a:tcPr>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行业名称</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关税</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就业</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行业名称</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关税</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就业</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4830">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1</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焦炭和精炼石油产品制造业C13</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8.7584</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-0.1362</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纸和纸制品制造业C08</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6.3346</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-0.2027</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4830">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2</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纸和纸制品制造业C08</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6.3346</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-0.2027</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家具制造及其他制造业C22</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0.9464</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-0.1825</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4830">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3</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其他运输设备制造业C21</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6.0388</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-0.0577</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采矿和采石业C04</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1.5409</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-0.1798</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8" name="表格 7"/>
          <p:cNvGraphicFramePr/>
          <p:nvPr>
            <p:custDataLst>
              <p:tags r:id="rId2"/>
            </p:custDataLst>
          </p:nvPr>
        </p:nvGraphicFramePr>
        <p:xfrm>
          <a:off x="507365" y="3943985"/>
          <a:ext cx="7607935" cy="2032635"/>
        </p:xfrm>
        <a:graphic>
          <a:graphicData uri="http://schemas.openxmlformats.org/drawingml/2006/table">
            <a:tbl>
              <a:tblPr firstRow="1" bandRow="1">
                <a:tableStyleId>{5940675A-B579-460E-94D1-54222C63F5DA}</a:tableStyleId>
              </a:tblPr>
              <a:tblGrid>
                <a:gridCol w="381635"/>
                <a:gridCol w="1778635"/>
                <a:gridCol w="897255"/>
                <a:gridCol w="906780"/>
                <a:gridCol w="1830705"/>
                <a:gridCol w="949960"/>
                <a:gridCol w="862965"/>
              </a:tblGrid>
              <a:tr h="254000">
                <a:tc rowSpan="2">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排名</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关税上升前3行业</a:t>
                      </a:r>
                      <a:r>
                        <a:rPr lang="zh-CN" altLang="en-US" sz="1600" b="0">
                          <a:latin typeface="宋体" panose="02010600030101010101" pitchFamily="2" charset="-122"/>
                          <a:ea typeface="宋体" panose="02010600030101010101" pitchFamily="2" charset="-122"/>
                          <a:cs typeface="宋体" panose="02010600030101010101" pitchFamily="2" charset="-122"/>
                        </a:rPr>
                        <a:t>（美国）</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就业下降前3行业</a:t>
                      </a:r>
                      <a:r>
                        <a:rPr lang="zh-CN" altLang="en-US" sz="1600" b="0">
                          <a:latin typeface="宋体" panose="02010600030101010101" pitchFamily="2" charset="-122"/>
                          <a:ea typeface="宋体" panose="02010600030101010101" pitchFamily="2" charset="-122"/>
                          <a:cs typeface="宋体" panose="02010600030101010101" pitchFamily="2" charset="-122"/>
                        </a:rPr>
                        <a:t>（美国）</a:t>
                      </a:r>
                      <a:endParaRPr lang="zh-CN"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54000">
                <a:tc vMerge="1">
                  <a:tcPr>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行业名称</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关税</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就业</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行业名称</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关税</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就业</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4000">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1</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渔业与水产业C03</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22.1619</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-1.6698</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渔业与水产业C03</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22.1619</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-1.6698</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8635">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2</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电、煤气、蒸汽和空调供应业C24</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20.0000</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-0.1091</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林业与伐木业C02</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14.4510</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-1.6061</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62000">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3</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电力设备制造业C18</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18.0387</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-0.3370</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作物与畜牧生产、狩猎和相关服务业C01</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15.8425</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-1.0425</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7" name="文本框 16"/>
          <p:cNvSpPr txBox="1"/>
          <p:nvPr/>
        </p:nvSpPr>
        <p:spPr>
          <a:xfrm>
            <a:off x="516255" y="1441450"/>
            <a:ext cx="7606665" cy="368300"/>
          </a:xfrm>
          <a:prstGeom prst="rect">
            <a:avLst/>
          </a:prstGeom>
          <a:noFill/>
        </p:spPr>
        <p:txBody>
          <a:bodyPr wrap="square" rtlCol="0">
            <a:spAutoFit/>
          </a:bodyPr>
          <a:p>
            <a:pPr algn="r"/>
            <a:r>
              <a:rPr lang="zh-CN" altLang="en-US"/>
              <a:t>表3：关税冲击对中美就业的影响                    单位：%</a:t>
            </a:r>
            <a:endParaRPr lang="zh-CN" altLang="en-US"/>
          </a:p>
        </p:txBody>
      </p:sp>
      <p:sp>
        <p:nvSpPr>
          <p:cNvPr id="18" name="文本框 17"/>
          <p:cNvSpPr txBox="1"/>
          <p:nvPr/>
        </p:nvSpPr>
        <p:spPr>
          <a:xfrm>
            <a:off x="8445500" y="1652270"/>
            <a:ext cx="3400425" cy="4092575"/>
          </a:xfrm>
          <a:prstGeom prst="rect">
            <a:avLst/>
          </a:prstGeom>
          <a:noFill/>
        </p:spPr>
        <p:txBody>
          <a:bodyPr wrap="square" rtlCol="0" anchor="t">
            <a:spAutoFit/>
          </a:bodyPr>
          <a:p>
            <a:pPr algn="just"/>
            <a:r>
              <a:rPr lang="zh-CN" altLang="en-US" sz="2000">
                <a:latin typeface="+mn-ea"/>
                <a:cs typeface="+mn-ea"/>
              </a:rPr>
              <a:t>根据表3的报告结果易知，美国加征关税的主要目标直指中国制造业，中国关税上升前3名的行业均属于制造业；相对而言，中国加征关税的目标产业就比较分散。然而，两国产业中关税波动在对就业的影响上都比较集中，对中国就业影响最大的前三产业都为制造业，降幅最大为0.2027%，对美国影响最大的前三产业都集中在第一产业，降幅最大为1.6698%。</a:t>
            </a:r>
            <a:endParaRPr lang="zh-CN" altLang="en-US" sz="2000">
              <a:latin typeface="+mn-ea"/>
              <a:cs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949"/>
                            </p:stCondLst>
                            <p:childTnLst>
                              <p:par>
                                <p:cTn id="13" presetID="16" presetClass="entr" presetSubtype="37"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p:nvPr/>
        </p:nvSpPr>
        <p:spPr>
          <a:xfrm>
            <a:off x="876213" y="157969"/>
            <a:ext cx="3800290" cy="521970"/>
          </a:xfrm>
          <a:prstGeom prst="rect">
            <a:avLst/>
          </a:prstGeom>
          <a:noFill/>
        </p:spPr>
        <p:txBody>
          <a:bodyPr wrap="square" rtlCol="0">
            <a:spAutoFit/>
          </a:bodyPr>
          <a:lstStyle/>
          <a:p>
            <a:pPr defTabSz="1218565"/>
            <a:r>
              <a:rPr lang="zh-CN" altLang="en-US" sz="2800" b="1" dirty="0">
                <a:solidFill>
                  <a:srgbClr val="005DA2"/>
                </a:solidFill>
                <a:latin typeface="微软雅黑" panose="020B0503020204020204" pitchFamily="34" charset="-122"/>
                <a:ea typeface="微软雅黑" panose="020B0503020204020204" pitchFamily="34" charset="-122"/>
              </a:rPr>
              <a:t>关税政策影响效果分析</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876213" y="678709"/>
            <a:ext cx="11315787" cy="1541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0" y="144765"/>
            <a:ext cx="777046" cy="5493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Arial" panose="020B0604020202020204" pitchFamily="34" charset="0"/>
                <a:cs typeface="Arial" panose="020B0604020202020204" pitchFamily="34" charset="0"/>
              </a:rPr>
              <a:t>4</a:t>
            </a:r>
            <a:endParaRPr lang="en-US" altLang="zh-CN" sz="4000" dirty="0">
              <a:latin typeface="Arial" panose="020B0604020202020204" pitchFamily="34" charset="0"/>
              <a:cs typeface="Arial" panose="020B0604020202020204" pitchFamily="34" charset="0"/>
            </a:endParaRPr>
          </a:p>
        </p:txBody>
      </p:sp>
      <p:sp>
        <p:nvSpPr>
          <p:cNvPr id="6" name="矩形 5"/>
          <p:cNvSpPr/>
          <p:nvPr/>
        </p:nvSpPr>
        <p:spPr>
          <a:xfrm>
            <a:off x="507365" y="958215"/>
            <a:ext cx="4980305" cy="463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defTabSz="1218565"/>
            <a:r>
              <a:rPr lang="en-US" sz="2400" dirty="0">
                <a:solidFill>
                  <a:prstClr val="white"/>
                </a:solidFill>
                <a:latin typeface="微软雅黑" panose="020B0503020204020204" pitchFamily="34" charset="-122"/>
                <a:ea typeface="微软雅黑" panose="020B0503020204020204" pitchFamily="34" charset="-122"/>
              </a:rPr>
              <a:t>4.3关税波动对总就业和福利的影响</a:t>
            </a:r>
            <a:endParaRPr lang="en-US" sz="2400" dirty="0">
              <a:solidFill>
                <a:prstClr val="white"/>
              </a:solidFill>
              <a:latin typeface="微软雅黑" panose="020B0503020204020204" pitchFamily="34" charset="-122"/>
              <a:ea typeface="微软雅黑" panose="020B0503020204020204" pitchFamily="34" charset="-122"/>
            </a:endParaRPr>
          </a:p>
        </p:txBody>
      </p:sp>
      <p:sp>
        <p:nvSpPr>
          <p:cNvPr id="11"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 name="Rectangle 4"/>
          <p:cNvSpPr>
            <a:spLocks noChangeArrowheads="1"/>
          </p:cNvSpPr>
          <p:nvPr/>
        </p:nvSpPr>
        <p:spPr bwMode="auto">
          <a:xfrm>
            <a:off x="8444944" y="10654677"/>
            <a:ext cx="13909103" cy="5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6"/>
          <p:cNvSpPr>
            <a:spLocks noChangeArrowheads="1"/>
          </p:cNvSpPr>
          <p:nvPr/>
        </p:nvSpPr>
        <p:spPr bwMode="auto">
          <a:xfrm>
            <a:off x="3709852" y="4943554"/>
            <a:ext cx="13909103" cy="5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 name="Rectangle 2"/>
          <p:cNvSpPr>
            <a:spLocks noChangeArrowheads="1"/>
          </p:cNvSpPr>
          <p:nvPr/>
        </p:nvSpPr>
        <p:spPr bwMode="auto">
          <a:xfrm>
            <a:off x="4316504" y="1822077"/>
            <a:ext cx="272526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7" name="文本框 16"/>
          <p:cNvSpPr txBox="1"/>
          <p:nvPr/>
        </p:nvSpPr>
        <p:spPr>
          <a:xfrm>
            <a:off x="516255" y="1441450"/>
            <a:ext cx="7606665" cy="368300"/>
          </a:xfrm>
          <a:prstGeom prst="rect">
            <a:avLst/>
          </a:prstGeom>
          <a:noFill/>
        </p:spPr>
        <p:txBody>
          <a:bodyPr wrap="square" rtlCol="0">
            <a:spAutoFit/>
          </a:bodyPr>
          <a:p>
            <a:pPr algn="r"/>
            <a:r>
              <a:rPr lang="zh-CN" altLang="en-US"/>
              <a:t>表</a:t>
            </a:r>
            <a:r>
              <a:rPr lang="en-US" altLang="zh-CN"/>
              <a:t>4</a:t>
            </a:r>
            <a:r>
              <a:rPr lang="zh-CN" altLang="en-US"/>
              <a:t>：关税冲击对总就业和福利的影响               单位：%</a:t>
            </a:r>
            <a:endParaRPr lang="zh-CN" altLang="en-US"/>
          </a:p>
        </p:txBody>
      </p:sp>
      <p:graphicFrame>
        <p:nvGraphicFramePr>
          <p:cNvPr id="12" name="表格 11"/>
          <p:cNvGraphicFramePr/>
          <p:nvPr>
            <p:custDataLst>
              <p:tags r:id="rId1"/>
            </p:custDataLst>
          </p:nvPr>
        </p:nvGraphicFramePr>
        <p:xfrm>
          <a:off x="442595" y="1867535"/>
          <a:ext cx="7680325" cy="1026795"/>
        </p:xfrm>
        <a:graphic>
          <a:graphicData uri="http://schemas.openxmlformats.org/drawingml/2006/table">
            <a:tbl>
              <a:tblPr firstRow="1" bandRow="1">
                <a:tableStyleId>{5940675A-B579-460E-94D1-54222C63F5DA}</a:tableStyleId>
              </a:tblPr>
              <a:tblGrid>
                <a:gridCol w="2559050"/>
                <a:gridCol w="2559050"/>
                <a:gridCol w="2562225"/>
              </a:tblGrid>
              <a:tr h="342265">
                <a:tc>
                  <a:txBody>
                    <a:bodyPr/>
                    <a:p>
                      <a:pPr indent="0" algn="ctr">
                        <a:buNone/>
                      </a:pPr>
                      <a:r>
                        <a:rPr lang="en-US" sz="1600" b="0">
                          <a:latin typeface="+mn-ea"/>
                          <a:cs typeface="宋体" panose="02010600030101010101" pitchFamily="2" charset="-122"/>
                        </a:rPr>
                        <a:t>国家</a:t>
                      </a:r>
                      <a:endParaRPr lang="en-US" altLang="en-US" sz="1600" b="0">
                        <a:latin typeface="+mn-ea"/>
                        <a:cs typeface="宋体" panose="02010600030101010101" pitchFamily="2" charset="-122"/>
                      </a:endParaRPr>
                    </a:p>
                  </a:txBody>
                  <a:tcPr marL="68580" marR="68580" marT="0" marB="0" vert="horz" anchor="t">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mn-ea"/>
                          <a:cs typeface="宋体" panose="02010600030101010101" pitchFamily="2" charset="-122"/>
                        </a:rPr>
                        <a:t>总就业变动</a:t>
                      </a:r>
                      <a:endParaRPr lang="en-US" altLang="en-US" sz="1600" b="0">
                        <a:latin typeface="+mn-ea"/>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mn-ea"/>
                          <a:cs typeface="宋体" panose="02010600030101010101" pitchFamily="2" charset="-122"/>
                        </a:rPr>
                        <a:t>福利变动</a:t>
                      </a:r>
                      <a:endParaRPr lang="en-US" altLang="en-US" sz="1600" b="0">
                        <a:latin typeface="+mn-ea"/>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42265">
                <a:tc>
                  <a:txBody>
                    <a:bodyPr/>
                    <a:p>
                      <a:pPr indent="0" algn="ctr">
                        <a:buNone/>
                      </a:pPr>
                      <a:r>
                        <a:rPr lang="en-US" sz="1600" b="0">
                          <a:latin typeface="+mn-ea"/>
                          <a:cs typeface="宋体" panose="02010600030101010101" pitchFamily="2" charset="-122"/>
                        </a:rPr>
                        <a:t>中国</a:t>
                      </a:r>
                      <a:endParaRPr lang="en-US" altLang="en-US" sz="1600" b="0">
                        <a:latin typeface="+mn-ea"/>
                        <a:cs typeface="宋体" panose="02010600030101010101" pitchFamily="2" charset="-122"/>
                      </a:endParaRPr>
                    </a:p>
                  </a:txBody>
                  <a:tcPr marL="68580" marR="68580" marT="0" marB="0" vert="horz" anchor="t">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mn-ea"/>
                          <a:cs typeface="Calibri" panose="020F0502020204030204" pitchFamily="34" charset="0"/>
                        </a:rPr>
                        <a:t>-0.0190</a:t>
                      </a:r>
                      <a:endParaRPr lang="en-US" altLang="en-US" sz="1600" b="0">
                        <a:latin typeface="+mn-ea"/>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mn-ea"/>
                          <a:cs typeface="Calibri" panose="020F0502020204030204" pitchFamily="34" charset="0"/>
                        </a:rPr>
                        <a:t>-0.1619</a:t>
                      </a:r>
                      <a:endParaRPr lang="en-US" altLang="en-US" sz="1600" b="0">
                        <a:latin typeface="+mn-ea"/>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42265">
                <a:tc>
                  <a:txBody>
                    <a:bodyPr/>
                    <a:p>
                      <a:pPr indent="0" algn="ctr">
                        <a:buNone/>
                      </a:pPr>
                      <a:r>
                        <a:rPr lang="en-US" sz="1600" b="0">
                          <a:latin typeface="+mn-ea"/>
                          <a:cs typeface="宋体" panose="02010600030101010101" pitchFamily="2" charset="-122"/>
                        </a:rPr>
                        <a:t>美国</a:t>
                      </a:r>
                      <a:endParaRPr lang="en-US" altLang="en-US" sz="1600" b="0">
                        <a:latin typeface="+mn-ea"/>
                        <a:cs typeface="宋体" panose="02010600030101010101" pitchFamily="2" charset="-122"/>
                      </a:endParaRPr>
                    </a:p>
                  </a:txBody>
                  <a:tcPr marL="68580" marR="68580" marT="0" marB="0" vert="horz" anchor="t">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mn-ea"/>
                          <a:cs typeface="Calibri" panose="020F0502020204030204" pitchFamily="34" charset="0"/>
                        </a:rPr>
                        <a:t>-0.0689</a:t>
                      </a:r>
                      <a:endParaRPr lang="en-US" altLang="en-US" sz="1600" b="0">
                        <a:latin typeface="+mn-ea"/>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latin typeface="+mn-ea"/>
                          <a:cs typeface="Calibri" panose="020F0502020204030204" pitchFamily="34" charset="0"/>
                        </a:rPr>
                        <a:t>-0.0433</a:t>
                      </a:r>
                      <a:endParaRPr lang="en-US" altLang="en-US" sz="1600" b="0">
                        <a:latin typeface="+mn-ea"/>
                        <a:cs typeface="Calibri" panose="020F0502020204030204" pitchFamily="34" charset="0"/>
                      </a:endParaRPr>
                    </a:p>
                  </a:txBody>
                  <a:tcPr marL="68580" marR="68580" marT="0" marB="0" vert="horz" anchor="t">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3" name="文本框 12"/>
          <p:cNvSpPr txBox="1"/>
          <p:nvPr/>
        </p:nvSpPr>
        <p:spPr>
          <a:xfrm>
            <a:off x="380365" y="3046730"/>
            <a:ext cx="7769860" cy="2553335"/>
          </a:xfrm>
          <a:prstGeom prst="rect">
            <a:avLst/>
          </a:prstGeom>
          <a:noFill/>
        </p:spPr>
        <p:txBody>
          <a:bodyPr wrap="square" rtlCol="0">
            <a:spAutoFit/>
          </a:bodyPr>
          <a:p>
            <a:pPr algn="just"/>
            <a:r>
              <a:rPr lang="zh-CN" altLang="en-US" sz="2000">
                <a:latin typeface="+mn-ea"/>
                <a:cs typeface="+mn-ea"/>
              </a:rPr>
              <a:t>根据公式计算，情景二下经过四轮加征关税后，两国总就业和福利的变动情况如表</a:t>
            </a:r>
            <a:r>
              <a:rPr lang="en-US" altLang="zh-CN" sz="2000">
                <a:latin typeface="+mn-ea"/>
                <a:cs typeface="+mn-ea"/>
              </a:rPr>
              <a:t>4</a:t>
            </a:r>
            <a:r>
              <a:rPr lang="zh-CN" altLang="en-US" sz="2000">
                <a:latin typeface="+mn-ea"/>
                <a:cs typeface="+mn-ea"/>
              </a:rPr>
              <a:t>所示。不难看出，加征关税对于两国的就业和福利均会产生负面影响，但二者的降幅不具备一致性。相对而言，中国的福利损失比美国更多。这主要是由双方加征关税的产业税额差异所造成的，美国对中国总计约5500亿美元产品加税，而中国仅对美国约1850亿美元产品加税，存在着较大的税额差异，所以中国消费者补偿必然低于美国的消费者，福利损失也就自然比美国要高。同时，美国就业受关税波动程度要大于中国。</a:t>
            </a:r>
            <a:endParaRPr lang="zh-CN" altLang="en-US" sz="2000">
              <a:latin typeface="+mn-ea"/>
              <a:cs typeface="+mn-ea"/>
            </a:endParaRPr>
          </a:p>
        </p:txBody>
      </p:sp>
      <p:sp>
        <p:nvSpPr>
          <p:cNvPr id="19" name="矩形 18"/>
          <p:cNvSpPr/>
          <p:nvPr/>
        </p:nvSpPr>
        <p:spPr>
          <a:xfrm>
            <a:off x="380365" y="3046730"/>
            <a:ext cx="7769225" cy="2553970"/>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 name="组合 21"/>
          <p:cNvGrpSpPr/>
          <p:nvPr/>
        </p:nvGrpSpPr>
        <p:grpSpPr>
          <a:xfrm>
            <a:off x="9169400" y="4345940"/>
            <a:ext cx="1177290" cy="1253490"/>
            <a:chOff x="16505" y="6845"/>
            <a:chExt cx="1854" cy="1974"/>
          </a:xfrm>
        </p:grpSpPr>
        <p:sp>
          <p:nvSpPr>
            <p:cNvPr id="68" name="Freeform 24"/>
            <p:cNvSpPr>
              <a:spLocks noEditPoints="1"/>
            </p:cNvSpPr>
            <p:nvPr/>
          </p:nvSpPr>
          <p:spPr bwMode="auto">
            <a:xfrm flipH="1">
              <a:off x="16505" y="6845"/>
              <a:ext cx="1854" cy="1975"/>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chemeClr val="accent1">
                <a:lumMod val="75000"/>
              </a:schemeClr>
            </a:solidFill>
            <a:ln w="9525">
              <a:noFill/>
              <a:round/>
            </a:ln>
            <a:effectLst/>
          </p:spPr>
          <p:txBody>
            <a:bodyPr vert="horz" wrap="square" lIns="162476" tIns="81238" rIns="162476" bIns="81238" numCol="1" anchor="t" anchorCtr="0" compatLnSpc="1"/>
            <a:p>
              <a:pPr defTabSz="913765"/>
              <a:endParaRPr lang="zh-CN" altLang="en-US" sz="3200">
                <a:solidFill>
                  <a:prstClr val="black"/>
                </a:solidFill>
                <a:latin typeface="宋体" panose="02010600030101010101" pitchFamily="2" charset="-122"/>
                <a:ea typeface="宋体" panose="02010600030101010101" pitchFamily="2" charset="-122"/>
              </a:endParaRPr>
            </a:p>
          </p:txBody>
        </p:sp>
        <p:sp>
          <p:nvSpPr>
            <p:cNvPr id="21" name="圆角矩形 20"/>
            <p:cNvSpPr/>
            <p:nvPr/>
          </p:nvSpPr>
          <p:spPr>
            <a:xfrm>
              <a:off x="16614" y="8253"/>
              <a:ext cx="119" cy="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3" name="椭圆形标注 22"/>
          <p:cNvSpPr/>
          <p:nvPr/>
        </p:nvSpPr>
        <p:spPr>
          <a:xfrm rot="660000">
            <a:off x="9772650" y="2177415"/>
            <a:ext cx="1957070" cy="1858645"/>
          </a:xfrm>
          <a:prstGeom prst="wedgeEllipseCallout">
            <a:avLst/>
          </a:prstGeom>
          <a:solidFill>
            <a:srgbClr val="376092"/>
          </a:solidFill>
          <a:ln>
            <a:solidFill>
              <a:srgbClr val="37609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文本框 23"/>
          <p:cNvSpPr txBox="1"/>
          <p:nvPr/>
        </p:nvSpPr>
        <p:spPr>
          <a:xfrm>
            <a:off x="9904730" y="2446020"/>
            <a:ext cx="1692910" cy="1322070"/>
          </a:xfrm>
          <a:prstGeom prst="rect">
            <a:avLst/>
          </a:prstGeom>
          <a:noFill/>
          <a:ln>
            <a:noFill/>
          </a:ln>
        </p:spPr>
        <p:txBody>
          <a:bodyPr wrap="square" rtlCol="0">
            <a:spAutoFit/>
          </a:bodyPr>
          <a:p>
            <a:pPr algn="just"/>
            <a:r>
              <a:rPr lang="zh-CN" altLang="en-US" sz="2000">
                <a:solidFill>
                  <a:schemeClr val="bg1"/>
                </a:solidFill>
              </a:rPr>
              <a:t>中美贸易摩擦的结果只会是代价高昂的双输</a:t>
            </a:r>
            <a:endParaRPr lang="zh-CN" altLang="en-US" sz="20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949"/>
                            </p:stCondLst>
                            <p:childTnLst>
                              <p:par>
                                <p:cTn id="13" presetID="16" presetClass="entr" presetSubtype="37"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8"/>
          <p:cNvSpPr/>
          <p:nvPr/>
        </p:nvSpPr>
        <p:spPr bwMode="auto">
          <a:xfrm>
            <a:off x="914123" y="1407801"/>
            <a:ext cx="8459199" cy="4540167"/>
          </a:xfrm>
          <a:prstGeom prst="rect">
            <a:avLst/>
          </a:prstGeom>
          <a:solidFill>
            <a:srgbClr val="FFFFFF">
              <a:alpha val="58038"/>
            </a:srgbClr>
          </a:solidFill>
          <a:ln w="25400">
            <a:solidFill>
              <a:srgbClr val="0070C0"/>
            </a:solidFill>
            <a:miter lim="800000"/>
          </a:ln>
        </p:spPr>
        <p:txBody>
          <a:bodyPr/>
          <a:lstStyle/>
          <a:p>
            <a:pPr defTabSz="1218565"/>
            <a:endParaRPr lang="zh-CN" altLang="en-US" sz="2400">
              <a:solidFill>
                <a:srgbClr val="000000"/>
              </a:solidFill>
              <a:latin typeface="Calibri" panose="020F0502020204030204"/>
              <a:ea typeface="宋体" panose="02010600030101010101" pitchFamily="2" charset="-122"/>
              <a:sym typeface="Arial" panose="020B0604020202020204" pitchFamily="34" charset="0"/>
            </a:endParaRPr>
          </a:p>
        </p:txBody>
      </p:sp>
      <p:sp>
        <p:nvSpPr>
          <p:cNvPr id="65" name="矩形 17"/>
          <p:cNvSpPr>
            <a:spLocks noChangeArrowheads="1"/>
          </p:cNvSpPr>
          <p:nvPr/>
        </p:nvSpPr>
        <p:spPr bwMode="auto">
          <a:xfrm>
            <a:off x="1418684" y="936558"/>
            <a:ext cx="2196997" cy="96074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8565"/>
            <a:endParaRPr lang="zh-CN" altLang="en-US" sz="2000" b="1">
              <a:solidFill>
                <a:prstClr val="black"/>
              </a:solidFill>
              <a:latin typeface="Calibri" panose="020F0502020204030204"/>
              <a:ea typeface="宋体" panose="02010600030101010101" pitchFamily="2" charset="-122"/>
              <a:sym typeface="Arial" panose="020B0604020202020204" pitchFamily="34" charset="0"/>
            </a:endParaRPr>
          </a:p>
        </p:txBody>
      </p:sp>
      <p:sp>
        <p:nvSpPr>
          <p:cNvPr id="66" name="TextBox 18"/>
          <p:cNvSpPr>
            <a:spLocks noChangeArrowheads="1"/>
          </p:cNvSpPr>
          <p:nvPr/>
        </p:nvSpPr>
        <p:spPr bwMode="auto">
          <a:xfrm>
            <a:off x="1474249" y="974456"/>
            <a:ext cx="2085866" cy="83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218565"/>
            <a:r>
              <a:rPr lang="zh-CN" altLang="en-US" sz="4800" b="1" dirty="0" smtClean="0">
                <a:solidFill>
                  <a:prstClr val="white"/>
                </a:solidFill>
                <a:latin typeface="微软雅黑" panose="020B0503020204020204" pitchFamily="34" charset="-122"/>
                <a:ea typeface="微软雅黑" panose="020B0503020204020204" pitchFamily="34" charset="-122"/>
                <a:sym typeface="方正大黑简体" pitchFamily="65" charset="-122"/>
              </a:rPr>
              <a:t>摘要</a:t>
            </a:r>
            <a:endParaRPr lang="zh-CN" altLang="en-US" sz="4800" b="1" dirty="0">
              <a:solidFill>
                <a:prstClr val="white"/>
              </a:solidFill>
              <a:latin typeface="微软雅黑" panose="020B0503020204020204" pitchFamily="34" charset="-122"/>
              <a:ea typeface="微软雅黑" panose="020B0503020204020204" pitchFamily="34" charset="-122"/>
              <a:sym typeface="方正大黑简体" pitchFamily="65" charset="-122"/>
            </a:endParaRPr>
          </a:p>
        </p:txBody>
      </p:sp>
      <p:sp>
        <p:nvSpPr>
          <p:cNvPr id="11" name="TextBox 10"/>
          <p:cNvSpPr txBox="1"/>
          <p:nvPr/>
        </p:nvSpPr>
        <p:spPr>
          <a:xfrm>
            <a:off x="1418685" y="2057005"/>
            <a:ext cx="7342484" cy="3785636"/>
          </a:xfrm>
          <a:prstGeom prst="rect">
            <a:avLst/>
          </a:prstGeom>
          <a:noFill/>
        </p:spPr>
        <p:txBody>
          <a:bodyPr wrap="square" lIns="91424" tIns="45712" rIns="91424" bIns="45712" rtlCol="0">
            <a:spAutoFit/>
          </a:bodyPr>
          <a:lstStyle/>
          <a:p>
            <a:pPr algn="just" defTabSz="1218565">
              <a:lnSpc>
                <a:spcPct val="150000"/>
              </a:lnSpc>
            </a:pPr>
            <a:r>
              <a:rPr lang="zh-CN" altLang="en-US" sz="2000" dirty="0" smtClean="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        本文</a:t>
            </a:r>
            <a:r>
              <a:rPr lang="zh-CN" altLang="en-US" sz="20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以</a:t>
            </a:r>
            <a:r>
              <a:rPr lang="en-US" altLang="zh-CN" sz="20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2018</a:t>
            </a:r>
            <a:r>
              <a:rPr lang="zh-CN" altLang="en-US" sz="20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年的中美贸易摩擦为背景，运用全球价值链参与度指数（</a:t>
            </a:r>
            <a:r>
              <a:rPr lang="en-US" altLang="zh-CN" sz="20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GVC - Participation</a:t>
            </a:r>
            <a:r>
              <a:rPr lang="zh-CN" altLang="en-US" sz="20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指数），构建了跨国投入产出模型，利用</a:t>
            </a:r>
            <a:r>
              <a:rPr lang="en-US" altLang="zh-CN" sz="20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WIOD</a:t>
            </a:r>
            <a:r>
              <a:rPr lang="zh-CN" altLang="en-US" sz="20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全球投入产出表和分行业关税率数据对中美双方加征关税的影响进行情景模拟。研究发现：一是贸易摩擦对于两国的价格水平、就业、福利均有不利影响；二是当双方增税额相同时，美国价格水平波动更大，福利受损更严重；三是当增税额差距拉大以后，中国的福利损失则将会高于美国，同时美国就业下降水平高于中国。</a:t>
            </a:r>
            <a:endParaRPr lang="zh-CN" altLang="en-US" sz="2000" dirty="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p:cBhvr>
                                        <p:cTn id="11" dur="500"/>
                                        <p:tgtEl>
                                          <p:spTgt spid="66"/>
                                        </p:tgtEl>
                                      </p:cBhvr>
                                    </p:animEffect>
                                    <p:anim calcmode="lin" valueType="num">
                                      <p:cBhvr>
                                        <p:cTn id="12" dur="500" fill="hold"/>
                                        <p:tgtEl>
                                          <p:spTgt spid="66"/>
                                        </p:tgtEl>
                                        <p:attrNameLst>
                                          <p:attrName>ppt_x</p:attrName>
                                        </p:attrNameLst>
                                      </p:cBhvr>
                                      <p:tavLst>
                                        <p:tav tm="0">
                                          <p:val>
                                            <p:strVal val="#ppt_x"/>
                                          </p:val>
                                        </p:tav>
                                        <p:tav tm="100000">
                                          <p:val>
                                            <p:strVal val="#ppt_x"/>
                                          </p:val>
                                        </p:tav>
                                      </p:tavLst>
                                    </p:anim>
                                    <p:anim calcmode="lin" valueType="num">
                                      <p:cBhvr>
                                        <p:cTn id="13" dur="500" fill="hold"/>
                                        <p:tgtEl>
                                          <p:spTgt spid="6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wipe(up)">
                                      <p:cBhvr>
                                        <p:cTn id="17" dur="1000"/>
                                        <p:tgtEl>
                                          <p:spTgt spid="63"/>
                                        </p:tgtEl>
                                      </p:cBhvr>
                                    </p:animEffect>
                                  </p:childTnLst>
                                </p:cTn>
                              </p:par>
                            </p:childTnLst>
                          </p:cTn>
                        </p:par>
                        <p:par>
                          <p:cTn id="18" fill="hold">
                            <p:stCondLst>
                              <p:cond delay="200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11"/>
                                        </p:tgtEl>
                                        <p:attrNameLst>
                                          <p:attrName>style.visibility</p:attrName>
                                        </p:attrNameLst>
                                      </p:cBhvr>
                                      <p:to>
                                        <p:strVal val="visible"/>
                                      </p:to>
                                    </p:set>
                                    <p:animEffect transition="in" filter="wipe(left)">
                                      <p:cBhvr>
                                        <p:cTn id="21" dur="100"/>
                                        <p:tgtEl>
                                          <p:spTgt spid="11"/>
                                        </p:tgtEl>
                                      </p:cBhvr>
                                    </p:animEffect>
                                  </p:childTnLst>
                                </p:cTn>
                              </p:par>
                              <p:par>
                                <p:cTn id="22" presetID="36" presetClass="emph" presetSubtype="0" fill="hold" grpId="1" nodeType="withEffect">
                                  <p:stCondLst>
                                    <p:cond delay="0"/>
                                  </p:stCondLst>
                                  <p:iterate type="lt">
                                    <p:tmPct val="30000"/>
                                  </p:iterate>
                                  <p:childTnLst>
                                    <p:animScale>
                                      <p:cBhvr>
                                        <p:cTn id="23" dur="50" autoRev="1" fill="hold">
                                          <p:stCondLst>
                                            <p:cond delay="0"/>
                                          </p:stCondLst>
                                        </p:cTn>
                                        <p:tgtEl>
                                          <p:spTgt spid="11"/>
                                        </p:tgtEl>
                                      </p:cBhvr>
                                      <p:to x="80000" y="100000"/>
                                    </p:animScale>
                                    <p:anim by="(#ppt_w*0.10)" calcmode="lin" valueType="num">
                                      <p:cBhvr>
                                        <p:cTn id="24" dur="50" autoRev="1" fill="hold">
                                          <p:stCondLst>
                                            <p:cond delay="0"/>
                                          </p:stCondLst>
                                        </p:cTn>
                                        <p:tgtEl>
                                          <p:spTgt spid="11"/>
                                        </p:tgtEl>
                                        <p:attrNameLst>
                                          <p:attrName>ppt_x</p:attrName>
                                        </p:attrNameLst>
                                      </p:cBhvr>
                                    </p:anim>
                                    <p:anim by="(-#ppt_w*0.10)" calcmode="lin" valueType="num">
                                      <p:cBhvr>
                                        <p:cTn id="25" dur="50" autoRev="1" fill="hold">
                                          <p:stCondLst>
                                            <p:cond delay="0"/>
                                          </p:stCondLst>
                                        </p:cTn>
                                        <p:tgtEl>
                                          <p:spTgt spid="11"/>
                                        </p:tgtEl>
                                        <p:attrNameLst>
                                          <p:attrName>ppt_y</p:attrName>
                                        </p:attrNameLst>
                                      </p:cBhvr>
                                    </p:anim>
                                    <p:animRot by="-480000">
                                      <p:cBhvr>
                                        <p:cTn id="26" dur="50" autoRev="1"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ldLvl="0" animBg="1" autoUpdateAnimBg="0"/>
      <p:bldP spid="65" grpId="0" bldLvl="0" animBg="1" autoUpdateAnimBg="0"/>
      <p:bldP spid="66" grpId="0" bldLvl="0" autoUpdateAnimBg="0"/>
      <p:bldP spid="11" grpId="0"/>
      <p:bldP spid="11"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p:nvPr/>
        </p:nvSpPr>
        <p:spPr>
          <a:xfrm>
            <a:off x="876213" y="157969"/>
            <a:ext cx="3800290" cy="521970"/>
          </a:xfrm>
          <a:prstGeom prst="rect">
            <a:avLst/>
          </a:prstGeom>
          <a:noFill/>
        </p:spPr>
        <p:txBody>
          <a:bodyPr wrap="square" rtlCol="0">
            <a:spAutoFit/>
          </a:bodyPr>
          <a:lstStyle/>
          <a:p>
            <a:pPr defTabSz="1218565"/>
            <a:r>
              <a:rPr lang="zh-CN" altLang="en-US" sz="2800" b="1" dirty="0">
                <a:solidFill>
                  <a:srgbClr val="005DA2"/>
                </a:solidFill>
                <a:latin typeface="微软雅黑" panose="020B0503020204020204" pitchFamily="34" charset="-122"/>
                <a:ea typeface="微软雅黑" panose="020B0503020204020204" pitchFamily="34" charset="-122"/>
              </a:rPr>
              <a:t>小结</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876213" y="678709"/>
            <a:ext cx="11315787" cy="1541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0" y="144765"/>
            <a:ext cx="777046" cy="5493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Arial" panose="020B0604020202020204" pitchFamily="34" charset="0"/>
                <a:cs typeface="Arial" panose="020B0604020202020204" pitchFamily="34" charset="0"/>
              </a:rPr>
              <a:t>5</a:t>
            </a:r>
            <a:endParaRPr lang="en-US" altLang="zh-CN" sz="4000" dirty="0">
              <a:latin typeface="Arial" panose="020B0604020202020204" pitchFamily="34" charset="0"/>
              <a:cs typeface="Arial" panose="020B0604020202020204" pitchFamily="34" charset="0"/>
            </a:endParaRPr>
          </a:p>
        </p:txBody>
      </p:sp>
      <p:sp>
        <p:nvSpPr>
          <p:cNvPr id="11"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 name="Rectangle 4"/>
          <p:cNvSpPr>
            <a:spLocks noChangeArrowheads="1"/>
          </p:cNvSpPr>
          <p:nvPr/>
        </p:nvSpPr>
        <p:spPr bwMode="auto">
          <a:xfrm>
            <a:off x="8444944" y="10654677"/>
            <a:ext cx="13909103" cy="5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0" name="Rectangle 16"/>
          <p:cNvSpPr>
            <a:spLocks noChangeArrowheads="1"/>
          </p:cNvSpPr>
          <p:nvPr/>
        </p:nvSpPr>
        <p:spPr bwMode="auto">
          <a:xfrm>
            <a:off x="3709852" y="4903549"/>
            <a:ext cx="13909103" cy="5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5" name="Rectangle 10"/>
          <p:cNvSpPr>
            <a:spLocks noChangeArrowheads="1"/>
          </p:cNvSpPr>
          <p:nvPr/>
        </p:nvSpPr>
        <p:spPr bwMode="auto">
          <a:xfrm>
            <a:off x="5854978" y="4761784"/>
            <a:ext cx="1721221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9" name="Rectangle 2"/>
          <p:cNvSpPr>
            <a:spLocks noChangeArrowheads="1"/>
          </p:cNvSpPr>
          <p:nvPr/>
        </p:nvSpPr>
        <p:spPr bwMode="auto">
          <a:xfrm>
            <a:off x="4316504" y="1822077"/>
            <a:ext cx="272526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44" name="圆角矩形 43"/>
          <p:cNvSpPr/>
          <p:nvPr/>
        </p:nvSpPr>
        <p:spPr>
          <a:xfrm>
            <a:off x="1486391" y="3246807"/>
            <a:ext cx="7793741" cy="856804"/>
          </a:xfrm>
          <a:prstGeom prst="roundRect">
            <a:avLst/>
          </a:prstGeom>
          <a:noFill/>
          <a:ln w="60325">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2400">
              <a:solidFill>
                <a:prstClr val="white"/>
              </a:solidFill>
              <a:latin typeface="Calibri" panose="020F0502020204030204"/>
              <a:ea typeface="宋体" panose="02010600030101010101" pitchFamily="2" charset="-122"/>
            </a:endParaRPr>
          </a:p>
        </p:txBody>
      </p:sp>
      <p:sp>
        <p:nvSpPr>
          <p:cNvPr id="45" name="圆角矩形 44"/>
          <p:cNvSpPr/>
          <p:nvPr/>
        </p:nvSpPr>
        <p:spPr>
          <a:xfrm>
            <a:off x="1629708" y="2181004"/>
            <a:ext cx="7681086" cy="856804"/>
          </a:xfrm>
          <a:prstGeom prst="roundRect">
            <a:avLst/>
          </a:prstGeom>
          <a:noFill/>
          <a:ln w="60325">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2400">
              <a:solidFill>
                <a:prstClr val="white"/>
              </a:solidFill>
              <a:latin typeface="Calibri" panose="020F0502020204030204"/>
              <a:ea typeface="宋体" panose="02010600030101010101" pitchFamily="2" charset="-122"/>
            </a:endParaRPr>
          </a:p>
        </p:txBody>
      </p:sp>
      <p:sp>
        <p:nvSpPr>
          <p:cNvPr id="46" name="圆角矩形 45"/>
          <p:cNvSpPr/>
          <p:nvPr/>
        </p:nvSpPr>
        <p:spPr>
          <a:xfrm>
            <a:off x="1528936" y="1108548"/>
            <a:ext cx="7793741" cy="856804"/>
          </a:xfrm>
          <a:prstGeom prst="roundRect">
            <a:avLst/>
          </a:prstGeom>
          <a:noFill/>
          <a:ln w="60325">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2400">
              <a:solidFill>
                <a:prstClr val="white"/>
              </a:solidFill>
              <a:latin typeface="Calibri" panose="020F0502020204030204"/>
              <a:ea typeface="宋体" panose="02010600030101010101" pitchFamily="2" charset="-122"/>
            </a:endParaRPr>
          </a:p>
        </p:txBody>
      </p:sp>
      <p:grpSp>
        <p:nvGrpSpPr>
          <p:cNvPr id="47" name="Group 5"/>
          <p:cNvGrpSpPr/>
          <p:nvPr/>
        </p:nvGrpSpPr>
        <p:grpSpPr bwMode="auto">
          <a:xfrm>
            <a:off x="681653" y="856268"/>
            <a:ext cx="1237605" cy="1236018"/>
            <a:chOff x="802" y="845"/>
            <a:chExt cx="827" cy="826"/>
          </a:xfrm>
        </p:grpSpPr>
        <p:sp>
          <p:nvSpPr>
            <p:cNvPr id="48" name="Oval 6"/>
            <p:cNvSpPr>
              <a:spLocks noChangeArrowheads="1"/>
            </p:cNvSpPr>
            <p:nvPr/>
          </p:nvSpPr>
          <p:spPr bwMode="ltGray">
            <a:xfrm>
              <a:off x="802" y="845"/>
              <a:ext cx="827" cy="826"/>
            </a:xfrm>
            <a:prstGeom prst="ellipse">
              <a:avLst/>
            </a:prstGeom>
            <a:solidFill>
              <a:srgbClr val="F8F8F8"/>
            </a:solidFill>
            <a:ln w="38100">
              <a:solidFill>
                <a:srgbClr val="005DA2"/>
              </a:solidFill>
              <a:round/>
            </a:ln>
          </p:spPr>
          <p:txBody>
            <a:bodyPr wrap="none" anchor="ctr"/>
            <a:lstStyle/>
            <a:p>
              <a:pPr defTabSz="1218565"/>
              <a:endParaRPr lang="zh-CN" altLang="en-US" sz="2400">
                <a:solidFill>
                  <a:prstClr val="black"/>
                </a:solidFill>
                <a:latin typeface="Calibri" panose="020F0502020204030204" pitchFamily="34" charset="0"/>
                <a:ea typeface="宋体" panose="02010600030101010101" pitchFamily="2" charset="-122"/>
                <a:cs typeface="Arial" panose="020B0604020202020204" pitchFamily="34" charset="0"/>
              </a:endParaRPr>
            </a:p>
          </p:txBody>
        </p:sp>
        <p:sp>
          <p:nvSpPr>
            <p:cNvPr id="49" name="Oval 7"/>
            <p:cNvSpPr>
              <a:spLocks noChangeArrowheads="1"/>
            </p:cNvSpPr>
            <p:nvPr/>
          </p:nvSpPr>
          <p:spPr bwMode="ltGray">
            <a:xfrm>
              <a:off x="836" y="879"/>
              <a:ext cx="758" cy="758"/>
            </a:xfrm>
            <a:prstGeom prst="ellipse">
              <a:avLst/>
            </a:prstGeom>
            <a:solidFill>
              <a:srgbClr val="FFFFFF"/>
            </a:solidFill>
            <a:ln w="38100">
              <a:solidFill>
                <a:srgbClr val="005DA2"/>
              </a:solidFill>
              <a:round/>
            </a:ln>
          </p:spPr>
          <p:txBody>
            <a:bodyPr wrap="none" anchor="ctr"/>
            <a:lstStyle/>
            <a:p>
              <a:pPr defTabSz="1218565"/>
              <a:endParaRPr lang="zh-CN" altLang="en-US" sz="2400">
                <a:solidFill>
                  <a:prstClr val="black"/>
                </a:solidFill>
                <a:latin typeface="Calibri" panose="020F0502020204030204" pitchFamily="34" charset="0"/>
                <a:ea typeface="宋体" panose="02010600030101010101" pitchFamily="2" charset="-122"/>
                <a:cs typeface="Arial" panose="020B0604020202020204" pitchFamily="34" charset="0"/>
              </a:endParaRPr>
            </a:p>
          </p:txBody>
        </p:sp>
        <p:sp>
          <p:nvSpPr>
            <p:cNvPr id="50" name="Oval 8"/>
            <p:cNvSpPr>
              <a:spLocks noChangeArrowheads="1"/>
            </p:cNvSpPr>
            <p:nvPr/>
          </p:nvSpPr>
          <p:spPr bwMode="ltGray">
            <a:xfrm>
              <a:off x="870" y="915"/>
              <a:ext cx="690" cy="690"/>
            </a:xfrm>
            <a:prstGeom prst="ellipse">
              <a:avLst/>
            </a:prstGeom>
            <a:noFill/>
            <a:ln w="38100">
              <a:solidFill>
                <a:srgbClr val="005DA2"/>
              </a:solidFill>
              <a:round/>
            </a:ln>
            <a:extLst>
              <a:ext uri="{909E8E84-426E-40DD-AFC4-6F175D3DCCD1}">
                <a14:hiddenFill xmlns:a14="http://schemas.microsoft.com/office/drawing/2010/main">
                  <a:solidFill>
                    <a:srgbClr val="FFFFFF"/>
                  </a:solidFill>
                </a14:hiddenFill>
              </a:ext>
            </a:extLst>
          </p:spPr>
          <p:txBody>
            <a:bodyPr wrap="none" anchor="ctr"/>
            <a:lstStyle/>
            <a:p>
              <a:pPr defTabSz="1218565"/>
              <a:endParaRPr lang="zh-CN" altLang="en-US" sz="2400">
                <a:solidFill>
                  <a:prstClr val="black"/>
                </a:solidFill>
                <a:latin typeface="Calibri" panose="020F0502020204030204" pitchFamily="34" charset="0"/>
                <a:ea typeface="宋体" panose="02010600030101010101" pitchFamily="2" charset="-122"/>
                <a:cs typeface="Arial" panose="020B0604020202020204" pitchFamily="34" charset="0"/>
              </a:endParaRPr>
            </a:p>
          </p:txBody>
        </p:sp>
      </p:grpSp>
      <p:grpSp>
        <p:nvGrpSpPr>
          <p:cNvPr id="51" name="Group 12"/>
          <p:cNvGrpSpPr/>
          <p:nvPr/>
        </p:nvGrpSpPr>
        <p:grpSpPr bwMode="auto">
          <a:xfrm>
            <a:off x="8972833" y="1949351"/>
            <a:ext cx="1237605" cy="1236019"/>
            <a:chOff x="802" y="845"/>
            <a:chExt cx="827" cy="826"/>
          </a:xfrm>
        </p:grpSpPr>
        <p:sp>
          <p:nvSpPr>
            <p:cNvPr id="52" name="Oval 13"/>
            <p:cNvSpPr>
              <a:spLocks noChangeArrowheads="1"/>
            </p:cNvSpPr>
            <p:nvPr/>
          </p:nvSpPr>
          <p:spPr bwMode="gray">
            <a:xfrm>
              <a:off x="802" y="845"/>
              <a:ext cx="827" cy="826"/>
            </a:xfrm>
            <a:prstGeom prst="ellipse">
              <a:avLst/>
            </a:prstGeom>
            <a:solidFill>
              <a:srgbClr val="F8F8F8"/>
            </a:solidFill>
            <a:ln w="38100">
              <a:solidFill>
                <a:srgbClr val="005DA2"/>
              </a:solidFill>
              <a:round/>
            </a:ln>
          </p:spPr>
          <p:txBody>
            <a:bodyPr wrap="none" anchor="ctr"/>
            <a:lstStyle/>
            <a:p>
              <a:pPr defTabSz="1218565"/>
              <a:endParaRPr lang="zh-CN" altLang="en-US" sz="2400">
                <a:solidFill>
                  <a:prstClr val="black"/>
                </a:solidFill>
                <a:latin typeface="Calibri" panose="020F0502020204030204" pitchFamily="34" charset="0"/>
                <a:ea typeface="宋体" panose="02010600030101010101" pitchFamily="2" charset="-122"/>
                <a:cs typeface="Arial" panose="020B0604020202020204" pitchFamily="34" charset="0"/>
              </a:endParaRPr>
            </a:p>
          </p:txBody>
        </p:sp>
        <p:sp>
          <p:nvSpPr>
            <p:cNvPr id="53" name="Oval 14"/>
            <p:cNvSpPr>
              <a:spLocks noChangeArrowheads="1"/>
            </p:cNvSpPr>
            <p:nvPr/>
          </p:nvSpPr>
          <p:spPr bwMode="gray">
            <a:xfrm>
              <a:off x="836" y="879"/>
              <a:ext cx="758" cy="758"/>
            </a:xfrm>
            <a:prstGeom prst="ellipse">
              <a:avLst/>
            </a:prstGeom>
            <a:noFill/>
            <a:ln w="38100">
              <a:solidFill>
                <a:srgbClr val="005DA2"/>
              </a:solidFill>
              <a:round/>
            </a:ln>
            <a:extLst>
              <a:ext uri="{909E8E84-426E-40DD-AFC4-6F175D3DCCD1}">
                <a14:hiddenFill xmlns:a14="http://schemas.microsoft.com/office/drawing/2010/main">
                  <a:solidFill>
                    <a:srgbClr val="FFFFFF"/>
                  </a:solidFill>
                </a14:hiddenFill>
              </a:ext>
            </a:extLst>
          </p:spPr>
          <p:txBody>
            <a:bodyPr wrap="none" anchor="ctr"/>
            <a:lstStyle/>
            <a:p>
              <a:pPr defTabSz="1218565"/>
              <a:endParaRPr lang="zh-CN" altLang="en-US" sz="2400">
                <a:solidFill>
                  <a:prstClr val="black"/>
                </a:solidFill>
                <a:latin typeface="Calibri" panose="020F0502020204030204" pitchFamily="34" charset="0"/>
                <a:ea typeface="宋体" panose="02010600030101010101" pitchFamily="2" charset="-122"/>
                <a:cs typeface="Arial" panose="020B0604020202020204" pitchFamily="34" charset="0"/>
              </a:endParaRPr>
            </a:p>
          </p:txBody>
        </p:sp>
        <p:sp>
          <p:nvSpPr>
            <p:cNvPr id="54" name="Oval 15"/>
            <p:cNvSpPr>
              <a:spLocks noChangeArrowheads="1"/>
            </p:cNvSpPr>
            <p:nvPr/>
          </p:nvSpPr>
          <p:spPr bwMode="gray">
            <a:xfrm>
              <a:off x="870" y="915"/>
              <a:ext cx="690" cy="690"/>
            </a:xfrm>
            <a:prstGeom prst="ellipse">
              <a:avLst/>
            </a:prstGeom>
            <a:noFill/>
            <a:ln w="38100">
              <a:solidFill>
                <a:srgbClr val="005DA2"/>
              </a:solidFill>
              <a:round/>
            </a:ln>
            <a:extLst>
              <a:ext uri="{909E8E84-426E-40DD-AFC4-6F175D3DCCD1}">
                <a14:hiddenFill xmlns:a14="http://schemas.microsoft.com/office/drawing/2010/main">
                  <a:solidFill>
                    <a:srgbClr val="FFFFFF"/>
                  </a:solidFill>
                </a14:hiddenFill>
              </a:ext>
            </a:extLst>
          </p:spPr>
          <p:txBody>
            <a:bodyPr wrap="none" anchor="ctr"/>
            <a:lstStyle/>
            <a:p>
              <a:pPr defTabSz="1218565"/>
              <a:endParaRPr lang="zh-CN" altLang="en-US" sz="2400">
                <a:solidFill>
                  <a:prstClr val="black"/>
                </a:solidFill>
                <a:latin typeface="Calibri" panose="020F0502020204030204" pitchFamily="34" charset="0"/>
                <a:ea typeface="宋体" panose="02010600030101010101" pitchFamily="2" charset="-122"/>
                <a:cs typeface="Arial" panose="020B0604020202020204" pitchFamily="34" charset="0"/>
              </a:endParaRPr>
            </a:p>
          </p:txBody>
        </p:sp>
      </p:grpSp>
      <p:grpSp>
        <p:nvGrpSpPr>
          <p:cNvPr id="55" name="Group 19"/>
          <p:cNvGrpSpPr/>
          <p:nvPr/>
        </p:nvGrpSpPr>
        <p:grpSpPr bwMode="auto">
          <a:xfrm>
            <a:off x="629588" y="3086553"/>
            <a:ext cx="1237605" cy="1236019"/>
            <a:chOff x="802" y="845"/>
            <a:chExt cx="827" cy="826"/>
          </a:xfrm>
        </p:grpSpPr>
        <p:sp>
          <p:nvSpPr>
            <p:cNvPr id="56" name="Oval 20"/>
            <p:cNvSpPr>
              <a:spLocks noChangeArrowheads="1"/>
            </p:cNvSpPr>
            <p:nvPr/>
          </p:nvSpPr>
          <p:spPr bwMode="ltGray">
            <a:xfrm>
              <a:off x="802" y="845"/>
              <a:ext cx="827" cy="826"/>
            </a:xfrm>
            <a:prstGeom prst="ellipse">
              <a:avLst/>
            </a:prstGeom>
            <a:solidFill>
              <a:srgbClr val="F8F8F8"/>
            </a:solidFill>
            <a:ln w="38100">
              <a:solidFill>
                <a:srgbClr val="005DA2"/>
              </a:solidFill>
              <a:round/>
            </a:ln>
          </p:spPr>
          <p:txBody>
            <a:bodyPr wrap="none" anchor="ctr"/>
            <a:lstStyle/>
            <a:p>
              <a:pPr defTabSz="1218565"/>
              <a:endParaRPr lang="zh-CN" altLang="en-US" sz="2400">
                <a:solidFill>
                  <a:prstClr val="black"/>
                </a:solidFill>
                <a:latin typeface="Calibri" panose="020F0502020204030204" pitchFamily="34" charset="0"/>
                <a:ea typeface="宋体" panose="02010600030101010101" pitchFamily="2" charset="-122"/>
                <a:cs typeface="Arial" panose="020B0604020202020204" pitchFamily="34" charset="0"/>
              </a:endParaRPr>
            </a:p>
          </p:txBody>
        </p:sp>
        <p:sp>
          <p:nvSpPr>
            <p:cNvPr id="57" name="Oval 21"/>
            <p:cNvSpPr>
              <a:spLocks noChangeArrowheads="1"/>
            </p:cNvSpPr>
            <p:nvPr/>
          </p:nvSpPr>
          <p:spPr bwMode="ltGray">
            <a:xfrm>
              <a:off x="836" y="879"/>
              <a:ext cx="758" cy="758"/>
            </a:xfrm>
            <a:prstGeom prst="ellipse">
              <a:avLst/>
            </a:prstGeom>
            <a:noFill/>
            <a:ln w="38100">
              <a:solidFill>
                <a:srgbClr val="005DA2"/>
              </a:solidFill>
              <a:round/>
            </a:ln>
            <a:extLst>
              <a:ext uri="{909E8E84-426E-40DD-AFC4-6F175D3DCCD1}">
                <a14:hiddenFill xmlns:a14="http://schemas.microsoft.com/office/drawing/2010/main">
                  <a:solidFill>
                    <a:srgbClr val="FFFFFF"/>
                  </a:solidFill>
                </a14:hiddenFill>
              </a:ext>
            </a:extLst>
          </p:spPr>
          <p:txBody>
            <a:bodyPr wrap="none" anchor="ctr"/>
            <a:lstStyle/>
            <a:p>
              <a:pPr defTabSz="1218565"/>
              <a:endParaRPr lang="zh-CN" altLang="en-US" sz="2400">
                <a:solidFill>
                  <a:prstClr val="black"/>
                </a:solidFill>
                <a:latin typeface="Calibri" panose="020F0502020204030204" pitchFamily="34" charset="0"/>
                <a:ea typeface="宋体" panose="02010600030101010101" pitchFamily="2" charset="-122"/>
                <a:cs typeface="Arial" panose="020B0604020202020204" pitchFamily="34" charset="0"/>
              </a:endParaRPr>
            </a:p>
          </p:txBody>
        </p:sp>
        <p:sp>
          <p:nvSpPr>
            <p:cNvPr id="58" name="Oval 22"/>
            <p:cNvSpPr>
              <a:spLocks noChangeArrowheads="1"/>
            </p:cNvSpPr>
            <p:nvPr/>
          </p:nvSpPr>
          <p:spPr bwMode="ltGray">
            <a:xfrm>
              <a:off x="870" y="915"/>
              <a:ext cx="690" cy="690"/>
            </a:xfrm>
            <a:prstGeom prst="ellipse">
              <a:avLst/>
            </a:prstGeom>
            <a:noFill/>
            <a:ln w="38100">
              <a:solidFill>
                <a:srgbClr val="005DA2"/>
              </a:solidFill>
              <a:round/>
            </a:ln>
            <a:extLst>
              <a:ext uri="{909E8E84-426E-40DD-AFC4-6F175D3DCCD1}">
                <a14:hiddenFill xmlns:a14="http://schemas.microsoft.com/office/drawing/2010/main">
                  <a:solidFill>
                    <a:srgbClr val="FFFFFF"/>
                  </a:solidFill>
                </a14:hiddenFill>
              </a:ext>
            </a:extLst>
          </p:spPr>
          <p:txBody>
            <a:bodyPr wrap="none" anchor="ctr"/>
            <a:lstStyle/>
            <a:p>
              <a:pPr defTabSz="1218565"/>
              <a:endParaRPr lang="zh-CN" altLang="en-US" sz="2400">
                <a:solidFill>
                  <a:prstClr val="black"/>
                </a:solidFill>
                <a:latin typeface="Calibri" panose="020F0502020204030204" pitchFamily="34" charset="0"/>
                <a:ea typeface="宋体" panose="02010600030101010101" pitchFamily="2" charset="-122"/>
                <a:cs typeface="Arial" panose="020B0604020202020204" pitchFamily="34" charset="0"/>
              </a:endParaRPr>
            </a:p>
          </p:txBody>
        </p:sp>
      </p:grpSp>
      <p:sp>
        <p:nvSpPr>
          <p:cNvPr id="59" name="TextBox 69"/>
          <p:cNvSpPr txBox="1"/>
          <p:nvPr/>
        </p:nvSpPr>
        <p:spPr>
          <a:xfrm>
            <a:off x="694200" y="1275668"/>
            <a:ext cx="1213805" cy="398780"/>
          </a:xfrm>
          <a:prstGeom prst="rect">
            <a:avLst/>
          </a:prstGeom>
          <a:noFill/>
        </p:spPr>
        <p:txBody>
          <a:bodyPr>
            <a:spAutoFit/>
          </a:bodyPr>
          <a:lstStyle/>
          <a:p>
            <a:pPr algn="ctr" defTabSz="1218565">
              <a:defRPr/>
            </a:pPr>
            <a:r>
              <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rPr>
              <a:t>（</a:t>
            </a:r>
            <a:r>
              <a:rPr lang="en-US" altLang="zh-CN" sz="2000" b="1" dirty="0">
                <a:solidFill>
                  <a:prstClr val="black">
                    <a:lumMod val="85000"/>
                    <a:lumOff val="15000"/>
                  </a:prstClr>
                </a:solidFill>
                <a:latin typeface="微软雅黑" panose="020B0503020204020204" pitchFamily="34" charset="-122"/>
                <a:ea typeface="微软雅黑" panose="020B0503020204020204" pitchFamily="34" charset="-122"/>
              </a:rPr>
              <a:t>1</a:t>
            </a:r>
            <a:r>
              <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rPr>
              <a:t>）</a:t>
            </a:r>
            <a:endPar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60" name="TextBox 70"/>
          <p:cNvSpPr txBox="1"/>
          <p:nvPr/>
        </p:nvSpPr>
        <p:spPr>
          <a:xfrm>
            <a:off x="9158303" y="2367832"/>
            <a:ext cx="999604" cy="398780"/>
          </a:xfrm>
          <a:prstGeom prst="rect">
            <a:avLst/>
          </a:prstGeom>
          <a:noFill/>
        </p:spPr>
        <p:txBody>
          <a:bodyPr>
            <a:spAutoFit/>
          </a:bodyPr>
          <a:lstStyle/>
          <a:p>
            <a:pPr defTabSz="1218565">
              <a:defRPr/>
            </a:pPr>
            <a:r>
              <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rPr>
              <a:t>（</a:t>
            </a:r>
            <a:r>
              <a:rPr lang="en-US" altLang="zh-CN" sz="2000" b="1" dirty="0">
                <a:solidFill>
                  <a:prstClr val="black">
                    <a:lumMod val="85000"/>
                    <a:lumOff val="15000"/>
                  </a:prstClr>
                </a:solidFill>
                <a:latin typeface="微软雅黑" panose="020B0503020204020204" pitchFamily="34" charset="-122"/>
                <a:ea typeface="微软雅黑" panose="020B0503020204020204" pitchFamily="34" charset="-122"/>
              </a:rPr>
              <a:t>2</a:t>
            </a:r>
            <a:r>
              <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rPr>
              <a:t>）</a:t>
            </a:r>
            <a:endPar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61" name="TextBox 71"/>
          <p:cNvSpPr txBox="1"/>
          <p:nvPr/>
        </p:nvSpPr>
        <p:spPr>
          <a:xfrm>
            <a:off x="783590" y="3475990"/>
            <a:ext cx="1006475" cy="398780"/>
          </a:xfrm>
          <a:prstGeom prst="rect">
            <a:avLst/>
          </a:prstGeom>
          <a:noFill/>
        </p:spPr>
        <p:txBody>
          <a:bodyPr wrap="square">
            <a:spAutoFit/>
          </a:bodyPr>
          <a:lstStyle/>
          <a:p>
            <a:pPr defTabSz="1218565">
              <a:defRPr/>
            </a:pPr>
            <a:r>
              <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rPr>
              <a:t>（</a:t>
            </a:r>
            <a:r>
              <a:rPr lang="en-US" altLang="zh-CN" sz="2000" b="1" dirty="0">
                <a:solidFill>
                  <a:prstClr val="black">
                    <a:lumMod val="85000"/>
                    <a:lumOff val="15000"/>
                  </a:prstClr>
                </a:solidFill>
                <a:latin typeface="微软雅黑" panose="020B0503020204020204" pitchFamily="34" charset="-122"/>
                <a:ea typeface="微软雅黑" panose="020B0503020204020204" pitchFamily="34" charset="-122"/>
              </a:rPr>
              <a:t>3</a:t>
            </a:r>
            <a:r>
              <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rPr>
              <a:t>）</a:t>
            </a:r>
            <a:endPar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62" name="TextBox 73"/>
          <p:cNvSpPr txBox="1"/>
          <p:nvPr/>
        </p:nvSpPr>
        <p:spPr>
          <a:xfrm>
            <a:off x="2038258" y="1216120"/>
            <a:ext cx="7144792" cy="570865"/>
          </a:xfrm>
          <a:prstGeom prst="rect">
            <a:avLst/>
          </a:prstGeom>
          <a:noFill/>
        </p:spPr>
        <p:txBody>
          <a:bodyPr>
            <a:spAutoFit/>
          </a:bodyPr>
          <a:lstStyle/>
          <a:p>
            <a:pPr defTabSz="1218565">
              <a:lnSpc>
                <a:spcPct val="130000"/>
              </a:lnSpc>
            </a:pPr>
            <a:r>
              <a:rPr lang="zh-CN" altLang="en-US" sz="2400" dirty="0">
                <a:solidFill>
                  <a:prstClr val="black">
                    <a:lumMod val="85000"/>
                    <a:lumOff val="15000"/>
                  </a:prstClr>
                </a:solidFill>
                <a:latin typeface="+mn-ea"/>
              </a:rPr>
              <a:t>中美贸易摩擦导致中美双输。</a:t>
            </a:r>
            <a:endParaRPr lang="zh-CN" altLang="en-US" sz="2400" dirty="0">
              <a:solidFill>
                <a:prstClr val="black">
                  <a:lumMod val="85000"/>
                  <a:lumOff val="15000"/>
                </a:prstClr>
              </a:solidFill>
              <a:latin typeface="+mn-ea"/>
            </a:endParaRPr>
          </a:p>
        </p:txBody>
      </p:sp>
      <p:sp>
        <p:nvSpPr>
          <p:cNvPr id="63" name="TextBox 74"/>
          <p:cNvSpPr txBox="1"/>
          <p:nvPr/>
        </p:nvSpPr>
        <p:spPr>
          <a:xfrm>
            <a:off x="1751881" y="2244471"/>
            <a:ext cx="7167005" cy="570865"/>
          </a:xfrm>
          <a:prstGeom prst="rect">
            <a:avLst/>
          </a:prstGeom>
          <a:noFill/>
          <a:ln>
            <a:noFill/>
          </a:ln>
        </p:spPr>
        <p:txBody>
          <a:bodyPr>
            <a:spAutoFit/>
          </a:bodyPr>
          <a:lstStyle/>
          <a:p>
            <a:pPr defTabSz="1218565">
              <a:lnSpc>
                <a:spcPct val="130000"/>
              </a:lnSpc>
            </a:pPr>
            <a:r>
              <a:rPr lang="zh-CN" altLang="en-US" sz="2400" dirty="0">
                <a:solidFill>
                  <a:prstClr val="black">
                    <a:lumMod val="85000"/>
                    <a:lumOff val="15000"/>
                  </a:prstClr>
                </a:solidFill>
                <a:latin typeface="+mn-ea"/>
              </a:rPr>
              <a:t>中美贸易失衡短期内无法根除。</a:t>
            </a:r>
            <a:endParaRPr lang="zh-CN" altLang="en-US" sz="2400" dirty="0">
              <a:solidFill>
                <a:prstClr val="black">
                  <a:lumMod val="85000"/>
                  <a:lumOff val="15000"/>
                </a:prstClr>
              </a:solidFill>
              <a:latin typeface="+mn-ea"/>
            </a:endParaRPr>
          </a:p>
        </p:txBody>
      </p:sp>
      <p:sp>
        <p:nvSpPr>
          <p:cNvPr id="64" name="TextBox 75"/>
          <p:cNvSpPr txBox="1">
            <a:spLocks noChangeArrowheads="1"/>
          </p:cNvSpPr>
          <p:nvPr/>
        </p:nvSpPr>
        <p:spPr bwMode="auto">
          <a:xfrm>
            <a:off x="1857673" y="3305513"/>
            <a:ext cx="7412939" cy="57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85750" indent="-285750" defTabSz="1218565">
              <a:lnSpc>
                <a:spcPct val="130000"/>
              </a:lnSpc>
            </a:pPr>
            <a:r>
              <a:rPr lang="zh-CN" altLang="en-US" sz="2400" dirty="0">
                <a:solidFill>
                  <a:prstClr val="black">
                    <a:lumMod val="85000"/>
                    <a:lumOff val="15000"/>
                  </a:prstClr>
                </a:solidFill>
                <a:latin typeface="+mn-ea"/>
                <a:ea typeface="+mn-ea"/>
              </a:rPr>
              <a:t>中美双方可以通过贸易发展化解部分失衡和分歧。</a:t>
            </a:r>
            <a:endParaRPr lang="zh-CN" altLang="en-US" sz="2400" dirty="0">
              <a:solidFill>
                <a:prstClr val="black">
                  <a:lumMod val="85000"/>
                  <a:lumOff val="15000"/>
                </a:prstClr>
              </a:solidFill>
              <a:latin typeface="+mn-ea"/>
              <a:ea typeface="+mn-ea"/>
            </a:endParaRPr>
          </a:p>
        </p:txBody>
      </p:sp>
      <p:sp>
        <p:nvSpPr>
          <p:cNvPr id="65" name="圆角矩形 64"/>
          <p:cNvSpPr/>
          <p:nvPr/>
        </p:nvSpPr>
        <p:spPr>
          <a:xfrm>
            <a:off x="1499091" y="5388027"/>
            <a:ext cx="7793741" cy="856804"/>
          </a:xfrm>
          <a:prstGeom prst="roundRect">
            <a:avLst/>
          </a:prstGeom>
          <a:noFill/>
          <a:ln w="60325">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2400">
              <a:solidFill>
                <a:prstClr val="white"/>
              </a:solidFill>
              <a:latin typeface="Calibri" panose="020F0502020204030204"/>
              <a:ea typeface="宋体" panose="02010600030101010101" pitchFamily="2" charset="-122"/>
            </a:endParaRPr>
          </a:p>
        </p:txBody>
      </p:sp>
      <p:sp>
        <p:nvSpPr>
          <p:cNvPr id="66" name="圆角矩形 65"/>
          <p:cNvSpPr/>
          <p:nvPr/>
        </p:nvSpPr>
        <p:spPr>
          <a:xfrm>
            <a:off x="1642408" y="4322224"/>
            <a:ext cx="7681086" cy="856804"/>
          </a:xfrm>
          <a:prstGeom prst="roundRect">
            <a:avLst/>
          </a:prstGeom>
          <a:noFill/>
          <a:ln w="60325">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defRPr/>
            </a:pPr>
            <a:endParaRPr lang="zh-CN" altLang="en-US" sz="2400">
              <a:solidFill>
                <a:prstClr val="white"/>
              </a:solidFill>
              <a:latin typeface="Calibri" panose="020F0502020204030204"/>
              <a:ea typeface="宋体" panose="02010600030101010101" pitchFamily="2" charset="-122"/>
            </a:endParaRPr>
          </a:p>
        </p:txBody>
      </p:sp>
      <p:grpSp>
        <p:nvGrpSpPr>
          <p:cNvPr id="67" name="Group 12"/>
          <p:cNvGrpSpPr/>
          <p:nvPr/>
        </p:nvGrpSpPr>
        <p:grpSpPr bwMode="auto">
          <a:xfrm>
            <a:off x="8985533" y="4090571"/>
            <a:ext cx="1237605" cy="1236019"/>
            <a:chOff x="802" y="845"/>
            <a:chExt cx="827" cy="826"/>
          </a:xfrm>
        </p:grpSpPr>
        <p:sp>
          <p:nvSpPr>
            <p:cNvPr id="69" name="Oval 13"/>
            <p:cNvSpPr>
              <a:spLocks noChangeArrowheads="1"/>
            </p:cNvSpPr>
            <p:nvPr/>
          </p:nvSpPr>
          <p:spPr bwMode="gray">
            <a:xfrm>
              <a:off x="802" y="845"/>
              <a:ext cx="827" cy="826"/>
            </a:xfrm>
            <a:prstGeom prst="ellipse">
              <a:avLst/>
            </a:prstGeom>
            <a:solidFill>
              <a:srgbClr val="F8F8F8"/>
            </a:solidFill>
            <a:ln w="38100">
              <a:solidFill>
                <a:srgbClr val="005DA2"/>
              </a:solidFill>
              <a:round/>
            </a:ln>
          </p:spPr>
          <p:txBody>
            <a:bodyPr wrap="none" anchor="ctr"/>
            <a:lstStyle/>
            <a:p>
              <a:pPr defTabSz="1218565"/>
              <a:endParaRPr lang="zh-CN" altLang="en-US" sz="2400">
                <a:solidFill>
                  <a:prstClr val="black"/>
                </a:solidFill>
                <a:latin typeface="Calibri" panose="020F0502020204030204" pitchFamily="34" charset="0"/>
                <a:ea typeface="宋体" panose="02010600030101010101" pitchFamily="2" charset="-122"/>
                <a:cs typeface="Arial" panose="020B0604020202020204" pitchFamily="34" charset="0"/>
              </a:endParaRPr>
            </a:p>
          </p:txBody>
        </p:sp>
        <p:sp>
          <p:nvSpPr>
            <p:cNvPr id="70" name="Oval 14"/>
            <p:cNvSpPr>
              <a:spLocks noChangeArrowheads="1"/>
            </p:cNvSpPr>
            <p:nvPr/>
          </p:nvSpPr>
          <p:spPr bwMode="gray">
            <a:xfrm>
              <a:off x="836" y="879"/>
              <a:ext cx="758" cy="758"/>
            </a:xfrm>
            <a:prstGeom prst="ellipse">
              <a:avLst/>
            </a:prstGeom>
            <a:noFill/>
            <a:ln w="38100">
              <a:solidFill>
                <a:srgbClr val="005DA2"/>
              </a:solidFill>
              <a:round/>
            </a:ln>
            <a:extLst>
              <a:ext uri="{909E8E84-426E-40DD-AFC4-6F175D3DCCD1}">
                <a14:hiddenFill xmlns:a14="http://schemas.microsoft.com/office/drawing/2010/main">
                  <a:solidFill>
                    <a:srgbClr val="FFFFFF"/>
                  </a:solidFill>
                </a14:hiddenFill>
              </a:ext>
            </a:extLst>
          </p:spPr>
          <p:txBody>
            <a:bodyPr wrap="none" anchor="ctr"/>
            <a:lstStyle/>
            <a:p>
              <a:pPr defTabSz="1218565"/>
              <a:endParaRPr lang="zh-CN" altLang="en-US" sz="2400">
                <a:solidFill>
                  <a:prstClr val="black"/>
                </a:solidFill>
                <a:latin typeface="Calibri" panose="020F0502020204030204" pitchFamily="34" charset="0"/>
                <a:ea typeface="宋体" panose="02010600030101010101" pitchFamily="2" charset="-122"/>
                <a:cs typeface="Arial" panose="020B0604020202020204" pitchFamily="34" charset="0"/>
              </a:endParaRPr>
            </a:p>
          </p:txBody>
        </p:sp>
        <p:sp>
          <p:nvSpPr>
            <p:cNvPr id="71" name="Oval 15"/>
            <p:cNvSpPr>
              <a:spLocks noChangeArrowheads="1"/>
            </p:cNvSpPr>
            <p:nvPr/>
          </p:nvSpPr>
          <p:spPr bwMode="gray">
            <a:xfrm>
              <a:off x="870" y="915"/>
              <a:ext cx="690" cy="690"/>
            </a:xfrm>
            <a:prstGeom prst="ellipse">
              <a:avLst/>
            </a:prstGeom>
            <a:noFill/>
            <a:ln w="38100">
              <a:solidFill>
                <a:srgbClr val="005DA2"/>
              </a:solidFill>
              <a:round/>
            </a:ln>
            <a:extLst>
              <a:ext uri="{909E8E84-426E-40DD-AFC4-6F175D3DCCD1}">
                <a14:hiddenFill xmlns:a14="http://schemas.microsoft.com/office/drawing/2010/main">
                  <a:solidFill>
                    <a:srgbClr val="FFFFFF"/>
                  </a:solidFill>
                </a14:hiddenFill>
              </a:ext>
            </a:extLst>
          </p:spPr>
          <p:txBody>
            <a:bodyPr wrap="none" anchor="ctr"/>
            <a:lstStyle/>
            <a:p>
              <a:pPr defTabSz="1218565"/>
              <a:endParaRPr lang="zh-CN" altLang="en-US" sz="2400">
                <a:solidFill>
                  <a:prstClr val="black"/>
                </a:solidFill>
                <a:latin typeface="Calibri" panose="020F0502020204030204" pitchFamily="34" charset="0"/>
                <a:ea typeface="宋体" panose="02010600030101010101" pitchFamily="2" charset="-122"/>
                <a:cs typeface="Arial" panose="020B0604020202020204" pitchFamily="34" charset="0"/>
              </a:endParaRPr>
            </a:p>
          </p:txBody>
        </p:sp>
      </p:grpSp>
      <p:grpSp>
        <p:nvGrpSpPr>
          <p:cNvPr id="72" name="Group 19"/>
          <p:cNvGrpSpPr/>
          <p:nvPr/>
        </p:nvGrpSpPr>
        <p:grpSpPr bwMode="auto">
          <a:xfrm>
            <a:off x="642288" y="5227773"/>
            <a:ext cx="1237605" cy="1236019"/>
            <a:chOff x="802" y="845"/>
            <a:chExt cx="827" cy="826"/>
          </a:xfrm>
        </p:grpSpPr>
        <p:sp>
          <p:nvSpPr>
            <p:cNvPr id="73" name="Oval 20"/>
            <p:cNvSpPr>
              <a:spLocks noChangeArrowheads="1"/>
            </p:cNvSpPr>
            <p:nvPr/>
          </p:nvSpPr>
          <p:spPr bwMode="ltGray">
            <a:xfrm>
              <a:off x="802" y="845"/>
              <a:ext cx="827" cy="826"/>
            </a:xfrm>
            <a:prstGeom prst="ellipse">
              <a:avLst/>
            </a:prstGeom>
            <a:solidFill>
              <a:srgbClr val="F8F8F8"/>
            </a:solidFill>
            <a:ln w="38100">
              <a:solidFill>
                <a:srgbClr val="005DA2"/>
              </a:solidFill>
              <a:round/>
            </a:ln>
          </p:spPr>
          <p:txBody>
            <a:bodyPr wrap="none" anchor="ctr"/>
            <a:lstStyle/>
            <a:p>
              <a:pPr defTabSz="1218565"/>
              <a:endParaRPr lang="zh-CN" altLang="en-US" sz="2400">
                <a:solidFill>
                  <a:prstClr val="black"/>
                </a:solidFill>
                <a:latin typeface="Calibri" panose="020F0502020204030204" pitchFamily="34" charset="0"/>
                <a:ea typeface="宋体" panose="02010600030101010101" pitchFamily="2" charset="-122"/>
                <a:cs typeface="Arial" panose="020B0604020202020204" pitchFamily="34" charset="0"/>
              </a:endParaRPr>
            </a:p>
          </p:txBody>
        </p:sp>
        <p:sp>
          <p:nvSpPr>
            <p:cNvPr id="74" name="Oval 21"/>
            <p:cNvSpPr>
              <a:spLocks noChangeArrowheads="1"/>
            </p:cNvSpPr>
            <p:nvPr/>
          </p:nvSpPr>
          <p:spPr bwMode="ltGray">
            <a:xfrm>
              <a:off x="836" y="879"/>
              <a:ext cx="758" cy="758"/>
            </a:xfrm>
            <a:prstGeom prst="ellipse">
              <a:avLst/>
            </a:prstGeom>
            <a:noFill/>
            <a:ln w="38100">
              <a:solidFill>
                <a:srgbClr val="005DA2"/>
              </a:solidFill>
              <a:round/>
            </a:ln>
            <a:extLst>
              <a:ext uri="{909E8E84-426E-40DD-AFC4-6F175D3DCCD1}">
                <a14:hiddenFill xmlns:a14="http://schemas.microsoft.com/office/drawing/2010/main">
                  <a:solidFill>
                    <a:srgbClr val="FFFFFF"/>
                  </a:solidFill>
                </a14:hiddenFill>
              </a:ext>
            </a:extLst>
          </p:spPr>
          <p:txBody>
            <a:bodyPr wrap="none" anchor="ctr"/>
            <a:lstStyle/>
            <a:p>
              <a:pPr defTabSz="1218565"/>
              <a:endParaRPr lang="zh-CN" altLang="en-US" sz="2400">
                <a:solidFill>
                  <a:prstClr val="black"/>
                </a:solidFill>
                <a:latin typeface="Calibri" panose="020F0502020204030204" pitchFamily="34" charset="0"/>
                <a:ea typeface="宋体" panose="02010600030101010101" pitchFamily="2" charset="-122"/>
                <a:cs typeface="Arial" panose="020B0604020202020204" pitchFamily="34" charset="0"/>
              </a:endParaRPr>
            </a:p>
          </p:txBody>
        </p:sp>
        <p:sp>
          <p:nvSpPr>
            <p:cNvPr id="75" name="Oval 22"/>
            <p:cNvSpPr>
              <a:spLocks noChangeArrowheads="1"/>
            </p:cNvSpPr>
            <p:nvPr/>
          </p:nvSpPr>
          <p:spPr bwMode="ltGray">
            <a:xfrm>
              <a:off x="870" y="915"/>
              <a:ext cx="690" cy="690"/>
            </a:xfrm>
            <a:prstGeom prst="ellipse">
              <a:avLst/>
            </a:prstGeom>
            <a:noFill/>
            <a:ln w="38100">
              <a:solidFill>
                <a:srgbClr val="005DA2"/>
              </a:solidFill>
              <a:round/>
            </a:ln>
            <a:extLst>
              <a:ext uri="{909E8E84-426E-40DD-AFC4-6F175D3DCCD1}">
                <a14:hiddenFill xmlns:a14="http://schemas.microsoft.com/office/drawing/2010/main">
                  <a:solidFill>
                    <a:srgbClr val="FFFFFF"/>
                  </a:solidFill>
                </a14:hiddenFill>
              </a:ext>
            </a:extLst>
          </p:spPr>
          <p:txBody>
            <a:bodyPr wrap="none" anchor="ctr"/>
            <a:lstStyle/>
            <a:p>
              <a:pPr defTabSz="1218565"/>
              <a:endParaRPr lang="zh-CN" altLang="en-US" sz="2400">
                <a:solidFill>
                  <a:prstClr val="black"/>
                </a:solidFill>
                <a:latin typeface="Calibri" panose="020F0502020204030204" pitchFamily="34" charset="0"/>
                <a:ea typeface="宋体" panose="02010600030101010101" pitchFamily="2" charset="-122"/>
                <a:cs typeface="Arial" panose="020B0604020202020204" pitchFamily="34" charset="0"/>
              </a:endParaRPr>
            </a:p>
          </p:txBody>
        </p:sp>
      </p:grpSp>
      <p:sp>
        <p:nvSpPr>
          <p:cNvPr id="76" name="TextBox 70"/>
          <p:cNvSpPr txBox="1"/>
          <p:nvPr/>
        </p:nvSpPr>
        <p:spPr>
          <a:xfrm>
            <a:off x="9158303" y="4504607"/>
            <a:ext cx="999604" cy="398780"/>
          </a:xfrm>
          <a:prstGeom prst="rect">
            <a:avLst/>
          </a:prstGeom>
          <a:noFill/>
        </p:spPr>
        <p:txBody>
          <a:bodyPr>
            <a:spAutoFit/>
          </a:bodyPr>
          <a:lstStyle/>
          <a:p>
            <a:pPr defTabSz="1218565">
              <a:defRPr/>
            </a:pPr>
            <a:r>
              <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rPr>
              <a:t>（</a:t>
            </a:r>
            <a:r>
              <a:rPr lang="en-US" altLang="zh-CN" sz="2000" b="1" dirty="0">
                <a:solidFill>
                  <a:prstClr val="black">
                    <a:lumMod val="85000"/>
                    <a:lumOff val="15000"/>
                  </a:prstClr>
                </a:solidFill>
                <a:latin typeface="微软雅黑" panose="020B0503020204020204" pitchFamily="34" charset="-122"/>
                <a:ea typeface="微软雅黑" panose="020B0503020204020204" pitchFamily="34" charset="-122"/>
              </a:rPr>
              <a:t>4</a:t>
            </a:r>
            <a:r>
              <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rPr>
              <a:t>）</a:t>
            </a:r>
            <a:endPar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77" name="TextBox 71"/>
          <p:cNvSpPr txBox="1"/>
          <p:nvPr/>
        </p:nvSpPr>
        <p:spPr>
          <a:xfrm>
            <a:off x="876019" y="5646323"/>
            <a:ext cx="1142405" cy="398780"/>
          </a:xfrm>
          <a:prstGeom prst="rect">
            <a:avLst/>
          </a:prstGeom>
          <a:noFill/>
        </p:spPr>
        <p:txBody>
          <a:bodyPr>
            <a:spAutoFit/>
          </a:bodyPr>
          <a:lstStyle/>
          <a:p>
            <a:pPr defTabSz="1218565">
              <a:defRPr/>
            </a:pPr>
            <a:r>
              <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rPr>
              <a:t>（</a:t>
            </a:r>
            <a:r>
              <a:rPr lang="en-US" altLang="zh-CN" sz="2000" b="1" dirty="0">
                <a:solidFill>
                  <a:prstClr val="black">
                    <a:lumMod val="85000"/>
                    <a:lumOff val="15000"/>
                  </a:prstClr>
                </a:solidFill>
                <a:latin typeface="微软雅黑" panose="020B0503020204020204" pitchFamily="34" charset="-122"/>
                <a:ea typeface="微软雅黑" panose="020B0503020204020204" pitchFamily="34" charset="-122"/>
              </a:rPr>
              <a:t>5</a:t>
            </a:r>
            <a:r>
              <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rPr>
              <a:t>）</a:t>
            </a:r>
            <a:endPar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78" name="TextBox 74"/>
          <p:cNvSpPr txBox="1"/>
          <p:nvPr/>
        </p:nvSpPr>
        <p:spPr>
          <a:xfrm>
            <a:off x="1628775" y="4385945"/>
            <a:ext cx="7554595" cy="570865"/>
          </a:xfrm>
          <a:prstGeom prst="rect">
            <a:avLst/>
          </a:prstGeom>
          <a:noFill/>
          <a:ln>
            <a:noFill/>
          </a:ln>
        </p:spPr>
        <p:txBody>
          <a:bodyPr wrap="square">
            <a:spAutoFit/>
          </a:bodyPr>
          <a:lstStyle/>
          <a:p>
            <a:pPr defTabSz="1218565">
              <a:lnSpc>
                <a:spcPct val="130000"/>
              </a:lnSpc>
            </a:pPr>
            <a:r>
              <a:rPr lang="zh-CN" altLang="en-US" sz="2400" dirty="0">
                <a:solidFill>
                  <a:prstClr val="black">
                    <a:lumMod val="85000"/>
                    <a:lumOff val="15000"/>
                  </a:prstClr>
                </a:solidFill>
                <a:latin typeface="+mn-ea"/>
              </a:rPr>
              <a:t>贸易争端边打边谈过程中可以积极寻找替代产品与市场</a:t>
            </a:r>
            <a:endParaRPr lang="zh-CN" altLang="en-US" sz="2400" dirty="0">
              <a:solidFill>
                <a:prstClr val="black">
                  <a:lumMod val="85000"/>
                  <a:lumOff val="15000"/>
                </a:prstClr>
              </a:solidFill>
              <a:latin typeface="+mn-ea"/>
            </a:endParaRPr>
          </a:p>
        </p:txBody>
      </p:sp>
      <p:sp>
        <p:nvSpPr>
          <p:cNvPr id="79" name="TextBox 75"/>
          <p:cNvSpPr txBox="1">
            <a:spLocks noChangeArrowheads="1"/>
          </p:cNvSpPr>
          <p:nvPr/>
        </p:nvSpPr>
        <p:spPr bwMode="auto">
          <a:xfrm>
            <a:off x="1776730" y="5278755"/>
            <a:ext cx="7426325" cy="105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85750" indent="-285750" algn="just" defTabSz="1218565">
              <a:lnSpc>
                <a:spcPct val="130000"/>
              </a:lnSpc>
            </a:pPr>
            <a:r>
              <a:rPr lang="zh-CN" altLang="en-US" sz="2400" dirty="0">
                <a:solidFill>
                  <a:prstClr val="black">
                    <a:lumMod val="85000"/>
                    <a:lumOff val="15000"/>
                  </a:prstClr>
                </a:solidFill>
                <a:latin typeface="+mn-ea"/>
                <a:ea typeface="+mn-ea"/>
                <a:cs typeface="+mn-ea"/>
              </a:rPr>
              <a:t>中美贸易摩擦的本质不是贸易问题，而是美国“打着贸易保护主义旗号的遏制”。</a:t>
            </a:r>
            <a:endParaRPr lang="zh-CN" altLang="en-US" sz="2400" dirty="0">
              <a:solidFill>
                <a:prstClr val="black">
                  <a:lumMod val="85000"/>
                  <a:lumOff val="15000"/>
                </a:prstClr>
              </a:solidFill>
              <a:latin typeface="+mn-ea"/>
              <a:ea typeface="+mn-ea"/>
              <a:cs typeface="+mn-ea"/>
            </a:endParaRPr>
          </a:p>
        </p:txBody>
      </p:sp>
      <p:grpSp>
        <p:nvGrpSpPr>
          <p:cNvPr id="85" name="组合 84"/>
          <p:cNvGrpSpPr/>
          <p:nvPr/>
        </p:nvGrpSpPr>
        <p:grpSpPr>
          <a:xfrm>
            <a:off x="760095" y="5332730"/>
            <a:ext cx="1056640" cy="1056640"/>
            <a:chOff x="16461" y="6734"/>
            <a:chExt cx="1664" cy="1664"/>
          </a:xfrm>
        </p:grpSpPr>
        <p:sp>
          <p:nvSpPr>
            <p:cNvPr id="82" name="_color1"/>
            <p:cNvSpPr>
              <a:spLocks noEditPoints="1"/>
            </p:cNvSpPr>
            <p:nvPr/>
          </p:nvSpPr>
          <p:spPr bwMode="gray">
            <a:xfrm>
              <a:off x="16461" y="6734"/>
              <a:ext cx="1663" cy="1664"/>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solidFill>
              <a:srgbClr val="005DA2"/>
            </a:solidFill>
            <a:ln w="9525">
              <a:noFill/>
              <a:round/>
            </a:ln>
          </p:spPr>
          <p:txBody>
            <a:bodyPr/>
            <a:p>
              <a:pPr defTabSz="1218565"/>
              <a:endParaRPr lang="de-DE" sz="2400">
                <a:solidFill>
                  <a:prstClr val="black"/>
                </a:solidFill>
                <a:latin typeface="Calibri" panose="020F0502020204030204"/>
              </a:endParaRPr>
            </a:p>
          </p:txBody>
        </p:sp>
        <p:sp>
          <p:nvSpPr>
            <p:cNvPr id="81" name="Freeform 10"/>
            <p:cNvSpPr>
              <a:spLocks noEditPoints="1"/>
            </p:cNvSpPr>
            <p:nvPr/>
          </p:nvSpPr>
          <p:spPr bwMode="gray">
            <a:xfrm>
              <a:off x="16461" y="6814"/>
              <a:ext cx="1664" cy="1499"/>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solidFill>
              <a:srgbClr val="005DA2"/>
            </a:solidFill>
            <a:ln w="9525">
              <a:noFill/>
              <a:round/>
            </a:ln>
          </p:spPr>
          <p:txBody>
            <a:bodyPr/>
            <a:p>
              <a:pPr defTabSz="1218565"/>
              <a:endParaRPr lang="de-DE" sz="2400">
                <a:solidFill>
                  <a:prstClr val="black"/>
                </a:solidFill>
                <a:latin typeface="Calibri" panose="020F0502020204030204"/>
              </a:endParaRPr>
            </a:p>
          </p:txBody>
        </p:sp>
      </p:grpSp>
      <p:grpSp>
        <p:nvGrpSpPr>
          <p:cNvPr id="86" name="组合 85"/>
          <p:cNvGrpSpPr/>
          <p:nvPr/>
        </p:nvGrpSpPr>
        <p:grpSpPr>
          <a:xfrm>
            <a:off x="758825" y="946785"/>
            <a:ext cx="1056640" cy="1056640"/>
            <a:chOff x="16461" y="6734"/>
            <a:chExt cx="1664" cy="1664"/>
          </a:xfrm>
        </p:grpSpPr>
        <p:sp>
          <p:nvSpPr>
            <p:cNvPr id="87" name="_color1"/>
            <p:cNvSpPr>
              <a:spLocks noEditPoints="1"/>
            </p:cNvSpPr>
            <p:nvPr/>
          </p:nvSpPr>
          <p:spPr bwMode="gray">
            <a:xfrm>
              <a:off x="16461" y="6734"/>
              <a:ext cx="1663" cy="1664"/>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solidFill>
              <a:srgbClr val="005DA2"/>
            </a:solidFill>
            <a:ln w="9525">
              <a:noFill/>
              <a:round/>
            </a:ln>
          </p:spPr>
          <p:txBody>
            <a:bodyPr/>
            <a:p>
              <a:pPr defTabSz="1218565"/>
              <a:endParaRPr lang="de-DE" sz="2400">
                <a:solidFill>
                  <a:prstClr val="black"/>
                </a:solidFill>
                <a:latin typeface="Calibri" panose="020F0502020204030204"/>
              </a:endParaRPr>
            </a:p>
          </p:txBody>
        </p:sp>
        <p:sp>
          <p:nvSpPr>
            <p:cNvPr id="88" name="Freeform 10"/>
            <p:cNvSpPr>
              <a:spLocks noEditPoints="1"/>
            </p:cNvSpPr>
            <p:nvPr/>
          </p:nvSpPr>
          <p:spPr bwMode="gray">
            <a:xfrm>
              <a:off x="16461" y="6814"/>
              <a:ext cx="1664" cy="1499"/>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solidFill>
              <a:srgbClr val="005DA2"/>
            </a:solidFill>
            <a:ln w="9525">
              <a:noFill/>
              <a:round/>
            </a:ln>
          </p:spPr>
          <p:txBody>
            <a:bodyPr/>
            <a:p>
              <a:pPr defTabSz="1218565"/>
              <a:endParaRPr lang="de-DE" sz="2400">
                <a:solidFill>
                  <a:prstClr val="black"/>
                </a:solidFill>
                <a:latin typeface="Calibri" panose="020F0502020204030204"/>
              </a:endParaRPr>
            </a:p>
          </p:txBody>
        </p:sp>
      </p:grpSp>
      <p:grpSp>
        <p:nvGrpSpPr>
          <p:cNvPr id="89" name="组合 88"/>
          <p:cNvGrpSpPr/>
          <p:nvPr/>
        </p:nvGrpSpPr>
        <p:grpSpPr>
          <a:xfrm>
            <a:off x="744220" y="3181350"/>
            <a:ext cx="1056640" cy="1056640"/>
            <a:chOff x="16461" y="6734"/>
            <a:chExt cx="1664" cy="1664"/>
          </a:xfrm>
        </p:grpSpPr>
        <p:sp>
          <p:nvSpPr>
            <p:cNvPr id="90" name="_color1"/>
            <p:cNvSpPr>
              <a:spLocks noEditPoints="1"/>
            </p:cNvSpPr>
            <p:nvPr/>
          </p:nvSpPr>
          <p:spPr bwMode="gray">
            <a:xfrm>
              <a:off x="16461" y="6734"/>
              <a:ext cx="1663" cy="1664"/>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solidFill>
              <a:srgbClr val="005DA2"/>
            </a:solidFill>
            <a:ln w="9525">
              <a:noFill/>
              <a:round/>
            </a:ln>
          </p:spPr>
          <p:txBody>
            <a:bodyPr/>
            <a:p>
              <a:pPr defTabSz="1218565"/>
              <a:endParaRPr lang="de-DE" sz="2400">
                <a:solidFill>
                  <a:prstClr val="black"/>
                </a:solidFill>
                <a:latin typeface="Calibri" panose="020F0502020204030204"/>
              </a:endParaRPr>
            </a:p>
          </p:txBody>
        </p:sp>
        <p:sp>
          <p:nvSpPr>
            <p:cNvPr id="91" name="Freeform 10"/>
            <p:cNvSpPr>
              <a:spLocks noEditPoints="1"/>
            </p:cNvSpPr>
            <p:nvPr/>
          </p:nvSpPr>
          <p:spPr bwMode="gray">
            <a:xfrm>
              <a:off x="16461" y="6814"/>
              <a:ext cx="1664" cy="1499"/>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solidFill>
              <a:srgbClr val="005DA2"/>
            </a:solidFill>
            <a:ln w="9525">
              <a:noFill/>
              <a:round/>
            </a:ln>
          </p:spPr>
          <p:txBody>
            <a:bodyPr/>
            <a:p>
              <a:pPr defTabSz="1218565"/>
              <a:endParaRPr lang="de-DE" sz="2400">
                <a:solidFill>
                  <a:prstClr val="black"/>
                </a:solidFill>
                <a:latin typeface="Calibri" panose="020F0502020204030204"/>
              </a:endParaRPr>
            </a:p>
          </p:txBody>
        </p:sp>
      </p:grpSp>
      <p:grpSp>
        <p:nvGrpSpPr>
          <p:cNvPr id="92" name="组合 91"/>
          <p:cNvGrpSpPr/>
          <p:nvPr/>
        </p:nvGrpSpPr>
        <p:grpSpPr>
          <a:xfrm>
            <a:off x="9076055" y="4171315"/>
            <a:ext cx="1056640" cy="1056640"/>
            <a:chOff x="16461" y="6734"/>
            <a:chExt cx="1664" cy="1664"/>
          </a:xfrm>
        </p:grpSpPr>
        <p:sp>
          <p:nvSpPr>
            <p:cNvPr id="93" name="_color1"/>
            <p:cNvSpPr>
              <a:spLocks noEditPoints="1"/>
            </p:cNvSpPr>
            <p:nvPr/>
          </p:nvSpPr>
          <p:spPr bwMode="gray">
            <a:xfrm>
              <a:off x="16461" y="6734"/>
              <a:ext cx="1663" cy="1664"/>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solidFill>
              <a:srgbClr val="005DA2"/>
            </a:solidFill>
            <a:ln w="9525">
              <a:noFill/>
              <a:round/>
            </a:ln>
          </p:spPr>
          <p:txBody>
            <a:bodyPr/>
            <a:p>
              <a:pPr defTabSz="1218565"/>
              <a:endParaRPr lang="de-DE" sz="2400">
                <a:solidFill>
                  <a:prstClr val="black"/>
                </a:solidFill>
                <a:latin typeface="Calibri" panose="020F0502020204030204"/>
              </a:endParaRPr>
            </a:p>
          </p:txBody>
        </p:sp>
        <p:sp>
          <p:nvSpPr>
            <p:cNvPr id="94" name="Freeform 10"/>
            <p:cNvSpPr>
              <a:spLocks noEditPoints="1"/>
            </p:cNvSpPr>
            <p:nvPr/>
          </p:nvSpPr>
          <p:spPr bwMode="gray">
            <a:xfrm>
              <a:off x="16461" y="6814"/>
              <a:ext cx="1664" cy="1499"/>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solidFill>
              <a:srgbClr val="005DA2"/>
            </a:solidFill>
            <a:ln w="9525">
              <a:noFill/>
              <a:round/>
            </a:ln>
          </p:spPr>
          <p:txBody>
            <a:bodyPr/>
            <a:p>
              <a:pPr defTabSz="1218565"/>
              <a:endParaRPr lang="de-DE" sz="2400">
                <a:solidFill>
                  <a:prstClr val="black"/>
                </a:solidFill>
                <a:latin typeface="Calibri" panose="020F0502020204030204"/>
              </a:endParaRPr>
            </a:p>
          </p:txBody>
        </p:sp>
      </p:grpSp>
      <p:grpSp>
        <p:nvGrpSpPr>
          <p:cNvPr id="95" name="组合 94"/>
          <p:cNvGrpSpPr/>
          <p:nvPr/>
        </p:nvGrpSpPr>
        <p:grpSpPr>
          <a:xfrm>
            <a:off x="9051290" y="2030095"/>
            <a:ext cx="1056640" cy="1056640"/>
            <a:chOff x="16461" y="6734"/>
            <a:chExt cx="1664" cy="1664"/>
          </a:xfrm>
        </p:grpSpPr>
        <p:sp>
          <p:nvSpPr>
            <p:cNvPr id="96" name="_color1"/>
            <p:cNvSpPr>
              <a:spLocks noEditPoints="1"/>
            </p:cNvSpPr>
            <p:nvPr/>
          </p:nvSpPr>
          <p:spPr bwMode="gray">
            <a:xfrm>
              <a:off x="16461" y="6734"/>
              <a:ext cx="1663" cy="1664"/>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solidFill>
              <a:srgbClr val="005DA2"/>
            </a:solidFill>
            <a:ln w="9525">
              <a:noFill/>
              <a:round/>
            </a:ln>
          </p:spPr>
          <p:txBody>
            <a:bodyPr/>
            <a:p>
              <a:pPr defTabSz="1218565"/>
              <a:endParaRPr lang="de-DE" sz="2400">
                <a:solidFill>
                  <a:prstClr val="black"/>
                </a:solidFill>
                <a:latin typeface="Calibri" panose="020F0502020204030204"/>
              </a:endParaRPr>
            </a:p>
          </p:txBody>
        </p:sp>
        <p:sp>
          <p:nvSpPr>
            <p:cNvPr id="97" name="Freeform 10"/>
            <p:cNvSpPr>
              <a:spLocks noEditPoints="1"/>
            </p:cNvSpPr>
            <p:nvPr/>
          </p:nvSpPr>
          <p:spPr bwMode="gray">
            <a:xfrm>
              <a:off x="16461" y="6814"/>
              <a:ext cx="1664" cy="1499"/>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solidFill>
              <a:srgbClr val="005DA2"/>
            </a:solidFill>
            <a:ln w="9525">
              <a:noFill/>
              <a:round/>
            </a:ln>
          </p:spPr>
          <p:txBody>
            <a:bodyPr/>
            <a:p>
              <a:pPr defTabSz="1218565"/>
              <a:endParaRPr lang="de-DE" sz="2400">
                <a:solidFill>
                  <a:prstClr val="black"/>
                </a:solidFill>
                <a:latin typeface="Calibri" panose="020F0502020204030204"/>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550"/>
                            </p:stCondLst>
                            <p:childTnLst>
                              <p:par>
                                <p:cTn id="13" presetID="2" presetClass="entr" presetSubtype="8"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0-#ppt_w/2"/>
                                          </p:val>
                                        </p:tav>
                                        <p:tav tm="100000">
                                          <p:val>
                                            <p:strVal val="#ppt_x"/>
                                          </p:val>
                                        </p:tav>
                                      </p:tavLst>
                                    </p:anim>
                                    <p:anim calcmode="lin" valueType="num">
                                      <p:cBhvr additive="base">
                                        <p:cTn id="16" dur="500" fill="hold"/>
                                        <p:tgtEl>
                                          <p:spTgt spid="4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0-#ppt_w/2"/>
                                          </p:val>
                                        </p:tav>
                                        <p:tav tm="100000">
                                          <p:val>
                                            <p:strVal val="#ppt_x"/>
                                          </p:val>
                                        </p:tav>
                                      </p:tavLst>
                                    </p:anim>
                                    <p:anim calcmode="lin" valueType="num">
                                      <p:cBhvr additive="base">
                                        <p:cTn id="20" dur="500" fill="hold"/>
                                        <p:tgtEl>
                                          <p:spTgt spid="4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500" fill="hold"/>
                                        <p:tgtEl>
                                          <p:spTgt spid="59"/>
                                        </p:tgtEl>
                                        <p:attrNameLst>
                                          <p:attrName>ppt_x</p:attrName>
                                        </p:attrNameLst>
                                      </p:cBhvr>
                                      <p:tavLst>
                                        <p:tav tm="0">
                                          <p:val>
                                            <p:strVal val="0-#ppt_w/2"/>
                                          </p:val>
                                        </p:tav>
                                        <p:tav tm="100000">
                                          <p:val>
                                            <p:strVal val="#ppt_x"/>
                                          </p:val>
                                        </p:tav>
                                      </p:tavLst>
                                    </p:anim>
                                    <p:anim calcmode="lin" valueType="num">
                                      <p:cBhvr additive="base">
                                        <p:cTn id="24" dur="500" fill="hold"/>
                                        <p:tgtEl>
                                          <p:spTgt spid="5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additive="base">
                                        <p:cTn id="27" dur="500" fill="hold"/>
                                        <p:tgtEl>
                                          <p:spTgt spid="62"/>
                                        </p:tgtEl>
                                        <p:attrNameLst>
                                          <p:attrName>ppt_x</p:attrName>
                                        </p:attrNameLst>
                                      </p:cBhvr>
                                      <p:tavLst>
                                        <p:tav tm="0">
                                          <p:val>
                                            <p:strVal val="0-#ppt_w/2"/>
                                          </p:val>
                                        </p:tav>
                                        <p:tav tm="100000">
                                          <p:val>
                                            <p:strVal val="#ppt_x"/>
                                          </p:val>
                                        </p:tav>
                                      </p:tavLst>
                                    </p:anim>
                                    <p:anim calcmode="lin" valueType="num">
                                      <p:cBhvr additive="base">
                                        <p:cTn id="28" dur="500" fill="hold"/>
                                        <p:tgtEl>
                                          <p:spTgt spid="62"/>
                                        </p:tgtEl>
                                        <p:attrNameLst>
                                          <p:attrName>ppt_y</p:attrName>
                                        </p:attrNameLst>
                                      </p:cBhvr>
                                      <p:tavLst>
                                        <p:tav tm="0">
                                          <p:val>
                                            <p:strVal val="#ppt_y"/>
                                          </p:val>
                                        </p:tav>
                                        <p:tav tm="100000">
                                          <p:val>
                                            <p:strVal val="#ppt_y"/>
                                          </p:val>
                                        </p:tav>
                                      </p:tavLst>
                                    </p:anim>
                                  </p:childTnLst>
                                </p:cTn>
                              </p:par>
                            </p:childTnLst>
                          </p:cTn>
                        </p:par>
                        <p:par>
                          <p:cTn id="29" fill="hold">
                            <p:stCondLst>
                              <p:cond delay="1050"/>
                            </p:stCondLst>
                            <p:childTnLst>
                              <p:par>
                                <p:cTn id="30" presetID="2" presetClass="entr" presetSubtype="2"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additive="base">
                                        <p:cTn id="32" dur="500" fill="hold"/>
                                        <p:tgtEl>
                                          <p:spTgt spid="45"/>
                                        </p:tgtEl>
                                        <p:attrNameLst>
                                          <p:attrName>ppt_x</p:attrName>
                                        </p:attrNameLst>
                                      </p:cBhvr>
                                      <p:tavLst>
                                        <p:tav tm="0">
                                          <p:val>
                                            <p:strVal val="1+#ppt_w/2"/>
                                          </p:val>
                                        </p:tav>
                                        <p:tav tm="100000">
                                          <p:val>
                                            <p:strVal val="#ppt_x"/>
                                          </p:val>
                                        </p:tav>
                                      </p:tavLst>
                                    </p:anim>
                                    <p:anim calcmode="lin" valueType="num">
                                      <p:cBhvr additive="base">
                                        <p:cTn id="33" dur="500" fill="hold"/>
                                        <p:tgtEl>
                                          <p:spTgt spid="45"/>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1+#ppt_w/2"/>
                                          </p:val>
                                        </p:tav>
                                        <p:tav tm="100000">
                                          <p:val>
                                            <p:strVal val="#ppt_x"/>
                                          </p:val>
                                        </p:tav>
                                      </p:tavLst>
                                    </p:anim>
                                    <p:anim calcmode="lin" valueType="num">
                                      <p:cBhvr additive="base">
                                        <p:cTn id="41" dur="500" fill="hold"/>
                                        <p:tgtEl>
                                          <p:spTgt spid="60"/>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63"/>
                                        </p:tgtEl>
                                        <p:attrNameLst>
                                          <p:attrName>style.visibility</p:attrName>
                                        </p:attrNameLst>
                                      </p:cBhvr>
                                      <p:to>
                                        <p:strVal val="visible"/>
                                      </p:to>
                                    </p:set>
                                    <p:anim calcmode="lin" valueType="num">
                                      <p:cBhvr additive="base">
                                        <p:cTn id="44" dur="500" fill="hold"/>
                                        <p:tgtEl>
                                          <p:spTgt spid="63"/>
                                        </p:tgtEl>
                                        <p:attrNameLst>
                                          <p:attrName>ppt_x</p:attrName>
                                        </p:attrNameLst>
                                      </p:cBhvr>
                                      <p:tavLst>
                                        <p:tav tm="0">
                                          <p:val>
                                            <p:strVal val="1+#ppt_w/2"/>
                                          </p:val>
                                        </p:tav>
                                        <p:tav tm="100000">
                                          <p:val>
                                            <p:strVal val="#ppt_x"/>
                                          </p:val>
                                        </p:tav>
                                      </p:tavLst>
                                    </p:anim>
                                    <p:anim calcmode="lin" valueType="num">
                                      <p:cBhvr additive="base">
                                        <p:cTn id="45" dur="500" fill="hold"/>
                                        <p:tgtEl>
                                          <p:spTgt spid="63"/>
                                        </p:tgtEl>
                                        <p:attrNameLst>
                                          <p:attrName>ppt_y</p:attrName>
                                        </p:attrNameLst>
                                      </p:cBhvr>
                                      <p:tavLst>
                                        <p:tav tm="0">
                                          <p:val>
                                            <p:strVal val="#ppt_y"/>
                                          </p:val>
                                        </p:tav>
                                        <p:tav tm="100000">
                                          <p:val>
                                            <p:strVal val="#ppt_y"/>
                                          </p:val>
                                        </p:tav>
                                      </p:tavLst>
                                    </p:anim>
                                  </p:childTnLst>
                                </p:cTn>
                              </p:par>
                            </p:childTnLst>
                          </p:cTn>
                        </p:par>
                        <p:par>
                          <p:cTn id="46" fill="hold">
                            <p:stCondLst>
                              <p:cond delay="1550"/>
                            </p:stCondLst>
                            <p:childTnLst>
                              <p:par>
                                <p:cTn id="47" presetID="2" presetClass="entr" presetSubtype="8"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additive="base">
                                        <p:cTn id="49" dur="500" fill="hold"/>
                                        <p:tgtEl>
                                          <p:spTgt spid="44"/>
                                        </p:tgtEl>
                                        <p:attrNameLst>
                                          <p:attrName>ppt_x</p:attrName>
                                        </p:attrNameLst>
                                      </p:cBhvr>
                                      <p:tavLst>
                                        <p:tav tm="0">
                                          <p:val>
                                            <p:strVal val="0-#ppt_w/2"/>
                                          </p:val>
                                        </p:tav>
                                        <p:tav tm="100000">
                                          <p:val>
                                            <p:strVal val="#ppt_x"/>
                                          </p:val>
                                        </p:tav>
                                      </p:tavLst>
                                    </p:anim>
                                    <p:anim calcmode="lin" valueType="num">
                                      <p:cBhvr additive="base">
                                        <p:cTn id="50" dur="500" fill="hold"/>
                                        <p:tgtEl>
                                          <p:spTgt spid="44"/>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55"/>
                                        </p:tgtEl>
                                        <p:attrNameLst>
                                          <p:attrName>style.visibility</p:attrName>
                                        </p:attrNameLst>
                                      </p:cBhvr>
                                      <p:to>
                                        <p:strVal val="visible"/>
                                      </p:to>
                                    </p:set>
                                    <p:anim calcmode="lin" valueType="num">
                                      <p:cBhvr additive="base">
                                        <p:cTn id="53" dur="500" fill="hold"/>
                                        <p:tgtEl>
                                          <p:spTgt spid="55"/>
                                        </p:tgtEl>
                                        <p:attrNameLst>
                                          <p:attrName>ppt_x</p:attrName>
                                        </p:attrNameLst>
                                      </p:cBhvr>
                                      <p:tavLst>
                                        <p:tav tm="0">
                                          <p:val>
                                            <p:strVal val="0-#ppt_w/2"/>
                                          </p:val>
                                        </p:tav>
                                        <p:tav tm="100000">
                                          <p:val>
                                            <p:strVal val="#ppt_x"/>
                                          </p:val>
                                        </p:tav>
                                      </p:tavLst>
                                    </p:anim>
                                    <p:anim calcmode="lin" valueType="num">
                                      <p:cBhvr additive="base">
                                        <p:cTn id="54" dur="500" fill="hold"/>
                                        <p:tgtEl>
                                          <p:spTgt spid="55"/>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61"/>
                                        </p:tgtEl>
                                        <p:attrNameLst>
                                          <p:attrName>style.visibility</p:attrName>
                                        </p:attrNameLst>
                                      </p:cBhvr>
                                      <p:to>
                                        <p:strVal val="visible"/>
                                      </p:to>
                                    </p:set>
                                    <p:anim calcmode="lin" valueType="num">
                                      <p:cBhvr additive="base">
                                        <p:cTn id="57" dur="500" fill="hold"/>
                                        <p:tgtEl>
                                          <p:spTgt spid="61"/>
                                        </p:tgtEl>
                                        <p:attrNameLst>
                                          <p:attrName>ppt_x</p:attrName>
                                        </p:attrNameLst>
                                      </p:cBhvr>
                                      <p:tavLst>
                                        <p:tav tm="0">
                                          <p:val>
                                            <p:strVal val="0-#ppt_w/2"/>
                                          </p:val>
                                        </p:tav>
                                        <p:tav tm="100000">
                                          <p:val>
                                            <p:strVal val="#ppt_x"/>
                                          </p:val>
                                        </p:tav>
                                      </p:tavLst>
                                    </p:anim>
                                    <p:anim calcmode="lin" valueType="num">
                                      <p:cBhvr additive="base">
                                        <p:cTn id="58" dur="500" fill="hold"/>
                                        <p:tgtEl>
                                          <p:spTgt spid="61"/>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500" fill="hold"/>
                                        <p:tgtEl>
                                          <p:spTgt spid="64"/>
                                        </p:tgtEl>
                                        <p:attrNameLst>
                                          <p:attrName>ppt_x</p:attrName>
                                        </p:attrNameLst>
                                      </p:cBhvr>
                                      <p:tavLst>
                                        <p:tav tm="0">
                                          <p:val>
                                            <p:strVal val="0-#ppt_w/2"/>
                                          </p:val>
                                        </p:tav>
                                        <p:tav tm="100000">
                                          <p:val>
                                            <p:strVal val="#ppt_x"/>
                                          </p:val>
                                        </p:tav>
                                      </p:tavLst>
                                    </p:anim>
                                    <p:anim calcmode="lin" valueType="num">
                                      <p:cBhvr additive="base">
                                        <p:cTn id="62" dur="500" fill="hold"/>
                                        <p:tgtEl>
                                          <p:spTgt spid="64"/>
                                        </p:tgtEl>
                                        <p:attrNameLst>
                                          <p:attrName>ppt_y</p:attrName>
                                        </p:attrNameLst>
                                      </p:cBhvr>
                                      <p:tavLst>
                                        <p:tav tm="0">
                                          <p:val>
                                            <p:strVal val="#ppt_y"/>
                                          </p:val>
                                        </p:tav>
                                        <p:tav tm="100000">
                                          <p:val>
                                            <p:strVal val="#ppt_y"/>
                                          </p:val>
                                        </p:tav>
                                      </p:tavLst>
                                    </p:anim>
                                  </p:childTnLst>
                                </p:cTn>
                              </p:par>
                            </p:childTnLst>
                          </p:cTn>
                        </p:par>
                        <p:par>
                          <p:cTn id="63" fill="hold">
                            <p:stCondLst>
                              <p:cond delay="2050"/>
                            </p:stCondLst>
                            <p:childTnLst>
                              <p:par>
                                <p:cTn id="64" presetID="2" presetClass="entr" presetSubtype="2"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500" fill="hold"/>
                                        <p:tgtEl>
                                          <p:spTgt spid="66"/>
                                        </p:tgtEl>
                                        <p:attrNameLst>
                                          <p:attrName>ppt_x</p:attrName>
                                        </p:attrNameLst>
                                      </p:cBhvr>
                                      <p:tavLst>
                                        <p:tav tm="0">
                                          <p:val>
                                            <p:strVal val="1+#ppt_w/2"/>
                                          </p:val>
                                        </p:tav>
                                        <p:tav tm="100000">
                                          <p:val>
                                            <p:strVal val="#ppt_x"/>
                                          </p:val>
                                        </p:tav>
                                      </p:tavLst>
                                    </p:anim>
                                    <p:anim calcmode="lin" valueType="num">
                                      <p:cBhvr additive="base">
                                        <p:cTn id="67" dur="500" fill="hold"/>
                                        <p:tgtEl>
                                          <p:spTgt spid="66"/>
                                        </p:tgtEl>
                                        <p:attrNameLst>
                                          <p:attrName>ppt_y</p:attrName>
                                        </p:attrNameLst>
                                      </p:cBhvr>
                                      <p:tavLst>
                                        <p:tav tm="0">
                                          <p:val>
                                            <p:strVal val="#ppt_y"/>
                                          </p:val>
                                        </p:tav>
                                        <p:tav tm="100000">
                                          <p:val>
                                            <p:strVal val="#ppt_y"/>
                                          </p:val>
                                        </p:tav>
                                      </p:tavLst>
                                    </p:anim>
                                  </p:childTnLst>
                                </p:cTn>
                              </p:par>
                              <p:par>
                                <p:cTn id="68" presetID="2" presetClass="entr" presetSubtype="2" fill="hold" nodeType="withEffect">
                                  <p:stCondLst>
                                    <p:cond delay="0"/>
                                  </p:stCondLst>
                                  <p:childTnLst>
                                    <p:set>
                                      <p:cBhvr>
                                        <p:cTn id="69" dur="1" fill="hold">
                                          <p:stCondLst>
                                            <p:cond delay="0"/>
                                          </p:stCondLst>
                                        </p:cTn>
                                        <p:tgtEl>
                                          <p:spTgt spid="67"/>
                                        </p:tgtEl>
                                        <p:attrNameLst>
                                          <p:attrName>style.visibility</p:attrName>
                                        </p:attrNameLst>
                                      </p:cBhvr>
                                      <p:to>
                                        <p:strVal val="visible"/>
                                      </p:to>
                                    </p:set>
                                    <p:anim calcmode="lin" valueType="num">
                                      <p:cBhvr additive="base">
                                        <p:cTn id="70" dur="500" fill="hold"/>
                                        <p:tgtEl>
                                          <p:spTgt spid="67"/>
                                        </p:tgtEl>
                                        <p:attrNameLst>
                                          <p:attrName>ppt_x</p:attrName>
                                        </p:attrNameLst>
                                      </p:cBhvr>
                                      <p:tavLst>
                                        <p:tav tm="0">
                                          <p:val>
                                            <p:strVal val="1+#ppt_w/2"/>
                                          </p:val>
                                        </p:tav>
                                        <p:tav tm="100000">
                                          <p:val>
                                            <p:strVal val="#ppt_x"/>
                                          </p:val>
                                        </p:tav>
                                      </p:tavLst>
                                    </p:anim>
                                    <p:anim calcmode="lin" valueType="num">
                                      <p:cBhvr additive="base">
                                        <p:cTn id="71" dur="500" fill="hold"/>
                                        <p:tgtEl>
                                          <p:spTgt spid="67"/>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500" fill="hold"/>
                                        <p:tgtEl>
                                          <p:spTgt spid="76"/>
                                        </p:tgtEl>
                                        <p:attrNameLst>
                                          <p:attrName>ppt_x</p:attrName>
                                        </p:attrNameLst>
                                      </p:cBhvr>
                                      <p:tavLst>
                                        <p:tav tm="0">
                                          <p:val>
                                            <p:strVal val="1+#ppt_w/2"/>
                                          </p:val>
                                        </p:tav>
                                        <p:tav tm="100000">
                                          <p:val>
                                            <p:strVal val="#ppt_x"/>
                                          </p:val>
                                        </p:tav>
                                      </p:tavLst>
                                    </p:anim>
                                    <p:anim calcmode="lin" valueType="num">
                                      <p:cBhvr additive="base">
                                        <p:cTn id="75" dur="500" fill="hold"/>
                                        <p:tgtEl>
                                          <p:spTgt spid="76"/>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78"/>
                                        </p:tgtEl>
                                        <p:attrNameLst>
                                          <p:attrName>style.visibility</p:attrName>
                                        </p:attrNameLst>
                                      </p:cBhvr>
                                      <p:to>
                                        <p:strVal val="visible"/>
                                      </p:to>
                                    </p:set>
                                    <p:anim calcmode="lin" valueType="num">
                                      <p:cBhvr additive="base">
                                        <p:cTn id="78" dur="500" fill="hold"/>
                                        <p:tgtEl>
                                          <p:spTgt spid="78"/>
                                        </p:tgtEl>
                                        <p:attrNameLst>
                                          <p:attrName>ppt_x</p:attrName>
                                        </p:attrNameLst>
                                      </p:cBhvr>
                                      <p:tavLst>
                                        <p:tav tm="0">
                                          <p:val>
                                            <p:strVal val="1+#ppt_w/2"/>
                                          </p:val>
                                        </p:tav>
                                        <p:tav tm="100000">
                                          <p:val>
                                            <p:strVal val="#ppt_x"/>
                                          </p:val>
                                        </p:tav>
                                      </p:tavLst>
                                    </p:anim>
                                    <p:anim calcmode="lin" valueType="num">
                                      <p:cBhvr additive="base">
                                        <p:cTn id="79" dur="500" fill="hold"/>
                                        <p:tgtEl>
                                          <p:spTgt spid="78"/>
                                        </p:tgtEl>
                                        <p:attrNameLst>
                                          <p:attrName>ppt_y</p:attrName>
                                        </p:attrNameLst>
                                      </p:cBhvr>
                                      <p:tavLst>
                                        <p:tav tm="0">
                                          <p:val>
                                            <p:strVal val="#ppt_y"/>
                                          </p:val>
                                        </p:tav>
                                        <p:tav tm="100000">
                                          <p:val>
                                            <p:strVal val="#ppt_y"/>
                                          </p:val>
                                        </p:tav>
                                      </p:tavLst>
                                    </p:anim>
                                  </p:childTnLst>
                                </p:cTn>
                              </p:par>
                            </p:childTnLst>
                          </p:cTn>
                        </p:par>
                        <p:par>
                          <p:cTn id="80" fill="hold">
                            <p:stCondLst>
                              <p:cond delay="2550"/>
                            </p:stCondLst>
                            <p:childTnLst>
                              <p:par>
                                <p:cTn id="81" presetID="2" presetClass="entr" presetSubtype="8" fill="hold" grpId="0" nodeType="afterEffect">
                                  <p:stCondLst>
                                    <p:cond delay="0"/>
                                  </p:stCondLst>
                                  <p:childTnLst>
                                    <p:set>
                                      <p:cBhvr>
                                        <p:cTn id="82" dur="1" fill="hold">
                                          <p:stCondLst>
                                            <p:cond delay="0"/>
                                          </p:stCondLst>
                                        </p:cTn>
                                        <p:tgtEl>
                                          <p:spTgt spid="65"/>
                                        </p:tgtEl>
                                        <p:attrNameLst>
                                          <p:attrName>style.visibility</p:attrName>
                                        </p:attrNameLst>
                                      </p:cBhvr>
                                      <p:to>
                                        <p:strVal val="visible"/>
                                      </p:to>
                                    </p:set>
                                    <p:anim calcmode="lin" valueType="num">
                                      <p:cBhvr additive="base">
                                        <p:cTn id="83" dur="500" fill="hold"/>
                                        <p:tgtEl>
                                          <p:spTgt spid="65"/>
                                        </p:tgtEl>
                                        <p:attrNameLst>
                                          <p:attrName>ppt_x</p:attrName>
                                        </p:attrNameLst>
                                      </p:cBhvr>
                                      <p:tavLst>
                                        <p:tav tm="0">
                                          <p:val>
                                            <p:strVal val="0-#ppt_w/2"/>
                                          </p:val>
                                        </p:tav>
                                        <p:tav tm="100000">
                                          <p:val>
                                            <p:strVal val="#ppt_x"/>
                                          </p:val>
                                        </p:tav>
                                      </p:tavLst>
                                    </p:anim>
                                    <p:anim calcmode="lin" valueType="num">
                                      <p:cBhvr additive="base">
                                        <p:cTn id="84" dur="500" fill="hold"/>
                                        <p:tgtEl>
                                          <p:spTgt spid="65"/>
                                        </p:tgtEl>
                                        <p:attrNameLst>
                                          <p:attrName>ppt_y</p:attrName>
                                        </p:attrNameLst>
                                      </p:cBhvr>
                                      <p:tavLst>
                                        <p:tav tm="0">
                                          <p:val>
                                            <p:strVal val="#ppt_y"/>
                                          </p:val>
                                        </p:tav>
                                        <p:tav tm="100000">
                                          <p:val>
                                            <p:strVal val="#ppt_y"/>
                                          </p:val>
                                        </p:tav>
                                      </p:tavLst>
                                    </p:anim>
                                  </p:childTnLst>
                                </p:cTn>
                              </p:par>
                              <p:par>
                                <p:cTn id="85" presetID="2" presetClass="entr" presetSubtype="8" fill="hold" nodeType="with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 calcmode="lin" valueType="num">
                                      <p:cBhvr additive="base">
                                        <p:cTn id="91" dur="500" fill="hold"/>
                                        <p:tgtEl>
                                          <p:spTgt spid="77"/>
                                        </p:tgtEl>
                                        <p:attrNameLst>
                                          <p:attrName>ppt_x</p:attrName>
                                        </p:attrNameLst>
                                      </p:cBhvr>
                                      <p:tavLst>
                                        <p:tav tm="0">
                                          <p:val>
                                            <p:strVal val="0-#ppt_w/2"/>
                                          </p:val>
                                        </p:tav>
                                        <p:tav tm="100000">
                                          <p:val>
                                            <p:strVal val="#ppt_x"/>
                                          </p:val>
                                        </p:tav>
                                      </p:tavLst>
                                    </p:anim>
                                    <p:anim calcmode="lin" valueType="num">
                                      <p:cBhvr additive="base">
                                        <p:cTn id="92" dur="500" fill="hold"/>
                                        <p:tgtEl>
                                          <p:spTgt spid="77"/>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79"/>
                                        </p:tgtEl>
                                        <p:attrNameLst>
                                          <p:attrName>style.visibility</p:attrName>
                                        </p:attrNameLst>
                                      </p:cBhvr>
                                      <p:to>
                                        <p:strVal val="visible"/>
                                      </p:to>
                                    </p:set>
                                    <p:anim calcmode="lin" valueType="num">
                                      <p:cBhvr additive="base">
                                        <p:cTn id="95" dur="500" fill="hold"/>
                                        <p:tgtEl>
                                          <p:spTgt spid="79"/>
                                        </p:tgtEl>
                                        <p:attrNameLst>
                                          <p:attrName>ppt_x</p:attrName>
                                        </p:attrNameLst>
                                      </p:cBhvr>
                                      <p:tavLst>
                                        <p:tav tm="0">
                                          <p:val>
                                            <p:strVal val="0-#ppt_w/2"/>
                                          </p:val>
                                        </p:tav>
                                        <p:tav tm="100000">
                                          <p:val>
                                            <p:strVal val="#ppt_x"/>
                                          </p:val>
                                        </p:tav>
                                      </p:tavLst>
                                    </p:anim>
                                    <p:anim calcmode="lin" valueType="num">
                                      <p:cBhvr additive="base">
                                        <p:cTn id="96" dur="5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4" grpId="0" bldLvl="0" animBg="1"/>
      <p:bldP spid="45" grpId="0" bldLvl="0" animBg="1"/>
      <p:bldP spid="46" grpId="0" bldLvl="0" animBg="1"/>
      <p:bldP spid="59" grpId="0"/>
      <p:bldP spid="60" grpId="0"/>
      <p:bldP spid="61" grpId="0"/>
      <p:bldP spid="62" grpId="0"/>
      <p:bldP spid="63" grpId="0"/>
      <p:bldP spid="64" grpId="0"/>
      <p:bldP spid="65" grpId="0" bldLvl="0" animBg="1"/>
      <p:bldP spid="66" grpId="0" bldLvl="0" animBg="1"/>
      <p:bldP spid="76" grpId="0"/>
      <p:bldP spid="77" grpId="0"/>
      <p:bldP spid="78" grpId="0"/>
      <p:bldP spid="7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a:extLst>
              <a:ext uri="{28A0092B-C50C-407E-A947-70E740481C1C}">
                <a14:useLocalDpi xmlns:a14="http://schemas.microsoft.com/office/drawing/2010/main" val="0"/>
              </a:ext>
            </a:extLst>
          </a:blip>
          <a:srcRect t="5435" b="19587"/>
          <a:stretch>
            <a:fillRect/>
          </a:stretch>
        </p:blipFill>
        <p:spPr>
          <a:xfrm>
            <a:off x="0" y="992"/>
            <a:ext cx="12192000" cy="6856017"/>
          </a:xfrm>
          <a:prstGeom prst="rect">
            <a:avLst/>
          </a:prstGeom>
        </p:spPr>
      </p:pic>
      <p:pic>
        <p:nvPicPr>
          <p:cNvPr id="25" name="温馨、背景音乐 - 梦.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5790369" y="-675261"/>
            <a:ext cx="609678" cy="609424"/>
          </a:xfrm>
          <a:prstGeom prst="rect">
            <a:avLst/>
          </a:prstGeom>
        </p:spPr>
      </p:pic>
      <p:sp>
        <p:nvSpPr>
          <p:cNvPr id="23" name="TextBox 22"/>
          <p:cNvSpPr txBox="1"/>
          <p:nvPr/>
        </p:nvSpPr>
        <p:spPr>
          <a:xfrm>
            <a:off x="3524339" y="2061561"/>
            <a:ext cx="5162599" cy="1199736"/>
          </a:xfrm>
          <a:prstGeom prst="rect">
            <a:avLst/>
          </a:prstGeom>
          <a:noFill/>
        </p:spPr>
        <p:txBody>
          <a:bodyPr wrap="square" lIns="91424" tIns="45712" rIns="91424" bIns="45712" rtlCol="0" anchor="ctr">
            <a:spAutoFit/>
          </a:bodyPr>
          <a:lstStyle/>
          <a:p>
            <a:pPr algn="ctr" defTabSz="1218565"/>
            <a:r>
              <a:rPr lang="en-US" altLang="zh-CN" sz="7195" b="1" dirty="0">
                <a:solidFill>
                  <a:srgbClr val="0070C0"/>
                </a:solidFill>
                <a:latin typeface="Arial" panose="020B0604020202020204" pitchFamily="34" charset="0"/>
                <a:ea typeface="微软雅黑" panose="020B0503020204020204" pitchFamily="34" charset="-122"/>
                <a:cs typeface="Arial" panose="020B0604020202020204" pitchFamily="34" charset="0"/>
              </a:rPr>
              <a:t>THANKS</a:t>
            </a:r>
            <a:r>
              <a:rPr lang="zh-CN" altLang="en-US" sz="7195" b="1" dirty="0">
                <a:solidFill>
                  <a:srgbClr val="0070C0"/>
                </a:solidFill>
                <a:latin typeface="Arial" panose="020B0604020202020204" pitchFamily="34" charset="0"/>
                <a:ea typeface="微软雅黑" panose="020B0503020204020204" pitchFamily="34" charset="-122"/>
                <a:cs typeface="Arial" panose="020B0604020202020204" pitchFamily="34" charset="0"/>
              </a:rPr>
              <a:t>！</a:t>
            </a:r>
            <a:endParaRPr lang="zh-CN" altLang="en-US" sz="7195" b="1" dirty="0">
              <a:solidFill>
                <a:srgbClr val="0070C0"/>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23"/>
                                        </p:tgtEl>
                                        <p:attrNameLst>
                                          <p:attrName>style.visibility</p:attrName>
                                        </p:attrNameLst>
                                      </p:cBhvr>
                                      <p:to>
                                        <p:strVal val="visible"/>
                                      </p:to>
                                    </p:set>
                                    <p:anim calcmode="lin" valueType="num">
                                      <p:cBhvr>
                                        <p:cTn id="7" dur="250" fill="hold"/>
                                        <p:tgtEl>
                                          <p:spTgt spid="23"/>
                                        </p:tgtEl>
                                        <p:attrNameLst>
                                          <p:attrName>ppt_x</p:attrName>
                                        </p:attrNameLst>
                                      </p:cBhvr>
                                      <p:tavLst>
                                        <p:tav tm="0">
                                          <p:val>
                                            <p:strVal val="#ppt_x"/>
                                          </p:val>
                                        </p:tav>
                                        <p:tav tm="100000">
                                          <p:val>
                                            <p:strVal val="#ppt_x"/>
                                          </p:val>
                                        </p:tav>
                                      </p:tavLst>
                                    </p:anim>
                                    <p:anim calcmode="lin" valueType="num">
                                      <p:cBhvr>
                                        <p:cTn id="8" dur="250" fill="hold"/>
                                        <p:tgtEl>
                                          <p:spTgt spid="23"/>
                                        </p:tgtEl>
                                        <p:attrNameLst>
                                          <p:attrName>ppt_y</p:attrName>
                                        </p:attrNameLst>
                                      </p:cBhvr>
                                      <p:tavLst>
                                        <p:tav tm="0">
                                          <p:val>
                                            <p:strVal val="#ppt_y-#ppt_h/2"/>
                                          </p:val>
                                        </p:tav>
                                        <p:tav tm="100000">
                                          <p:val>
                                            <p:strVal val="#ppt_y"/>
                                          </p:val>
                                        </p:tav>
                                      </p:tavLst>
                                    </p:anim>
                                    <p:anim calcmode="lin" valueType="num">
                                      <p:cBhvr>
                                        <p:cTn id="9" dur="250" fill="hold"/>
                                        <p:tgtEl>
                                          <p:spTgt spid="23"/>
                                        </p:tgtEl>
                                        <p:attrNameLst>
                                          <p:attrName>ppt_w</p:attrName>
                                        </p:attrNameLst>
                                      </p:cBhvr>
                                      <p:tavLst>
                                        <p:tav tm="0">
                                          <p:val>
                                            <p:strVal val="#ppt_w"/>
                                          </p:val>
                                        </p:tav>
                                        <p:tav tm="100000">
                                          <p:val>
                                            <p:strVal val="#ppt_w"/>
                                          </p:val>
                                        </p:tav>
                                      </p:tavLst>
                                    </p:anim>
                                    <p:anim calcmode="lin" valueType="num">
                                      <p:cBhvr>
                                        <p:cTn id="10" dur="250" fill="hold"/>
                                        <p:tgtEl>
                                          <p:spTgt spid="23"/>
                                        </p:tgtEl>
                                        <p:attrNameLst>
                                          <p:attrName>ppt_h</p:attrName>
                                        </p:attrNameLst>
                                      </p:cBhvr>
                                      <p:tavLst>
                                        <p:tav tm="0">
                                          <p:val>
                                            <p:fltVal val="0"/>
                                          </p:val>
                                        </p:tav>
                                        <p:tav tm="100000">
                                          <p:val>
                                            <p:strVal val="#ppt_h"/>
                                          </p:val>
                                        </p:tav>
                                      </p:tavLst>
                                    </p:anim>
                                  </p:childTnLst>
                                </p:cTn>
                              </p:par>
                              <p:par>
                                <p:cTn id="11" presetID="42"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6" repeatCount="indefinite" fill="hold" display="0">
                  <p:stCondLst>
                    <p:cond delay="indefinite"/>
                  </p:stCondLst>
                  <p:endCondLst>
                    <p:cond evt="onStopAudio" delay="0">
                      <p:tgtEl>
                        <p:sldTgt/>
                      </p:tgtEl>
                    </p:cond>
                  </p:endCondLst>
                </p:cTn>
                <p:tgtEl>
                  <p:spTgt spid="25"/>
                </p:tgtEl>
              </p:cMediaNode>
            </p:audio>
          </p:childTnLst>
        </p:cTn>
      </p:par>
    </p:tnLst>
    <p:bldLst>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圆角矩形 30"/>
          <p:cNvSpPr/>
          <p:nvPr/>
        </p:nvSpPr>
        <p:spPr>
          <a:xfrm>
            <a:off x="5454166" y="1573898"/>
            <a:ext cx="512994" cy="511238"/>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7" tIns="60948" rIns="121897" bIns="60948" anchor="ctr"/>
          <a:lstStyle/>
          <a:p>
            <a:pPr algn="ctr" defTabSz="1218565">
              <a:defRPr/>
            </a:pPr>
            <a:r>
              <a:rPr lang="en-US" altLang="zh-CN" sz="3600" dirty="0">
                <a:solidFill>
                  <a:prstClr val="white"/>
                </a:solidFill>
                <a:latin typeface="Calibri" panose="020F0502020204030204"/>
                <a:ea typeface="Arial Unicode MS" panose="020B0604020202020204" pitchFamily="34" charset="-122"/>
                <a:cs typeface="Arial Unicode MS" panose="020B0604020202020204" pitchFamily="34" charset="-122"/>
              </a:rPr>
              <a:t>1</a:t>
            </a:r>
            <a:endParaRPr lang="zh-CN" altLang="en-US" sz="3600" dirty="0">
              <a:solidFill>
                <a:prstClr val="white"/>
              </a:solidFill>
              <a:latin typeface="Calibri" panose="020F0502020204030204"/>
              <a:ea typeface="Arial Unicode MS" panose="020B0604020202020204" pitchFamily="34" charset="-122"/>
              <a:cs typeface="Arial Unicode MS" panose="020B0604020202020204" pitchFamily="34" charset="-122"/>
            </a:endParaRPr>
          </a:p>
        </p:txBody>
      </p:sp>
      <p:grpSp>
        <p:nvGrpSpPr>
          <p:cNvPr id="4" name="组合 3"/>
          <p:cNvGrpSpPr/>
          <p:nvPr/>
        </p:nvGrpSpPr>
        <p:grpSpPr>
          <a:xfrm>
            <a:off x="6335797" y="1573898"/>
            <a:ext cx="3742467" cy="511238"/>
            <a:chOff x="6339097" y="1573726"/>
            <a:chExt cx="3744416" cy="511504"/>
          </a:xfrm>
        </p:grpSpPr>
        <p:sp>
          <p:nvSpPr>
            <p:cNvPr id="17" name="圆角矩形 16"/>
            <p:cNvSpPr/>
            <p:nvPr/>
          </p:nvSpPr>
          <p:spPr>
            <a:xfrm>
              <a:off x="6339097" y="1573726"/>
              <a:ext cx="3744416" cy="51150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7" tIns="60948" rIns="121897" bIns="60948" anchor="ctr"/>
            <a:lstStyle/>
            <a:p>
              <a:pPr algn="ctr" defTabSz="1218565">
                <a:defRPr/>
              </a:pPr>
              <a:endParaRPr lang="zh-CN" altLang="en-US" sz="3600" dirty="0">
                <a:solidFill>
                  <a:prstClr val="white"/>
                </a:solidFill>
                <a:latin typeface="Calibri" panose="020F0502020204030204"/>
                <a:ea typeface="Arial Unicode MS" panose="020B0604020202020204" pitchFamily="34" charset="-122"/>
                <a:cs typeface="Arial Unicode MS" panose="020B0604020202020204" pitchFamily="34" charset="-122"/>
              </a:endParaRPr>
            </a:p>
          </p:txBody>
        </p:sp>
        <p:sp>
          <p:nvSpPr>
            <p:cNvPr id="32" name="矩形 31"/>
            <p:cNvSpPr/>
            <p:nvPr/>
          </p:nvSpPr>
          <p:spPr>
            <a:xfrm>
              <a:off x="6723350" y="1614014"/>
              <a:ext cx="2653074" cy="430928"/>
            </a:xfrm>
            <a:prstGeom prst="rect">
              <a:avLst/>
            </a:prstGeom>
          </p:spPr>
          <p:txBody>
            <a:bodyPr wrap="square" lIns="121897" tIns="60948" rIns="121897" bIns="60948">
              <a:spAutoFit/>
            </a:bodyPr>
            <a:lstStyle/>
            <a:p>
              <a:pPr defTabSz="1218565">
                <a:defRPr/>
              </a:pPr>
              <a:r>
                <a:rPr lang="zh-CN" altLang="en-US" sz="2000" b="1"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引言</a:t>
              </a:r>
              <a:endParaRPr lang="zh-CN" altLang="zh-CN" sz="2000" b="1"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3" name="圆角矩形 32"/>
          <p:cNvSpPr/>
          <p:nvPr/>
        </p:nvSpPr>
        <p:spPr>
          <a:xfrm>
            <a:off x="5454166" y="2409915"/>
            <a:ext cx="512994" cy="511238"/>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7" tIns="60948" rIns="121897" bIns="60948" anchor="ctr"/>
          <a:lstStyle/>
          <a:p>
            <a:pPr algn="ctr" defTabSz="1218565">
              <a:defRPr/>
            </a:pPr>
            <a:r>
              <a:rPr lang="en-US" altLang="zh-CN" sz="3600" dirty="0">
                <a:solidFill>
                  <a:prstClr val="white"/>
                </a:solidFill>
                <a:latin typeface="Calibri" panose="020F0502020204030204"/>
                <a:ea typeface="Arial Unicode MS" panose="020B0604020202020204" pitchFamily="34" charset="-122"/>
                <a:cs typeface="Arial Unicode MS" panose="020B0604020202020204" pitchFamily="34" charset="-122"/>
              </a:rPr>
              <a:t>2</a:t>
            </a:r>
            <a:endParaRPr lang="zh-CN" altLang="en-US" sz="3600" dirty="0">
              <a:solidFill>
                <a:prstClr val="white"/>
              </a:solidFill>
              <a:latin typeface="Calibri" panose="020F0502020204030204"/>
              <a:ea typeface="Arial Unicode MS" panose="020B0604020202020204" pitchFamily="34" charset="-122"/>
              <a:cs typeface="Arial Unicode MS" panose="020B0604020202020204" pitchFamily="34" charset="-122"/>
            </a:endParaRPr>
          </a:p>
        </p:txBody>
      </p:sp>
      <p:grpSp>
        <p:nvGrpSpPr>
          <p:cNvPr id="5" name="组合 4"/>
          <p:cNvGrpSpPr/>
          <p:nvPr/>
        </p:nvGrpSpPr>
        <p:grpSpPr>
          <a:xfrm>
            <a:off x="6311911" y="2409915"/>
            <a:ext cx="3742467" cy="511238"/>
            <a:chOff x="6315199" y="2410178"/>
            <a:chExt cx="3744416" cy="511504"/>
          </a:xfrm>
        </p:grpSpPr>
        <p:sp>
          <p:nvSpPr>
            <p:cNvPr id="18" name="圆角矩形 17"/>
            <p:cNvSpPr/>
            <p:nvPr/>
          </p:nvSpPr>
          <p:spPr>
            <a:xfrm>
              <a:off x="6315199" y="2410178"/>
              <a:ext cx="3744416" cy="51150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7" tIns="60948" rIns="121897" bIns="60948" anchor="ctr"/>
            <a:lstStyle/>
            <a:p>
              <a:pPr algn="ctr" defTabSz="1218565">
                <a:defRPr/>
              </a:pPr>
              <a:endParaRPr lang="zh-CN" altLang="en-US" sz="3600" dirty="0">
                <a:solidFill>
                  <a:prstClr val="white"/>
                </a:solidFill>
                <a:latin typeface="Calibri" panose="020F0502020204030204"/>
                <a:ea typeface="Arial Unicode MS" panose="020B0604020202020204" pitchFamily="34" charset="-122"/>
                <a:cs typeface="Arial Unicode MS" panose="020B0604020202020204" pitchFamily="34" charset="-122"/>
              </a:endParaRPr>
            </a:p>
          </p:txBody>
        </p:sp>
        <p:sp>
          <p:nvSpPr>
            <p:cNvPr id="35" name="矩形 34"/>
            <p:cNvSpPr/>
            <p:nvPr/>
          </p:nvSpPr>
          <p:spPr>
            <a:xfrm>
              <a:off x="6747248" y="2450466"/>
              <a:ext cx="3107276" cy="431087"/>
            </a:xfrm>
            <a:prstGeom prst="rect">
              <a:avLst/>
            </a:prstGeom>
          </p:spPr>
          <p:txBody>
            <a:bodyPr wrap="square" lIns="121897" tIns="60948" rIns="121897" bIns="60948">
              <a:spAutoFit/>
            </a:bodyPr>
            <a:lstStyle/>
            <a:p>
              <a:pPr defTabSz="1218565">
                <a:defRPr/>
              </a:pPr>
              <a:r>
                <a:rPr lang="zh-CN" altLang="en-US" sz="2000" b="1"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中美贸易争端背景介绍</a:t>
              </a:r>
              <a:endParaRPr lang="zh-CN" altLang="zh-CN" sz="2000" b="1"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6" name="圆角矩形 35"/>
          <p:cNvSpPr/>
          <p:nvPr/>
        </p:nvSpPr>
        <p:spPr>
          <a:xfrm>
            <a:off x="5454166" y="3295306"/>
            <a:ext cx="512994" cy="511238"/>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7" tIns="60948" rIns="121897" bIns="60948" anchor="ctr"/>
          <a:lstStyle/>
          <a:p>
            <a:pPr algn="ctr" defTabSz="1218565">
              <a:defRPr/>
            </a:pPr>
            <a:r>
              <a:rPr lang="en-US" altLang="zh-CN" sz="3600" dirty="0">
                <a:solidFill>
                  <a:prstClr val="white"/>
                </a:solidFill>
                <a:latin typeface="Calibri" panose="020F0502020204030204"/>
                <a:ea typeface="Arial Unicode MS" panose="020B0604020202020204" pitchFamily="34" charset="-122"/>
                <a:cs typeface="Arial Unicode MS" panose="020B0604020202020204" pitchFamily="34" charset="-122"/>
              </a:rPr>
              <a:t>3</a:t>
            </a:r>
            <a:endParaRPr lang="zh-CN" altLang="en-US" sz="3600" dirty="0">
              <a:solidFill>
                <a:prstClr val="white"/>
              </a:solidFill>
              <a:latin typeface="Calibri" panose="020F0502020204030204"/>
              <a:ea typeface="Arial Unicode MS" panose="020B0604020202020204" pitchFamily="34" charset="-122"/>
              <a:cs typeface="Arial Unicode MS" panose="020B0604020202020204" pitchFamily="34" charset="-122"/>
            </a:endParaRPr>
          </a:p>
        </p:txBody>
      </p:sp>
      <p:grpSp>
        <p:nvGrpSpPr>
          <p:cNvPr id="6" name="组合 5"/>
          <p:cNvGrpSpPr/>
          <p:nvPr/>
        </p:nvGrpSpPr>
        <p:grpSpPr>
          <a:xfrm>
            <a:off x="6335797" y="3295306"/>
            <a:ext cx="3742467" cy="511238"/>
            <a:chOff x="6339097" y="3296031"/>
            <a:chExt cx="3744416" cy="511504"/>
          </a:xfrm>
        </p:grpSpPr>
        <p:sp>
          <p:nvSpPr>
            <p:cNvPr id="25" name="圆角矩形 24"/>
            <p:cNvSpPr/>
            <p:nvPr/>
          </p:nvSpPr>
          <p:spPr>
            <a:xfrm>
              <a:off x="6339097" y="3296031"/>
              <a:ext cx="3744416" cy="51150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7" tIns="60948" rIns="121897" bIns="60948" anchor="ctr"/>
            <a:lstStyle/>
            <a:p>
              <a:pPr algn="ctr" defTabSz="1218565">
                <a:defRPr/>
              </a:pPr>
              <a:endParaRPr lang="zh-CN" altLang="en-US" sz="3600" dirty="0">
                <a:solidFill>
                  <a:prstClr val="white"/>
                </a:solidFill>
                <a:latin typeface="Calibri" panose="020F0502020204030204"/>
                <a:ea typeface="Arial Unicode MS" panose="020B0604020202020204" pitchFamily="34" charset="-122"/>
                <a:cs typeface="Arial Unicode MS" panose="020B0604020202020204" pitchFamily="34" charset="-122"/>
              </a:endParaRPr>
            </a:p>
          </p:txBody>
        </p:sp>
        <p:sp>
          <p:nvSpPr>
            <p:cNvPr id="37" name="矩形 36"/>
            <p:cNvSpPr/>
            <p:nvPr/>
          </p:nvSpPr>
          <p:spPr>
            <a:xfrm>
              <a:off x="6723348" y="3336319"/>
              <a:ext cx="3336266" cy="431087"/>
            </a:xfrm>
            <a:prstGeom prst="rect">
              <a:avLst/>
            </a:prstGeom>
          </p:spPr>
          <p:txBody>
            <a:bodyPr wrap="square" lIns="121897" tIns="60948" rIns="121897" bIns="60948">
              <a:spAutoFit/>
            </a:bodyPr>
            <a:lstStyle/>
            <a:p>
              <a:pPr defTabSz="1218565">
                <a:defRPr/>
              </a:pPr>
              <a:r>
                <a:rPr lang="zh-CN" altLang="en-US" sz="2000" b="1"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跨国</a:t>
              </a:r>
              <a:r>
                <a:rPr lang="zh-CN" altLang="en-US" sz="2000" b="1" kern="100" dirty="0" smtClean="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投入产出模型</a:t>
              </a:r>
              <a:endParaRPr lang="zh-CN" altLang="zh-CN" sz="2000" b="1"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8" name="圆角矩形 37"/>
          <p:cNvSpPr/>
          <p:nvPr/>
        </p:nvSpPr>
        <p:spPr>
          <a:xfrm>
            <a:off x="5454166" y="4179718"/>
            <a:ext cx="512994" cy="511238"/>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7" tIns="60948" rIns="121897" bIns="60948" anchor="ctr"/>
          <a:lstStyle/>
          <a:p>
            <a:pPr algn="ctr" defTabSz="1218565">
              <a:defRPr/>
            </a:pPr>
            <a:r>
              <a:rPr lang="en-US" altLang="zh-CN" sz="3600" dirty="0">
                <a:solidFill>
                  <a:prstClr val="white"/>
                </a:solidFill>
                <a:latin typeface="Calibri" panose="020F0502020204030204"/>
                <a:ea typeface="Arial Unicode MS" panose="020B0604020202020204" pitchFamily="34" charset="-122"/>
                <a:cs typeface="Arial Unicode MS" panose="020B0604020202020204" pitchFamily="34" charset="-122"/>
              </a:rPr>
              <a:t>4</a:t>
            </a:r>
            <a:endParaRPr lang="zh-CN" altLang="en-US" sz="3600" dirty="0">
              <a:solidFill>
                <a:prstClr val="white"/>
              </a:solidFill>
              <a:latin typeface="Calibri" panose="020F0502020204030204"/>
              <a:ea typeface="Arial Unicode MS" panose="020B0604020202020204" pitchFamily="34" charset="-122"/>
              <a:cs typeface="Arial Unicode MS" panose="020B0604020202020204" pitchFamily="34" charset="-122"/>
            </a:endParaRPr>
          </a:p>
        </p:txBody>
      </p:sp>
      <p:grpSp>
        <p:nvGrpSpPr>
          <p:cNvPr id="7" name="组合 6"/>
          <p:cNvGrpSpPr/>
          <p:nvPr/>
        </p:nvGrpSpPr>
        <p:grpSpPr>
          <a:xfrm>
            <a:off x="6335797" y="4179718"/>
            <a:ext cx="3742467" cy="511238"/>
            <a:chOff x="6339097" y="4180903"/>
            <a:chExt cx="3744416" cy="511504"/>
          </a:xfrm>
        </p:grpSpPr>
        <p:sp>
          <p:nvSpPr>
            <p:cNvPr id="21" name="圆角矩形 20"/>
            <p:cNvSpPr/>
            <p:nvPr/>
          </p:nvSpPr>
          <p:spPr>
            <a:xfrm>
              <a:off x="6339097" y="4180903"/>
              <a:ext cx="3744416" cy="51150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7" tIns="60948" rIns="121897" bIns="60948" anchor="ctr"/>
            <a:lstStyle/>
            <a:p>
              <a:pPr algn="ctr" defTabSz="1218565">
                <a:defRPr/>
              </a:pPr>
              <a:endParaRPr lang="zh-CN" altLang="en-US" sz="3600" dirty="0">
                <a:solidFill>
                  <a:prstClr val="white"/>
                </a:solidFill>
                <a:latin typeface="Calibri" panose="020F0502020204030204"/>
                <a:ea typeface="Arial Unicode MS" panose="020B0604020202020204" pitchFamily="34" charset="-122"/>
                <a:cs typeface="Arial Unicode MS" panose="020B0604020202020204" pitchFamily="34" charset="-122"/>
              </a:endParaRPr>
            </a:p>
          </p:txBody>
        </p:sp>
        <p:sp>
          <p:nvSpPr>
            <p:cNvPr id="39" name="矩形 38"/>
            <p:cNvSpPr/>
            <p:nvPr/>
          </p:nvSpPr>
          <p:spPr>
            <a:xfrm>
              <a:off x="6723348" y="4221882"/>
              <a:ext cx="3131175" cy="431087"/>
            </a:xfrm>
            <a:prstGeom prst="rect">
              <a:avLst/>
            </a:prstGeom>
          </p:spPr>
          <p:txBody>
            <a:bodyPr wrap="square" lIns="121897" tIns="60948" rIns="121897" bIns="60948">
              <a:spAutoFit/>
            </a:bodyPr>
            <a:lstStyle/>
            <a:p>
              <a:pPr defTabSz="1218565">
                <a:defRPr/>
              </a:pPr>
              <a:r>
                <a:rPr lang="zh-CN" altLang="en-US" sz="2000" b="1"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关税政策影响效果分析</a:t>
              </a:r>
              <a:endParaRPr lang="zh-CN" altLang="zh-CN" sz="2000" b="1"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19" name="圆角矩形 18"/>
          <p:cNvSpPr/>
          <p:nvPr/>
        </p:nvSpPr>
        <p:spPr>
          <a:xfrm>
            <a:off x="5454296" y="5055842"/>
            <a:ext cx="512994" cy="511238"/>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7" tIns="60948" rIns="121897" bIns="60948" anchor="ctr"/>
          <a:lstStyle/>
          <a:p>
            <a:pPr algn="ctr" defTabSz="1218565">
              <a:defRPr/>
            </a:pPr>
            <a:r>
              <a:rPr lang="en-US" altLang="zh-CN" sz="3600" dirty="0">
                <a:solidFill>
                  <a:prstClr val="white"/>
                </a:solidFill>
                <a:latin typeface="Calibri" panose="020F0502020204030204"/>
                <a:ea typeface="Arial Unicode MS" panose="020B0604020202020204" pitchFamily="34" charset="-122"/>
                <a:cs typeface="Arial Unicode MS" panose="020B0604020202020204" pitchFamily="34" charset="-122"/>
              </a:rPr>
              <a:t>5</a:t>
            </a:r>
            <a:endParaRPr lang="zh-CN" altLang="en-US" sz="3600" dirty="0">
              <a:solidFill>
                <a:prstClr val="white"/>
              </a:solidFill>
              <a:latin typeface="Calibri" panose="020F0502020204030204"/>
              <a:ea typeface="Arial Unicode MS" panose="020B0604020202020204" pitchFamily="34" charset="-122"/>
              <a:cs typeface="Arial Unicode MS" panose="020B0604020202020204" pitchFamily="34" charset="-122"/>
            </a:endParaRPr>
          </a:p>
        </p:txBody>
      </p:sp>
      <p:grpSp>
        <p:nvGrpSpPr>
          <p:cNvPr id="8" name="组合 7"/>
          <p:cNvGrpSpPr/>
          <p:nvPr/>
        </p:nvGrpSpPr>
        <p:grpSpPr>
          <a:xfrm>
            <a:off x="6335797" y="5055842"/>
            <a:ext cx="3742467" cy="511238"/>
            <a:chOff x="6339097" y="5057483"/>
            <a:chExt cx="3744416" cy="511504"/>
          </a:xfrm>
        </p:grpSpPr>
        <p:sp>
          <p:nvSpPr>
            <p:cNvPr id="24" name="圆角矩形 23"/>
            <p:cNvSpPr/>
            <p:nvPr/>
          </p:nvSpPr>
          <p:spPr>
            <a:xfrm>
              <a:off x="6339097" y="5057483"/>
              <a:ext cx="3744416" cy="51150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7" tIns="60948" rIns="121897" bIns="60948" anchor="ctr"/>
            <a:lstStyle/>
            <a:p>
              <a:pPr algn="ctr" defTabSz="1218565">
                <a:defRPr/>
              </a:pPr>
              <a:endParaRPr lang="zh-CN" altLang="en-US" sz="3600" dirty="0">
                <a:solidFill>
                  <a:prstClr val="white"/>
                </a:solidFill>
                <a:latin typeface="Calibri" panose="020F0502020204030204"/>
                <a:ea typeface="Arial Unicode MS" panose="020B0604020202020204" pitchFamily="34" charset="-122"/>
                <a:cs typeface="Arial Unicode MS" panose="020B0604020202020204" pitchFamily="34" charset="-122"/>
              </a:endParaRPr>
            </a:p>
          </p:txBody>
        </p:sp>
        <p:sp>
          <p:nvSpPr>
            <p:cNvPr id="20" name="矩形 19"/>
            <p:cNvSpPr/>
            <p:nvPr/>
          </p:nvSpPr>
          <p:spPr>
            <a:xfrm>
              <a:off x="6723479" y="5085978"/>
              <a:ext cx="2736174" cy="430928"/>
            </a:xfrm>
            <a:prstGeom prst="rect">
              <a:avLst/>
            </a:prstGeom>
          </p:spPr>
          <p:txBody>
            <a:bodyPr wrap="square" lIns="121897" tIns="60948" rIns="121897" bIns="60948">
              <a:spAutoFit/>
            </a:bodyPr>
            <a:lstStyle/>
            <a:p>
              <a:pPr defTabSz="1218565">
                <a:defRPr/>
              </a:pPr>
              <a:r>
                <a:rPr lang="zh-CN" altLang="en-US" sz="2000" b="1" kern="100" dirty="0" smtClean="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小结</a:t>
              </a:r>
              <a:endParaRPr lang="zh-CN" altLang="zh-CN" sz="2000" b="1"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22" name="TextBox 21"/>
          <p:cNvSpPr txBox="1"/>
          <p:nvPr/>
        </p:nvSpPr>
        <p:spPr>
          <a:xfrm>
            <a:off x="194418" y="2219404"/>
            <a:ext cx="2806850" cy="1353538"/>
          </a:xfrm>
          <a:prstGeom prst="rect">
            <a:avLst/>
          </a:prstGeom>
          <a:noFill/>
        </p:spPr>
        <p:txBody>
          <a:bodyPr wrap="square" lIns="121885" tIns="60941" rIns="121885" bIns="60941">
            <a:spAutoFit/>
          </a:bodyPr>
          <a:lstStyle/>
          <a:p>
            <a:pPr algn="r" defTabSz="1218565">
              <a:defRPr/>
            </a:pPr>
            <a:r>
              <a:rPr lang="zh-CN" altLang="en-US" sz="4800" b="1" spc="200" dirty="0">
                <a:solidFill>
                  <a:srgbClr val="0070C0"/>
                </a:solidFill>
                <a:latin typeface="微软雅黑" panose="020B0503020204020204" pitchFamily="34" charset="-122"/>
                <a:ea typeface="微软雅黑" panose="020B0503020204020204" pitchFamily="34" charset="-122"/>
              </a:rPr>
              <a:t>目录 </a:t>
            </a:r>
            <a:endParaRPr lang="en-US" altLang="zh-CN" sz="4800" b="1" spc="200" dirty="0">
              <a:solidFill>
                <a:srgbClr val="0070C0"/>
              </a:solidFill>
              <a:latin typeface="微软雅黑" panose="020B0503020204020204" pitchFamily="34" charset="-122"/>
              <a:ea typeface="微软雅黑" panose="020B0503020204020204" pitchFamily="34" charset="-122"/>
            </a:endParaRPr>
          </a:p>
          <a:p>
            <a:pPr algn="r" defTabSz="1218565">
              <a:defRPr/>
            </a:pPr>
            <a:r>
              <a:rPr lang="en-US" altLang="zh-CN" sz="3200" b="1" spc="200" dirty="0">
                <a:solidFill>
                  <a:srgbClr val="0070C0"/>
                </a:solidFill>
                <a:latin typeface="微软雅黑" panose="020B0503020204020204" pitchFamily="34" charset="-122"/>
                <a:ea typeface="微软雅黑" panose="020B0503020204020204" pitchFamily="34" charset="-122"/>
              </a:rPr>
              <a:t>CONTENTS</a:t>
            </a:r>
            <a:endParaRPr lang="zh-CN" altLang="en-US" sz="3200" b="1" spc="200" dirty="0">
              <a:solidFill>
                <a:srgbClr val="0070C0"/>
              </a:solidFill>
              <a:latin typeface="微软雅黑" panose="020B0503020204020204" pitchFamily="34" charset="-122"/>
              <a:ea typeface="微软雅黑" panose="020B0503020204020204" pitchFamily="34" charset="-122"/>
            </a:endParaRPr>
          </a:p>
        </p:txBody>
      </p:sp>
      <p:sp>
        <p:nvSpPr>
          <p:cNvPr id="2" name="下箭头 1"/>
          <p:cNvSpPr/>
          <p:nvPr/>
        </p:nvSpPr>
        <p:spPr>
          <a:xfrm rot="16200000">
            <a:off x="4276622" y="1505912"/>
            <a:ext cx="575764" cy="679474"/>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latin typeface="Calibri" panose="020F0502020204030204"/>
              <a:ea typeface="宋体" panose="02010600030101010101" pitchFamily="2" charset="-122"/>
            </a:endParaRP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22"/>
                                        </p:tgtEl>
                                        <p:attrNameLst>
                                          <p:attrName>style.visibility</p:attrName>
                                        </p:attrNameLst>
                                      </p:cBhvr>
                                      <p:to>
                                        <p:strVal val="visible"/>
                                      </p:to>
                                    </p:set>
                                    <p:anim calcmode="lin" valueType="num">
                                      <p:cBhvr>
                                        <p:cTn id="7" dur="250" fill="hold"/>
                                        <p:tgtEl>
                                          <p:spTgt spid="22"/>
                                        </p:tgtEl>
                                        <p:attrNameLst>
                                          <p:attrName>ppt_x</p:attrName>
                                        </p:attrNameLst>
                                      </p:cBhvr>
                                      <p:tavLst>
                                        <p:tav tm="0">
                                          <p:val>
                                            <p:strVal val="#ppt_x"/>
                                          </p:val>
                                        </p:tav>
                                        <p:tav tm="100000">
                                          <p:val>
                                            <p:strVal val="#ppt_x"/>
                                          </p:val>
                                        </p:tav>
                                      </p:tavLst>
                                    </p:anim>
                                    <p:anim calcmode="lin" valueType="num">
                                      <p:cBhvr>
                                        <p:cTn id="8" dur="250" fill="hold"/>
                                        <p:tgtEl>
                                          <p:spTgt spid="22"/>
                                        </p:tgtEl>
                                        <p:attrNameLst>
                                          <p:attrName>ppt_y</p:attrName>
                                        </p:attrNameLst>
                                      </p:cBhvr>
                                      <p:tavLst>
                                        <p:tav tm="0">
                                          <p:val>
                                            <p:strVal val="#ppt_y-#ppt_h/2"/>
                                          </p:val>
                                        </p:tav>
                                        <p:tav tm="100000">
                                          <p:val>
                                            <p:strVal val="#ppt_y"/>
                                          </p:val>
                                        </p:tav>
                                      </p:tavLst>
                                    </p:anim>
                                    <p:anim calcmode="lin" valueType="num">
                                      <p:cBhvr>
                                        <p:cTn id="9" dur="250" fill="hold"/>
                                        <p:tgtEl>
                                          <p:spTgt spid="22"/>
                                        </p:tgtEl>
                                        <p:attrNameLst>
                                          <p:attrName>ppt_w</p:attrName>
                                        </p:attrNameLst>
                                      </p:cBhvr>
                                      <p:tavLst>
                                        <p:tav tm="0">
                                          <p:val>
                                            <p:strVal val="#ppt_w"/>
                                          </p:val>
                                        </p:tav>
                                        <p:tav tm="100000">
                                          <p:val>
                                            <p:strVal val="#ppt_w"/>
                                          </p:val>
                                        </p:tav>
                                      </p:tavLst>
                                    </p:anim>
                                    <p:anim calcmode="lin" valueType="num">
                                      <p:cBhvr>
                                        <p:cTn id="10" dur="250" fill="hold"/>
                                        <p:tgtEl>
                                          <p:spTgt spid="22"/>
                                        </p:tgtEl>
                                        <p:attrNameLst>
                                          <p:attrName>ppt_h</p:attrName>
                                        </p:attrNameLst>
                                      </p:cBhvr>
                                      <p:tavLst>
                                        <p:tav tm="0">
                                          <p:val>
                                            <p:fltVal val="0"/>
                                          </p:val>
                                        </p:tav>
                                        <p:tav tm="100000">
                                          <p:val>
                                            <p:strVal val="#ppt_h"/>
                                          </p:val>
                                        </p:tav>
                                      </p:tavLst>
                                    </p:anim>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childTnLst>
                                </p:cTn>
                              </p:par>
                              <p:par>
                                <p:cTn id="15" presetID="56" presetClass="path" presetSubtype="0" accel="50000" decel="50000" fill="hold" grpId="1" nodeType="withEffect">
                                  <p:stCondLst>
                                    <p:cond delay="0"/>
                                  </p:stCondLst>
                                  <p:childTnLst>
                                    <p:animMotion origin="layout" path="M -0.03737 0.04121 L -6.25E-7 -3.33333E-6 " pathEditMode="relative" rAng="0" ptsTypes="AA">
                                      <p:cBhvr>
                                        <p:cTn id="16" dur="700" fill="hold"/>
                                        <p:tgtEl>
                                          <p:spTgt spid="31"/>
                                        </p:tgtEl>
                                        <p:attrNameLst>
                                          <p:attrName>ppt_x</p:attrName>
                                          <p:attrName>ppt_y</p:attrName>
                                        </p:attrNameLst>
                                      </p:cBhvr>
                                      <p:rCtr x="1862" y="-2060"/>
                                    </p:animMotion>
                                  </p:childTnLst>
                                </p:cTn>
                              </p:par>
                              <p:par>
                                <p:cTn id="17" presetID="22" presetClass="entr" presetSubtype="8" fill="hold" nodeType="withEffect">
                                  <p:stCondLst>
                                    <p:cond delay="25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childTnLst>
                                </p:cTn>
                              </p:par>
                              <p:par>
                                <p:cTn id="23" presetID="56" presetClass="path" presetSubtype="0" accel="50000" decel="50000" fill="hold" grpId="1" nodeType="withEffect">
                                  <p:stCondLst>
                                    <p:cond delay="250"/>
                                  </p:stCondLst>
                                  <p:childTnLst>
                                    <p:animMotion origin="layout" path="M -0.03737 0.0412 L -6.25E-7 2.96296E-6 " pathEditMode="relative" rAng="0" ptsTypes="AA">
                                      <p:cBhvr>
                                        <p:cTn id="24" dur="700" fill="hold"/>
                                        <p:tgtEl>
                                          <p:spTgt spid="33"/>
                                        </p:tgtEl>
                                        <p:attrNameLst>
                                          <p:attrName>ppt_x</p:attrName>
                                          <p:attrName>ppt_y</p:attrName>
                                        </p:attrNameLst>
                                      </p:cBhvr>
                                      <p:rCtr x="1862" y="-2060"/>
                                    </p:animMotion>
                                  </p:childTnLst>
                                </p:cTn>
                              </p:par>
                              <p:par>
                                <p:cTn id="25" presetID="22" presetClass="entr" presetSubtype="8" fill="hold" nodeType="withEffect">
                                  <p:stCondLst>
                                    <p:cond delay="50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childTnLst>
                                </p:cTn>
                              </p:par>
                              <p:par>
                                <p:cTn id="31" presetID="56" presetClass="path" presetSubtype="0" accel="50000" decel="50000" fill="hold" grpId="1" nodeType="withEffect">
                                  <p:stCondLst>
                                    <p:cond delay="500"/>
                                  </p:stCondLst>
                                  <p:childTnLst>
                                    <p:animMotion origin="layout" path="M -0.03737 0.0412 L -6.25E-7 -7.40741E-7 " pathEditMode="relative" rAng="0" ptsTypes="AA">
                                      <p:cBhvr>
                                        <p:cTn id="32" dur="700" fill="hold"/>
                                        <p:tgtEl>
                                          <p:spTgt spid="36"/>
                                        </p:tgtEl>
                                        <p:attrNameLst>
                                          <p:attrName>ppt_x</p:attrName>
                                          <p:attrName>ppt_y</p:attrName>
                                        </p:attrNameLst>
                                      </p:cBhvr>
                                      <p:rCtr x="1862" y="-2060"/>
                                    </p:animMotion>
                                  </p:childTnLst>
                                </p:cTn>
                              </p:par>
                              <p:par>
                                <p:cTn id="33" presetID="22" presetClass="entr" presetSubtype="8" fill="hold" nodeType="withEffect">
                                  <p:stCondLst>
                                    <p:cond delay="75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par>
                                <p:cTn id="36" presetID="10" presetClass="entr" presetSubtype="0" fill="hold" grpId="0" nodeType="withEffect">
                                  <p:stCondLst>
                                    <p:cond delay="75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1000"/>
                                        <p:tgtEl>
                                          <p:spTgt spid="38"/>
                                        </p:tgtEl>
                                      </p:cBhvr>
                                    </p:animEffect>
                                  </p:childTnLst>
                                </p:cTn>
                              </p:par>
                              <p:par>
                                <p:cTn id="39" presetID="56" presetClass="path" presetSubtype="0" accel="50000" decel="50000" fill="hold" grpId="1" nodeType="withEffect">
                                  <p:stCondLst>
                                    <p:cond delay="750"/>
                                  </p:stCondLst>
                                  <p:childTnLst>
                                    <p:animMotion origin="layout" path="M -0.03737 0.04121 L -6.25E-7 -4.44444E-6 " pathEditMode="relative" rAng="0" ptsTypes="AA">
                                      <p:cBhvr>
                                        <p:cTn id="40" dur="700" fill="hold"/>
                                        <p:tgtEl>
                                          <p:spTgt spid="38"/>
                                        </p:tgtEl>
                                        <p:attrNameLst>
                                          <p:attrName>ppt_x</p:attrName>
                                          <p:attrName>ppt_y</p:attrName>
                                        </p:attrNameLst>
                                      </p:cBhvr>
                                      <p:rCtr x="1862" y="-2060"/>
                                    </p:animMotion>
                                  </p:childTnLst>
                                </p:cTn>
                              </p:par>
                              <p:par>
                                <p:cTn id="41" presetID="22" presetClass="entr" presetSubtype="8" fill="hold" nodeType="withEffect">
                                  <p:stCondLst>
                                    <p:cond delay="100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par>
                                <p:cTn id="44" presetID="10" presetClass="entr" presetSubtype="0" fill="hold" grpId="0" nodeType="withEffect">
                                  <p:stCondLst>
                                    <p:cond delay="75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childTnLst>
                                </p:cTn>
                              </p:par>
                              <p:par>
                                <p:cTn id="47" presetID="56" presetClass="path" presetSubtype="0" accel="50000" decel="50000" fill="hold" grpId="1" nodeType="withEffect">
                                  <p:stCondLst>
                                    <p:cond delay="750"/>
                                  </p:stCondLst>
                                  <p:childTnLst>
                                    <p:animMotion origin="layout" path="M -0.03737 0.04121 L -6.25E-7 -4.44444E-6 " pathEditMode="relative" rAng="0" ptsTypes="AA">
                                      <p:cBhvr>
                                        <p:cTn id="48" dur="700" fill="hold"/>
                                        <p:tgtEl>
                                          <p:spTgt spid="19"/>
                                        </p:tgtEl>
                                        <p:attrNameLst>
                                          <p:attrName>ppt_x</p:attrName>
                                          <p:attrName>ppt_y</p:attrName>
                                        </p:attrNameLst>
                                      </p:cBhvr>
                                      <p:rCtr x="1862" y="-2060"/>
                                    </p:animMotion>
                                  </p:childTnLst>
                                </p:cTn>
                              </p:par>
                              <p:par>
                                <p:cTn id="49" presetID="22" presetClass="entr" presetSubtype="8" fill="hold" nodeType="withEffect">
                                  <p:stCondLst>
                                    <p:cond delay="125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par>
                          <p:cTn id="52" fill="hold">
                            <p:stCondLst>
                              <p:cond delay="2250"/>
                            </p:stCondLst>
                            <p:childTnLst>
                              <p:par>
                                <p:cTn id="53" presetID="2" presetClass="entr" presetSubtype="8" fill="hold" grpId="0"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0-#ppt_w/2"/>
                                          </p:val>
                                        </p:tav>
                                        <p:tav tm="100000">
                                          <p:val>
                                            <p:strVal val="#ppt_x"/>
                                          </p:val>
                                        </p:tav>
                                      </p:tavLst>
                                    </p:anim>
                                    <p:anim calcmode="lin" valueType="num">
                                      <p:cBhvr additive="base">
                                        <p:cTn id="56" dur="500" fill="hold"/>
                                        <p:tgtEl>
                                          <p:spTgt spid="2"/>
                                        </p:tgtEl>
                                        <p:attrNameLst>
                                          <p:attrName>ppt_y</p:attrName>
                                        </p:attrNameLst>
                                      </p:cBhvr>
                                      <p:tavLst>
                                        <p:tav tm="0">
                                          <p:val>
                                            <p:strVal val="#ppt_y"/>
                                          </p:val>
                                        </p:tav>
                                        <p:tav tm="100000">
                                          <p:val>
                                            <p:strVal val="#ppt_y"/>
                                          </p:val>
                                        </p:tav>
                                      </p:tavLst>
                                    </p:anim>
                                  </p:childTnLst>
                                </p:cTn>
                              </p:par>
                            </p:childTnLst>
                          </p:cTn>
                        </p:par>
                        <p:par>
                          <p:cTn id="57" fill="hold">
                            <p:stCondLst>
                              <p:cond delay="2750"/>
                            </p:stCondLst>
                            <p:childTnLst>
                              <p:par>
                                <p:cTn id="58" presetID="26" presetClass="emph" presetSubtype="0" fill="hold" grpId="2" nodeType="afterEffect">
                                  <p:stCondLst>
                                    <p:cond delay="0"/>
                                  </p:stCondLst>
                                  <p:childTnLst>
                                    <p:animEffect transition="out" filter="fade">
                                      <p:cBhvr>
                                        <p:cTn id="59" dur="500" tmFilter="0, 0; .2, .5; .8, .5; 1, 0"/>
                                        <p:tgtEl>
                                          <p:spTgt spid="31"/>
                                        </p:tgtEl>
                                      </p:cBhvr>
                                    </p:animEffect>
                                    <p:animScale>
                                      <p:cBhvr>
                                        <p:cTn id="60" dur="250" autoRev="1" fill="hold"/>
                                        <p:tgtEl>
                                          <p:spTgt spid="31"/>
                                        </p:tgtEl>
                                      </p:cBhvr>
                                      <p:by x="105000" y="105000"/>
                                    </p:animScale>
                                  </p:childTnLst>
                                </p:cTn>
                              </p:par>
                              <p:par>
                                <p:cTn id="61" presetID="26" presetClass="emph" presetSubtype="0" fill="hold" nodeType="withEffect">
                                  <p:stCondLst>
                                    <p:cond delay="0"/>
                                  </p:stCondLst>
                                  <p:childTnLst>
                                    <p:animEffect transition="out" filter="fade">
                                      <p:cBhvr>
                                        <p:cTn id="62" dur="500" tmFilter="0, 0; .2, .5; .8, .5; 1, 0"/>
                                        <p:tgtEl>
                                          <p:spTgt spid="4"/>
                                        </p:tgtEl>
                                      </p:cBhvr>
                                    </p:animEffect>
                                    <p:animScale>
                                      <p:cBhvr>
                                        <p:cTn id="63"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1" grpId="2" animBg="1"/>
      <p:bldP spid="33" grpId="0" animBg="1"/>
      <p:bldP spid="33" grpId="1" animBg="1"/>
      <p:bldP spid="36" grpId="0" animBg="1"/>
      <p:bldP spid="36" grpId="1" animBg="1"/>
      <p:bldP spid="38" grpId="0" animBg="1"/>
      <p:bldP spid="38" grpId="1" animBg="1"/>
      <p:bldP spid="19" grpId="0" animBg="1"/>
      <p:bldP spid="19" grpId="1" animBg="1"/>
      <p:bldP spid="22"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4161" y="3789102"/>
            <a:ext cx="11000342" cy="437916"/>
            <a:chOff x="534438" y="3368953"/>
            <a:chExt cx="10944224" cy="438144"/>
          </a:xfrm>
          <a:solidFill>
            <a:schemeClr val="bg1">
              <a:lumMod val="65000"/>
            </a:schemeClr>
          </a:solidFill>
        </p:grpSpPr>
        <p:sp>
          <p:nvSpPr>
            <p:cNvPr id="3" name="矩形 2"/>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600">
                <a:solidFill>
                  <a:prstClr val="white"/>
                </a:solidFill>
                <a:latin typeface="Calibri" panose="020F0502020204030204"/>
                <a:ea typeface="宋体" panose="02010600030101010101" pitchFamily="2" charset="-122"/>
              </a:endParaRPr>
            </a:p>
          </p:txBody>
        </p:sp>
        <p:grpSp>
          <p:nvGrpSpPr>
            <p:cNvPr id="4" name="组合 3"/>
            <p:cNvGrpSpPr/>
            <p:nvPr/>
          </p:nvGrpSpPr>
          <p:grpSpPr>
            <a:xfrm>
              <a:off x="534438" y="3368953"/>
              <a:ext cx="10944224" cy="438144"/>
              <a:chOff x="623889" y="3209929"/>
              <a:chExt cx="10944224" cy="438144"/>
            </a:xfrm>
            <a:grpFill/>
          </p:grpSpPr>
          <p:sp>
            <p:nvSpPr>
              <p:cNvPr id="5" name="矩形 4"/>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600">
                  <a:solidFill>
                    <a:prstClr val="white"/>
                  </a:solidFill>
                  <a:latin typeface="Calibri" panose="020F0502020204030204"/>
                  <a:ea typeface="宋体" panose="02010600030101010101" pitchFamily="2" charset="-122"/>
                </a:endParaRPr>
              </a:p>
            </p:txBody>
          </p:sp>
          <p:sp>
            <p:nvSpPr>
              <p:cNvPr id="6" name="矩形 5"/>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600">
                  <a:solidFill>
                    <a:prstClr val="white"/>
                  </a:solidFill>
                  <a:latin typeface="Calibri" panose="020F0502020204030204"/>
                  <a:ea typeface="宋体" panose="02010600030101010101" pitchFamily="2" charset="-122"/>
                </a:endParaRPr>
              </a:p>
            </p:txBody>
          </p:sp>
          <p:sp>
            <p:nvSpPr>
              <p:cNvPr id="7" name="矩形 6"/>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600">
                  <a:solidFill>
                    <a:prstClr val="white"/>
                  </a:solidFill>
                  <a:latin typeface="Calibri" panose="020F0502020204030204"/>
                  <a:ea typeface="宋体" panose="02010600030101010101" pitchFamily="2" charset="-122"/>
                </a:endParaRPr>
              </a:p>
            </p:txBody>
          </p:sp>
          <p:sp>
            <p:nvSpPr>
              <p:cNvPr id="8" name="矩形 7"/>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600">
                  <a:solidFill>
                    <a:prstClr val="white"/>
                  </a:solidFill>
                  <a:latin typeface="Calibri" panose="020F0502020204030204"/>
                  <a:ea typeface="宋体" panose="02010600030101010101" pitchFamily="2" charset="-122"/>
                </a:endParaRPr>
              </a:p>
            </p:txBody>
          </p:sp>
          <p:sp>
            <p:nvSpPr>
              <p:cNvPr id="9" name="矩形 8"/>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600">
                  <a:solidFill>
                    <a:prstClr val="white"/>
                  </a:solidFill>
                  <a:latin typeface="Calibri" panose="020F0502020204030204"/>
                  <a:ea typeface="宋体" panose="02010600030101010101" pitchFamily="2" charset="-122"/>
                </a:endParaRPr>
              </a:p>
            </p:txBody>
          </p:sp>
          <p:sp>
            <p:nvSpPr>
              <p:cNvPr id="10" name="矩形 9"/>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600">
                  <a:solidFill>
                    <a:prstClr val="white"/>
                  </a:solidFill>
                  <a:latin typeface="Calibri" panose="020F0502020204030204"/>
                  <a:ea typeface="宋体" panose="02010600030101010101" pitchFamily="2" charset="-122"/>
                </a:endParaRPr>
              </a:p>
            </p:txBody>
          </p:sp>
          <p:sp>
            <p:nvSpPr>
              <p:cNvPr id="11" name="等腰三角形 10"/>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600">
                  <a:solidFill>
                    <a:prstClr val="white"/>
                  </a:solidFill>
                  <a:latin typeface="Calibri" panose="020F0502020204030204"/>
                  <a:ea typeface="宋体" panose="02010600030101010101" pitchFamily="2" charset="-122"/>
                </a:endParaRPr>
              </a:p>
            </p:txBody>
          </p:sp>
        </p:grpSp>
      </p:grpSp>
      <p:cxnSp>
        <p:nvCxnSpPr>
          <p:cNvPr id="12" name="肘形连接符 11"/>
          <p:cNvCxnSpPr>
            <a:stCxn id="14" idx="3"/>
            <a:endCxn id="18" idx="2"/>
          </p:cNvCxnSpPr>
          <p:nvPr/>
        </p:nvCxnSpPr>
        <p:spPr>
          <a:xfrm rot="5400000" flipH="1" flipV="1">
            <a:off x="1711000" y="3041204"/>
            <a:ext cx="215452" cy="936015"/>
          </a:xfrm>
          <a:prstGeom prst="bentConnector3">
            <a:avLst>
              <a:gd name="adj1" fmla="val 50000"/>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1019774" y="3616936"/>
            <a:ext cx="661889" cy="782242"/>
            <a:chOff x="1109756" y="3090803"/>
            <a:chExt cx="583096" cy="676392"/>
          </a:xfrm>
          <a:solidFill>
            <a:srgbClr val="005DA2"/>
          </a:solidFill>
        </p:grpSpPr>
        <p:sp>
          <p:nvSpPr>
            <p:cNvPr id="14" name="六边形 13"/>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600" dirty="0">
                <a:solidFill>
                  <a:prstClr val="white"/>
                </a:solidFill>
                <a:latin typeface="Calibri" panose="020F0502020204030204"/>
                <a:ea typeface="宋体" panose="02010600030101010101" pitchFamily="2" charset="-122"/>
              </a:endParaRPr>
            </a:p>
          </p:txBody>
        </p:sp>
        <p:sp>
          <p:nvSpPr>
            <p:cNvPr id="15" name="文本框 64"/>
            <p:cNvSpPr txBox="1"/>
            <p:nvPr/>
          </p:nvSpPr>
          <p:spPr>
            <a:xfrm>
              <a:off x="1115002" y="3218493"/>
              <a:ext cx="577850" cy="452420"/>
            </a:xfrm>
            <a:prstGeom prst="rect">
              <a:avLst/>
            </a:prstGeom>
            <a:noFill/>
          </p:spPr>
          <p:txBody>
            <a:bodyPr wrap="square" rtlCol="0">
              <a:spAutoFit/>
            </a:bodyPr>
            <a:lstStyle/>
            <a:p>
              <a:pPr algn="ctr" defTabSz="1218565"/>
              <a:r>
                <a:rPr lang="en-US" altLang="zh-CN" sz="1400" dirty="0" smtClean="0">
                  <a:solidFill>
                    <a:prstClr val="white"/>
                  </a:solidFill>
                  <a:latin typeface="微软雅黑" panose="020B0503020204020204" pitchFamily="34" charset="-122"/>
                  <a:ea typeface="微软雅黑" panose="020B0503020204020204" pitchFamily="34" charset="-122"/>
                </a:rPr>
                <a:t>2017.8.14</a:t>
              </a:r>
              <a:endParaRPr lang="zh-CN" altLang="en-US" sz="1100" dirty="0">
                <a:solidFill>
                  <a:prstClr val="white"/>
                </a:solidFill>
                <a:latin typeface="微软雅黑" panose="020B0503020204020204" pitchFamily="34" charset="-122"/>
                <a:ea typeface="微软雅黑" panose="020B0503020204020204" pitchFamily="34" charset="-122"/>
              </a:endParaRPr>
            </a:p>
          </p:txBody>
        </p:sp>
      </p:grpSp>
      <p:sp>
        <p:nvSpPr>
          <p:cNvPr id="18" name="文本框 66"/>
          <p:cNvSpPr txBox="1"/>
          <p:nvPr/>
        </p:nvSpPr>
        <p:spPr>
          <a:xfrm>
            <a:off x="551675" y="2078046"/>
            <a:ext cx="3470117" cy="1323439"/>
          </a:xfrm>
          <a:prstGeom prst="rect">
            <a:avLst/>
          </a:prstGeom>
          <a:solidFill>
            <a:schemeClr val="bg1">
              <a:lumMod val="75000"/>
            </a:schemeClr>
          </a:solidFill>
        </p:spPr>
        <p:txBody>
          <a:bodyPr wrap="square" rtlCol="0">
            <a:spAutoFit/>
          </a:bodyPr>
          <a:lstStyle/>
          <a:p>
            <a:pPr algn="just" defTabSz="1218565"/>
            <a:r>
              <a:rPr lang="zh-CN" altLang="en-US" sz="2000" dirty="0" smtClean="0">
                <a:solidFill>
                  <a:prstClr val="black">
                    <a:lumMod val="85000"/>
                    <a:lumOff val="15000"/>
                  </a:prstClr>
                </a:solidFill>
                <a:latin typeface="微软雅黑" panose="020B0503020204020204" pitchFamily="34" charset="-122"/>
                <a:ea typeface="微软雅黑" panose="020B0503020204020204" pitchFamily="34" charset="-122"/>
              </a:rPr>
              <a:t>特</a:t>
            </a: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朗普签署行政备忘录，授权美国贸易代表办公室</a:t>
            </a:r>
            <a:r>
              <a:rPr lang="zh-CN" altLang="en-US" sz="2000" dirty="0" smtClean="0">
                <a:solidFill>
                  <a:prstClr val="black">
                    <a:lumMod val="85000"/>
                    <a:lumOff val="15000"/>
                  </a:prstClr>
                </a:solidFill>
                <a:latin typeface="微软雅黑" panose="020B0503020204020204" pitchFamily="34" charset="-122"/>
                <a:ea typeface="微软雅黑" panose="020B0503020204020204" pitchFamily="34" charset="-122"/>
              </a:rPr>
              <a:t>（</a:t>
            </a:r>
            <a:r>
              <a:rPr lang="en-US" altLang="zh-CN" sz="2000" dirty="0" smtClean="0">
                <a:solidFill>
                  <a:prstClr val="black">
                    <a:lumMod val="85000"/>
                    <a:lumOff val="15000"/>
                  </a:prstClr>
                </a:solidFill>
                <a:latin typeface="微软雅黑" panose="020B0503020204020204" pitchFamily="34" charset="-122"/>
                <a:ea typeface="微软雅黑" panose="020B0503020204020204" pitchFamily="34" charset="-122"/>
              </a:rPr>
              <a:t>USTR</a:t>
            </a:r>
            <a:r>
              <a:rPr lang="zh-CN" altLang="en-US" sz="2000" dirty="0" smtClean="0">
                <a:solidFill>
                  <a:prstClr val="black">
                    <a:lumMod val="85000"/>
                    <a:lumOff val="15000"/>
                  </a:prstClr>
                </a:solidFill>
                <a:latin typeface="微软雅黑" panose="020B0503020204020204" pitchFamily="34" charset="-122"/>
                <a:ea typeface="微软雅黑" panose="020B0503020204020204" pitchFamily="34" charset="-122"/>
              </a:rPr>
              <a:t>）</a:t>
            </a: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对中国展开“</a:t>
            </a:r>
            <a:r>
              <a:rPr lang="en-US" altLang="zh-CN" sz="2000" dirty="0">
                <a:solidFill>
                  <a:prstClr val="black">
                    <a:lumMod val="85000"/>
                    <a:lumOff val="15000"/>
                  </a:prstClr>
                </a:solidFill>
                <a:latin typeface="微软雅黑" panose="020B0503020204020204" pitchFamily="34" charset="-122"/>
                <a:ea typeface="微软雅黑" panose="020B0503020204020204" pitchFamily="34" charset="-122"/>
              </a:rPr>
              <a:t>301”</a:t>
            </a:r>
            <a:r>
              <a:rPr lang="zh-CN" altLang="en-US" sz="2000" dirty="0" smtClean="0">
                <a:solidFill>
                  <a:prstClr val="black">
                    <a:lumMod val="85000"/>
                    <a:lumOff val="15000"/>
                  </a:prstClr>
                </a:solidFill>
                <a:latin typeface="微软雅黑" panose="020B0503020204020204" pitchFamily="34" charset="-122"/>
                <a:ea typeface="微软雅黑" panose="020B0503020204020204" pitchFamily="34" charset="-122"/>
              </a:rPr>
              <a:t>调查</a:t>
            </a:r>
            <a:endPar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endParaRPr>
          </a:p>
        </p:txBody>
      </p:sp>
      <p:cxnSp>
        <p:nvCxnSpPr>
          <p:cNvPr id="19" name="肘形连接符 18"/>
          <p:cNvCxnSpPr>
            <a:stCxn id="21" idx="3"/>
            <a:endCxn id="25" idx="2"/>
          </p:cNvCxnSpPr>
          <p:nvPr/>
        </p:nvCxnSpPr>
        <p:spPr>
          <a:xfrm rot="5400000" flipH="1" flipV="1">
            <a:off x="4834481" y="2571782"/>
            <a:ext cx="518055" cy="1572248"/>
          </a:xfrm>
          <a:prstGeom prst="bentConnector3">
            <a:avLst>
              <a:gd name="adj1" fmla="val 50000"/>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3933165" y="3616932"/>
            <a:ext cx="748437" cy="782246"/>
            <a:chOff x="1109756" y="3090803"/>
            <a:chExt cx="583096" cy="676392"/>
          </a:xfrm>
          <a:solidFill>
            <a:srgbClr val="005DA2"/>
          </a:solidFill>
        </p:grpSpPr>
        <p:sp>
          <p:nvSpPr>
            <p:cNvPr id="21" name="六边形 20"/>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600" dirty="0">
                <a:solidFill>
                  <a:prstClr val="white"/>
                </a:solidFill>
                <a:latin typeface="Calibri" panose="020F0502020204030204"/>
                <a:ea typeface="宋体" panose="02010600030101010101" pitchFamily="2" charset="-122"/>
              </a:endParaRPr>
            </a:p>
          </p:txBody>
        </p:sp>
        <p:sp>
          <p:nvSpPr>
            <p:cNvPr id="22" name="文本框 72"/>
            <p:cNvSpPr txBox="1"/>
            <p:nvPr/>
          </p:nvSpPr>
          <p:spPr>
            <a:xfrm>
              <a:off x="1146715" y="3214196"/>
              <a:ext cx="509806" cy="452418"/>
            </a:xfrm>
            <a:prstGeom prst="rect">
              <a:avLst/>
            </a:prstGeom>
            <a:noFill/>
          </p:spPr>
          <p:txBody>
            <a:bodyPr wrap="square" rtlCol="0">
              <a:spAutoFit/>
            </a:bodyPr>
            <a:lstStyle/>
            <a:p>
              <a:pPr algn="ctr" defTabSz="1218565"/>
              <a:r>
                <a:rPr lang="en-US" altLang="zh-CN" sz="1400" dirty="0" smtClean="0">
                  <a:solidFill>
                    <a:prstClr val="white"/>
                  </a:solidFill>
                  <a:latin typeface="微软雅黑" panose="020B0503020204020204" pitchFamily="34" charset="-122"/>
                  <a:ea typeface="微软雅黑" panose="020B0503020204020204" pitchFamily="34" charset="-122"/>
                </a:rPr>
                <a:t>2018.3.23</a:t>
              </a:r>
              <a:endParaRPr lang="zh-CN" altLang="en-US" sz="1400" dirty="0">
                <a:solidFill>
                  <a:prstClr val="white"/>
                </a:solidFill>
                <a:latin typeface="微软雅黑" panose="020B0503020204020204" pitchFamily="34" charset="-122"/>
                <a:ea typeface="微软雅黑" panose="020B0503020204020204" pitchFamily="34" charset="-122"/>
              </a:endParaRPr>
            </a:p>
          </p:txBody>
        </p:sp>
      </p:grpSp>
      <p:sp>
        <p:nvSpPr>
          <p:cNvPr id="25" name="文本框 75"/>
          <p:cNvSpPr txBox="1"/>
          <p:nvPr/>
        </p:nvSpPr>
        <p:spPr>
          <a:xfrm>
            <a:off x="4624014" y="2083215"/>
            <a:ext cx="2511235" cy="1015663"/>
          </a:xfrm>
          <a:prstGeom prst="rect">
            <a:avLst/>
          </a:prstGeom>
          <a:solidFill>
            <a:schemeClr val="bg1">
              <a:lumMod val="75000"/>
            </a:schemeClr>
          </a:solidFill>
        </p:spPr>
        <p:txBody>
          <a:bodyPr wrap="square" rtlCol="0">
            <a:spAutoFit/>
          </a:bodyPr>
          <a:lstStyle>
            <a:defPPr>
              <a:defRPr lang="zh-CN"/>
            </a:defPPr>
            <a:lvl1pPr algn="just">
              <a:defRPr sz="1200">
                <a:solidFill>
                  <a:schemeClr val="bg1"/>
                </a:solidFill>
                <a:latin typeface="微软雅黑" panose="020B0503020204020204" pitchFamily="34" charset="-122"/>
                <a:ea typeface="微软雅黑" panose="020B0503020204020204" pitchFamily="34" charset="-122"/>
              </a:defRPr>
            </a:lvl1pPr>
          </a:lstStyle>
          <a:p>
            <a:pPr defTabSz="1218565"/>
            <a:r>
              <a:rPr lang="zh-CN" altLang="en-US" sz="2000" dirty="0">
                <a:solidFill>
                  <a:prstClr val="black">
                    <a:lumMod val="85000"/>
                    <a:lumOff val="15000"/>
                  </a:prstClr>
                </a:solidFill>
              </a:rPr>
              <a:t>中国计划对美国</a:t>
            </a:r>
            <a:r>
              <a:rPr lang="en-US" altLang="zh-CN" sz="2000" dirty="0">
                <a:solidFill>
                  <a:prstClr val="black">
                    <a:lumMod val="85000"/>
                    <a:lumOff val="15000"/>
                  </a:prstClr>
                </a:solidFill>
              </a:rPr>
              <a:t>128</a:t>
            </a:r>
            <a:r>
              <a:rPr lang="zh-CN" altLang="en-US" sz="2000" dirty="0">
                <a:solidFill>
                  <a:prstClr val="black">
                    <a:lumMod val="85000"/>
                    <a:lumOff val="15000"/>
                  </a:prstClr>
                </a:solidFill>
              </a:rPr>
              <a:t>个税项产品加征关税，涉及约</a:t>
            </a:r>
            <a:r>
              <a:rPr lang="en-US" altLang="zh-CN" sz="2000" dirty="0">
                <a:solidFill>
                  <a:prstClr val="black">
                    <a:lumMod val="85000"/>
                    <a:lumOff val="15000"/>
                  </a:prstClr>
                </a:solidFill>
              </a:rPr>
              <a:t>30</a:t>
            </a:r>
            <a:r>
              <a:rPr lang="zh-CN" altLang="en-US" sz="2000" dirty="0">
                <a:solidFill>
                  <a:prstClr val="black">
                    <a:lumMod val="85000"/>
                    <a:lumOff val="15000"/>
                  </a:prstClr>
                </a:solidFill>
              </a:rPr>
              <a:t>亿进口。</a:t>
            </a:r>
            <a:endParaRPr lang="zh-CN" altLang="en-US" sz="2000" dirty="0">
              <a:solidFill>
                <a:prstClr val="black">
                  <a:lumMod val="85000"/>
                  <a:lumOff val="15000"/>
                </a:prstClr>
              </a:solidFill>
            </a:endParaRPr>
          </a:p>
        </p:txBody>
      </p:sp>
      <p:cxnSp>
        <p:nvCxnSpPr>
          <p:cNvPr id="26" name="肘形连接符 25"/>
          <p:cNvCxnSpPr>
            <a:stCxn id="28" idx="3"/>
            <a:endCxn id="32" idx="1"/>
          </p:cNvCxnSpPr>
          <p:nvPr/>
        </p:nvCxnSpPr>
        <p:spPr>
          <a:xfrm rot="5400000" flipH="1" flipV="1">
            <a:off x="7132576" y="3054673"/>
            <a:ext cx="902336" cy="115019"/>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7175567" y="3563350"/>
            <a:ext cx="717013" cy="835828"/>
            <a:chOff x="1109756" y="3090803"/>
            <a:chExt cx="596130" cy="676392"/>
          </a:xfrm>
          <a:solidFill>
            <a:srgbClr val="005DA2"/>
          </a:solidFill>
        </p:grpSpPr>
        <p:sp>
          <p:nvSpPr>
            <p:cNvPr id="28" name="六边形 27"/>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600" dirty="0">
                <a:solidFill>
                  <a:prstClr val="white"/>
                </a:solidFill>
                <a:latin typeface="Calibri" panose="020F0502020204030204"/>
                <a:ea typeface="宋体" panose="02010600030101010101" pitchFamily="2" charset="-122"/>
              </a:endParaRPr>
            </a:p>
          </p:txBody>
        </p:sp>
        <p:sp>
          <p:nvSpPr>
            <p:cNvPr id="29" name="文本框 79"/>
            <p:cNvSpPr txBox="1"/>
            <p:nvPr/>
          </p:nvSpPr>
          <p:spPr>
            <a:xfrm>
              <a:off x="1128036" y="3243681"/>
              <a:ext cx="577850" cy="423415"/>
            </a:xfrm>
            <a:prstGeom prst="rect">
              <a:avLst/>
            </a:prstGeom>
            <a:noFill/>
          </p:spPr>
          <p:txBody>
            <a:bodyPr wrap="square" rtlCol="0">
              <a:spAutoFit/>
            </a:bodyPr>
            <a:lstStyle/>
            <a:p>
              <a:pPr algn="ctr" defTabSz="1218565"/>
              <a:r>
                <a:rPr lang="en-US" altLang="zh-CN" sz="1400" dirty="0" smtClean="0">
                  <a:solidFill>
                    <a:prstClr val="white"/>
                  </a:solidFill>
                  <a:latin typeface="微软雅黑" panose="020B0503020204020204" pitchFamily="34" charset="-122"/>
                  <a:ea typeface="微软雅黑" panose="020B0503020204020204" pitchFamily="34" charset="-122"/>
                </a:rPr>
                <a:t>2018.6.19</a:t>
              </a:r>
              <a:endParaRPr lang="zh-CN" altLang="en-US" sz="1400" dirty="0">
                <a:solidFill>
                  <a:prstClr val="white"/>
                </a:solidFill>
                <a:latin typeface="微软雅黑" panose="020B0503020204020204" pitchFamily="34" charset="-122"/>
                <a:ea typeface="微软雅黑" panose="020B0503020204020204" pitchFamily="34" charset="-122"/>
              </a:endParaRPr>
            </a:p>
          </p:txBody>
        </p:sp>
      </p:grpSp>
      <p:sp>
        <p:nvSpPr>
          <p:cNvPr id="32" name="文本框 82"/>
          <p:cNvSpPr txBox="1"/>
          <p:nvPr/>
        </p:nvSpPr>
        <p:spPr>
          <a:xfrm>
            <a:off x="7641254" y="1999294"/>
            <a:ext cx="3042772" cy="1323439"/>
          </a:xfrm>
          <a:prstGeom prst="rect">
            <a:avLst/>
          </a:prstGeom>
          <a:solidFill>
            <a:schemeClr val="bg1">
              <a:lumMod val="75000"/>
            </a:schemeClr>
          </a:solid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defTabSz="1218565"/>
            <a:r>
              <a:rPr lang="zh-CN" altLang="en-US" sz="2000" dirty="0">
                <a:solidFill>
                  <a:prstClr val="black">
                    <a:lumMod val="85000"/>
                    <a:lumOff val="15000"/>
                  </a:prstClr>
                </a:solidFill>
              </a:rPr>
              <a:t>       </a:t>
            </a:r>
            <a:r>
              <a:rPr lang="en-US" altLang="zh-CN" sz="2000" dirty="0">
                <a:solidFill>
                  <a:prstClr val="black">
                    <a:lumMod val="85000"/>
                    <a:lumOff val="15000"/>
                  </a:prstClr>
                </a:solidFill>
              </a:rPr>
              <a:t>2018</a:t>
            </a:r>
            <a:r>
              <a:rPr lang="zh-CN" altLang="en-US" sz="2000" dirty="0">
                <a:solidFill>
                  <a:prstClr val="black">
                    <a:lumMod val="85000"/>
                    <a:lumOff val="15000"/>
                  </a:prstClr>
                </a:solidFill>
              </a:rPr>
              <a:t>年</a:t>
            </a:r>
            <a:r>
              <a:rPr lang="en-US" altLang="zh-CN" sz="2000" dirty="0">
                <a:solidFill>
                  <a:prstClr val="black">
                    <a:lumMod val="85000"/>
                    <a:lumOff val="15000"/>
                  </a:prstClr>
                </a:solidFill>
              </a:rPr>
              <a:t>6</a:t>
            </a:r>
            <a:r>
              <a:rPr lang="zh-CN" altLang="en-US" sz="2000" dirty="0">
                <a:solidFill>
                  <a:prstClr val="black">
                    <a:lumMod val="85000"/>
                    <a:lumOff val="15000"/>
                  </a:prstClr>
                </a:solidFill>
              </a:rPr>
              <a:t>月</a:t>
            </a:r>
            <a:r>
              <a:rPr lang="en-US" altLang="zh-CN" sz="2000" dirty="0">
                <a:solidFill>
                  <a:prstClr val="black">
                    <a:lumMod val="85000"/>
                    <a:lumOff val="15000"/>
                  </a:prstClr>
                </a:solidFill>
              </a:rPr>
              <a:t>19</a:t>
            </a:r>
            <a:r>
              <a:rPr lang="zh-CN" altLang="en-US" sz="2000" dirty="0">
                <a:solidFill>
                  <a:prstClr val="black">
                    <a:lumMod val="85000"/>
                    <a:lumOff val="15000"/>
                  </a:prstClr>
                </a:solidFill>
              </a:rPr>
              <a:t>日，特朗普在社交媒体上声称将继续对中国</a:t>
            </a:r>
            <a:r>
              <a:rPr lang="en-US" altLang="zh-CN" sz="2000" dirty="0">
                <a:solidFill>
                  <a:prstClr val="black">
                    <a:lumMod val="85000"/>
                    <a:lumOff val="15000"/>
                  </a:prstClr>
                </a:solidFill>
              </a:rPr>
              <a:t>2000</a:t>
            </a:r>
            <a:r>
              <a:rPr lang="zh-CN" altLang="en-US" sz="2000" dirty="0">
                <a:solidFill>
                  <a:prstClr val="black">
                    <a:lumMod val="85000"/>
                    <a:lumOff val="15000"/>
                  </a:prstClr>
                </a:solidFill>
              </a:rPr>
              <a:t>亿美元产品加征</a:t>
            </a:r>
            <a:r>
              <a:rPr lang="en-US" altLang="zh-CN" sz="2000" dirty="0">
                <a:solidFill>
                  <a:prstClr val="black">
                    <a:lumMod val="85000"/>
                    <a:lumOff val="15000"/>
                  </a:prstClr>
                </a:solidFill>
              </a:rPr>
              <a:t>10%</a:t>
            </a:r>
            <a:r>
              <a:rPr lang="zh-CN" altLang="en-US" sz="2000" dirty="0">
                <a:solidFill>
                  <a:prstClr val="black">
                    <a:lumMod val="85000"/>
                    <a:lumOff val="15000"/>
                  </a:prstClr>
                </a:solidFill>
              </a:rPr>
              <a:t>的关税</a:t>
            </a:r>
            <a:endParaRPr lang="zh-CN" altLang="en-US" sz="2000" dirty="0">
              <a:solidFill>
                <a:prstClr val="black">
                  <a:lumMod val="85000"/>
                  <a:lumOff val="15000"/>
                </a:prstClr>
              </a:solidFill>
            </a:endParaRPr>
          </a:p>
        </p:txBody>
      </p:sp>
      <p:cxnSp>
        <p:nvCxnSpPr>
          <p:cNvPr id="40" name="肘形连接符 39"/>
          <p:cNvCxnSpPr>
            <a:stCxn id="42" idx="0"/>
            <a:endCxn id="46" idx="0"/>
          </p:cNvCxnSpPr>
          <p:nvPr/>
        </p:nvCxnSpPr>
        <p:spPr>
          <a:xfrm rot="5400000">
            <a:off x="2106886" y="4374870"/>
            <a:ext cx="572442" cy="621061"/>
          </a:xfrm>
          <a:prstGeom prst="bentConnector3">
            <a:avLst>
              <a:gd name="adj1" fmla="val 50000"/>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2351221" y="3616932"/>
            <a:ext cx="704833" cy="782246"/>
            <a:chOff x="1026997" y="3090803"/>
            <a:chExt cx="633572" cy="676395"/>
          </a:xfrm>
          <a:solidFill>
            <a:srgbClr val="005DA2"/>
          </a:solidFill>
        </p:grpSpPr>
        <p:sp>
          <p:nvSpPr>
            <p:cNvPr id="42" name="六边形 41"/>
            <p:cNvSpPr/>
            <p:nvPr/>
          </p:nvSpPr>
          <p:spPr>
            <a:xfrm rot="5400000">
              <a:off x="1005585" y="3112215"/>
              <a:ext cx="676395" cy="63357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600" dirty="0">
                <a:solidFill>
                  <a:prstClr val="white"/>
                </a:solidFill>
                <a:latin typeface="Calibri" panose="020F0502020204030204"/>
                <a:ea typeface="宋体" panose="02010600030101010101" pitchFamily="2" charset="-122"/>
              </a:endParaRPr>
            </a:p>
          </p:txBody>
        </p:sp>
        <p:sp>
          <p:nvSpPr>
            <p:cNvPr id="43" name="文本框 93"/>
            <p:cNvSpPr txBox="1"/>
            <p:nvPr/>
          </p:nvSpPr>
          <p:spPr>
            <a:xfrm>
              <a:off x="1064384" y="3218494"/>
              <a:ext cx="577850" cy="452420"/>
            </a:xfrm>
            <a:prstGeom prst="rect">
              <a:avLst/>
            </a:prstGeom>
            <a:noFill/>
          </p:spPr>
          <p:txBody>
            <a:bodyPr wrap="square" rtlCol="0">
              <a:spAutoFit/>
            </a:bodyPr>
            <a:lstStyle/>
            <a:p>
              <a:pPr algn="ctr" defTabSz="1218565"/>
              <a:r>
                <a:rPr lang="en-US" altLang="zh-CN" sz="1400" dirty="0" smtClean="0">
                  <a:solidFill>
                    <a:prstClr val="white"/>
                  </a:solidFill>
                  <a:latin typeface="微软雅黑" panose="020B0503020204020204" pitchFamily="34" charset="-122"/>
                  <a:ea typeface="微软雅黑" panose="020B0503020204020204" pitchFamily="34" charset="-122"/>
                </a:rPr>
                <a:t>2018.3.08</a:t>
              </a:r>
              <a:endParaRPr lang="zh-CN" altLang="en-US" sz="1100" dirty="0">
                <a:solidFill>
                  <a:prstClr val="white"/>
                </a:solidFill>
                <a:latin typeface="微软雅黑" panose="020B0503020204020204" pitchFamily="34" charset="-122"/>
                <a:ea typeface="微软雅黑" panose="020B0503020204020204" pitchFamily="34" charset="-122"/>
              </a:endParaRPr>
            </a:p>
          </p:txBody>
        </p:sp>
      </p:grpSp>
      <p:sp>
        <p:nvSpPr>
          <p:cNvPr id="46" name="文本框 96"/>
          <p:cNvSpPr txBox="1"/>
          <p:nvPr/>
        </p:nvSpPr>
        <p:spPr>
          <a:xfrm>
            <a:off x="653162" y="4971621"/>
            <a:ext cx="2858827" cy="1015663"/>
          </a:xfrm>
          <a:prstGeom prst="rect">
            <a:avLst/>
          </a:prstGeom>
          <a:solidFill>
            <a:schemeClr val="bg1">
              <a:lumMod val="75000"/>
            </a:schemeClr>
          </a:solid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defTabSz="1218565"/>
            <a:r>
              <a:rPr lang="zh-CN" altLang="en-US" sz="2000" dirty="0" smtClean="0">
                <a:solidFill>
                  <a:prstClr val="black">
                    <a:lumMod val="85000"/>
                    <a:lumOff val="15000"/>
                  </a:prstClr>
                </a:solidFill>
              </a:rPr>
              <a:t>特</a:t>
            </a:r>
            <a:r>
              <a:rPr lang="zh-CN" altLang="en-US" sz="2000" dirty="0">
                <a:solidFill>
                  <a:prstClr val="black">
                    <a:lumMod val="85000"/>
                    <a:lumOff val="15000"/>
                  </a:prstClr>
                </a:solidFill>
              </a:rPr>
              <a:t>朗普宣布，美国将长期对钢铁和铝进口征收</a:t>
            </a:r>
            <a:r>
              <a:rPr lang="en-US" altLang="zh-CN" sz="2000" dirty="0">
                <a:solidFill>
                  <a:prstClr val="black">
                    <a:lumMod val="85000"/>
                    <a:lumOff val="15000"/>
                  </a:prstClr>
                </a:solidFill>
              </a:rPr>
              <a:t>25%</a:t>
            </a:r>
            <a:r>
              <a:rPr lang="zh-CN" altLang="en-US" sz="2000" dirty="0">
                <a:solidFill>
                  <a:prstClr val="black">
                    <a:lumMod val="85000"/>
                    <a:lumOff val="15000"/>
                  </a:prstClr>
                </a:solidFill>
              </a:rPr>
              <a:t>和</a:t>
            </a:r>
            <a:r>
              <a:rPr lang="en-US" altLang="zh-CN" sz="2000" dirty="0">
                <a:solidFill>
                  <a:prstClr val="black">
                    <a:lumMod val="85000"/>
                    <a:lumOff val="15000"/>
                  </a:prstClr>
                </a:solidFill>
              </a:rPr>
              <a:t>10%</a:t>
            </a:r>
            <a:r>
              <a:rPr lang="zh-CN" altLang="en-US" sz="2000" dirty="0">
                <a:solidFill>
                  <a:prstClr val="black">
                    <a:lumMod val="85000"/>
                    <a:lumOff val="15000"/>
                  </a:prstClr>
                </a:solidFill>
              </a:rPr>
              <a:t>的重税。</a:t>
            </a:r>
            <a:endParaRPr lang="zh-CN" altLang="en-US" sz="2000" dirty="0">
              <a:solidFill>
                <a:prstClr val="black">
                  <a:lumMod val="85000"/>
                  <a:lumOff val="15000"/>
                </a:prstClr>
              </a:solidFill>
            </a:endParaRPr>
          </a:p>
        </p:txBody>
      </p:sp>
      <p:cxnSp>
        <p:nvCxnSpPr>
          <p:cNvPr id="47" name="肘形连接符 46"/>
          <p:cNvCxnSpPr>
            <a:stCxn id="49" idx="0"/>
            <a:endCxn id="53" idx="0"/>
          </p:cNvCxnSpPr>
          <p:nvPr/>
        </p:nvCxnSpPr>
        <p:spPr>
          <a:xfrm rot="5400000">
            <a:off x="5400277" y="4424054"/>
            <a:ext cx="552835" cy="433522"/>
          </a:xfrm>
          <a:prstGeom prst="bentConnector3">
            <a:avLst>
              <a:gd name="adj1" fmla="val 50000"/>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5505764" y="3563350"/>
            <a:ext cx="757192" cy="801048"/>
            <a:chOff x="1095403" y="3090803"/>
            <a:chExt cx="597449" cy="676392"/>
          </a:xfrm>
          <a:solidFill>
            <a:srgbClr val="005DA2"/>
          </a:solidFill>
        </p:grpSpPr>
        <p:sp>
          <p:nvSpPr>
            <p:cNvPr id="49" name="六边形 48"/>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600" dirty="0">
                <a:solidFill>
                  <a:prstClr val="white"/>
                </a:solidFill>
                <a:latin typeface="Calibri" panose="020F0502020204030204"/>
                <a:ea typeface="宋体" panose="02010600030101010101" pitchFamily="2" charset="-122"/>
              </a:endParaRPr>
            </a:p>
          </p:txBody>
        </p:sp>
        <p:sp>
          <p:nvSpPr>
            <p:cNvPr id="50" name="文本框 101"/>
            <p:cNvSpPr txBox="1"/>
            <p:nvPr/>
          </p:nvSpPr>
          <p:spPr>
            <a:xfrm>
              <a:off x="1095403" y="3222783"/>
              <a:ext cx="577850" cy="441799"/>
            </a:xfrm>
            <a:prstGeom prst="rect">
              <a:avLst/>
            </a:prstGeom>
            <a:noFill/>
          </p:spPr>
          <p:txBody>
            <a:bodyPr wrap="square" rtlCol="0">
              <a:spAutoFit/>
            </a:bodyPr>
            <a:lstStyle/>
            <a:p>
              <a:pPr algn="ctr" defTabSz="1218565"/>
              <a:r>
                <a:rPr lang="en-US" altLang="zh-CN" sz="1400" dirty="0" smtClean="0">
                  <a:solidFill>
                    <a:prstClr val="white"/>
                  </a:solidFill>
                  <a:latin typeface="微软雅黑" panose="020B0503020204020204" pitchFamily="34" charset="-122"/>
                  <a:ea typeface="微软雅黑" panose="020B0503020204020204" pitchFamily="34" charset="-122"/>
                </a:rPr>
                <a:t>2018.4.4</a:t>
              </a:r>
              <a:endParaRPr lang="zh-CN" altLang="en-US" sz="1400" dirty="0">
                <a:solidFill>
                  <a:prstClr val="white"/>
                </a:solidFill>
                <a:latin typeface="微软雅黑" panose="020B0503020204020204" pitchFamily="34" charset="-122"/>
                <a:ea typeface="微软雅黑" panose="020B0503020204020204" pitchFamily="34" charset="-122"/>
              </a:endParaRPr>
            </a:p>
          </p:txBody>
        </p:sp>
      </p:grpSp>
      <p:sp>
        <p:nvSpPr>
          <p:cNvPr id="53" name="文本框 104"/>
          <p:cNvSpPr txBox="1"/>
          <p:nvPr/>
        </p:nvSpPr>
        <p:spPr>
          <a:xfrm>
            <a:off x="3784616" y="4917233"/>
            <a:ext cx="3350633" cy="1323439"/>
          </a:xfrm>
          <a:prstGeom prst="rect">
            <a:avLst/>
          </a:prstGeom>
          <a:solidFill>
            <a:schemeClr val="bg1">
              <a:lumMod val="75000"/>
            </a:schemeClr>
          </a:solid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defTabSz="1218565"/>
            <a:r>
              <a:rPr lang="zh-CN" altLang="en-US" sz="2000" dirty="0" smtClean="0">
                <a:solidFill>
                  <a:prstClr val="black">
                    <a:lumMod val="85000"/>
                    <a:lumOff val="15000"/>
                  </a:prstClr>
                </a:solidFill>
              </a:rPr>
              <a:t>根据</a:t>
            </a:r>
            <a:r>
              <a:rPr lang="en-US" altLang="zh-CN" sz="2000" dirty="0">
                <a:solidFill>
                  <a:prstClr val="black">
                    <a:lumMod val="85000"/>
                    <a:lumOff val="15000"/>
                  </a:prstClr>
                </a:solidFill>
              </a:rPr>
              <a:t>301</a:t>
            </a:r>
            <a:r>
              <a:rPr lang="zh-CN" altLang="en-US" sz="2000" dirty="0">
                <a:solidFill>
                  <a:prstClr val="black">
                    <a:lumMod val="85000"/>
                    <a:lumOff val="15000"/>
                  </a:prstClr>
                </a:solidFill>
              </a:rPr>
              <a:t>调查结果，特朗普签署备忘录，宣布对原产地为中国的</a:t>
            </a:r>
            <a:r>
              <a:rPr lang="en-US" altLang="zh-CN" sz="2000" dirty="0">
                <a:solidFill>
                  <a:prstClr val="black">
                    <a:lumMod val="85000"/>
                    <a:lumOff val="15000"/>
                  </a:prstClr>
                </a:solidFill>
              </a:rPr>
              <a:t>1333</a:t>
            </a:r>
            <a:r>
              <a:rPr lang="zh-CN" altLang="en-US" sz="2000" dirty="0">
                <a:solidFill>
                  <a:prstClr val="black">
                    <a:lumMod val="85000"/>
                    <a:lumOff val="15000"/>
                  </a:prstClr>
                </a:solidFill>
              </a:rPr>
              <a:t>种</a:t>
            </a:r>
            <a:r>
              <a:rPr lang="en-US" altLang="zh-CN" sz="2000" dirty="0">
                <a:solidFill>
                  <a:prstClr val="black">
                    <a:lumMod val="85000"/>
                    <a:lumOff val="15000"/>
                  </a:prstClr>
                </a:solidFill>
              </a:rPr>
              <a:t>HS8</a:t>
            </a:r>
            <a:r>
              <a:rPr lang="zh-CN" altLang="en-US" sz="2000" dirty="0">
                <a:solidFill>
                  <a:prstClr val="black">
                    <a:lumMod val="85000"/>
                    <a:lumOff val="15000"/>
                  </a:prstClr>
                </a:solidFill>
              </a:rPr>
              <a:t>位码的产品加征</a:t>
            </a:r>
            <a:r>
              <a:rPr lang="en-US" altLang="zh-CN" sz="2000" dirty="0">
                <a:solidFill>
                  <a:prstClr val="black">
                    <a:lumMod val="85000"/>
                    <a:lumOff val="15000"/>
                  </a:prstClr>
                </a:solidFill>
              </a:rPr>
              <a:t>25%</a:t>
            </a:r>
            <a:r>
              <a:rPr lang="zh-CN" altLang="en-US" sz="2000" dirty="0">
                <a:solidFill>
                  <a:prstClr val="black">
                    <a:lumMod val="85000"/>
                    <a:lumOff val="15000"/>
                  </a:prstClr>
                </a:solidFill>
              </a:rPr>
              <a:t>的进口关税</a:t>
            </a:r>
            <a:endParaRPr lang="zh-CN" altLang="en-US" sz="2000" dirty="0">
              <a:solidFill>
                <a:prstClr val="black">
                  <a:lumMod val="85000"/>
                  <a:lumOff val="15000"/>
                </a:prstClr>
              </a:solidFill>
            </a:endParaRPr>
          </a:p>
        </p:txBody>
      </p:sp>
      <p:cxnSp>
        <p:nvCxnSpPr>
          <p:cNvPr id="54" name="肘形连接符 53"/>
          <p:cNvCxnSpPr>
            <a:stCxn id="56" idx="0"/>
          </p:cNvCxnSpPr>
          <p:nvPr/>
        </p:nvCxnSpPr>
        <p:spPr>
          <a:xfrm rot="5400000">
            <a:off x="8212929" y="4184311"/>
            <a:ext cx="803167" cy="1128641"/>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a:off x="8817527" y="3563350"/>
            <a:ext cx="738906" cy="783697"/>
            <a:chOff x="1109756" y="3090803"/>
            <a:chExt cx="596246" cy="676392"/>
          </a:xfrm>
          <a:solidFill>
            <a:srgbClr val="005DA2"/>
          </a:solidFill>
        </p:grpSpPr>
        <p:sp>
          <p:nvSpPr>
            <p:cNvPr id="56" name="六边形 55"/>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1600" dirty="0">
                <a:solidFill>
                  <a:prstClr val="white"/>
                </a:solidFill>
                <a:latin typeface="Calibri" panose="020F0502020204030204"/>
                <a:ea typeface="宋体" panose="02010600030101010101" pitchFamily="2" charset="-122"/>
              </a:endParaRPr>
            </a:p>
          </p:txBody>
        </p:sp>
        <p:sp>
          <p:nvSpPr>
            <p:cNvPr id="57" name="文本框 108"/>
            <p:cNvSpPr txBox="1"/>
            <p:nvPr/>
          </p:nvSpPr>
          <p:spPr>
            <a:xfrm>
              <a:off x="1128152" y="3232056"/>
              <a:ext cx="577850" cy="451580"/>
            </a:xfrm>
            <a:prstGeom prst="rect">
              <a:avLst/>
            </a:prstGeom>
            <a:noFill/>
          </p:spPr>
          <p:txBody>
            <a:bodyPr wrap="square" rtlCol="0">
              <a:spAutoFit/>
            </a:bodyPr>
            <a:lstStyle/>
            <a:p>
              <a:pPr algn="ctr" defTabSz="1218565"/>
              <a:r>
                <a:rPr lang="en-US" altLang="zh-CN" sz="1400" dirty="0" smtClean="0">
                  <a:solidFill>
                    <a:prstClr val="white"/>
                  </a:solidFill>
                  <a:latin typeface="微软雅黑" panose="020B0503020204020204" pitchFamily="34" charset="-122"/>
                  <a:ea typeface="微软雅黑" panose="020B0503020204020204" pitchFamily="34" charset="-122"/>
                </a:rPr>
                <a:t>2018</a:t>
              </a:r>
              <a:r>
                <a:rPr lang="en-US" altLang="zh-CN" sz="1400" dirty="0">
                  <a:solidFill>
                    <a:prstClr val="white"/>
                  </a:solidFill>
                  <a:latin typeface="微软雅黑" panose="020B0503020204020204" pitchFamily="34" charset="-122"/>
                  <a:ea typeface="微软雅黑" panose="020B0503020204020204" pitchFamily="34" charset="-122"/>
                </a:rPr>
                <a:t>.</a:t>
              </a:r>
              <a:r>
                <a:rPr lang="en-US" altLang="zh-CN" sz="1400" dirty="0" smtClean="0">
                  <a:solidFill>
                    <a:prstClr val="white"/>
                  </a:solidFill>
                  <a:latin typeface="微软雅黑" panose="020B0503020204020204" pitchFamily="34" charset="-122"/>
                  <a:ea typeface="微软雅黑" panose="020B0503020204020204" pitchFamily="34" charset="-122"/>
                </a:rPr>
                <a:t>8.2</a:t>
              </a:r>
              <a:endParaRPr lang="zh-CN" altLang="en-US" sz="1100" dirty="0">
                <a:solidFill>
                  <a:prstClr val="white"/>
                </a:solidFill>
                <a:latin typeface="微软雅黑" panose="020B0503020204020204" pitchFamily="34" charset="-122"/>
                <a:ea typeface="微软雅黑" panose="020B0503020204020204" pitchFamily="34" charset="-122"/>
              </a:endParaRPr>
            </a:p>
          </p:txBody>
        </p:sp>
      </p:grpSp>
      <p:sp>
        <p:nvSpPr>
          <p:cNvPr id="60" name="文本框 111"/>
          <p:cNvSpPr txBox="1"/>
          <p:nvPr/>
        </p:nvSpPr>
        <p:spPr>
          <a:xfrm>
            <a:off x="7407876" y="4801939"/>
            <a:ext cx="3484315" cy="1323439"/>
          </a:xfrm>
          <a:prstGeom prst="rect">
            <a:avLst/>
          </a:prstGeom>
          <a:solidFill>
            <a:schemeClr val="bg1">
              <a:lumMod val="75000"/>
            </a:schemeClr>
          </a:solid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defTabSz="1218565"/>
            <a:r>
              <a:rPr lang="zh-CN" altLang="en-US" sz="2000" dirty="0" smtClean="0">
                <a:solidFill>
                  <a:prstClr val="black">
                    <a:lumMod val="85000"/>
                    <a:lumOff val="15000"/>
                  </a:prstClr>
                </a:solidFill>
              </a:rPr>
              <a:t>特</a:t>
            </a:r>
            <a:r>
              <a:rPr lang="zh-CN" altLang="en-US" sz="2000" dirty="0">
                <a:solidFill>
                  <a:prstClr val="black">
                    <a:lumMod val="85000"/>
                    <a:lumOff val="15000"/>
                  </a:prstClr>
                </a:solidFill>
              </a:rPr>
              <a:t>朗</a:t>
            </a:r>
            <a:r>
              <a:rPr lang="zh-CN" altLang="en-US" sz="2000" dirty="0" smtClean="0">
                <a:solidFill>
                  <a:prstClr val="black">
                    <a:lumMod val="85000"/>
                    <a:lumOff val="15000"/>
                  </a:prstClr>
                </a:solidFill>
              </a:rPr>
              <a:t>普在</a:t>
            </a:r>
            <a:r>
              <a:rPr lang="zh-CN" altLang="en-US" sz="2000" dirty="0">
                <a:solidFill>
                  <a:prstClr val="black">
                    <a:lumMod val="85000"/>
                    <a:lumOff val="15000"/>
                  </a:prstClr>
                </a:solidFill>
              </a:rPr>
              <a:t>社交媒体上发声，宣布美国将自</a:t>
            </a:r>
            <a:r>
              <a:rPr lang="en-US" altLang="zh-CN" sz="2000" dirty="0">
                <a:solidFill>
                  <a:prstClr val="black">
                    <a:lumMod val="85000"/>
                    <a:lumOff val="15000"/>
                  </a:prstClr>
                </a:solidFill>
              </a:rPr>
              <a:t>9</a:t>
            </a:r>
            <a:r>
              <a:rPr lang="zh-CN" altLang="en-US" sz="2000" dirty="0">
                <a:solidFill>
                  <a:prstClr val="black">
                    <a:lumMod val="85000"/>
                    <a:lumOff val="15000"/>
                  </a:prstClr>
                </a:solidFill>
              </a:rPr>
              <a:t>月</a:t>
            </a:r>
            <a:r>
              <a:rPr lang="en-US" altLang="zh-CN" sz="2000" dirty="0">
                <a:solidFill>
                  <a:prstClr val="black">
                    <a:lumMod val="85000"/>
                    <a:lumOff val="15000"/>
                  </a:prstClr>
                </a:solidFill>
              </a:rPr>
              <a:t>1</a:t>
            </a:r>
            <a:r>
              <a:rPr lang="zh-CN" altLang="en-US" sz="2000" dirty="0">
                <a:solidFill>
                  <a:prstClr val="black">
                    <a:lumMod val="85000"/>
                    <a:lumOff val="15000"/>
                  </a:prstClr>
                </a:solidFill>
              </a:rPr>
              <a:t>日起对中国价值</a:t>
            </a:r>
            <a:r>
              <a:rPr lang="en-US" altLang="zh-CN" sz="2000" dirty="0">
                <a:solidFill>
                  <a:prstClr val="black">
                    <a:lumMod val="85000"/>
                    <a:lumOff val="15000"/>
                  </a:prstClr>
                </a:solidFill>
              </a:rPr>
              <a:t>3000</a:t>
            </a:r>
            <a:r>
              <a:rPr lang="zh-CN" altLang="en-US" sz="2000" dirty="0">
                <a:solidFill>
                  <a:prstClr val="black">
                    <a:lumMod val="85000"/>
                    <a:lumOff val="15000"/>
                  </a:prstClr>
                </a:solidFill>
              </a:rPr>
              <a:t>亿美元的进口产品加征</a:t>
            </a:r>
            <a:r>
              <a:rPr lang="en-US" altLang="zh-CN" sz="2000" dirty="0">
                <a:solidFill>
                  <a:prstClr val="black">
                    <a:lumMod val="85000"/>
                    <a:lumOff val="15000"/>
                  </a:prstClr>
                </a:solidFill>
              </a:rPr>
              <a:t>10%</a:t>
            </a:r>
            <a:r>
              <a:rPr lang="zh-CN" altLang="en-US" sz="2000" dirty="0">
                <a:solidFill>
                  <a:prstClr val="black">
                    <a:lumMod val="85000"/>
                    <a:lumOff val="15000"/>
                  </a:prstClr>
                </a:solidFill>
              </a:rPr>
              <a:t>的关税。</a:t>
            </a:r>
            <a:endParaRPr lang="zh-CN" altLang="en-US" sz="2000" dirty="0">
              <a:solidFill>
                <a:prstClr val="black">
                  <a:lumMod val="85000"/>
                  <a:lumOff val="15000"/>
                </a:prstClr>
              </a:solidFill>
            </a:endParaRPr>
          </a:p>
        </p:txBody>
      </p:sp>
      <p:sp>
        <p:nvSpPr>
          <p:cNvPr id="65" name="文本框 2"/>
          <p:cNvSpPr txBox="1"/>
          <p:nvPr/>
        </p:nvSpPr>
        <p:spPr>
          <a:xfrm>
            <a:off x="876213" y="157969"/>
            <a:ext cx="1774036" cy="522948"/>
          </a:xfrm>
          <a:prstGeom prst="rect">
            <a:avLst/>
          </a:prstGeom>
          <a:noFill/>
        </p:spPr>
        <p:txBody>
          <a:bodyPr wrap="square" rtlCol="0">
            <a:spAutoFit/>
          </a:bodyPr>
          <a:lstStyle/>
          <a:p>
            <a:pPr defTabSz="1218565"/>
            <a:r>
              <a:rPr lang="zh-CN" altLang="en-US" sz="2800" b="1" dirty="0" smtClean="0">
                <a:solidFill>
                  <a:srgbClr val="005DA2"/>
                </a:solidFill>
                <a:latin typeface="微软雅黑" panose="020B0503020204020204" pitchFamily="34" charset="-122"/>
                <a:ea typeface="微软雅黑" panose="020B0503020204020204" pitchFamily="34" charset="-122"/>
              </a:rPr>
              <a:t>引言</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cxnSp>
        <p:nvCxnSpPr>
          <p:cNvPr id="67" name="直接连接符 66"/>
          <p:cNvCxnSpPr/>
          <p:nvPr/>
        </p:nvCxnSpPr>
        <p:spPr>
          <a:xfrm>
            <a:off x="876213" y="678709"/>
            <a:ext cx="11315787" cy="1541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1" name="圆角矩形 70"/>
          <p:cNvSpPr/>
          <p:nvPr/>
        </p:nvSpPr>
        <p:spPr>
          <a:xfrm>
            <a:off x="0" y="144765"/>
            <a:ext cx="777046" cy="5493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smtClean="0">
                <a:latin typeface="Arial" panose="020B0604020202020204" pitchFamily="34" charset="0"/>
                <a:cs typeface="Arial" panose="020B0604020202020204" pitchFamily="34" charset="0"/>
              </a:rPr>
              <a:t>1</a:t>
            </a:r>
            <a:endParaRPr lang="zh-CN" altLang="en-US" sz="4000" dirty="0">
              <a:latin typeface="Arial" panose="020B0604020202020204" pitchFamily="34" charset="0"/>
              <a:cs typeface="Arial" panose="020B0604020202020204" pitchFamily="34" charset="0"/>
            </a:endParaRPr>
          </a:p>
        </p:txBody>
      </p:sp>
      <p:sp>
        <p:nvSpPr>
          <p:cNvPr id="72" name="文本框 71"/>
          <p:cNvSpPr txBox="1"/>
          <p:nvPr/>
        </p:nvSpPr>
        <p:spPr>
          <a:xfrm>
            <a:off x="735438" y="965970"/>
            <a:ext cx="10799065" cy="830997"/>
          </a:xfrm>
          <a:prstGeom prst="rect">
            <a:avLst/>
          </a:prstGeom>
          <a:noFill/>
        </p:spPr>
        <p:txBody>
          <a:bodyPr wrap="square" rtlCol="0">
            <a:spAutoFit/>
          </a:bodyPr>
          <a:lstStyle/>
          <a:p>
            <a:pPr algn="just"/>
            <a:r>
              <a:rPr lang="en-US" altLang="zh-CN" sz="2400" dirty="0" smtClean="0"/>
              <a:t>        </a:t>
            </a:r>
            <a:r>
              <a:rPr lang="zh-CN" altLang="zh-CN" sz="2400" dirty="0" smtClean="0"/>
              <a:t>近年来</a:t>
            </a:r>
            <a:r>
              <a:rPr lang="zh-CN" altLang="zh-CN" sz="2400" dirty="0"/>
              <a:t>，随着全球价值链分工（</a:t>
            </a:r>
            <a:r>
              <a:rPr lang="en-US" altLang="zh-CN" sz="2400" dirty="0"/>
              <a:t>GVC</a:t>
            </a:r>
            <a:r>
              <a:rPr lang="zh-CN" altLang="zh-CN" sz="2400" dirty="0"/>
              <a:t>）的变化，中美两国在双边贸易中的关系逐渐由互补性向竞争性转变，两国之间贸易摩擦日益增多。</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5"/>
                                        </p:tgtEl>
                                        <p:attrNameLst>
                                          <p:attrName>ppt_y</p:attrName>
                                        </p:attrNameLst>
                                      </p:cBhvr>
                                      <p:tavLst>
                                        <p:tav tm="0">
                                          <p:val>
                                            <p:strVal val="#ppt_y"/>
                                          </p:val>
                                        </p:tav>
                                        <p:tav tm="100000">
                                          <p:val>
                                            <p:strVal val="#ppt_y"/>
                                          </p:val>
                                        </p:tav>
                                      </p:tavLst>
                                    </p:anim>
                                    <p:anim calcmode="lin" valueType="num">
                                      <p:cBhvr>
                                        <p:cTn id="9" dur="5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5"/>
                                        </p:tgtEl>
                                      </p:cBhvr>
                                    </p:animEffect>
                                  </p:childTnLst>
                                </p:cTn>
                              </p:par>
                            </p:childTnLst>
                          </p:cTn>
                        </p:par>
                        <p:par>
                          <p:cTn id="12" fill="hold">
                            <p:stCondLst>
                              <p:cond delay="55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05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550"/>
                            </p:stCondLst>
                            <p:childTnLst>
                              <p:par>
                                <p:cTn id="21" presetID="22" presetClass="entr" presetSubtype="4"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par>
                          <p:cTn id="24" fill="hold">
                            <p:stCondLst>
                              <p:cond delay="2050"/>
                            </p:stCondLst>
                            <p:childTnLst>
                              <p:par>
                                <p:cTn id="25" presetID="10" presetClass="entr" presetSubtype="0"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par>
                          <p:cTn id="28" fill="hold">
                            <p:stCondLst>
                              <p:cond delay="2550"/>
                            </p:stCondLst>
                            <p:childTnLst>
                              <p:par>
                                <p:cTn id="29" presetID="22" presetClass="entr" presetSubtype="1"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up)">
                                      <p:cBhvr>
                                        <p:cTn id="31" dur="500"/>
                                        <p:tgtEl>
                                          <p:spTgt spid="40"/>
                                        </p:tgtEl>
                                      </p:cBhvr>
                                    </p:animEffect>
                                  </p:childTnLst>
                                </p:cTn>
                              </p:par>
                            </p:childTnLst>
                          </p:cTn>
                        </p:par>
                        <p:par>
                          <p:cTn id="32" fill="hold">
                            <p:stCondLst>
                              <p:cond delay="3050"/>
                            </p:stCondLst>
                            <p:childTnLst>
                              <p:par>
                                <p:cTn id="33" presetID="10" presetClass="entr" presetSubtype="0"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par>
                          <p:cTn id="36" fill="hold">
                            <p:stCondLst>
                              <p:cond delay="3550"/>
                            </p:stCondLst>
                            <p:childTnLst>
                              <p:par>
                                <p:cTn id="37" presetID="22" presetClass="entr" presetSubtype="4"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4050"/>
                            </p:stCondLst>
                            <p:childTnLst>
                              <p:par>
                                <p:cTn id="41" presetID="10" presetClass="entr" presetSubtype="0" fill="hold"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childTnLst>
                          </p:cTn>
                        </p:par>
                        <p:par>
                          <p:cTn id="44" fill="hold">
                            <p:stCondLst>
                              <p:cond delay="4550"/>
                            </p:stCondLst>
                            <p:childTnLst>
                              <p:par>
                                <p:cTn id="45" presetID="22" presetClass="entr" presetSubtype="1" fill="hold"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up)">
                                      <p:cBhvr>
                                        <p:cTn id="47" dur="500"/>
                                        <p:tgtEl>
                                          <p:spTgt spid="47"/>
                                        </p:tgtEl>
                                      </p:cBhvr>
                                    </p:animEffect>
                                  </p:childTnLst>
                                </p:cTn>
                              </p:par>
                            </p:childTnLst>
                          </p:cTn>
                        </p:par>
                        <p:par>
                          <p:cTn id="48" fill="hold">
                            <p:stCondLst>
                              <p:cond delay="5050"/>
                            </p:stCondLst>
                            <p:childTnLst>
                              <p:par>
                                <p:cTn id="49" presetID="10"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par>
                          <p:cTn id="52" fill="hold">
                            <p:stCondLst>
                              <p:cond delay="5550"/>
                            </p:stCondLst>
                            <p:childTnLst>
                              <p:par>
                                <p:cTn id="53" presetID="22" presetClass="entr" presetSubtype="4"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down)">
                                      <p:cBhvr>
                                        <p:cTn id="55" dur="500"/>
                                        <p:tgtEl>
                                          <p:spTgt spid="26"/>
                                        </p:tgtEl>
                                      </p:cBhvr>
                                    </p:animEffect>
                                  </p:childTnLst>
                                </p:cTn>
                              </p:par>
                            </p:childTnLst>
                          </p:cTn>
                        </p:par>
                        <p:par>
                          <p:cTn id="56" fill="hold">
                            <p:stCondLst>
                              <p:cond delay="6050"/>
                            </p:stCondLst>
                            <p:childTnLst>
                              <p:par>
                                <p:cTn id="57" presetID="10"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500"/>
                                        <p:tgtEl>
                                          <p:spTgt spid="55"/>
                                        </p:tgtEl>
                                      </p:cBhvr>
                                    </p:animEffect>
                                  </p:childTnLst>
                                </p:cTn>
                              </p:par>
                            </p:childTnLst>
                          </p:cTn>
                        </p:par>
                        <p:par>
                          <p:cTn id="60" fill="hold">
                            <p:stCondLst>
                              <p:cond delay="6550"/>
                            </p:stCondLst>
                            <p:childTnLst>
                              <p:par>
                                <p:cTn id="61" presetID="22" presetClass="entr" presetSubtype="1" fill="hold" nodeType="after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wipe(up)">
                                      <p:cBhvr>
                                        <p:cTn id="6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p:nvPr/>
        </p:nvSpPr>
        <p:spPr>
          <a:xfrm>
            <a:off x="876213" y="157969"/>
            <a:ext cx="3800290" cy="523220"/>
          </a:xfrm>
          <a:prstGeom prst="rect">
            <a:avLst/>
          </a:prstGeom>
          <a:noFill/>
        </p:spPr>
        <p:txBody>
          <a:bodyPr wrap="square" rtlCol="0">
            <a:spAutoFit/>
          </a:bodyPr>
          <a:lstStyle/>
          <a:p>
            <a:pPr defTabSz="1218565"/>
            <a:r>
              <a:rPr lang="zh-CN" altLang="en-US" sz="2800" b="1" dirty="0" smtClean="0">
                <a:solidFill>
                  <a:srgbClr val="005DA2"/>
                </a:solidFill>
                <a:latin typeface="微软雅黑" panose="020B0503020204020204" pitchFamily="34" charset="-122"/>
                <a:ea typeface="微软雅黑" panose="020B0503020204020204" pitchFamily="34" charset="-122"/>
              </a:rPr>
              <a:t>中美贸易争端背景介绍</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876213" y="678709"/>
            <a:ext cx="11315787" cy="1541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0" y="144765"/>
            <a:ext cx="777046" cy="5493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Arial" panose="020B0604020202020204" pitchFamily="34" charset="0"/>
                <a:cs typeface="Arial" panose="020B0604020202020204" pitchFamily="34" charset="0"/>
              </a:rPr>
              <a:t>2</a:t>
            </a:r>
            <a:endParaRPr lang="zh-CN" altLang="en-US" sz="4000" dirty="0">
              <a:latin typeface="Arial" panose="020B0604020202020204" pitchFamily="34" charset="0"/>
              <a:cs typeface="Arial" panose="020B0604020202020204" pitchFamily="34" charset="0"/>
            </a:endParaRPr>
          </a:p>
        </p:txBody>
      </p:sp>
      <p:sp>
        <p:nvSpPr>
          <p:cNvPr id="6" name="矩形 5"/>
          <p:cNvSpPr/>
          <p:nvPr/>
        </p:nvSpPr>
        <p:spPr>
          <a:xfrm>
            <a:off x="554978" y="1026405"/>
            <a:ext cx="4121525" cy="463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1218565"/>
            <a:r>
              <a:rPr lang="en-US" altLang="zh-CN" sz="2400" dirty="0" smtClean="0">
                <a:solidFill>
                  <a:prstClr val="white"/>
                </a:solidFill>
                <a:latin typeface="微软雅黑" panose="020B0503020204020204" pitchFamily="34" charset="-122"/>
                <a:ea typeface="微软雅黑" panose="020B0503020204020204" pitchFamily="34" charset="-122"/>
              </a:rPr>
              <a:t>2.1</a:t>
            </a:r>
            <a:r>
              <a:rPr lang="zh-CN" altLang="en-US" sz="2400" dirty="0">
                <a:solidFill>
                  <a:prstClr val="white"/>
                </a:solidFill>
                <a:latin typeface="微软雅黑" panose="020B0503020204020204" pitchFamily="34" charset="-122"/>
                <a:ea typeface="微软雅黑" panose="020B0503020204020204" pitchFamily="34" charset="-122"/>
              </a:rPr>
              <a:t>中国经济、贸易飞速发展</a:t>
            </a:r>
            <a:endParaRPr lang="zh-CN" altLang="en-US" sz="2400" dirty="0">
              <a:solidFill>
                <a:prstClr val="white"/>
              </a:solidFill>
              <a:latin typeface="微软雅黑" panose="020B0503020204020204" pitchFamily="34" charset="-122"/>
              <a:ea typeface="微软雅黑" panose="020B0503020204020204" pitchFamily="34" charset="-122"/>
            </a:endParaRPr>
          </a:p>
        </p:txBody>
      </p:sp>
      <p:pic>
        <p:nvPicPr>
          <p:cNvPr id="1026" name="图片 1" descr="图表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77046" y="1748532"/>
            <a:ext cx="5571503"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777046" y="4944169"/>
            <a:ext cx="5571503" cy="400110"/>
          </a:xfrm>
          <a:prstGeom prst="rect">
            <a:avLst/>
          </a:prstGeom>
          <a:noFill/>
        </p:spPr>
        <p:txBody>
          <a:bodyPr wrap="square" rtlCol="0">
            <a:spAutoFit/>
          </a:bodyPr>
          <a:lstStyle/>
          <a:p>
            <a:pPr algn="ctr"/>
            <a:r>
              <a:rPr lang="zh-CN" altLang="en-US" sz="2000" dirty="0" smtClean="0">
                <a:latin typeface="+mn-ea"/>
              </a:rPr>
              <a:t>图</a:t>
            </a:r>
            <a:r>
              <a:rPr lang="en-US" altLang="zh-CN" sz="2000" dirty="0">
                <a:latin typeface="+mn-ea"/>
              </a:rPr>
              <a:t>1 2001-2018</a:t>
            </a:r>
            <a:r>
              <a:rPr lang="zh-CN" altLang="en-US" sz="2000" dirty="0">
                <a:latin typeface="+mn-ea"/>
              </a:rPr>
              <a:t>中美双边贸易规模及增长率</a:t>
            </a:r>
            <a:endParaRPr lang="zh-CN" altLang="en-US" sz="2000" dirty="0">
              <a:latin typeface="+mn-ea"/>
            </a:endParaRPr>
          </a:p>
        </p:txBody>
      </p:sp>
      <p:sp>
        <p:nvSpPr>
          <p:cNvPr id="8" name="文本框 7"/>
          <p:cNvSpPr txBox="1"/>
          <p:nvPr/>
        </p:nvSpPr>
        <p:spPr>
          <a:xfrm>
            <a:off x="6701246" y="1450007"/>
            <a:ext cx="4846320" cy="37856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zh-CN" altLang="en-US" sz="2000" dirty="0">
                <a:latin typeface="+mn-ea"/>
                <a:cs typeface="Arial" panose="020B0604020202020204" pitchFamily="34" charset="0"/>
              </a:rPr>
              <a:t>在中美两国双边贸易规模方面，自</a:t>
            </a:r>
            <a:r>
              <a:rPr lang="en-US" altLang="zh-CN" sz="2000" dirty="0">
                <a:latin typeface="+mn-ea"/>
                <a:cs typeface="Arial" panose="020B0604020202020204" pitchFamily="34" charset="0"/>
              </a:rPr>
              <a:t>2001</a:t>
            </a:r>
            <a:r>
              <a:rPr lang="zh-CN" altLang="en-US" sz="2000" dirty="0">
                <a:latin typeface="+mn-ea"/>
                <a:cs typeface="Arial" panose="020B0604020202020204" pitchFamily="34" charset="0"/>
              </a:rPr>
              <a:t>年以来，中美双边贸易规模迅速增长，贸易总额从</a:t>
            </a:r>
            <a:r>
              <a:rPr lang="en-US" altLang="zh-CN" sz="2000" dirty="0">
                <a:latin typeface="+mn-ea"/>
                <a:cs typeface="Arial" panose="020B0604020202020204" pitchFamily="34" charset="0"/>
              </a:rPr>
              <a:t>2001</a:t>
            </a:r>
            <a:r>
              <a:rPr lang="zh-CN" altLang="en-US" sz="2000" dirty="0">
                <a:latin typeface="+mn-ea"/>
                <a:cs typeface="Arial" panose="020B0604020202020204" pitchFamily="34" charset="0"/>
              </a:rPr>
              <a:t>年的</a:t>
            </a:r>
            <a:r>
              <a:rPr lang="en-US" altLang="zh-CN" sz="2000" dirty="0">
                <a:latin typeface="+mn-ea"/>
                <a:cs typeface="Arial" panose="020B0604020202020204" pitchFamily="34" charset="0"/>
              </a:rPr>
              <a:t>805.7</a:t>
            </a:r>
            <a:r>
              <a:rPr lang="zh-CN" altLang="en-US" sz="2000" dirty="0">
                <a:latin typeface="+mn-ea"/>
                <a:cs typeface="Arial" panose="020B0604020202020204" pitchFamily="34" charset="0"/>
              </a:rPr>
              <a:t>亿美元增加到</a:t>
            </a:r>
            <a:r>
              <a:rPr lang="en-US" altLang="zh-CN" sz="2000" dirty="0">
                <a:latin typeface="+mn-ea"/>
                <a:cs typeface="Arial" panose="020B0604020202020204" pitchFamily="34" charset="0"/>
              </a:rPr>
              <a:t>2017</a:t>
            </a:r>
            <a:r>
              <a:rPr lang="zh-CN" altLang="en-US" sz="2000" dirty="0">
                <a:latin typeface="+mn-ea"/>
                <a:cs typeface="Arial" panose="020B0604020202020204" pitchFamily="34" charset="0"/>
              </a:rPr>
              <a:t>年的</a:t>
            </a:r>
            <a:r>
              <a:rPr lang="en-US" altLang="zh-CN" sz="2000" dirty="0">
                <a:latin typeface="+mn-ea"/>
                <a:cs typeface="Arial" panose="020B0604020202020204" pitchFamily="34" charset="0"/>
              </a:rPr>
              <a:t>5847.7</a:t>
            </a:r>
            <a:r>
              <a:rPr lang="zh-CN" altLang="en-US" sz="2000" dirty="0">
                <a:latin typeface="+mn-ea"/>
                <a:cs typeface="Arial" panose="020B0604020202020204" pitchFamily="34" charset="0"/>
              </a:rPr>
              <a:t>亿美元，增长率达</a:t>
            </a:r>
            <a:r>
              <a:rPr lang="en-US" altLang="zh-CN" sz="2000" dirty="0">
                <a:latin typeface="+mn-ea"/>
                <a:cs typeface="Arial" panose="020B0604020202020204" pitchFamily="34" charset="0"/>
              </a:rPr>
              <a:t>625.79%</a:t>
            </a:r>
            <a:r>
              <a:rPr lang="zh-CN" altLang="en-US" sz="2000" dirty="0">
                <a:latin typeface="+mn-ea"/>
                <a:cs typeface="Arial" panose="020B0604020202020204" pitchFamily="34" charset="0"/>
              </a:rPr>
              <a:t>。其中，中国对美出口总额由</a:t>
            </a:r>
            <a:r>
              <a:rPr lang="en-US" altLang="zh-CN" sz="2000" dirty="0">
                <a:latin typeface="+mn-ea"/>
                <a:cs typeface="Arial" panose="020B0604020202020204" pitchFamily="34" charset="0"/>
              </a:rPr>
              <a:t>543.6</a:t>
            </a:r>
            <a:r>
              <a:rPr lang="zh-CN" altLang="en-US" sz="2000" dirty="0">
                <a:latin typeface="+mn-ea"/>
                <a:cs typeface="Arial" panose="020B0604020202020204" pitchFamily="34" charset="0"/>
              </a:rPr>
              <a:t>亿美元增长至</a:t>
            </a:r>
            <a:r>
              <a:rPr lang="en-US" altLang="zh-CN" sz="2000" dirty="0">
                <a:latin typeface="+mn-ea"/>
                <a:cs typeface="Arial" panose="020B0604020202020204" pitchFamily="34" charset="0"/>
              </a:rPr>
              <a:t>4303.3</a:t>
            </a:r>
            <a:r>
              <a:rPr lang="zh-CN" altLang="en-US" sz="2000" dirty="0">
                <a:latin typeface="+mn-ea"/>
                <a:cs typeface="Arial" panose="020B0604020202020204" pitchFamily="34" charset="0"/>
              </a:rPr>
              <a:t>亿美元，增长率高达</a:t>
            </a:r>
            <a:r>
              <a:rPr lang="en-US" altLang="zh-CN" sz="2000" dirty="0">
                <a:latin typeface="+mn-ea"/>
                <a:cs typeface="Arial" panose="020B0604020202020204" pitchFamily="34" charset="0"/>
              </a:rPr>
              <a:t>692.63%</a:t>
            </a:r>
            <a:r>
              <a:rPr lang="zh-CN" altLang="en-US" sz="2000" dirty="0">
                <a:latin typeface="+mn-ea"/>
                <a:cs typeface="Arial" panose="020B0604020202020204" pitchFamily="34" charset="0"/>
              </a:rPr>
              <a:t>。</a:t>
            </a:r>
            <a:r>
              <a:rPr lang="en-US" altLang="zh-CN" sz="2000" dirty="0">
                <a:latin typeface="+mn-ea"/>
                <a:cs typeface="Arial" panose="020B0604020202020204" pitchFamily="34" charset="0"/>
              </a:rPr>
              <a:t>2018</a:t>
            </a:r>
            <a:r>
              <a:rPr lang="zh-CN" altLang="en-US" sz="2000" dirty="0">
                <a:latin typeface="+mn-ea"/>
                <a:cs typeface="Arial" panose="020B0604020202020204" pitchFamily="34" charset="0"/>
              </a:rPr>
              <a:t>年，在中美贸易摩擦的大背景下，中美双边贸易总额依然达到了</a:t>
            </a:r>
            <a:r>
              <a:rPr lang="en-US" altLang="zh-CN" sz="2000" dirty="0">
                <a:latin typeface="+mn-ea"/>
                <a:cs typeface="Arial" panose="020B0604020202020204" pitchFamily="34" charset="0"/>
              </a:rPr>
              <a:t>6335.2</a:t>
            </a:r>
            <a:r>
              <a:rPr lang="zh-CN" altLang="en-US" sz="2000" dirty="0">
                <a:latin typeface="+mn-ea"/>
                <a:cs typeface="Arial" panose="020B0604020202020204" pitchFamily="34" charset="0"/>
              </a:rPr>
              <a:t>亿美元，同比增长了</a:t>
            </a:r>
            <a:r>
              <a:rPr lang="en-US" altLang="zh-CN" sz="2000" dirty="0">
                <a:latin typeface="+mn-ea"/>
                <a:cs typeface="Arial" panose="020B0604020202020204" pitchFamily="34" charset="0"/>
              </a:rPr>
              <a:t>8.34%</a:t>
            </a:r>
            <a:r>
              <a:rPr lang="zh-CN" altLang="en-US" sz="2000" dirty="0">
                <a:latin typeface="+mn-ea"/>
                <a:cs typeface="Arial" panose="020B0604020202020204" pitchFamily="34" charset="0"/>
              </a:rPr>
              <a:t>。其中，中国对美国出口</a:t>
            </a:r>
            <a:r>
              <a:rPr lang="en-US" altLang="zh-CN" sz="2000" dirty="0">
                <a:latin typeface="+mn-ea"/>
                <a:cs typeface="Arial" panose="020B0604020202020204" pitchFamily="34" charset="0"/>
              </a:rPr>
              <a:t>4784.2</a:t>
            </a:r>
            <a:r>
              <a:rPr lang="zh-CN" altLang="en-US" sz="2000" dirty="0">
                <a:latin typeface="+mn-ea"/>
                <a:cs typeface="Arial" panose="020B0604020202020204" pitchFamily="34" charset="0"/>
              </a:rPr>
              <a:t>亿美元，同比增长了</a:t>
            </a:r>
            <a:r>
              <a:rPr lang="en-US" altLang="zh-CN" sz="2000" dirty="0">
                <a:latin typeface="+mn-ea"/>
                <a:cs typeface="Arial" panose="020B0604020202020204" pitchFamily="34" charset="0"/>
              </a:rPr>
              <a:t>11.18%</a:t>
            </a:r>
            <a:r>
              <a:rPr lang="zh-CN" altLang="en-US" sz="2000" dirty="0">
                <a:latin typeface="+mn-ea"/>
                <a:cs typeface="Arial" panose="020B0604020202020204" pitchFamily="34" charset="0"/>
              </a:rPr>
              <a:t>，从美国进口</a:t>
            </a:r>
            <a:r>
              <a:rPr lang="en-US" altLang="zh-CN" sz="2000" dirty="0">
                <a:latin typeface="+mn-ea"/>
                <a:cs typeface="Arial" panose="020B0604020202020204" pitchFamily="34" charset="0"/>
              </a:rPr>
              <a:t>1551.0</a:t>
            </a:r>
            <a:r>
              <a:rPr lang="zh-CN" altLang="en-US" sz="2000" dirty="0">
                <a:latin typeface="+mn-ea"/>
                <a:cs typeface="Arial" panose="020B0604020202020204" pitchFamily="34" charset="0"/>
              </a:rPr>
              <a:t>亿美元，同比增长了</a:t>
            </a:r>
            <a:r>
              <a:rPr lang="en-US" altLang="zh-CN" sz="2000" dirty="0">
                <a:latin typeface="+mn-ea"/>
                <a:cs typeface="Arial" panose="020B0604020202020204" pitchFamily="34" charset="0"/>
              </a:rPr>
              <a:t>0.43%</a:t>
            </a:r>
            <a:r>
              <a:rPr lang="zh-CN" altLang="en-US" sz="2000" dirty="0">
                <a:latin typeface="+mn-ea"/>
                <a:cs typeface="Arial" panose="020B0604020202020204" pitchFamily="34" charset="0"/>
              </a:rPr>
              <a:t>。</a:t>
            </a:r>
            <a:endParaRPr lang="zh-CN" altLang="en-US" dirty="0">
              <a:latin typeface="+mn-ea"/>
              <a:cs typeface="Arial" panose="020B0604020202020204" pitchFamily="34" charset="0"/>
            </a:endParaRPr>
          </a:p>
        </p:txBody>
      </p:sp>
      <p:sp>
        <p:nvSpPr>
          <p:cNvPr id="11" name="圆角矩形 10"/>
          <p:cNvSpPr/>
          <p:nvPr/>
        </p:nvSpPr>
        <p:spPr>
          <a:xfrm>
            <a:off x="6701246" y="1280994"/>
            <a:ext cx="4846320" cy="41212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777046" y="5590500"/>
            <a:ext cx="10880358" cy="7319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777046" y="5617504"/>
            <a:ext cx="10880358" cy="677108"/>
          </a:xfrm>
          <a:prstGeom prst="rect">
            <a:avLst/>
          </a:prstGeom>
          <a:noFill/>
        </p:spPr>
        <p:txBody>
          <a:bodyPr wrap="square" rtlCol="0">
            <a:spAutoFit/>
          </a:bodyPr>
          <a:lstStyle/>
          <a:p>
            <a:pPr algn="just"/>
            <a:r>
              <a:rPr lang="zh-CN" altLang="en-US" sz="2000" dirty="0"/>
              <a:t>总体</a:t>
            </a:r>
            <a:r>
              <a:rPr lang="zh-CN" altLang="en-US" dirty="0"/>
              <a:t>而言，中美双边贸易呈现出规模大、增速快的特点，中美双边经贸关系的快速发展对于两国经济发展有极大的推动作用，对于国际社会关系具有深远影响</a:t>
            </a:r>
            <a:r>
              <a:rPr lang="zh-CN" altLang="en-US" dirty="0" smtClean="0"/>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949"/>
                            </p:stCondLst>
                            <p:childTnLst>
                              <p:par>
                                <p:cTn id="13" presetID="16" presetClass="entr" presetSubtype="37"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p:nvPr/>
        </p:nvSpPr>
        <p:spPr>
          <a:xfrm>
            <a:off x="876213" y="157969"/>
            <a:ext cx="3800290" cy="523220"/>
          </a:xfrm>
          <a:prstGeom prst="rect">
            <a:avLst/>
          </a:prstGeom>
          <a:noFill/>
        </p:spPr>
        <p:txBody>
          <a:bodyPr wrap="square" rtlCol="0">
            <a:spAutoFit/>
          </a:bodyPr>
          <a:lstStyle/>
          <a:p>
            <a:pPr defTabSz="1218565"/>
            <a:r>
              <a:rPr lang="zh-CN" altLang="en-US" sz="2800" b="1" dirty="0" smtClean="0">
                <a:solidFill>
                  <a:srgbClr val="005DA2"/>
                </a:solidFill>
                <a:latin typeface="微软雅黑" panose="020B0503020204020204" pitchFamily="34" charset="-122"/>
                <a:ea typeface="微软雅黑" panose="020B0503020204020204" pitchFamily="34" charset="-122"/>
              </a:rPr>
              <a:t>中美贸易争端背景介绍</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876213" y="678709"/>
            <a:ext cx="11315787" cy="1541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0" y="144765"/>
            <a:ext cx="777046" cy="5493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Arial" panose="020B0604020202020204" pitchFamily="34" charset="0"/>
                <a:cs typeface="Arial" panose="020B0604020202020204" pitchFamily="34" charset="0"/>
              </a:rPr>
              <a:t>2</a:t>
            </a:r>
            <a:endParaRPr lang="zh-CN" altLang="en-US" sz="4000" dirty="0">
              <a:latin typeface="Arial" panose="020B0604020202020204" pitchFamily="34" charset="0"/>
              <a:cs typeface="Arial" panose="020B0604020202020204" pitchFamily="34" charset="0"/>
            </a:endParaRPr>
          </a:p>
        </p:txBody>
      </p:sp>
      <p:sp>
        <p:nvSpPr>
          <p:cNvPr id="6" name="矩形 5"/>
          <p:cNvSpPr/>
          <p:nvPr/>
        </p:nvSpPr>
        <p:spPr>
          <a:xfrm>
            <a:off x="659480" y="970220"/>
            <a:ext cx="2462543" cy="463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defTabSz="1218565"/>
            <a:r>
              <a:rPr lang="en-US" altLang="zh-CN" sz="2400" dirty="0" smtClean="0">
                <a:solidFill>
                  <a:prstClr val="white"/>
                </a:solidFill>
                <a:latin typeface="微软雅黑" panose="020B0503020204020204" pitchFamily="34" charset="-122"/>
                <a:ea typeface="微软雅黑" panose="020B0503020204020204" pitchFamily="34" charset="-122"/>
              </a:rPr>
              <a:t>2.2</a:t>
            </a:r>
            <a:r>
              <a:rPr lang="zh-CN" altLang="en-US" sz="2400" dirty="0">
                <a:solidFill>
                  <a:prstClr val="white"/>
                </a:solidFill>
                <a:latin typeface="微软雅黑" panose="020B0503020204020204" pitchFamily="34" charset="-122"/>
                <a:ea typeface="微软雅黑" panose="020B0503020204020204" pitchFamily="34" charset="-122"/>
              </a:rPr>
              <a:t>中美贸易失衡</a:t>
            </a:r>
            <a:endParaRPr lang="zh-CN" altLang="en-US" sz="2400" dirty="0">
              <a:solidFill>
                <a:prstClr val="white"/>
              </a:solidFill>
              <a:latin typeface="微软雅黑" panose="020B0503020204020204" pitchFamily="34" charset="-122"/>
              <a:ea typeface="微软雅黑" panose="020B0503020204020204" pitchFamily="34" charset="-122"/>
            </a:endParaRPr>
          </a:p>
        </p:txBody>
      </p:sp>
      <p:pic>
        <p:nvPicPr>
          <p:cNvPr id="2050" name="图片 2" descr="图2-中国进出口总额"/>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87717" y="1532770"/>
            <a:ext cx="4792071" cy="319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图片 3" descr="图3-美国进出口总额"/>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5080" y="1532770"/>
            <a:ext cx="4844131" cy="319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13"/>
          <p:cNvSpPr txBox="1"/>
          <p:nvPr/>
        </p:nvSpPr>
        <p:spPr>
          <a:xfrm>
            <a:off x="887717" y="4704813"/>
            <a:ext cx="4792071" cy="400110"/>
          </a:xfrm>
          <a:prstGeom prst="rect">
            <a:avLst/>
          </a:prstGeom>
          <a:noFill/>
        </p:spPr>
        <p:txBody>
          <a:bodyPr wrap="square" rtlCol="0">
            <a:spAutoFit/>
          </a:bodyPr>
          <a:lstStyle/>
          <a:p>
            <a:pPr algn="ctr"/>
            <a:r>
              <a:rPr lang="zh-CN" altLang="en-US" dirty="0"/>
              <a:t>图</a:t>
            </a:r>
            <a:r>
              <a:rPr lang="en-US" altLang="zh-CN" dirty="0"/>
              <a:t>2 </a:t>
            </a:r>
            <a:r>
              <a:rPr lang="zh-CN" altLang="en-US" dirty="0"/>
              <a:t>中国的</a:t>
            </a:r>
            <a:r>
              <a:rPr lang="zh-CN" altLang="en-US" sz="2000" dirty="0"/>
              <a:t>对外贸易</a:t>
            </a:r>
            <a:r>
              <a:rPr lang="zh-CN" altLang="en-US" dirty="0"/>
              <a:t>情况</a:t>
            </a:r>
            <a:endParaRPr lang="zh-CN" altLang="en-US" dirty="0"/>
          </a:p>
        </p:txBody>
      </p:sp>
      <p:sp>
        <p:nvSpPr>
          <p:cNvPr id="15" name="文本框 14"/>
          <p:cNvSpPr txBox="1"/>
          <p:nvPr/>
        </p:nvSpPr>
        <p:spPr>
          <a:xfrm>
            <a:off x="6185080" y="4744712"/>
            <a:ext cx="4844131" cy="400110"/>
          </a:xfrm>
          <a:prstGeom prst="rect">
            <a:avLst/>
          </a:prstGeom>
          <a:noFill/>
        </p:spPr>
        <p:txBody>
          <a:bodyPr wrap="square" rtlCol="0">
            <a:spAutoFit/>
          </a:bodyPr>
          <a:lstStyle/>
          <a:p>
            <a:pPr algn="ctr"/>
            <a:r>
              <a:rPr lang="zh-CN" altLang="en-US" dirty="0"/>
              <a:t>图</a:t>
            </a:r>
            <a:r>
              <a:rPr lang="en-US" altLang="zh-CN" dirty="0"/>
              <a:t>3 </a:t>
            </a:r>
            <a:r>
              <a:rPr lang="zh-CN" altLang="en-US" dirty="0"/>
              <a:t>美国的</a:t>
            </a:r>
            <a:r>
              <a:rPr lang="zh-CN" altLang="en-US" sz="2000" dirty="0"/>
              <a:t>对外贸易</a:t>
            </a:r>
            <a:r>
              <a:rPr lang="zh-CN" altLang="en-US" dirty="0"/>
              <a:t>情况</a:t>
            </a:r>
            <a:endParaRPr lang="zh-CN" altLang="en-US" dirty="0"/>
          </a:p>
        </p:txBody>
      </p:sp>
      <p:sp>
        <p:nvSpPr>
          <p:cNvPr id="17" name="文本框 16"/>
          <p:cNvSpPr txBox="1"/>
          <p:nvPr/>
        </p:nvSpPr>
        <p:spPr>
          <a:xfrm>
            <a:off x="861687" y="5144822"/>
            <a:ext cx="10141494" cy="1323439"/>
          </a:xfrm>
          <a:prstGeom prst="rect">
            <a:avLst/>
          </a:prstGeom>
          <a:noFill/>
        </p:spPr>
        <p:txBody>
          <a:bodyPr wrap="square" rtlCol="0">
            <a:spAutoFit/>
          </a:bodyPr>
          <a:lstStyle/>
          <a:p>
            <a:pPr algn="just"/>
            <a:r>
              <a:rPr lang="zh-CN" altLang="en-US" sz="2000" dirty="0">
                <a:latin typeface="+mn-ea"/>
              </a:rPr>
              <a:t>自从中国</a:t>
            </a:r>
            <a:r>
              <a:rPr lang="en-US" altLang="zh-CN" sz="2000" dirty="0">
                <a:latin typeface="+mn-ea"/>
              </a:rPr>
              <a:t>2001</a:t>
            </a:r>
            <a:r>
              <a:rPr lang="zh-CN" altLang="en-US" sz="2000" dirty="0">
                <a:latin typeface="+mn-ea"/>
              </a:rPr>
              <a:t>年加入世界贸易组织以来，中美双方贸易逆差就在持续快速增加。从图</a:t>
            </a:r>
            <a:r>
              <a:rPr lang="en-US" altLang="zh-CN" sz="2000" dirty="0">
                <a:latin typeface="+mn-ea"/>
              </a:rPr>
              <a:t>2</a:t>
            </a:r>
            <a:r>
              <a:rPr lang="zh-CN" altLang="en-US" sz="2000" dirty="0">
                <a:latin typeface="+mn-ea"/>
              </a:rPr>
              <a:t>和图</a:t>
            </a:r>
            <a:r>
              <a:rPr lang="en-US" altLang="zh-CN" sz="2000" dirty="0">
                <a:latin typeface="+mn-ea"/>
              </a:rPr>
              <a:t>3</a:t>
            </a:r>
            <a:r>
              <a:rPr lang="zh-CN" altLang="en-US" sz="2000" dirty="0">
                <a:latin typeface="+mn-ea"/>
              </a:rPr>
              <a:t>可以看出，</a:t>
            </a:r>
            <a:r>
              <a:rPr lang="en-US" altLang="zh-CN" sz="2000" dirty="0">
                <a:latin typeface="+mn-ea"/>
              </a:rPr>
              <a:t>2001</a:t>
            </a:r>
            <a:r>
              <a:rPr lang="zh-CN" altLang="en-US" sz="2000" dirty="0">
                <a:latin typeface="+mn-ea"/>
              </a:rPr>
              <a:t>年后，中国贸易顺差的扩大与美国贸易逆差的增大似乎具有趋势上的一致性。近几年，美国对中国的贸易逆差几乎占到美国总逆差的</a:t>
            </a:r>
            <a:r>
              <a:rPr lang="en-US" altLang="zh-CN" sz="2000" dirty="0">
                <a:latin typeface="+mn-ea"/>
              </a:rPr>
              <a:t>50%</a:t>
            </a:r>
            <a:r>
              <a:rPr lang="zh-CN" altLang="en-US" sz="2000" dirty="0">
                <a:latin typeface="+mn-ea"/>
              </a:rPr>
              <a:t>以上，这直接给特朗普的“重商主义”观念找到</a:t>
            </a:r>
            <a:r>
              <a:rPr lang="zh-CN" altLang="en-US" sz="2000" dirty="0" smtClean="0">
                <a:latin typeface="+mn-ea"/>
              </a:rPr>
              <a:t>了借口</a:t>
            </a:r>
            <a:r>
              <a:rPr lang="zh-CN" altLang="en-US" sz="2000" dirty="0">
                <a:latin typeface="+mn-ea"/>
              </a:rPr>
              <a:t>。</a:t>
            </a:r>
            <a:endParaRPr lang="zh-CN" altLang="en-US" sz="2000" dirty="0">
              <a:latin typeface="+mn-ea"/>
            </a:endParaRPr>
          </a:p>
        </p:txBody>
      </p:sp>
      <p:sp>
        <p:nvSpPr>
          <p:cNvPr id="18" name="矩形 17"/>
          <p:cNvSpPr/>
          <p:nvPr/>
        </p:nvSpPr>
        <p:spPr>
          <a:xfrm>
            <a:off x="887717" y="5144821"/>
            <a:ext cx="10141494" cy="13234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949"/>
                            </p:stCondLst>
                            <p:childTnLst>
                              <p:par>
                                <p:cTn id="13" presetID="16" presetClass="entr" presetSubtype="37"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p:nvPr/>
        </p:nvSpPr>
        <p:spPr>
          <a:xfrm>
            <a:off x="876213" y="157969"/>
            <a:ext cx="3800290" cy="523220"/>
          </a:xfrm>
          <a:prstGeom prst="rect">
            <a:avLst/>
          </a:prstGeom>
          <a:noFill/>
        </p:spPr>
        <p:txBody>
          <a:bodyPr wrap="square" rtlCol="0">
            <a:spAutoFit/>
          </a:bodyPr>
          <a:lstStyle/>
          <a:p>
            <a:pPr defTabSz="1218565"/>
            <a:r>
              <a:rPr lang="zh-CN" altLang="en-US" sz="2800" b="1" dirty="0" smtClean="0">
                <a:solidFill>
                  <a:srgbClr val="005DA2"/>
                </a:solidFill>
                <a:latin typeface="微软雅黑" panose="020B0503020204020204" pitchFamily="34" charset="-122"/>
                <a:ea typeface="微软雅黑" panose="020B0503020204020204" pitchFamily="34" charset="-122"/>
              </a:rPr>
              <a:t>中美贸易争端背景介绍</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876213" y="678709"/>
            <a:ext cx="11315787" cy="1541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0" y="144765"/>
            <a:ext cx="777046" cy="5493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Arial" panose="020B0604020202020204" pitchFamily="34" charset="0"/>
                <a:cs typeface="Arial" panose="020B0604020202020204" pitchFamily="34" charset="0"/>
              </a:rPr>
              <a:t>2</a:t>
            </a:r>
            <a:endParaRPr lang="zh-CN" altLang="en-US" sz="4000" dirty="0">
              <a:latin typeface="Arial" panose="020B0604020202020204" pitchFamily="34" charset="0"/>
              <a:cs typeface="Arial" panose="020B0604020202020204" pitchFamily="34" charset="0"/>
            </a:endParaRPr>
          </a:p>
        </p:txBody>
      </p:sp>
      <p:sp>
        <p:nvSpPr>
          <p:cNvPr id="6" name="矩形 5"/>
          <p:cNvSpPr/>
          <p:nvPr/>
        </p:nvSpPr>
        <p:spPr>
          <a:xfrm>
            <a:off x="646418" y="983152"/>
            <a:ext cx="2462543" cy="463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defTabSz="1218565"/>
            <a:r>
              <a:rPr lang="en-US" altLang="zh-CN" sz="2400" dirty="0" smtClean="0">
                <a:solidFill>
                  <a:prstClr val="white"/>
                </a:solidFill>
                <a:latin typeface="微软雅黑" panose="020B0503020204020204" pitchFamily="34" charset="-122"/>
                <a:ea typeface="微软雅黑" panose="020B0503020204020204" pitchFamily="34" charset="-122"/>
              </a:rPr>
              <a:t>2.2</a:t>
            </a:r>
            <a:r>
              <a:rPr lang="zh-CN" altLang="en-US" sz="2400" dirty="0">
                <a:solidFill>
                  <a:prstClr val="white"/>
                </a:solidFill>
                <a:latin typeface="微软雅黑" panose="020B0503020204020204" pitchFamily="34" charset="-122"/>
                <a:ea typeface="微软雅黑" panose="020B0503020204020204" pitchFamily="34" charset="-122"/>
              </a:rPr>
              <a:t>中美贸易失衡</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8856615" y="1446569"/>
            <a:ext cx="2769325" cy="47623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表格 4"/>
          <p:cNvGraphicFramePr>
            <a:graphicFrameLocks noGrp="1"/>
          </p:cNvGraphicFramePr>
          <p:nvPr/>
        </p:nvGraphicFramePr>
        <p:xfrm>
          <a:off x="646418" y="1879290"/>
          <a:ext cx="7968342" cy="4329624"/>
        </p:xfrm>
        <a:graphic>
          <a:graphicData uri="http://schemas.openxmlformats.org/drawingml/2006/table">
            <a:tbl>
              <a:tblPr firstRow="1" firstCol="1" bandRow="1"/>
              <a:tblGrid>
                <a:gridCol w="896884"/>
                <a:gridCol w="1177931"/>
                <a:gridCol w="1177931"/>
                <a:gridCol w="1178899"/>
                <a:gridCol w="1178899"/>
                <a:gridCol w="1178899"/>
                <a:gridCol w="1178899"/>
              </a:tblGrid>
              <a:tr h="333048">
                <a:tc rowSpan="2">
                  <a:txBody>
                    <a:bodyPr/>
                    <a:lstStyle/>
                    <a:p>
                      <a:pPr algn="ctr">
                        <a:spcAft>
                          <a:spcPts val="0"/>
                        </a:spcAft>
                      </a:pPr>
                      <a:r>
                        <a:rPr lang="en-US" sz="2000" kern="100">
                          <a:effectLst/>
                          <a:latin typeface="+mn-ea"/>
                          <a:ea typeface="+mn-ea"/>
                          <a:cs typeface="Arial" panose="020B0604020202020204" pitchFamily="34" charset="0"/>
                        </a:rPr>
                        <a:t> </a:t>
                      </a:r>
                      <a:endParaRPr lang="zh-CN" sz="2000" kern="100">
                        <a:effectLst/>
                        <a:latin typeface="+mn-ea"/>
                        <a:ea typeface="+mn-ea"/>
                        <a:cs typeface="Arial" panose="020B0604020202020204" pitchFamily="34" charset="0"/>
                      </a:endParaRPr>
                    </a:p>
                    <a:p>
                      <a:pPr algn="ctr">
                        <a:spcAft>
                          <a:spcPts val="0"/>
                        </a:spcAft>
                      </a:pPr>
                      <a:r>
                        <a:rPr lang="zh-CN" sz="2000" kern="100">
                          <a:effectLst/>
                          <a:latin typeface="+mn-ea"/>
                          <a:ea typeface="+mn-ea"/>
                          <a:cs typeface="Arial" panose="020B0604020202020204" pitchFamily="34" charset="0"/>
                        </a:rPr>
                        <a:t>年份</a:t>
                      </a:r>
                      <a:endParaRPr lang="zh-CN" sz="2000" kern="100">
                        <a:effectLst/>
                        <a:latin typeface="+mn-ea"/>
                        <a:ea typeface="+mn-ea"/>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zh-CN" sz="2000" kern="100">
                          <a:effectLst/>
                          <a:latin typeface="+mn-ea"/>
                          <a:ea typeface="+mn-ea"/>
                          <a:cs typeface="Arial" panose="020B0604020202020204" pitchFamily="34" charset="0"/>
                        </a:rPr>
                        <a:t>机械与电子设备</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gridSpan="2">
                  <a:txBody>
                    <a:bodyPr/>
                    <a:lstStyle/>
                    <a:p>
                      <a:pPr algn="ctr">
                        <a:spcAft>
                          <a:spcPts val="0"/>
                        </a:spcAft>
                      </a:pPr>
                      <a:r>
                        <a:rPr lang="zh-CN" sz="2000" kern="100">
                          <a:effectLst/>
                          <a:latin typeface="+mn-ea"/>
                          <a:ea typeface="+mn-ea"/>
                          <a:cs typeface="Arial" panose="020B0604020202020204" pitchFamily="34" charset="0"/>
                        </a:rPr>
                        <a:t>纺织品及其原材料</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gridSpan="2">
                  <a:txBody>
                    <a:bodyPr/>
                    <a:lstStyle/>
                    <a:p>
                      <a:pPr algn="ctr">
                        <a:spcAft>
                          <a:spcPts val="0"/>
                        </a:spcAft>
                      </a:pPr>
                      <a:r>
                        <a:rPr lang="zh-CN" sz="2000" kern="100">
                          <a:effectLst/>
                          <a:latin typeface="+mn-ea"/>
                          <a:ea typeface="+mn-ea"/>
                          <a:cs typeface="Arial" panose="020B0604020202020204" pitchFamily="34" charset="0"/>
                        </a:rPr>
                        <a:t>钢铁及其制品</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r>
              <a:tr h="333048">
                <a:tc vMerge="1">
                  <a:tcPr/>
                </a:tc>
                <a:tc>
                  <a:txBody>
                    <a:bodyPr/>
                    <a:lstStyle/>
                    <a:p>
                      <a:pPr algn="ctr">
                        <a:spcAft>
                          <a:spcPts val="0"/>
                        </a:spcAft>
                      </a:pPr>
                      <a:r>
                        <a:rPr lang="zh-CN" sz="2000" kern="100">
                          <a:effectLst/>
                          <a:latin typeface="+mn-ea"/>
                          <a:ea typeface="+mn-ea"/>
                          <a:cs typeface="Arial" panose="020B0604020202020204" pitchFamily="34" charset="0"/>
                        </a:rPr>
                        <a:t>对美出口</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kern="100">
                          <a:effectLst/>
                          <a:latin typeface="+mn-ea"/>
                          <a:ea typeface="+mn-ea"/>
                          <a:cs typeface="Arial" panose="020B0604020202020204" pitchFamily="34" charset="0"/>
                        </a:rPr>
                        <a:t>从美进口</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kern="100">
                          <a:effectLst/>
                          <a:latin typeface="+mn-ea"/>
                          <a:ea typeface="+mn-ea"/>
                          <a:cs typeface="Arial" panose="020B0604020202020204" pitchFamily="34" charset="0"/>
                        </a:rPr>
                        <a:t>对美出口</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kern="100">
                          <a:effectLst/>
                          <a:latin typeface="+mn-ea"/>
                          <a:ea typeface="+mn-ea"/>
                          <a:cs typeface="Arial" panose="020B0604020202020204" pitchFamily="34" charset="0"/>
                        </a:rPr>
                        <a:t>从美进口</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kern="100">
                          <a:effectLst/>
                          <a:latin typeface="+mn-ea"/>
                          <a:ea typeface="+mn-ea"/>
                          <a:cs typeface="Arial" panose="020B0604020202020204" pitchFamily="34" charset="0"/>
                        </a:rPr>
                        <a:t>对美出口</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kern="100">
                          <a:effectLst/>
                          <a:latin typeface="+mn-ea"/>
                          <a:ea typeface="+mn-ea"/>
                          <a:cs typeface="Arial" panose="020B0604020202020204" pitchFamily="34" charset="0"/>
                        </a:rPr>
                        <a:t>从美进口</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048">
                <a:tc>
                  <a:txBody>
                    <a:bodyPr/>
                    <a:lstStyle/>
                    <a:p>
                      <a:pPr algn="ctr">
                        <a:spcAft>
                          <a:spcPts val="0"/>
                        </a:spcAft>
                      </a:pPr>
                      <a:r>
                        <a:rPr lang="en-US" sz="2000" kern="100">
                          <a:effectLst/>
                          <a:latin typeface="+mn-ea"/>
                          <a:ea typeface="+mn-ea"/>
                          <a:cs typeface="Arial" panose="020B0604020202020204" pitchFamily="34" charset="0"/>
                        </a:rPr>
                        <a:t>2008</a:t>
                      </a:r>
                      <a:endParaRPr lang="zh-CN" sz="2000" kern="100">
                        <a:effectLst/>
                        <a:latin typeface="+mn-ea"/>
                        <a:ea typeface="+mn-ea"/>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1455</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208</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314</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26</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69</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25</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048">
                <a:tc>
                  <a:txBody>
                    <a:bodyPr/>
                    <a:lstStyle/>
                    <a:p>
                      <a:pPr algn="ctr">
                        <a:spcAft>
                          <a:spcPts val="0"/>
                        </a:spcAft>
                      </a:pPr>
                      <a:r>
                        <a:rPr lang="en-US" sz="2000" kern="100">
                          <a:effectLst/>
                          <a:latin typeface="+mn-ea"/>
                          <a:ea typeface="+mn-ea"/>
                          <a:cs typeface="Arial" panose="020B0604020202020204" pitchFamily="34" charset="0"/>
                        </a:rPr>
                        <a:t>2009</a:t>
                      </a:r>
                      <a:endParaRPr lang="zh-CN" sz="2000" kern="100">
                        <a:effectLst/>
                        <a:latin typeface="+mn-ea"/>
                        <a:ea typeface="+mn-ea"/>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1353</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178</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309</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17</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74</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16</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048">
                <a:tc>
                  <a:txBody>
                    <a:bodyPr/>
                    <a:lstStyle/>
                    <a:p>
                      <a:pPr algn="ctr">
                        <a:spcAft>
                          <a:spcPts val="0"/>
                        </a:spcAft>
                      </a:pPr>
                      <a:r>
                        <a:rPr lang="en-US" sz="2000" kern="100">
                          <a:effectLst/>
                          <a:latin typeface="+mn-ea"/>
                          <a:ea typeface="+mn-ea"/>
                          <a:cs typeface="Arial" panose="020B0604020202020204" pitchFamily="34" charset="0"/>
                        </a:rPr>
                        <a:t>2010</a:t>
                      </a:r>
                      <a:endParaRPr lang="zh-CN" sz="2000" kern="100">
                        <a:effectLst/>
                        <a:latin typeface="+mn-ea"/>
                        <a:ea typeface="+mn-ea"/>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1735</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287</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370</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31</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73</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27</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048">
                <a:tc>
                  <a:txBody>
                    <a:bodyPr/>
                    <a:lstStyle/>
                    <a:p>
                      <a:pPr algn="ctr">
                        <a:spcAft>
                          <a:spcPts val="0"/>
                        </a:spcAft>
                      </a:pPr>
                      <a:r>
                        <a:rPr lang="en-US" sz="2000" kern="100">
                          <a:effectLst/>
                          <a:latin typeface="+mn-ea"/>
                          <a:ea typeface="+mn-ea"/>
                          <a:cs typeface="Arial" panose="020B0604020202020204" pitchFamily="34" charset="0"/>
                        </a:rPr>
                        <a:t>2011</a:t>
                      </a:r>
                      <a:endParaRPr lang="zh-CN" sz="2000" kern="100">
                        <a:effectLst/>
                        <a:latin typeface="+mn-ea"/>
                        <a:ea typeface="+mn-ea"/>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1935</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223</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392</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37</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86</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31</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048">
                <a:tc>
                  <a:txBody>
                    <a:bodyPr/>
                    <a:lstStyle/>
                    <a:p>
                      <a:pPr algn="ctr">
                        <a:spcAft>
                          <a:spcPts val="0"/>
                        </a:spcAft>
                      </a:pPr>
                      <a:r>
                        <a:rPr lang="en-US" sz="2000" kern="100">
                          <a:effectLst/>
                          <a:latin typeface="+mn-ea"/>
                          <a:ea typeface="+mn-ea"/>
                          <a:cs typeface="Arial" panose="020B0604020202020204" pitchFamily="34" charset="0"/>
                        </a:rPr>
                        <a:t>2012</a:t>
                      </a:r>
                      <a:endParaRPr lang="zh-CN" sz="2000" kern="100">
                        <a:effectLst/>
                        <a:latin typeface="+mn-ea"/>
                        <a:ea typeface="+mn-ea"/>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2098</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212</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392</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50</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93</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effectLst/>
                          <a:latin typeface="+mn-ea"/>
                          <a:ea typeface="+mn-ea"/>
                          <a:cs typeface="Arial" panose="020B0604020202020204" pitchFamily="34" charset="0"/>
                        </a:rPr>
                        <a:t>22</a:t>
                      </a:r>
                      <a:endParaRPr lang="zh-CN" sz="2000" kern="100" dirty="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048">
                <a:tc>
                  <a:txBody>
                    <a:bodyPr/>
                    <a:lstStyle/>
                    <a:p>
                      <a:pPr algn="ctr">
                        <a:spcAft>
                          <a:spcPts val="0"/>
                        </a:spcAft>
                      </a:pPr>
                      <a:r>
                        <a:rPr lang="en-US" sz="2000" kern="100">
                          <a:effectLst/>
                          <a:latin typeface="+mn-ea"/>
                          <a:ea typeface="+mn-ea"/>
                          <a:cs typeface="Arial" panose="020B0604020202020204" pitchFamily="34" charset="0"/>
                        </a:rPr>
                        <a:t>2013</a:t>
                      </a:r>
                      <a:endParaRPr lang="zh-CN" sz="2000" kern="100">
                        <a:effectLst/>
                        <a:latin typeface="+mn-ea"/>
                        <a:ea typeface="+mn-ea"/>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2180</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235</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407</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38</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89</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21</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048">
                <a:tc>
                  <a:txBody>
                    <a:bodyPr/>
                    <a:lstStyle/>
                    <a:p>
                      <a:pPr algn="ctr">
                        <a:spcAft>
                          <a:spcPts val="0"/>
                        </a:spcAft>
                      </a:pPr>
                      <a:r>
                        <a:rPr lang="en-US" sz="2000" kern="100">
                          <a:effectLst/>
                          <a:latin typeface="+mn-ea"/>
                          <a:ea typeface="+mn-ea"/>
                          <a:cs typeface="Arial" panose="020B0604020202020204" pitchFamily="34" charset="0"/>
                        </a:rPr>
                        <a:t>2014</a:t>
                      </a:r>
                      <a:endParaRPr lang="zh-CN" sz="2000" kern="100">
                        <a:effectLst/>
                        <a:latin typeface="+mn-ea"/>
                        <a:ea typeface="+mn-ea"/>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2324</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245</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419</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25</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98</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19</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048">
                <a:tc>
                  <a:txBody>
                    <a:bodyPr/>
                    <a:lstStyle/>
                    <a:p>
                      <a:pPr algn="ctr">
                        <a:spcAft>
                          <a:spcPts val="0"/>
                        </a:spcAft>
                      </a:pPr>
                      <a:r>
                        <a:rPr lang="en-US" sz="2000" kern="100">
                          <a:effectLst/>
                          <a:latin typeface="+mn-ea"/>
                          <a:ea typeface="+mn-ea"/>
                          <a:cs typeface="Arial" panose="020B0604020202020204" pitchFamily="34" charset="0"/>
                        </a:rPr>
                        <a:t>2015</a:t>
                      </a:r>
                      <a:endParaRPr lang="zh-CN" sz="2000" kern="100">
                        <a:effectLst/>
                        <a:latin typeface="+mn-ea"/>
                        <a:ea typeface="+mn-ea"/>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2370</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257</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448</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20</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104</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17</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048">
                <a:tc>
                  <a:txBody>
                    <a:bodyPr/>
                    <a:lstStyle/>
                    <a:p>
                      <a:pPr algn="ctr">
                        <a:spcAft>
                          <a:spcPts val="0"/>
                        </a:spcAft>
                      </a:pPr>
                      <a:r>
                        <a:rPr lang="en-US" sz="2000" kern="100">
                          <a:effectLst/>
                          <a:latin typeface="+mn-ea"/>
                          <a:ea typeface="+mn-ea"/>
                          <a:cs typeface="Arial" panose="020B0604020202020204" pitchFamily="34" charset="0"/>
                        </a:rPr>
                        <a:t>2016</a:t>
                      </a:r>
                      <a:endParaRPr lang="zh-CN" sz="2000" kern="100">
                        <a:effectLst/>
                        <a:latin typeface="+mn-ea"/>
                        <a:ea typeface="+mn-ea"/>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2264</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237</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394</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13</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104</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15</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048">
                <a:tc>
                  <a:txBody>
                    <a:bodyPr/>
                    <a:lstStyle/>
                    <a:p>
                      <a:pPr algn="ctr">
                        <a:spcAft>
                          <a:spcPts val="0"/>
                        </a:spcAft>
                      </a:pPr>
                      <a:r>
                        <a:rPr lang="en-US" sz="2000" kern="100">
                          <a:effectLst/>
                          <a:latin typeface="+mn-ea"/>
                          <a:ea typeface="+mn-ea"/>
                          <a:cs typeface="Arial" panose="020B0604020202020204" pitchFamily="34" charset="0"/>
                        </a:rPr>
                        <a:t>2017</a:t>
                      </a:r>
                      <a:endParaRPr lang="zh-CN" sz="2000" kern="100">
                        <a:effectLst/>
                        <a:latin typeface="+mn-ea"/>
                        <a:ea typeface="+mn-ea"/>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2566</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250</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390</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18</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115</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17</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048">
                <a:tc>
                  <a:txBody>
                    <a:bodyPr/>
                    <a:lstStyle/>
                    <a:p>
                      <a:pPr algn="ctr">
                        <a:spcAft>
                          <a:spcPts val="0"/>
                        </a:spcAft>
                      </a:pPr>
                      <a:r>
                        <a:rPr lang="en-US" sz="2000" kern="100">
                          <a:effectLst/>
                          <a:latin typeface="+mn-ea"/>
                          <a:ea typeface="+mn-ea"/>
                          <a:cs typeface="Arial" panose="020B0604020202020204" pitchFamily="34" charset="0"/>
                        </a:rPr>
                        <a:t>2018</a:t>
                      </a:r>
                      <a:endParaRPr lang="zh-CN" sz="2000" kern="100">
                        <a:effectLst/>
                        <a:latin typeface="+mn-ea"/>
                        <a:ea typeface="+mn-ea"/>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2685</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270</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effectLst/>
                          <a:latin typeface="+mn-ea"/>
                          <a:ea typeface="+mn-ea"/>
                          <a:cs typeface="Arial" panose="020B0604020202020204" pitchFamily="34" charset="0"/>
                        </a:rPr>
                        <a:t>405</a:t>
                      </a:r>
                      <a:endParaRPr lang="zh-CN" sz="2000" kern="100" dirty="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20</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effectLst/>
                          <a:latin typeface="+mn-ea"/>
                          <a:ea typeface="+mn-ea"/>
                          <a:cs typeface="Arial" panose="020B0604020202020204" pitchFamily="34" charset="0"/>
                        </a:rPr>
                        <a:t>132</a:t>
                      </a:r>
                      <a:endParaRPr lang="zh-CN" sz="2000" kern="10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effectLst/>
                          <a:latin typeface="+mn-ea"/>
                          <a:ea typeface="+mn-ea"/>
                          <a:cs typeface="Arial" panose="020B0604020202020204" pitchFamily="34" charset="0"/>
                        </a:rPr>
                        <a:t>13</a:t>
                      </a:r>
                      <a:endParaRPr lang="zh-CN" sz="2000" kern="100" dirty="0">
                        <a:effectLst/>
                        <a:latin typeface="+mn-ea"/>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矩形 6"/>
          <p:cNvSpPr/>
          <p:nvPr/>
        </p:nvSpPr>
        <p:spPr>
          <a:xfrm>
            <a:off x="8856615" y="1525761"/>
            <a:ext cx="2769325" cy="4708981"/>
          </a:xfrm>
          <a:prstGeom prst="rect">
            <a:avLst/>
          </a:prstGeom>
        </p:spPr>
        <p:txBody>
          <a:bodyPr wrap="square">
            <a:spAutoFit/>
          </a:bodyPr>
          <a:lstStyle/>
          <a:p>
            <a:pPr algn="just"/>
            <a:r>
              <a:rPr lang="zh-CN" altLang="en-US" sz="2000" dirty="0"/>
              <a:t>中国对美贸易顺差主要集中在机械与电子设备业、纺织业，以及近年来遭到“双反”的钢铁产业（见下表</a:t>
            </a:r>
            <a:r>
              <a:rPr lang="en-US" altLang="zh-CN" sz="2000" dirty="0"/>
              <a:t>1</a:t>
            </a:r>
            <a:r>
              <a:rPr lang="zh-CN" altLang="en-US" sz="2000" dirty="0"/>
              <a:t>）。</a:t>
            </a:r>
            <a:r>
              <a:rPr lang="zh-CN" altLang="en-US" sz="2000" dirty="0" smtClean="0"/>
              <a:t>然而，</a:t>
            </a:r>
            <a:r>
              <a:rPr lang="zh-CN" altLang="en-US" sz="2000" dirty="0"/>
              <a:t>这是由美国主导的全球价值链分工格局的必然结果。这种由于国际分工所导致的贸易失衡，贸易顺差虽然体现在中国，但是利益顺差却始终保持在美国，并不会影响美国的贸易利益，所以并不是本轮贸易摩擦的根本原因。</a:t>
            </a:r>
            <a:endParaRPr lang="zh-CN" altLang="en-US" sz="2000" dirty="0"/>
          </a:p>
        </p:txBody>
      </p:sp>
      <p:sp>
        <p:nvSpPr>
          <p:cNvPr id="8" name="文本框 7"/>
          <p:cNvSpPr txBox="1"/>
          <p:nvPr/>
        </p:nvSpPr>
        <p:spPr>
          <a:xfrm>
            <a:off x="692332" y="1503043"/>
            <a:ext cx="7968342" cy="369332"/>
          </a:xfrm>
          <a:prstGeom prst="rect">
            <a:avLst/>
          </a:prstGeom>
          <a:noFill/>
        </p:spPr>
        <p:txBody>
          <a:bodyPr wrap="square" rtlCol="0">
            <a:spAutoFit/>
          </a:bodyPr>
          <a:lstStyle/>
          <a:p>
            <a:pPr algn="r"/>
            <a:r>
              <a:rPr lang="zh-CN" altLang="en-US" dirty="0"/>
              <a:t>表</a:t>
            </a:r>
            <a:r>
              <a:rPr lang="en-US" altLang="zh-CN" dirty="0"/>
              <a:t>1</a:t>
            </a:r>
            <a:r>
              <a:rPr lang="zh-CN" altLang="en-US" dirty="0"/>
              <a:t>：</a:t>
            </a:r>
            <a:r>
              <a:rPr lang="en-US" altLang="zh-CN" dirty="0"/>
              <a:t>2008-2018</a:t>
            </a:r>
            <a:r>
              <a:rPr lang="zh-CN" altLang="en-US" dirty="0"/>
              <a:t>年中美主要产品双边贸易</a:t>
            </a:r>
            <a:r>
              <a:rPr lang="zh-CN" altLang="en-US" dirty="0" smtClean="0"/>
              <a:t>额 （</a:t>
            </a:r>
            <a:r>
              <a:rPr lang="zh-CN" altLang="en-US" dirty="0"/>
              <a:t>单位：亿美元）</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949"/>
                            </p:stCondLst>
                            <p:childTnLst>
                              <p:par>
                                <p:cTn id="13" presetID="16" presetClass="entr" presetSubtype="37"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p:nvPr/>
        </p:nvSpPr>
        <p:spPr>
          <a:xfrm>
            <a:off x="876213" y="157969"/>
            <a:ext cx="3800290" cy="523220"/>
          </a:xfrm>
          <a:prstGeom prst="rect">
            <a:avLst/>
          </a:prstGeom>
          <a:noFill/>
        </p:spPr>
        <p:txBody>
          <a:bodyPr wrap="square" rtlCol="0">
            <a:spAutoFit/>
          </a:bodyPr>
          <a:lstStyle/>
          <a:p>
            <a:pPr defTabSz="1218565"/>
            <a:r>
              <a:rPr lang="zh-CN" altLang="en-US" sz="2800" b="1" dirty="0" smtClean="0">
                <a:solidFill>
                  <a:srgbClr val="005DA2"/>
                </a:solidFill>
                <a:latin typeface="微软雅黑" panose="020B0503020204020204" pitchFamily="34" charset="-122"/>
                <a:ea typeface="微软雅黑" panose="020B0503020204020204" pitchFamily="34" charset="-122"/>
              </a:rPr>
              <a:t>中美贸易争端背景介绍</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876213" y="678709"/>
            <a:ext cx="11315787" cy="1541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0" y="144765"/>
            <a:ext cx="777046" cy="5493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Arial" panose="020B0604020202020204" pitchFamily="34" charset="0"/>
                <a:cs typeface="Arial" panose="020B0604020202020204" pitchFamily="34" charset="0"/>
              </a:rPr>
              <a:t>2</a:t>
            </a:r>
            <a:endParaRPr lang="zh-CN" altLang="en-US" sz="4000" dirty="0">
              <a:latin typeface="Arial" panose="020B0604020202020204" pitchFamily="34" charset="0"/>
              <a:cs typeface="Arial" panose="020B0604020202020204" pitchFamily="34" charset="0"/>
            </a:endParaRPr>
          </a:p>
        </p:txBody>
      </p:sp>
      <p:sp>
        <p:nvSpPr>
          <p:cNvPr id="6" name="矩形 5"/>
          <p:cNvSpPr/>
          <p:nvPr/>
        </p:nvSpPr>
        <p:spPr>
          <a:xfrm>
            <a:off x="508267" y="958341"/>
            <a:ext cx="5558440" cy="463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defTabSz="1218565"/>
            <a:r>
              <a:rPr lang="en-US" altLang="zh-CN" sz="2400" dirty="0" smtClean="0">
                <a:solidFill>
                  <a:prstClr val="white"/>
                </a:solidFill>
                <a:latin typeface="微软雅黑" panose="020B0503020204020204" pitchFamily="34" charset="-122"/>
                <a:ea typeface="微软雅黑" panose="020B0503020204020204" pitchFamily="34" charset="-122"/>
              </a:rPr>
              <a:t>2.2</a:t>
            </a:r>
            <a:r>
              <a:rPr lang="zh-CN" altLang="en-US" sz="2400" dirty="0">
                <a:solidFill>
                  <a:prstClr val="white"/>
                </a:solidFill>
                <a:latin typeface="微软雅黑" panose="020B0503020204020204" pitchFamily="34" charset="-122"/>
                <a:ea typeface="微软雅黑" panose="020B0503020204020204" pitchFamily="34" charset="-122"/>
              </a:rPr>
              <a:t>中美贸易</a:t>
            </a:r>
            <a:r>
              <a:rPr lang="zh-CN" altLang="en-US" sz="2400" dirty="0" smtClean="0">
                <a:solidFill>
                  <a:prstClr val="white"/>
                </a:solidFill>
                <a:latin typeface="微软雅黑" panose="020B0503020204020204" pitchFamily="34" charset="-122"/>
                <a:ea typeface="微软雅黑" panose="020B0503020204020204" pitchFamily="34" charset="-122"/>
              </a:rPr>
              <a:t>失衡</a:t>
            </a:r>
            <a:r>
              <a:rPr lang="en-US" altLang="zh-CN" sz="2400" dirty="0" smtClean="0">
                <a:solidFill>
                  <a:prstClr val="white"/>
                </a:solidFill>
                <a:latin typeface="微软雅黑" panose="020B0503020204020204" pitchFamily="34" charset="-122"/>
                <a:ea typeface="微软雅黑" panose="020B0503020204020204" pitchFamily="34" charset="-122"/>
              </a:rPr>
              <a:t>——</a:t>
            </a:r>
            <a:r>
              <a:rPr lang="zh-CN" altLang="en-US" sz="2400" dirty="0" smtClean="0">
                <a:solidFill>
                  <a:prstClr val="white"/>
                </a:solidFill>
                <a:latin typeface="微软雅黑" panose="020B0503020204020204" pitchFamily="34" charset="-122"/>
                <a:ea typeface="微软雅黑" panose="020B0503020204020204" pitchFamily="34" charset="-122"/>
              </a:rPr>
              <a:t>全球</a:t>
            </a:r>
            <a:r>
              <a:rPr lang="zh-CN" altLang="en-US" sz="2400" dirty="0">
                <a:solidFill>
                  <a:prstClr val="white"/>
                </a:solidFill>
                <a:latin typeface="微软雅黑" panose="020B0503020204020204" pitchFamily="34" charset="-122"/>
                <a:ea typeface="微软雅黑" panose="020B0503020204020204" pitchFamily="34" charset="-122"/>
              </a:rPr>
              <a:t>价值链</a:t>
            </a:r>
            <a:r>
              <a:rPr lang="zh-CN" altLang="en-US" sz="2400" dirty="0" smtClean="0">
                <a:solidFill>
                  <a:prstClr val="white"/>
                </a:solidFill>
                <a:latin typeface="微软雅黑" panose="020B0503020204020204" pitchFamily="34" charset="-122"/>
                <a:ea typeface="微软雅黑" panose="020B0503020204020204" pitchFamily="34" charset="-122"/>
              </a:rPr>
              <a:t>参与度</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9" name="矩形 8"/>
          <p:cNvSpPr/>
          <p:nvPr/>
        </p:nvSpPr>
        <p:spPr>
          <a:xfrm>
            <a:off x="508266" y="1613657"/>
            <a:ext cx="11013174" cy="1015663"/>
          </a:xfrm>
          <a:prstGeom prst="rect">
            <a:avLst/>
          </a:prstGeom>
        </p:spPr>
        <p:txBody>
          <a:bodyPr wrap="square">
            <a:spAutoFit/>
          </a:bodyPr>
          <a:lstStyle/>
          <a:p>
            <a:pPr algn="just"/>
            <a:r>
              <a:rPr lang="zh-CN" altLang="en-US" sz="2000" dirty="0">
                <a:latin typeface="+mn-ea"/>
                <a:cs typeface="Arial" panose="020B0604020202020204" pitchFamily="34" charset="0"/>
              </a:rPr>
              <a:t>全球价值链参与度指数（</a:t>
            </a:r>
            <a:r>
              <a:rPr lang="en-US" altLang="zh-CN" sz="2000" dirty="0">
                <a:latin typeface="+mn-ea"/>
                <a:cs typeface="Arial" panose="020B0604020202020204" pitchFamily="34" charset="0"/>
              </a:rPr>
              <a:t>GVC - Participation</a:t>
            </a:r>
            <a:r>
              <a:rPr lang="zh-CN" altLang="en-US" sz="2000" dirty="0">
                <a:latin typeface="+mn-ea"/>
                <a:cs typeface="Arial" panose="020B0604020202020204" pitchFamily="34" charset="0"/>
              </a:rPr>
              <a:t>指数）</a:t>
            </a:r>
            <a:endParaRPr lang="zh-CN" altLang="en-US" sz="2000" dirty="0">
              <a:latin typeface="+mn-ea"/>
              <a:cs typeface="Arial" panose="020B0604020202020204" pitchFamily="34" charset="0"/>
            </a:endParaRPr>
          </a:p>
          <a:p>
            <a:pPr algn="just"/>
            <a:r>
              <a:rPr lang="en-US" altLang="zh-CN" sz="2000" dirty="0">
                <a:latin typeface="+mn-ea"/>
                <a:cs typeface="Arial" panose="020B0604020202020204" pitchFamily="34" charset="0"/>
              </a:rPr>
              <a:t> </a:t>
            </a:r>
            <a:r>
              <a:rPr lang="en-US" altLang="zh-CN" sz="2000" dirty="0" smtClean="0">
                <a:latin typeface="+mn-ea"/>
                <a:cs typeface="Arial" panose="020B0604020202020204" pitchFamily="34" charset="0"/>
              </a:rPr>
              <a:t>   GVC</a:t>
            </a:r>
            <a:r>
              <a:rPr lang="zh-CN" altLang="en-US" sz="2000" dirty="0">
                <a:latin typeface="+mn-ea"/>
                <a:cs typeface="Arial" panose="020B0604020202020204" pitchFamily="34" charset="0"/>
              </a:rPr>
              <a:t>参与度指数是由库普曼（</a:t>
            </a:r>
            <a:r>
              <a:rPr lang="en-US" altLang="zh-CN" sz="2000" dirty="0" err="1">
                <a:latin typeface="+mn-ea"/>
                <a:cs typeface="Arial" panose="020B0604020202020204" pitchFamily="34" charset="0"/>
              </a:rPr>
              <a:t>Koopman</a:t>
            </a:r>
            <a:r>
              <a:rPr lang="zh-CN" altLang="en-US" sz="2000" dirty="0">
                <a:latin typeface="+mn-ea"/>
                <a:cs typeface="Arial" panose="020B0604020202020204" pitchFamily="34" charset="0"/>
              </a:rPr>
              <a:t>，</a:t>
            </a:r>
            <a:r>
              <a:rPr lang="en-US" altLang="zh-CN" sz="2000" dirty="0">
                <a:latin typeface="+mn-ea"/>
                <a:cs typeface="Arial" panose="020B0604020202020204" pitchFamily="34" charset="0"/>
              </a:rPr>
              <a:t>2010</a:t>
            </a:r>
            <a:r>
              <a:rPr lang="zh-CN" altLang="en-US" sz="2000" dirty="0">
                <a:latin typeface="+mn-ea"/>
                <a:cs typeface="Arial" panose="020B0604020202020204" pitchFamily="34" charset="0"/>
              </a:rPr>
              <a:t>）在贸易增值框架下提出的全球价值链度量指标之一，能够实现对一国在全球价值链中的分工地位的测度</a:t>
            </a:r>
            <a:r>
              <a:rPr lang="zh-CN" altLang="en-US" sz="2000" dirty="0" smtClean="0">
                <a:latin typeface="+mn-ea"/>
                <a:cs typeface="Arial" panose="020B0604020202020204" pitchFamily="34" charset="0"/>
              </a:rPr>
              <a:t>。</a:t>
            </a:r>
            <a:endParaRPr lang="zh-CN" altLang="en-US" sz="2000" dirty="0">
              <a:latin typeface="+mn-ea"/>
              <a:cs typeface="Arial" panose="020B0604020202020204" pitchFamily="34" charset="0"/>
            </a:endParaRPr>
          </a:p>
        </p:txBody>
      </p:sp>
      <p:sp>
        <p:nvSpPr>
          <p:cNvPr id="11"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 name="Rectangle 4"/>
          <p:cNvSpPr>
            <a:spLocks noChangeArrowheads="1"/>
          </p:cNvSpPr>
          <p:nvPr/>
        </p:nvSpPr>
        <p:spPr bwMode="auto">
          <a:xfrm>
            <a:off x="3143794" y="33345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15" name="对象 14"/>
          <p:cNvGraphicFramePr>
            <a:graphicFrameLocks noChangeAspect="1"/>
          </p:cNvGraphicFramePr>
          <p:nvPr/>
        </p:nvGraphicFramePr>
        <p:xfrm>
          <a:off x="2555965" y="2629320"/>
          <a:ext cx="5151121" cy="1053639"/>
        </p:xfrm>
        <a:graphic>
          <a:graphicData uri="http://schemas.openxmlformats.org/presentationml/2006/ole">
            <mc:AlternateContent xmlns:mc="http://schemas.openxmlformats.org/markup-compatibility/2006">
              <mc:Choice xmlns:v="urn:schemas-microsoft-com:vml" Requires="v">
                <p:oleObj spid="_x0000_s4112" name="" r:id="rId1" imgW="2095500" imgH="431800" progId="Equation.KSEE3">
                  <p:embed/>
                </p:oleObj>
              </mc:Choice>
              <mc:Fallback>
                <p:oleObj name="" r:id="rId1" imgW="2095500" imgH="431800" progId="Equation.KSEE3">
                  <p:embed/>
                  <p:pic>
                    <p:nvPicPr>
                      <p:cNvPr id="0" name="Objec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965" y="2629320"/>
                        <a:ext cx="5151121" cy="1053639"/>
                      </a:xfrm>
                      <a:prstGeom prst="rect">
                        <a:avLst/>
                      </a:prstGeom>
                      <a:noFill/>
                    </p:spPr>
                  </p:pic>
                </p:oleObj>
              </mc:Fallback>
            </mc:AlternateContent>
          </a:graphicData>
        </a:graphic>
      </p:graphicFrame>
      <p:sp>
        <p:nvSpPr>
          <p:cNvPr id="17" name="文本框 16"/>
          <p:cNvSpPr txBox="1"/>
          <p:nvPr/>
        </p:nvSpPr>
        <p:spPr>
          <a:xfrm>
            <a:off x="508266" y="3682959"/>
            <a:ext cx="11117677" cy="2246769"/>
          </a:xfrm>
          <a:prstGeom prst="rect">
            <a:avLst/>
          </a:prstGeom>
          <a:noFill/>
        </p:spPr>
        <p:txBody>
          <a:bodyPr wrap="square" rtlCol="0">
            <a:spAutoFit/>
          </a:bodyPr>
          <a:lstStyle/>
          <a:p>
            <a:pPr algn="just"/>
            <a:r>
              <a:rPr lang="zh-CN" altLang="en-US" sz="2000" dirty="0">
                <a:latin typeface="Arial" panose="020B0604020202020204" pitchFamily="34" charset="0"/>
                <a:cs typeface="Arial" panose="020B0604020202020204" pitchFamily="34" charset="0"/>
              </a:rPr>
              <a:t>在上式（</a:t>
            </a:r>
            <a:r>
              <a:rPr lang="en-US" altLang="zh-CN" sz="2000" dirty="0">
                <a:latin typeface="Arial" panose="020B0604020202020204" pitchFamily="34" charset="0"/>
                <a:cs typeface="Arial" panose="020B0604020202020204" pitchFamily="34" charset="0"/>
              </a:rPr>
              <a:t>1</a:t>
            </a:r>
            <a:r>
              <a:rPr lang="zh-CN" altLang="en-US" sz="2000" dirty="0">
                <a:latin typeface="Arial" panose="020B0604020202020204" pitchFamily="34" charset="0"/>
                <a:cs typeface="Arial" panose="020B0604020202020204" pitchFamily="34" charset="0"/>
              </a:rPr>
              <a:t>）中， 是指</a:t>
            </a:r>
            <a:r>
              <a:rPr lang="en-US" altLang="zh-CN" sz="2000" dirty="0">
                <a:latin typeface="Arial" panose="020B0604020202020204" pitchFamily="34" charset="0"/>
                <a:cs typeface="Arial" panose="020B0604020202020204" pitchFamily="34" charset="0"/>
              </a:rPr>
              <a:t>r</a:t>
            </a:r>
            <a:r>
              <a:rPr lang="zh-CN" altLang="en-US" sz="2000" dirty="0">
                <a:latin typeface="Arial" panose="020B0604020202020204" pitchFamily="34" charset="0"/>
                <a:cs typeface="Arial" panose="020B0604020202020204" pitchFamily="34" charset="0"/>
              </a:rPr>
              <a:t>国家中的</a:t>
            </a:r>
            <a:r>
              <a:rPr lang="en-US" altLang="zh-CN" sz="2000" dirty="0" err="1">
                <a:latin typeface="Arial" panose="020B0604020202020204" pitchFamily="34" charset="0"/>
                <a:cs typeface="Arial" panose="020B0604020202020204" pitchFamily="34" charset="0"/>
              </a:rPr>
              <a:t>i</a:t>
            </a:r>
            <a:r>
              <a:rPr lang="zh-CN" altLang="en-US" sz="2000" dirty="0">
                <a:latin typeface="Arial" panose="020B0604020202020204" pitchFamily="34" charset="0"/>
                <a:cs typeface="Arial" panose="020B0604020202020204" pitchFamily="34" charset="0"/>
              </a:rPr>
              <a:t>产业在国内的间接增加值部分，亦即</a:t>
            </a:r>
            <a:r>
              <a:rPr lang="en-US" altLang="zh-CN" sz="2000" dirty="0">
                <a:latin typeface="Arial" panose="020B0604020202020204" pitchFamily="34" charset="0"/>
                <a:cs typeface="Arial" panose="020B0604020202020204" pitchFamily="34" charset="0"/>
              </a:rPr>
              <a:t>r</a:t>
            </a:r>
            <a:r>
              <a:rPr lang="zh-CN" altLang="en-US" sz="2000" dirty="0">
                <a:latin typeface="Arial" panose="020B0604020202020204" pitchFamily="34" charset="0"/>
                <a:cs typeface="Arial" panose="020B0604020202020204" pitchFamily="34" charset="0"/>
              </a:rPr>
              <a:t>国中</a:t>
            </a:r>
            <a:r>
              <a:rPr lang="en-US" altLang="zh-CN" sz="2000" dirty="0" err="1">
                <a:latin typeface="Arial" panose="020B0604020202020204" pitchFamily="34" charset="0"/>
                <a:cs typeface="Arial" panose="020B0604020202020204" pitchFamily="34" charset="0"/>
              </a:rPr>
              <a:t>i</a:t>
            </a:r>
            <a:r>
              <a:rPr lang="zh-CN" altLang="en-US" sz="2000" dirty="0">
                <a:latin typeface="Arial" panose="020B0604020202020204" pitchFamily="34" charset="0"/>
                <a:cs typeface="Arial" panose="020B0604020202020204" pitchFamily="34" charset="0"/>
              </a:rPr>
              <a:t>产业的中间产品经过别国进口后再出口所产生的增加值； 是指</a:t>
            </a:r>
            <a:r>
              <a:rPr lang="en-US" altLang="zh-CN" sz="2000" dirty="0">
                <a:latin typeface="Arial" panose="020B0604020202020204" pitchFamily="34" charset="0"/>
                <a:cs typeface="Arial" panose="020B0604020202020204" pitchFamily="34" charset="0"/>
              </a:rPr>
              <a:t>r</a:t>
            </a:r>
            <a:r>
              <a:rPr lang="zh-CN" altLang="en-US" sz="2000" dirty="0">
                <a:latin typeface="Arial" panose="020B0604020202020204" pitchFamily="34" charset="0"/>
                <a:cs typeface="Arial" panose="020B0604020202020204" pitchFamily="34" charset="0"/>
              </a:rPr>
              <a:t>国中</a:t>
            </a:r>
            <a:r>
              <a:rPr lang="en-US" altLang="zh-CN" sz="2000" dirty="0" err="1">
                <a:latin typeface="Arial" panose="020B0604020202020204" pitchFamily="34" charset="0"/>
                <a:cs typeface="Arial" panose="020B0604020202020204" pitchFamily="34" charset="0"/>
              </a:rPr>
              <a:t>i</a:t>
            </a:r>
            <a:r>
              <a:rPr lang="zh-CN" altLang="en-US" sz="2000" dirty="0">
                <a:latin typeface="Arial" panose="020B0604020202020204" pitchFamily="34" charset="0"/>
                <a:cs typeface="Arial" panose="020B0604020202020204" pitchFamily="34" charset="0"/>
              </a:rPr>
              <a:t>产业出口中的国外增加值部分； 是指</a:t>
            </a:r>
            <a:r>
              <a:rPr lang="en-US" altLang="zh-CN" sz="2000" dirty="0">
                <a:latin typeface="Arial" panose="020B0604020202020204" pitchFamily="34" charset="0"/>
                <a:cs typeface="Arial" panose="020B0604020202020204" pitchFamily="34" charset="0"/>
              </a:rPr>
              <a:t>r</a:t>
            </a:r>
            <a:r>
              <a:rPr lang="zh-CN" altLang="en-US" sz="2000" dirty="0">
                <a:latin typeface="Arial" panose="020B0604020202020204" pitchFamily="34" charset="0"/>
                <a:cs typeface="Arial" panose="020B0604020202020204" pitchFamily="34" charset="0"/>
              </a:rPr>
              <a:t>国中</a:t>
            </a:r>
            <a:r>
              <a:rPr lang="en-US" altLang="zh-CN" sz="2000" dirty="0" err="1">
                <a:latin typeface="Arial" panose="020B0604020202020204" pitchFamily="34" charset="0"/>
                <a:cs typeface="Arial" panose="020B0604020202020204" pitchFamily="34" charset="0"/>
              </a:rPr>
              <a:t>i</a:t>
            </a:r>
            <a:r>
              <a:rPr lang="zh-CN" altLang="en-US" sz="2000" dirty="0">
                <a:latin typeface="Arial" panose="020B0604020202020204" pitchFamily="34" charset="0"/>
                <a:cs typeface="Arial" panose="020B0604020202020204" pitchFamily="34" charset="0"/>
              </a:rPr>
              <a:t>产业的总出口； 是指</a:t>
            </a:r>
            <a:r>
              <a:rPr lang="en-US" altLang="zh-CN" sz="2000" dirty="0">
                <a:latin typeface="Arial" panose="020B0604020202020204" pitchFamily="34" charset="0"/>
                <a:cs typeface="Arial" panose="020B0604020202020204" pitchFamily="34" charset="0"/>
              </a:rPr>
              <a:t>GVC</a:t>
            </a:r>
            <a:r>
              <a:rPr lang="zh-CN" altLang="en-US" sz="2000" dirty="0">
                <a:latin typeface="Arial" panose="020B0604020202020204" pitchFamily="34" charset="0"/>
                <a:cs typeface="Arial" panose="020B0604020202020204" pitchFamily="34" charset="0"/>
              </a:rPr>
              <a:t>前向参与度，表示</a:t>
            </a:r>
            <a:r>
              <a:rPr lang="en-US" altLang="zh-CN" sz="2000" dirty="0">
                <a:latin typeface="Arial" panose="020B0604020202020204" pitchFamily="34" charset="0"/>
                <a:cs typeface="Arial" panose="020B0604020202020204" pitchFamily="34" charset="0"/>
              </a:rPr>
              <a:t>r</a:t>
            </a:r>
            <a:r>
              <a:rPr lang="zh-CN" altLang="en-US" sz="2000" dirty="0">
                <a:latin typeface="Arial" panose="020B0604020202020204" pitchFamily="34" charset="0"/>
                <a:cs typeface="Arial" panose="020B0604020202020204" pitchFamily="34" charset="0"/>
              </a:rPr>
              <a:t>国中</a:t>
            </a:r>
            <a:r>
              <a:rPr lang="en-US" altLang="zh-CN" sz="2000" dirty="0" err="1">
                <a:latin typeface="Arial" panose="020B0604020202020204" pitchFamily="34" charset="0"/>
                <a:cs typeface="Arial" panose="020B0604020202020204" pitchFamily="34" charset="0"/>
              </a:rPr>
              <a:t>i</a:t>
            </a:r>
            <a:r>
              <a:rPr lang="zh-CN" altLang="en-US" sz="2000" dirty="0">
                <a:latin typeface="Arial" panose="020B0604020202020204" pitchFamily="34" charset="0"/>
                <a:cs typeface="Arial" panose="020B0604020202020204" pitchFamily="34" charset="0"/>
              </a:rPr>
              <a:t>产业间接增加值占</a:t>
            </a:r>
            <a:r>
              <a:rPr lang="en-US" altLang="zh-CN" sz="2000" dirty="0" err="1">
                <a:latin typeface="Arial" panose="020B0604020202020204" pitchFamily="34" charset="0"/>
                <a:cs typeface="Arial" panose="020B0604020202020204" pitchFamily="34" charset="0"/>
              </a:rPr>
              <a:t>i</a:t>
            </a:r>
            <a:r>
              <a:rPr lang="zh-CN" altLang="en-US" sz="2000" dirty="0">
                <a:latin typeface="Arial" panose="020B0604020202020204" pitchFamily="34" charset="0"/>
                <a:cs typeface="Arial" panose="020B0604020202020204" pitchFamily="34" charset="0"/>
              </a:rPr>
              <a:t>产业总出口的比重，</a:t>
            </a:r>
            <a:r>
              <a:rPr lang="en-US" altLang="zh-CN" sz="2000" dirty="0">
                <a:latin typeface="Arial" panose="020B0604020202020204" pitchFamily="34" charset="0"/>
                <a:cs typeface="Arial" panose="020B0604020202020204" pitchFamily="34" charset="0"/>
              </a:rPr>
              <a:t>GVC</a:t>
            </a:r>
            <a:r>
              <a:rPr lang="zh-CN" altLang="en-US" sz="2000" dirty="0">
                <a:latin typeface="Arial" panose="020B0604020202020204" pitchFamily="34" charset="0"/>
                <a:cs typeface="Arial" panose="020B0604020202020204" pitchFamily="34" charset="0"/>
              </a:rPr>
              <a:t>前向参与度越大越说明</a:t>
            </a:r>
            <a:r>
              <a:rPr lang="en-US" altLang="zh-CN" sz="2000" dirty="0" err="1">
                <a:latin typeface="Arial" panose="020B0604020202020204" pitchFamily="34" charset="0"/>
                <a:cs typeface="Arial" panose="020B0604020202020204" pitchFamily="34" charset="0"/>
              </a:rPr>
              <a:t>i</a:t>
            </a:r>
            <a:r>
              <a:rPr lang="zh-CN" altLang="en-US" sz="2000" dirty="0">
                <a:latin typeface="Arial" panose="020B0604020202020204" pitchFamily="34" charset="0"/>
                <a:cs typeface="Arial" panose="020B0604020202020204" pitchFamily="34" charset="0"/>
              </a:rPr>
              <a:t>产业处于全球价值链的上游，反之则处于下游； 是指</a:t>
            </a:r>
            <a:r>
              <a:rPr lang="en-US" altLang="zh-CN" sz="2000" dirty="0">
                <a:latin typeface="Arial" panose="020B0604020202020204" pitchFamily="34" charset="0"/>
                <a:cs typeface="Arial" panose="020B0604020202020204" pitchFamily="34" charset="0"/>
              </a:rPr>
              <a:t>GVC</a:t>
            </a:r>
            <a:r>
              <a:rPr lang="zh-CN" altLang="en-US" sz="2000" dirty="0">
                <a:latin typeface="Arial" panose="020B0604020202020204" pitchFamily="34" charset="0"/>
                <a:cs typeface="Arial" panose="020B0604020202020204" pitchFamily="34" charset="0"/>
              </a:rPr>
              <a:t>后向参与度，同理，其表示</a:t>
            </a:r>
            <a:r>
              <a:rPr lang="en-US" altLang="zh-CN" sz="2000" dirty="0">
                <a:latin typeface="Arial" panose="020B0604020202020204" pitchFamily="34" charset="0"/>
                <a:cs typeface="Arial" panose="020B0604020202020204" pitchFamily="34" charset="0"/>
              </a:rPr>
              <a:t>r</a:t>
            </a:r>
            <a:r>
              <a:rPr lang="zh-CN" altLang="en-US" sz="2000" dirty="0">
                <a:latin typeface="Arial" panose="020B0604020202020204" pitchFamily="34" charset="0"/>
                <a:cs typeface="Arial" panose="020B0604020202020204" pitchFamily="34" charset="0"/>
              </a:rPr>
              <a:t>国</a:t>
            </a:r>
            <a:r>
              <a:rPr lang="en-US" altLang="zh-CN" sz="2000" dirty="0" err="1">
                <a:latin typeface="Arial" panose="020B0604020202020204" pitchFamily="34" charset="0"/>
                <a:cs typeface="Arial" panose="020B0604020202020204" pitchFamily="34" charset="0"/>
              </a:rPr>
              <a:t>i</a:t>
            </a:r>
            <a:r>
              <a:rPr lang="zh-CN" altLang="en-US" sz="2000" dirty="0">
                <a:latin typeface="Arial" panose="020B0604020202020204" pitchFamily="34" charset="0"/>
                <a:cs typeface="Arial" panose="020B0604020202020204" pitchFamily="34" charset="0"/>
              </a:rPr>
              <a:t>产业出口中的国外增加值占总出口的比重，</a:t>
            </a:r>
            <a:r>
              <a:rPr lang="en-US" altLang="zh-CN" sz="2000" dirty="0">
                <a:latin typeface="Arial" panose="020B0604020202020204" pitchFamily="34" charset="0"/>
                <a:cs typeface="Arial" panose="020B0604020202020204" pitchFamily="34" charset="0"/>
              </a:rPr>
              <a:t>GVC</a:t>
            </a:r>
            <a:r>
              <a:rPr lang="zh-CN" altLang="en-US" sz="2000" dirty="0">
                <a:latin typeface="Arial" panose="020B0604020202020204" pitchFamily="34" charset="0"/>
                <a:cs typeface="Arial" panose="020B0604020202020204" pitchFamily="34" charset="0"/>
              </a:rPr>
              <a:t>后向参与度越大越说明</a:t>
            </a:r>
            <a:r>
              <a:rPr lang="en-US" altLang="zh-CN" sz="2000" dirty="0" err="1">
                <a:latin typeface="Arial" panose="020B0604020202020204" pitchFamily="34" charset="0"/>
                <a:cs typeface="Arial" panose="020B0604020202020204" pitchFamily="34" charset="0"/>
              </a:rPr>
              <a:t>i</a:t>
            </a:r>
            <a:r>
              <a:rPr lang="zh-CN" altLang="en-US" sz="2000" dirty="0">
                <a:latin typeface="Arial" panose="020B0604020202020204" pitchFamily="34" charset="0"/>
                <a:cs typeface="Arial" panose="020B0604020202020204" pitchFamily="34" charset="0"/>
              </a:rPr>
              <a:t>产业处于全球价值链的下游，反之则处于上游。总体来看，</a:t>
            </a:r>
            <a:r>
              <a:rPr lang="en-US" altLang="zh-CN" sz="2000" dirty="0">
                <a:latin typeface="Arial" panose="020B0604020202020204" pitchFamily="34" charset="0"/>
                <a:cs typeface="Arial" panose="020B0604020202020204" pitchFamily="34" charset="0"/>
              </a:rPr>
              <a:t>GVC - Participation</a:t>
            </a:r>
            <a:r>
              <a:rPr lang="zh-CN" altLang="en-US" sz="2000" dirty="0">
                <a:latin typeface="Arial" panose="020B0604020202020204" pitchFamily="34" charset="0"/>
                <a:cs typeface="Arial" panose="020B0604020202020204" pitchFamily="34" charset="0"/>
              </a:rPr>
              <a:t>指数数值越大，则说明该国参与全球价值链的程度越深；反之，则参与全球价值链的程度越浅。</a:t>
            </a:r>
            <a:endParaRPr lang="zh-CN" altLang="en-US"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949"/>
                            </p:stCondLst>
                            <p:childTnLst>
                              <p:par>
                                <p:cTn id="13" presetID="16" presetClass="entr" presetSubtype="37"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p:nvPr/>
        </p:nvSpPr>
        <p:spPr>
          <a:xfrm>
            <a:off x="876213" y="157969"/>
            <a:ext cx="3800290" cy="523220"/>
          </a:xfrm>
          <a:prstGeom prst="rect">
            <a:avLst/>
          </a:prstGeom>
          <a:noFill/>
        </p:spPr>
        <p:txBody>
          <a:bodyPr wrap="square" rtlCol="0">
            <a:spAutoFit/>
          </a:bodyPr>
          <a:lstStyle/>
          <a:p>
            <a:pPr defTabSz="1218565"/>
            <a:r>
              <a:rPr lang="zh-CN" altLang="en-US" sz="2800" b="1" dirty="0" smtClean="0">
                <a:solidFill>
                  <a:srgbClr val="005DA2"/>
                </a:solidFill>
                <a:latin typeface="微软雅黑" panose="020B0503020204020204" pitchFamily="34" charset="-122"/>
                <a:ea typeface="微软雅黑" panose="020B0503020204020204" pitchFamily="34" charset="-122"/>
              </a:rPr>
              <a:t>中美贸易争端背景介绍</a:t>
            </a:r>
            <a:endParaRPr lang="zh-CN" altLang="en-US" sz="2800" b="1" dirty="0">
              <a:solidFill>
                <a:srgbClr val="005DA2"/>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876213" y="678709"/>
            <a:ext cx="11315787" cy="1541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0" y="144765"/>
            <a:ext cx="777046" cy="5493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Arial" panose="020B0604020202020204" pitchFamily="34" charset="0"/>
                <a:cs typeface="Arial" panose="020B0604020202020204" pitchFamily="34" charset="0"/>
              </a:rPr>
              <a:t>2</a:t>
            </a:r>
            <a:endParaRPr lang="zh-CN" altLang="en-US" sz="4000" dirty="0">
              <a:latin typeface="Arial" panose="020B0604020202020204" pitchFamily="34" charset="0"/>
              <a:cs typeface="Arial" panose="020B0604020202020204" pitchFamily="34" charset="0"/>
            </a:endParaRPr>
          </a:p>
        </p:txBody>
      </p:sp>
      <p:sp>
        <p:nvSpPr>
          <p:cNvPr id="6" name="矩形 5"/>
          <p:cNvSpPr/>
          <p:nvPr/>
        </p:nvSpPr>
        <p:spPr>
          <a:xfrm>
            <a:off x="508267" y="958341"/>
            <a:ext cx="5558440" cy="463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defTabSz="1218565"/>
            <a:r>
              <a:rPr lang="en-US" altLang="zh-CN" sz="2400" dirty="0" smtClean="0">
                <a:solidFill>
                  <a:prstClr val="white"/>
                </a:solidFill>
                <a:latin typeface="微软雅黑" panose="020B0503020204020204" pitchFamily="34" charset="-122"/>
                <a:ea typeface="微软雅黑" panose="020B0503020204020204" pitchFamily="34" charset="-122"/>
              </a:rPr>
              <a:t>2.2</a:t>
            </a:r>
            <a:r>
              <a:rPr lang="zh-CN" altLang="en-US" sz="2400" dirty="0">
                <a:solidFill>
                  <a:prstClr val="white"/>
                </a:solidFill>
                <a:latin typeface="微软雅黑" panose="020B0503020204020204" pitchFamily="34" charset="-122"/>
                <a:ea typeface="微软雅黑" panose="020B0503020204020204" pitchFamily="34" charset="-122"/>
              </a:rPr>
              <a:t>中美贸易</a:t>
            </a:r>
            <a:r>
              <a:rPr lang="zh-CN" altLang="en-US" sz="2400" dirty="0" smtClean="0">
                <a:solidFill>
                  <a:prstClr val="white"/>
                </a:solidFill>
                <a:latin typeface="微软雅黑" panose="020B0503020204020204" pitchFamily="34" charset="-122"/>
                <a:ea typeface="微软雅黑" panose="020B0503020204020204" pitchFamily="34" charset="-122"/>
              </a:rPr>
              <a:t>失衡</a:t>
            </a:r>
            <a:r>
              <a:rPr lang="en-US" altLang="zh-CN" sz="2400" dirty="0" smtClean="0">
                <a:solidFill>
                  <a:prstClr val="white"/>
                </a:solidFill>
                <a:latin typeface="微软雅黑" panose="020B0503020204020204" pitchFamily="34" charset="-122"/>
                <a:ea typeface="微软雅黑" panose="020B0503020204020204" pitchFamily="34" charset="-122"/>
              </a:rPr>
              <a:t>——</a:t>
            </a:r>
            <a:r>
              <a:rPr lang="zh-CN" altLang="en-US" sz="2400" dirty="0" smtClean="0">
                <a:solidFill>
                  <a:prstClr val="white"/>
                </a:solidFill>
                <a:latin typeface="微软雅黑" panose="020B0503020204020204" pitchFamily="34" charset="-122"/>
                <a:ea typeface="微软雅黑" panose="020B0503020204020204" pitchFamily="34" charset="-122"/>
              </a:rPr>
              <a:t>全球</a:t>
            </a:r>
            <a:r>
              <a:rPr lang="zh-CN" altLang="en-US" sz="2400" dirty="0">
                <a:solidFill>
                  <a:prstClr val="white"/>
                </a:solidFill>
                <a:latin typeface="微软雅黑" panose="020B0503020204020204" pitchFamily="34" charset="-122"/>
                <a:ea typeface="微软雅黑" panose="020B0503020204020204" pitchFamily="34" charset="-122"/>
              </a:rPr>
              <a:t>价值链</a:t>
            </a:r>
            <a:r>
              <a:rPr lang="zh-CN" altLang="en-US" sz="2400" dirty="0" smtClean="0">
                <a:solidFill>
                  <a:prstClr val="white"/>
                </a:solidFill>
                <a:latin typeface="微软雅黑" panose="020B0503020204020204" pitchFamily="34" charset="-122"/>
                <a:ea typeface="微软雅黑" panose="020B0503020204020204" pitchFamily="34" charset="-122"/>
              </a:rPr>
              <a:t>参与度</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11"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 name="Rectangle 4"/>
          <p:cNvSpPr>
            <a:spLocks noChangeArrowheads="1"/>
          </p:cNvSpPr>
          <p:nvPr/>
        </p:nvSpPr>
        <p:spPr bwMode="auto">
          <a:xfrm>
            <a:off x="3143794" y="33345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5122" name="图片 1" descr="C:\Users\Fitz\Desktop\中美贸易额数据\图1-中国GVC参与度.png图1-中国GVC参与度"/>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77046" y="1560334"/>
            <a:ext cx="4973982" cy="321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图片 2" descr="C:\Users\Fitz\Desktop\中美贸易额数据\图2-美国GVC参与度.png图2-美国GVC参与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0746" y="1560334"/>
            <a:ext cx="4918624" cy="321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nvSpPr>
        <p:spPr>
          <a:xfrm>
            <a:off x="777046" y="4773058"/>
            <a:ext cx="4973982" cy="400110"/>
          </a:xfrm>
          <a:prstGeom prst="rect">
            <a:avLst/>
          </a:prstGeom>
          <a:noFill/>
        </p:spPr>
        <p:txBody>
          <a:bodyPr wrap="square" rtlCol="0">
            <a:spAutoFit/>
          </a:bodyPr>
          <a:lstStyle/>
          <a:p>
            <a:pPr algn="ctr"/>
            <a:r>
              <a:rPr lang="zh-CN" altLang="en-US" sz="2000" dirty="0" smtClean="0">
                <a:latin typeface="Arial" panose="020B0604020202020204" pitchFamily="34" charset="0"/>
                <a:cs typeface="Arial" panose="020B0604020202020204" pitchFamily="34" charset="0"/>
              </a:rPr>
              <a:t>图</a:t>
            </a:r>
            <a:r>
              <a:rPr lang="en-US" altLang="zh-CN" sz="2000" dirty="0" smtClean="0">
                <a:latin typeface="Arial" panose="020B0604020202020204" pitchFamily="34" charset="0"/>
                <a:cs typeface="Arial" panose="020B0604020202020204" pitchFamily="34" charset="0"/>
              </a:rPr>
              <a:t>3 </a:t>
            </a:r>
            <a:r>
              <a:rPr lang="zh-CN" altLang="en-US" sz="2000" dirty="0" smtClean="0">
                <a:latin typeface="Arial" panose="020B0604020202020204" pitchFamily="34" charset="0"/>
                <a:cs typeface="Arial" panose="020B0604020202020204" pitchFamily="34" charset="0"/>
              </a:rPr>
              <a:t>中国</a:t>
            </a:r>
            <a:r>
              <a:rPr lang="en-US" altLang="zh-CN" sz="2000" dirty="0">
                <a:latin typeface="Arial" panose="020B0604020202020204" pitchFamily="34" charset="0"/>
                <a:cs typeface="Arial" panose="020B0604020202020204" pitchFamily="34" charset="0"/>
              </a:rPr>
              <a:t>GVC</a:t>
            </a:r>
            <a:r>
              <a:rPr lang="zh-CN" altLang="en-US" sz="2000" dirty="0">
                <a:latin typeface="Arial" panose="020B0604020202020204" pitchFamily="34" charset="0"/>
                <a:cs typeface="Arial" panose="020B0604020202020204" pitchFamily="34" charset="0"/>
              </a:rPr>
              <a:t>参与度指数</a:t>
            </a:r>
            <a:endParaRPr lang="zh-CN" altLang="en-US" sz="2000" dirty="0">
              <a:latin typeface="Arial" panose="020B0604020202020204" pitchFamily="34" charset="0"/>
              <a:cs typeface="Arial" panose="020B0604020202020204" pitchFamily="34" charset="0"/>
            </a:endParaRPr>
          </a:p>
        </p:txBody>
      </p:sp>
      <p:sp>
        <p:nvSpPr>
          <p:cNvPr id="7" name="文本框 6"/>
          <p:cNvSpPr txBox="1"/>
          <p:nvPr/>
        </p:nvSpPr>
        <p:spPr>
          <a:xfrm>
            <a:off x="6380745" y="4773058"/>
            <a:ext cx="4918624" cy="400110"/>
          </a:xfrm>
          <a:prstGeom prst="rect">
            <a:avLst/>
          </a:prstGeom>
          <a:noFill/>
        </p:spPr>
        <p:txBody>
          <a:bodyPr wrap="square" rtlCol="0">
            <a:spAutoFit/>
          </a:bodyPr>
          <a:lstStyle/>
          <a:p>
            <a:pPr algn="ctr"/>
            <a:r>
              <a:rPr lang="zh-CN" altLang="en-US" sz="2000" dirty="0" smtClean="0">
                <a:latin typeface="Arial" panose="020B0604020202020204" pitchFamily="34" charset="0"/>
                <a:cs typeface="Arial" panose="020B0604020202020204" pitchFamily="34" charset="0"/>
              </a:rPr>
              <a:t>图</a:t>
            </a:r>
            <a:r>
              <a:rPr lang="en-US" altLang="zh-CN" sz="2000" dirty="0" smtClean="0">
                <a:latin typeface="Arial" panose="020B0604020202020204" pitchFamily="34" charset="0"/>
                <a:cs typeface="Arial" panose="020B0604020202020204" pitchFamily="34" charset="0"/>
              </a:rPr>
              <a:t>4 </a:t>
            </a:r>
            <a:r>
              <a:rPr lang="zh-CN" altLang="en-US" sz="2000" dirty="0" smtClean="0">
                <a:latin typeface="Arial" panose="020B0604020202020204" pitchFamily="34" charset="0"/>
                <a:cs typeface="Arial" panose="020B0604020202020204" pitchFamily="34" charset="0"/>
              </a:rPr>
              <a:t>美国</a:t>
            </a:r>
            <a:r>
              <a:rPr lang="en-US" altLang="zh-CN" sz="2000" dirty="0">
                <a:latin typeface="Arial" panose="020B0604020202020204" pitchFamily="34" charset="0"/>
                <a:cs typeface="Arial" panose="020B0604020202020204" pitchFamily="34" charset="0"/>
              </a:rPr>
              <a:t>GVC</a:t>
            </a:r>
            <a:r>
              <a:rPr lang="zh-CN" altLang="en-US" sz="2000" dirty="0">
                <a:latin typeface="Arial" panose="020B0604020202020204" pitchFamily="34" charset="0"/>
                <a:cs typeface="Arial" panose="020B0604020202020204" pitchFamily="34" charset="0"/>
              </a:rPr>
              <a:t>参与度指数</a:t>
            </a:r>
            <a:endParaRPr lang="zh-CN" altLang="en-US" sz="2000" dirty="0">
              <a:latin typeface="Arial" panose="020B0604020202020204" pitchFamily="34" charset="0"/>
              <a:cs typeface="Arial" panose="020B0604020202020204" pitchFamily="34" charset="0"/>
            </a:endParaRPr>
          </a:p>
        </p:txBody>
      </p:sp>
      <p:sp>
        <p:nvSpPr>
          <p:cNvPr id="10" name="文本框 9"/>
          <p:cNvSpPr txBox="1"/>
          <p:nvPr/>
        </p:nvSpPr>
        <p:spPr>
          <a:xfrm>
            <a:off x="777045" y="5128131"/>
            <a:ext cx="10522324" cy="1631216"/>
          </a:xfrm>
          <a:prstGeom prst="rect">
            <a:avLst/>
          </a:prstGeom>
          <a:noFill/>
        </p:spPr>
        <p:txBody>
          <a:bodyPr wrap="square" rtlCol="0">
            <a:spAutoFit/>
          </a:bodyPr>
          <a:lstStyle/>
          <a:p>
            <a:pPr algn="just"/>
            <a:r>
              <a:rPr lang="zh-CN" altLang="en-US" sz="2000" dirty="0">
                <a:latin typeface="+mn-ea"/>
                <a:cs typeface="Arial" panose="020B0604020202020204" pitchFamily="34" charset="0"/>
              </a:rPr>
              <a:t>从整体的趋势上看，中美两国</a:t>
            </a:r>
            <a:r>
              <a:rPr lang="en-US" altLang="zh-CN" sz="2000" dirty="0">
                <a:latin typeface="+mn-ea"/>
                <a:cs typeface="Arial" panose="020B0604020202020204" pitchFamily="34" charset="0"/>
              </a:rPr>
              <a:t>GVC</a:t>
            </a:r>
            <a:r>
              <a:rPr lang="zh-CN" altLang="en-US" sz="2000" dirty="0">
                <a:latin typeface="+mn-ea"/>
                <a:cs typeface="Arial" panose="020B0604020202020204" pitchFamily="34" charset="0"/>
              </a:rPr>
              <a:t>参与度指数走势基本趋同，均在</a:t>
            </a:r>
            <a:r>
              <a:rPr lang="en-US" altLang="zh-CN" sz="2000" dirty="0">
                <a:latin typeface="+mn-ea"/>
                <a:cs typeface="Arial" panose="020B0604020202020204" pitchFamily="34" charset="0"/>
              </a:rPr>
              <a:t>2008</a:t>
            </a:r>
            <a:r>
              <a:rPr lang="zh-CN" altLang="en-US" sz="2000" dirty="0">
                <a:latin typeface="+mn-ea"/>
                <a:cs typeface="Arial" panose="020B0604020202020204" pitchFamily="34" charset="0"/>
              </a:rPr>
              <a:t>年金融危机前夕达到了峰值，之后呈现一定的下滑趋势。从具体的数值上看</a:t>
            </a:r>
            <a:r>
              <a:rPr lang="zh-CN" altLang="en-US" sz="2000" dirty="0" smtClean="0">
                <a:latin typeface="+mn-ea"/>
                <a:cs typeface="Arial" panose="020B0604020202020204" pitchFamily="34" charset="0"/>
              </a:rPr>
              <a:t>，中国</a:t>
            </a:r>
            <a:r>
              <a:rPr lang="zh-CN" altLang="en-US" sz="2000" dirty="0">
                <a:latin typeface="+mn-ea"/>
                <a:cs typeface="Arial" panose="020B0604020202020204" pitchFamily="34" charset="0"/>
              </a:rPr>
              <a:t>近年来逐渐</a:t>
            </a:r>
            <a:r>
              <a:rPr lang="zh-CN" altLang="en-US" sz="2000" dirty="0" smtClean="0">
                <a:latin typeface="+mn-ea"/>
                <a:cs typeface="Arial" panose="020B0604020202020204" pitchFamily="34" charset="0"/>
              </a:rPr>
              <a:t>发展为</a:t>
            </a:r>
            <a:r>
              <a:rPr lang="zh-CN" altLang="en-US" sz="2000" dirty="0">
                <a:latin typeface="+mn-ea"/>
                <a:cs typeface="Arial" panose="020B0604020202020204" pitchFamily="34" charset="0"/>
              </a:rPr>
              <a:t>全球第一大出口国，所以从</a:t>
            </a:r>
            <a:r>
              <a:rPr lang="en-US" altLang="zh-CN" sz="2000" dirty="0">
                <a:latin typeface="+mn-ea"/>
                <a:cs typeface="Arial" panose="020B0604020202020204" pitchFamily="34" charset="0"/>
              </a:rPr>
              <a:t>2009</a:t>
            </a:r>
            <a:r>
              <a:rPr lang="zh-CN" altLang="en-US" sz="2000" dirty="0">
                <a:latin typeface="+mn-ea"/>
                <a:cs typeface="Arial" panose="020B0604020202020204" pitchFamily="34" charset="0"/>
              </a:rPr>
              <a:t>年</a:t>
            </a:r>
            <a:r>
              <a:rPr lang="zh-CN" altLang="en-US" sz="2000" dirty="0" smtClean="0">
                <a:latin typeface="+mn-ea"/>
                <a:cs typeface="Arial" panose="020B0604020202020204" pitchFamily="34" charset="0"/>
              </a:rPr>
              <a:t>开始</a:t>
            </a:r>
            <a:r>
              <a:rPr lang="en-US" altLang="zh-CN" sz="2000" dirty="0" smtClean="0">
                <a:latin typeface="+mn-ea"/>
                <a:cs typeface="Arial" panose="020B0604020202020204" pitchFamily="34" charset="0"/>
              </a:rPr>
              <a:t>GVC</a:t>
            </a:r>
            <a:r>
              <a:rPr lang="zh-CN" altLang="en-US" sz="2000" dirty="0">
                <a:latin typeface="+mn-ea"/>
                <a:cs typeface="Arial" panose="020B0604020202020204" pitchFamily="34" charset="0"/>
              </a:rPr>
              <a:t>参与度就略高于美国，差值最大为</a:t>
            </a:r>
            <a:r>
              <a:rPr lang="en-US" altLang="zh-CN" sz="2000" dirty="0">
                <a:latin typeface="+mn-ea"/>
                <a:cs typeface="Arial" panose="020B0604020202020204" pitchFamily="34" charset="0"/>
              </a:rPr>
              <a:t>2013</a:t>
            </a:r>
            <a:r>
              <a:rPr lang="zh-CN" altLang="en-US" sz="2000" dirty="0">
                <a:latin typeface="+mn-ea"/>
                <a:cs typeface="Arial" panose="020B0604020202020204" pitchFamily="34" charset="0"/>
              </a:rPr>
              <a:t>年</a:t>
            </a:r>
            <a:r>
              <a:rPr lang="zh-CN" altLang="en-US" sz="2000" dirty="0" smtClean="0">
                <a:latin typeface="+mn-ea"/>
                <a:cs typeface="Arial" panose="020B0604020202020204" pitchFamily="34" charset="0"/>
              </a:rPr>
              <a:t>超美国</a:t>
            </a:r>
            <a:r>
              <a:rPr lang="en-US" altLang="zh-CN" sz="2000" dirty="0">
                <a:latin typeface="+mn-ea"/>
                <a:cs typeface="Arial" panose="020B0604020202020204" pitchFamily="34" charset="0"/>
              </a:rPr>
              <a:t>1.42%</a:t>
            </a:r>
            <a:r>
              <a:rPr lang="zh-CN" altLang="en-US" sz="2000" dirty="0">
                <a:latin typeface="+mn-ea"/>
                <a:cs typeface="Arial" panose="020B0604020202020204" pitchFamily="34" charset="0"/>
              </a:rPr>
              <a:t>。同时，中美两国之间在前向参与度指数上的</a:t>
            </a:r>
            <a:r>
              <a:rPr lang="zh-CN" altLang="en-US" sz="2000" dirty="0" smtClean="0">
                <a:latin typeface="+mn-ea"/>
                <a:cs typeface="Arial" panose="020B0604020202020204" pitchFamily="34" charset="0"/>
              </a:rPr>
              <a:t>差距逐渐</a:t>
            </a:r>
            <a:r>
              <a:rPr lang="zh-CN" altLang="en-US" sz="2000" dirty="0">
                <a:latin typeface="+mn-ea"/>
                <a:cs typeface="Arial" panose="020B0604020202020204" pitchFamily="34" charset="0"/>
              </a:rPr>
              <a:t>缩小，由最高时的</a:t>
            </a:r>
            <a:r>
              <a:rPr lang="en-US" altLang="zh-CN" sz="2000" dirty="0">
                <a:latin typeface="+mn-ea"/>
                <a:cs typeface="Arial" panose="020B0604020202020204" pitchFamily="34" charset="0"/>
              </a:rPr>
              <a:t>14.72%</a:t>
            </a:r>
            <a:r>
              <a:rPr lang="zh-CN" altLang="en-US" sz="2000" dirty="0">
                <a:latin typeface="+mn-ea"/>
                <a:cs typeface="Arial" panose="020B0604020202020204" pitchFamily="34" charset="0"/>
              </a:rPr>
              <a:t>缩小到</a:t>
            </a:r>
            <a:r>
              <a:rPr lang="en-US" altLang="zh-CN" sz="2000" dirty="0">
                <a:latin typeface="+mn-ea"/>
                <a:cs typeface="Arial" panose="020B0604020202020204" pitchFamily="34" charset="0"/>
              </a:rPr>
              <a:t>6.20%</a:t>
            </a:r>
            <a:r>
              <a:rPr lang="zh-CN" altLang="en-US" sz="2000" dirty="0">
                <a:latin typeface="+mn-ea"/>
                <a:cs typeface="Arial" panose="020B0604020202020204" pitchFamily="34" charset="0"/>
              </a:rPr>
              <a:t>，这说明美国在全球价值</a:t>
            </a:r>
            <a:r>
              <a:rPr lang="zh-CN" altLang="en-US" sz="2000" dirty="0" smtClean="0">
                <a:latin typeface="+mn-ea"/>
                <a:cs typeface="Arial" panose="020B0604020202020204" pitchFamily="34" charset="0"/>
              </a:rPr>
              <a:t>链中</a:t>
            </a:r>
            <a:r>
              <a:rPr lang="zh-CN" altLang="en-US" sz="2000" dirty="0">
                <a:latin typeface="+mn-ea"/>
                <a:cs typeface="Arial" panose="020B0604020202020204" pitchFamily="34" charset="0"/>
              </a:rPr>
              <a:t>的霸主地位受到了中国的</a:t>
            </a:r>
            <a:r>
              <a:rPr lang="zh-CN" altLang="en-US" sz="2000" dirty="0" smtClean="0">
                <a:latin typeface="+mn-ea"/>
                <a:cs typeface="Arial" panose="020B0604020202020204" pitchFamily="34" charset="0"/>
              </a:rPr>
              <a:t>挑战，</a:t>
            </a:r>
            <a:r>
              <a:rPr lang="zh-CN" altLang="zh-CN" dirty="0"/>
              <a:t>这才是本轮中美贸易摩擦发生的根本</a:t>
            </a:r>
            <a:r>
              <a:rPr lang="zh-CN" altLang="zh-CN" dirty="0" smtClean="0"/>
              <a:t>原因</a:t>
            </a:r>
            <a:r>
              <a:rPr lang="zh-CN" altLang="en-US" sz="2000" dirty="0" smtClean="0">
                <a:latin typeface="+mn-ea"/>
                <a:cs typeface="Arial" panose="020B0604020202020204" pitchFamily="34" charset="0"/>
              </a:rPr>
              <a:t>。</a:t>
            </a:r>
            <a:endParaRPr lang="zh-CN" altLang="en-US" sz="2000" dirty="0">
              <a:latin typeface="+mn-ea"/>
              <a:cs typeface="Arial" panose="020B0604020202020204" pitchFamily="34" charset="0"/>
            </a:endParaRPr>
          </a:p>
        </p:txBody>
      </p:sp>
      <p:sp>
        <p:nvSpPr>
          <p:cNvPr id="12" name="矩形 11"/>
          <p:cNvSpPr/>
          <p:nvPr/>
        </p:nvSpPr>
        <p:spPr>
          <a:xfrm>
            <a:off x="777046" y="5173168"/>
            <a:ext cx="10522323" cy="15411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949"/>
                            </p:stCondLst>
                            <p:childTnLst>
                              <p:par>
                                <p:cTn id="13" presetID="16" presetClass="entr" presetSubtype="37"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tags/tag1.xml><?xml version="1.0" encoding="utf-8"?>
<p:tagLst xmlns:p="http://schemas.openxmlformats.org/presentationml/2006/main">
  <p:tag name="KSO_WM_UNIT_TABLE_BEAUTIFY" val="smartTable{58dddd18-3d86-4713-a56e-51b6740e5f0a}"/>
</p:tagLst>
</file>

<file path=ppt/tags/tag2.xml><?xml version="1.0" encoding="utf-8"?>
<p:tagLst xmlns:p="http://schemas.openxmlformats.org/presentationml/2006/main">
  <p:tag name="KSO_WM_UNIT_TABLE_BEAUTIFY" val="smartTable{58dddd18-3d86-4713-a56e-51b6740e5f0a}"/>
</p:tagLst>
</file>

<file path=ppt/tags/tag3.xml><?xml version="1.0" encoding="utf-8"?>
<p:tagLst xmlns:p="http://schemas.openxmlformats.org/presentationml/2006/main">
  <p:tag name="KSO_WM_UNIT_TABLE_BEAUTIFY" val="smartTable{0f10589b-8572-4fc9-b1f6-eaabd7bc36aa}"/>
</p:tagLst>
</file>

<file path=ppt/tags/tag4.xml><?xml version="1.0" encoding="utf-8"?>
<p:tagLst xmlns:p="http://schemas.openxmlformats.org/presentationml/2006/main">
  <p:tag name="KSO_WM_UNIT_TABLE_BEAUTIFY" val="smartTable{2da19326-b37a-4f5b-9034-033003fa8aa3}"/>
</p:tagLst>
</file>

<file path=ppt/tags/tag5.xml><?xml version="1.0" encoding="utf-8"?>
<p:tagLst xmlns:p="http://schemas.openxmlformats.org/presentationml/2006/main">
  <p:tag name="KSO_WM_UNIT_TABLE_BEAUTIFY" val="smartTable{368be883-600e-4987-bf98-730a7c146eb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6808</Words>
  <Application>WPS 演示</Application>
  <PresentationFormat>宽屏</PresentationFormat>
  <Paragraphs>1132</Paragraphs>
  <Slides>21</Slides>
  <Notes>35</Notes>
  <HiddenSlides>0</HiddenSlides>
  <MMClips>2</MMClips>
  <ScaleCrop>false</ScaleCrop>
  <HeadingPairs>
    <vt:vector size="8" baseType="variant">
      <vt:variant>
        <vt:lpstr>已用的字体</vt:lpstr>
      </vt:variant>
      <vt:variant>
        <vt:i4>37</vt:i4>
      </vt:variant>
      <vt:variant>
        <vt:lpstr>主题</vt:lpstr>
      </vt:variant>
      <vt:variant>
        <vt:i4>2</vt:i4>
      </vt:variant>
      <vt:variant>
        <vt:lpstr>嵌入 OLE 服务器</vt:lpstr>
      </vt:variant>
      <vt:variant>
        <vt:i4>32</vt:i4>
      </vt:variant>
      <vt:variant>
        <vt:lpstr>幻灯片标题</vt:lpstr>
      </vt:variant>
      <vt:variant>
        <vt:i4>21</vt:i4>
      </vt:variant>
    </vt:vector>
  </HeadingPairs>
  <TitlesOfParts>
    <vt:vector size="92" baseType="lpstr">
      <vt:lpstr>Arial</vt:lpstr>
      <vt:lpstr>宋体</vt:lpstr>
      <vt:lpstr>Wingdings</vt:lpstr>
      <vt:lpstr>Arial Black</vt:lpstr>
      <vt:lpstr>微软雅黑</vt:lpstr>
      <vt:lpstr>Calibri</vt:lpstr>
      <vt:lpstr>方正大黑简体</vt:lpstr>
      <vt:lpstr>黑体</vt:lpstr>
      <vt:lpstr>Arial Unicode MS</vt:lpstr>
      <vt:lpstr>Times New Roman</vt:lpstr>
      <vt:lpstr>等线</vt:lpstr>
      <vt:lpstr>Calibri</vt:lpstr>
      <vt:lpstr>华文黑体</vt:lpstr>
      <vt:lpstr>Arial</vt:lpstr>
      <vt:lpstr>Roboto condensed</vt:lpstr>
      <vt:lpstr>Gulim</vt:lpstr>
      <vt:lpstr>造字工房悦黑体验版常规体</vt:lpstr>
      <vt:lpstr>Malgun Gothic</vt:lpstr>
      <vt:lpstr>Impact</vt:lpstr>
      <vt:lpstr>TeXGyreAdventor</vt:lpstr>
      <vt:lpstr>等线 Light</vt:lpstr>
      <vt:lpstr>Segoe Print</vt:lpstr>
      <vt:lpstr>Roboto condensed</vt:lpstr>
      <vt:lpstr>华文黑体</vt:lpstr>
      <vt:lpstr>方正大黑简体</vt:lpstr>
      <vt:lpstr>造字工房悦黑体验版常规体</vt:lpstr>
      <vt:lpstr>华文仿宋</vt:lpstr>
      <vt:lpstr>华文彩云</vt:lpstr>
      <vt:lpstr>华文新魏</vt:lpstr>
      <vt:lpstr>华文楷体</vt:lpstr>
      <vt:lpstr>华文隶书</vt:lpstr>
      <vt:lpstr>楷体</vt:lpstr>
      <vt:lpstr>Batang</vt:lpstr>
      <vt:lpstr>DFKai-SB</vt:lpstr>
      <vt:lpstr>Aharoni</vt:lpstr>
      <vt:lpstr>幼圆</vt:lpstr>
      <vt:lpstr>仿宋</vt:lpstr>
      <vt:lpstr>Office 主题​​</vt:lpstr>
      <vt:lpstr>1_Office 主题​​</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 https:/9ppt.taobao.com</cp:keywords>
  <cp:category>锐旗设计;https://9ppt.taobao.com</cp:category>
  <cp:lastModifiedBy>Fitz</cp:lastModifiedBy>
  <cp:revision>32</cp:revision>
  <dcterms:created xsi:type="dcterms:W3CDTF">2017-02-15T15:37:00Z</dcterms:created>
  <dcterms:modified xsi:type="dcterms:W3CDTF">2019-12-26T13:50:26Z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2052-11.1.0.9305</vt:lpwstr>
  </property>
</Properties>
</file>