
<file path=[Content_Types].xml><?xml version="1.0" encoding="utf-8"?>
<Types xmlns="http://schemas.openxmlformats.org/package/2006/content-types">
  <Default Extension="vml" ContentType="application/vnd.openxmlformats-officedocument.vmlDrawing"/>
  <Default Extension="xls" ContentType="application/vnd.ms-excel"/>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0"/>
  </p:handoutMasterIdLst>
  <p:sldIdLst>
    <p:sldId id="256" r:id="rId3"/>
    <p:sldId id="257" r:id="rId5"/>
    <p:sldId id="258" r:id="rId6"/>
    <p:sldId id="259" r:id="rId7"/>
    <p:sldId id="262" r:id="rId8"/>
    <p:sldId id="260" r:id="rId9"/>
    <p:sldId id="263" r:id="rId10"/>
    <p:sldId id="264" r:id="rId11"/>
    <p:sldId id="281" r:id="rId12"/>
    <p:sldId id="282" r:id="rId13"/>
    <p:sldId id="283" r:id="rId14"/>
    <p:sldId id="284" r:id="rId15"/>
    <p:sldId id="265" r:id="rId16"/>
    <p:sldId id="266" r:id="rId17"/>
    <p:sldId id="267" r:id="rId18"/>
    <p:sldId id="268" r:id="rId19"/>
    <p:sldId id="270" r:id="rId20"/>
    <p:sldId id="271" r:id="rId21"/>
    <p:sldId id="272" r:id="rId22"/>
    <p:sldId id="273" r:id="rId23"/>
    <p:sldId id="274" r:id="rId24"/>
    <p:sldId id="276" r:id="rId25"/>
    <p:sldId id="275" r:id="rId26"/>
    <p:sldId id="277" r:id="rId27"/>
    <p:sldId id="278" r:id="rId28"/>
    <p:sldId id="279"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213261" initials="M" lastIdx="1" clrIdx="0"/>
  <p:cmAuthor id="2" name="Xenia Xie" initials="X"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9.xml"/><Relationship Id="rId2" Type="http://schemas.openxmlformats.org/officeDocument/2006/relationships/hyperlink" Target="PPT&#35270;&#39057;\&#21464;&#24212;&#21407;&#27880;&#23556;&#35270;&#39057;.mp4" TargetMode="External"/><Relationship Id="rId1" Type="http://schemas.openxmlformats.org/officeDocument/2006/relationships/hyperlink" Target="PPT&#35270;&#39057;\&#24739;&#32773;&#27880;&#23556;&#21069;&#27979;PEF&#35270;&#39057;.mp4" TargetMode="Externa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5.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oleObject" Target="../embeddings/Workbook1.xls"/></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0.xml"/><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tags" Target="../tags/tag6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69882" y="1987571"/>
            <a:ext cx="10852237" cy="899167"/>
          </a:xfrm>
        </p:spPr>
        <p:txBody>
          <a:bodyPr/>
          <a:lstStyle/>
          <a:p>
            <a:r>
              <a:rPr lang="zh-CN" altLang="en-US"/>
              <a:t>变应性鼻炎免疫治疗案例</a:t>
            </a:r>
            <a:br>
              <a:rPr lang="zh-CN" altLang="en-US"/>
            </a:br>
            <a:endParaRPr lang="zh-CN" altLang="en-US" sz="4400"/>
          </a:p>
        </p:txBody>
      </p:sp>
      <p:sp>
        <p:nvSpPr>
          <p:cNvPr id="3" name="副标题 2"/>
          <p:cNvSpPr>
            <a:spLocks noGrp="1"/>
          </p:cNvSpPr>
          <p:nvPr>
            <p:ph type="subTitle" idx="1"/>
            <p:custDataLst>
              <p:tags r:id="rId2"/>
            </p:custDataLst>
          </p:nvPr>
        </p:nvSpPr>
        <p:spPr>
          <a:xfrm>
            <a:off x="669882" y="4220845"/>
            <a:ext cx="10852237" cy="950984"/>
          </a:xfrm>
        </p:spPr>
        <p:txBody>
          <a:bodyPr/>
          <a:lstStyle/>
          <a:p>
            <a:r>
              <a:rPr lang="zh-CN" altLang="zh-CN" b="1">
                <a:solidFill>
                  <a:srgbClr val="002060"/>
                </a:solidFill>
                <a:latin typeface="黑体" panose="02010609060101010101" charset="-122"/>
                <a:ea typeface="黑体" panose="02010609060101010101" charset="-122"/>
                <a:cs typeface="黑体" panose="02010609060101010101" charset="-122"/>
                <a:sym typeface="+mn-ea"/>
              </a:rPr>
              <a:t>南昌大学第二附属医院  耳鼻咽喉头颈外科</a:t>
            </a:r>
            <a:endParaRPr lang="zh-CN" altLang="zh-CN" b="1">
              <a:solidFill>
                <a:srgbClr val="002060"/>
              </a:solidFill>
              <a:latin typeface="黑体" panose="02010609060101010101" charset="-122"/>
              <a:ea typeface="黑体" panose="02010609060101010101" charset="-122"/>
              <a:cs typeface="黑体" panose="02010609060101010101" charset="-122"/>
            </a:endParaRPr>
          </a:p>
          <a:p>
            <a:endParaRPr lang="zh-CN" altLang="en-US"/>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AIT的方法：</a:t>
            </a:r>
            <a:endParaRPr lang="zh-CN" altLang="en-US"/>
          </a:p>
        </p:txBody>
      </p:sp>
      <p:sp>
        <p:nvSpPr>
          <p:cNvPr id="3" name="内容占位符 2"/>
          <p:cNvSpPr>
            <a:spLocks noGrp="1"/>
          </p:cNvSpPr>
          <p:nvPr>
            <p:ph idx="1"/>
          </p:nvPr>
        </p:nvSpPr>
        <p:spPr>
          <a:xfrm>
            <a:off x="393065" y="1079500"/>
            <a:ext cx="11675110" cy="5405120"/>
          </a:xfrm>
        </p:spPr>
        <p:txBody>
          <a:bodyPr/>
          <a:p>
            <a:pPr marL="0" indent="0">
              <a:buNone/>
            </a:pPr>
            <a:r>
              <a:rPr lang="zh-CN" altLang="en-US" sz="2000" b="1"/>
              <a:t>1、按治疗方式分类：</a:t>
            </a:r>
            <a:endParaRPr lang="zh-CN" altLang="en-US" sz="2000" b="1"/>
          </a:p>
          <a:p>
            <a:pPr marL="0" indent="0">
              <a:buNone/>
            </a:pPr>
            <a:r>
              <a:rPr lang="zh-CN" altLang="en-US" sz="1800"/>
              <a:t>皮下免疫治疗（subcutaneous immunotherapy，</a:t>
            </a:r>
            <a:r>
              <a:rPr lang="zh-CN" altLang="en-US" sz="1800" b="1"/>
              <a:t>SCIT</a:t>
            </a:r>
            <a:r>
              <a:rPr lang="zh-CN" altLang="en-US" sz="1800"/>
              <a:t>）和舌下免疫治疗（sublingual immunotherapy，</a:t>
            </a:r>
            <a:r>
              <a:rPr lang="zh-CN" altLang="en-US" sz="1800" b="1"/>
              <a:t>SLIT</a:t>
            </a:r>
            <a:r>
              <a:rPr lang="zh-CN" altLang="en-US" sz="1800"/>
              <a:t>）</a:t>
            </a:r>
            <a:endParaRPr lang="zh-CN" altLang="en-US" sz="1800"/>
          </a:p>
          <a:p>
            <a:pPr marL="0" indent="0">
              <a:buNone/>
            </a:pPr>
            <a:r>
              <a:rPr lang="zh-CN" altLang="en-US" sz="1800"/>
              <a:t>（1）SCIT：是指通过皮下注射变应原疫苗的方式进行的免疫治疗</a:t>
            </a:r>
            <a:endParaRPr lang="zh-CN" altLang="en-US" sz="1800"/>
          </a:p>
          <a:p>
            <a:pPr marL="0" indent="0">
              <a:buNone/>
            </a:pPr>
            <a:r>
              <a:rPr lang="zh-CN" altLang="en-US" sz="1800"/>
              <a:t>（2）SLIT：是指将变应原疫苗(滴剂或片剂)含服在舌下12min，然后吞咽入消化道的免疫治疗。</a:t>
            </a:r>
            <a:endParaRPr lang="zh-CN" altLang="en-US" sz="1800"/>
          </a:p>
          <a:p>
            <a:pPr marL="0" indent="0">
              <a:buNone/>
            </a:pPr>
            <a:endParaRPr lang="zh-CN" altLang="en-US" sz="1800"/>
          </a:p>
          <a:p>
            <a:pPr marL="0" indent="0">
              <a:buNone/>
            </a:pPr>
            <a:r>
              <a:rPr lang="zh-CN" altLang="en-US" sz="2000" b="1"/>
              <a:t>2、按治疗时间分类：</a:t>
            </a:r>
            <a:endParaRPr lang="zh-CN" altLang="en-US" sz="2000" b="1"/>
          </a:p>
          <a:p>
            <a:pPr marL="0" indent="0">
              <a:buNone/>
            </a:pPr>
            <a:r>
              <a:rPr lang="zh-CN" altLang="en-US" sz="2000"/>
              <a:t> </a:t>
            </a:r>
            <a:r>
              <a:rPr lang="zh-CN" altLang="en-US" sz="1800"/>
              <a:t>常规免疫治疗和加速免疫治疗,后者又分为集群免疫治疗 (cluster  immunotherapy，CIT)和冲击免疫治疗(rush immunotherapy，RIT) 。</a:t>
            </a:r>
            <a:endParaRPr lang="zh-CN" altLang="en-US" sz="1800"/>
          </a:p>
          <a:p>
            <a:pPr marL="0" indent="0">
              <a:buNone/>
            </a:pPr>
            <a:r>
              <a:rPr lang="en-US" altLang="zh-CN" sz="1800"/>
              <a:t>（1）常规免疫治疗：分为剂量累加阶段和剂量维持阶段。</a:t>
            </a:r>
            <a:endParaRPr lang="en-US" altLang="zh-CN" sz="1800"/>
          </a:p>
          <a:p>
            <a:pPr marL="0" indent="0">
              <a:buNone/>
            </a:pPr>
            <a:r>
              <a:rPr lang="en-US" altLang="zh-CN" sz="1800"/>
              <a:t>（2）加速免疫治疗：包括集群免疫治疗（CIT）和</a:t>
            </a:r>
            <a:r>
              <a:rPr lang="en-US" altLang="zh-CN" sz="1800" b="1">
                <a:solidFill>
                  <a:srgbClr val="FF0000"/>
                </a:solidFill>
              </a:rPr>
              <a:t>冲击免疫治疗（RIT）</a:t>
            </a:r>
            <a:r>
              <a:rPr lang="en-US" altLang="zh-CN" sz="1800"/>
              <a:t>。</a:t>
            </a:r>
            <a:endParaRPr lang="en-US" altLang="zh-CN" sz="180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冲击免疫治疗（RIT）的适应证：</a:t>
            </a:r>
            <a:endParaRPr lang="zh-CN" altLang="en-US"/>
          </a:p>
        </p:txBody>
      </p:sp>
      <p:sp>
        <p:nvSpPr>
          <p:cNvPr id="3" name="内容占位符 2"/>
          <p:cNvSpPr>
            <a:spLocks noGrp="1"/>
          </p:cNvSpPr>
          <p:nvPr>
            <p:ph idx="1"/>
          </p:nvPr>
        </p:nvSpPr>
        <p:spPr/>
        <p:txBody>
          <a:bodyPr/>
          <a:p>
            <a:pPr>
              <a:lnSpc>
                <a:spcPct val="230000"/>
              </a:lnSpc>
            </a:pPr>
            <a:r>
              <a:rPr lang="zh-CN" altLang="en-US" sz="2000"/>
              <a:t>①年龄在 5~60岁之间(不建议5岁以下儿童行 RIT治疗); </a:t>
            </a:r>
            <a:endParaRPr lang="zh-CN" altLang="en-US" sz="2000"/>
          </a:p>
          <a:p>
            <a:pPr>
              <a:lnSpc>
                <a:spcPct val="230000"/>
              </a:lnSpc>
            </a:pPr>
            <a:r>
              <a:rPr lang="zh-CN" altLang="en-US" sz="2000"/>
              <a:t>②患者应知情同意，充分了解RIT的优势可能出现的风险及要采取的应对措施; </a:t>
            </a:r>
            <a:endParaRPr lang="zh-CN" altLang="en-US" sz="2000"/>
          </a:p>
          <a:p>
            <a:pPr>
              <a:lnSpc>
                <a:spcPct val="230000"/>
              </a:lnSpc>
            </a:pPr>
            <a:r>
              <a:rPr lang="zh-CN" altLang="en-US" sz="2000"/>
              <a:t>③合并哮喘患者，哮喘经治疗稳定后，近2个月内无发作，肺功能检查正常; </a:t>
            </a:r>
            <a:endParaRPr lang="zh-CN" altLang="en-US" sz="2000"/>
          </a:p>
          <a:p>
            <a:pPr>
              <a:lnSpc>
                <a:spcPct val="230000"/>
              </a:lnSpc>
            </a:pPr>
            <a:r>
              <a:rPr lang="zh-CN" altLang="en-US" sz="2000"/>
              <a:t>④尘螨敏或以尘螨过敏为主的患者; </a:t>
            </a:r>
            <a:endParaRPr lang="zh-CN" altLang="en-US" sz="2000"/>
          </a:p>
          <a:p>
            <a:pPr>
              <a:lnSpc>
                <a:spcPct val="230000"/>
              </a:lnSpc>
            </a:pPr>
            <a:r>
              <a:rPr lang="zh-CN" altLang="en-US" sz="2000"/>
              <a:t>⑤依从性较好的患者</a:t>
            </a:r>
            <a:endParaRPr lang="zh-CN" altLang="en-US" sz="2000"/>
          </a:p>
          <a:p>
            <a:endParaRPr lang="zh-CN" altLang="en-US" sz="200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冲击免疫治疗（RIT）的</a:t>
            </a:r>
            <a:r>
              <a:rPr>
                <a:sym typeface="+mn-ea"/>
              </a:rPr>
              <a:t>禁忌证：</a:t>
            </a:r>
            <a:endParaRPr lang="zh-CN" altLang="en-US"/>
          </a:p>
        </p:txBody>
      </p:sp>
      <p:sp>
        <p:nvSpPr>
          <p:cNvPr id="3" name="内容占位符 2"/>
          <p:cNvSpPr>
            <a:spLocks noGrp="1"/>
          </p:cNvSpPr>
          <p:nvPr>
            <p:ph idx="1"/>
          </p:nvPr>
        </p:nvSpPr>
        <p:spPr/>
        <p:txBody>
          <a:bodyPr/>
          <a:p>
            <a:pPr>
              <a:lnSpc>
                <a:spcPct val="180000"/>
              </a:lnSpc>
            </a:pPr>
            <a:r>
              <a:rPr sz="2000">
                <a:sym typeface="+mn-ea"/>
              </a:rPr>
              <a:t>①患者不能充分理解 RIT可能带来的风险增加及不愿住院治疗者; </a:t>
            </a:r>
            <a:endParaRPr lang="zh-CN" altLang="en-US" sz="2000"/>
          </a:p>
          <a:p>
            <a:pPr>
              <a:lnSpc>
                <a:spcPct val="180000"/>
              </a:lnSpc>
            </a:pPr>
            <a:r>
              <a:rPr sz="2000">
                <a:sym typeface="+mn-ea"/>
              </a:rPr>
              <a:t>②伴有严重的或未控制的哮喘(FEV1&lt; 80%预计值)以及不可逆的呼吸道阻塞性疾病;</a:t>
            </a:r>
            <a:endParaRPr lang="zh-CN" altLang="en-US" sz="2000"/>
          </a:p>
          <a:p>
            <a:pPr>
              <a:lnSpc>
                <a:spcPct val="180000"/>
              </a:lnSpc>
            </a:pPr>
            <a:r>
              <a:rPr sz="2000">
                <a:sym typeface="+mn-ea"/>
              </a:rPr>
              <a:t>③正在使用β受体阻滞剂或血管紧张素转化酶 (ACE)阻滞剂的患者; </a:t>
            </a:r>
            <a:endParaRPr lang="zh-CN" altLang="en-US" sz="2000"/>
          </a:p>
          <a:p>
            <a:pPr>
              <a:lnSpc>
                <a:spcPct val="180000"/>
              </a:lnSpc>
            </a:pPr>
            <a:r>
              <a:rPr sz="2000">
                <a:sym typeface="+mn-ea"/>
              </a:rPr>
              <a:t>④严重的心血管疾病、免疫性疾病; </a:t>
            </a:r>
            <a:endParaRPr lang="zh-CN" altLang="en-US" sz="2000"/>
          </a:p>
          <a:p>
            <a:pPr>
              <a:lnSpc>
                <a:spcPct val="180000"/>
              </a:lnSpc>
            </a:pPr>
            <a:r>
              <a:rPr sz="2000">
                <a:sym typeface="+mn-ea"/>
              </a:rPr>
              <a:t>⑤严重的心理障碍者；</a:t>
            </a:r>
            <a:endParaRPr lang="zh-CN" altLang="en-US" sz="2000"/>
          </a:p>
          <a:p>
            <a:pPr>
              <a:lnSpc>
                <a:spcPct val="180000"/>
              </a:lnSpc>
            </a:pPr>
            <a:r>
              <a:rPr sz="2000">
                <a:sym typeface="+mn-ea"/>
              </a:rPr>
              <a:t>⑥恶性肿瘤；</a:t>
            </a:r>
            <a:endParaRPr lang="zh-CN" altLang="en-US" sz="2000"/>
          </a:p>
          <a:p>
            <a:pPr>
              <a:lnSpc>
                <a:spcPct val="180000"/>
              </a:lnSpc>
            </a:pPr>
            <a:r>
              <a:rPr sz="2000">
                <a:sym typeface="+mn-ea"/>
              </a:rPr>
              <a:t>⑦妊娠期</a:t>
            </a:r>
            <a:endParaRPr lang="zh-CN" altLang="en-US" sz="2000"/>
          </a:p>
          <a:p>
            <a:endParaRPr lang="zh-CN" altLang="en-US" sz="200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atin typeface="宋体" panose="02010600030101010101" pitchFamily="2" charset="-122"/>
                <a:ea typeface="宋体" panose="02010600030101010101" pitchFamily="2" charset="-122"/>
                <a:cs typeface="宋体" panose="02010600030101010101" pitchFamily="2" charset="-122"/>
                <a:sym typeface="+mn-ea"/>
              </a:rPr>
              <a:t>过敏反应的发生及处理原则</a:t>
            </a:r>
            <a:r>
              <a:rPr>
                <a:latin typeface="宋体" panose="02010600030101010101" pitchFamily="2" charset="-122"/>
                <a:ea typeface="宋体" panose="02010600030101010101" pitchFamily="2" charset="-122"/>
                <a:cs typeface="宋体" panose="02010600030101010101" pitchFamily="2" charset="-122"/>
                <a:sym typeface="+mn-ea"/>
              </a:rPr>
              <a:t>：</a:t>
            </a:r>
            <a:endParaRPr>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4" name="图片 1"/>
          <p:cNvPicPr>
            <a:picLocks noChangeAspect="1"/>
          </p:cNvPicPr>
          <p:nvPr>
            <p:ph idx="1"/>
          </p:nvPr>
        </p:nvPicPr>
        <p:blipFill>
          <a:blip r:embed="rId1"/>
          <a:stretch>
            <a:fillRect/>
          </a:stretch>
        </p:blipFill>
        <p:spPr>
          <a:xfrm>
            <a:off x="3153410" y="2731135"/>
            <a:ext cx="7858125" cy="3910965"/>
          </a:xfrm>
          <a:prstGeom prst="rect">
            <a:avLst/>
          </a:prstGeom>
          <a:noFill/>
          <a:ln>
            <a:noFill/>
          </a:ln>
        </p:spPr>
      </p:pic>
      <p:sp>
        <p:nvSpPr>
          <p:cNvPr id="6" name="文本框 5"/>
          <p:cNvSpPr txBox="1"/>
          <p:nvPr/>
        </p:nvSpPr>
        <p:spPr>
          <a:xfrm>
            <a:off x="981075" y="1336040"/>
            <a:ext cx="10230485" cy="3399155"/>
          </a:xfrm>
          <a:prstGeom prst="rect">
            <a:avLst/>
          </a:prstGeom>
          <a:noFill/>
        </p:spPr>
        <p:txBody>
          <a:bodyPr wrap="square" rtlCol="0">
            <a:spAutoFit/>
          </a:bodyPr>
          <a:p>
            <a:pPr indent="-228600" algn="l">
              <a:lnSpc>
                <a:spcPct val="130000"/>
              </a:lnSpc>
              <a:spcBef>
                <a:spcPts val="0"/>
              </a:spcBef>
              <a:spcAft>
                <a:spcPts val="1000"/>
              </a:spcAft>
              <a:buClrTx/>
              <a:buSzTx/>
              <a:buNone/>
            </a:pPr>
            <a:r>
              <a:rPr lang="zh-CN" altLang="en-US" sz="1800" spc="150">
                <a:solidFill>
                  <a:schemeClr val="tx1">
                    <a:lumMod val="75000"/>
                    <a:lumOff val="25000"/>
                  </a:schemeClr>
                </a:solidFill>
                <a:uFillTx/>
              </a:rPr>
              <a:t>（1）局部反应：</a:t>
            </a:r>
            <a:endParaRPr lang="zh-CN" altLang="en-US" sz="1800" spc="150">
              <a:solidFill>
                <a:schemeClr val="tx1">
                  <a:lumMod val="75000"/>
                  <a:lumOff val="25000"/>
                </a:schemeClr>
              </a:solidFill>
              <a:uFillTx/>
            </a:endParaRPr>
          </a:p>
          <a:p>
            <a:pPr indent="-228600" algn="l">
              <a:lnSpc>
                <a:spcPct val="140000"/>
              </a:lnSpc>
              <a:spcBef>
                <a:spcPts val="0"/>
              </a:spcBef>
              <a:spcAft>
                <a:spcPts val="1000"/>
              </a:spcAft>
              <a:buClrTx/>
              <a:buSzTx/>
              <a:buNone/>
            </a:pPr>
            <a:r>
              <a:rPr lang="zh-CN" altLang="en-US" sz="1800" spc="150">
                <a:solidFill>
                  <a:schemeClr val="tx1">
                    <a:lumMod val="75000"/>
                    <a:lumOff val="25000"/>
                  </a:schemeClr>
                </a:solidFill>
                <a:uFillTx/>
              </a:rPr>
              <a:t>   ①皮下免疫治疗：主要为变应原疫苗注射部位瘙痒, 红肿, 硬结甚至坏死等。②舌下免疫治疗的局部反应则主要为舌下瘙痒, 红肿等，另还可因变应原疫苗吞咽后发生腹痛, 腹泻等胃肠道反应。</a:t>
            </a:r>
            <a:endParaRPr lang="zh-CN" altLang="en-US" sz="1800" spc="150">
              <a:solidFill>
                <a:schemeClr val="tx1">
                  <a:lumMod val="75000"/>
                  <a:lumOff val="25000"/>
                </a:schemeClr>
              </a:solidFill>
              <a:uFillTx/>
            </a:endParaRPr>
          </a:p>
          <a:p>
            <a:pPr indent="-228600" algn="l">
              <a:lnSpc>
                <a:spcPct val="130000"/>
              </a:lnSpc>
              <a:spcBef>
                <a:spcPts val="0"/>
              </a:spcBef>
              <a:spcAft>
                <a:spcPts val="1000"/>
              </a:spcAft>
              <a:buClrTx/>
              <a:buSzTx/>
              <a:buNone/>
            </a:pPr>
            <a:endParaRPr lang="zh-CN" altLang="en-US" sz="1800" spc="150">
              <a:solidFill>
                <a:schemeClr val="tx1">
                  <a:lumMod val="75000"/>
                  <a:lumOff val="25000"/>
                </a:schemeClr>
              </a:solidFill>
              <a:uFillTx/>
            </a:endParaRPr>
          </a:p>
          <a:p>
            <a:pPr indent="-228600" algn="l">
              <a:lnSpc>
                <a:spcPct val="130000"/>
              </a:lnSpc>
              <a:spcBef>
                <a:spcPts val="0"/>
              </a:spcBef>
              <a:spcAft>
                <a:spcPts val="1000"/>
              </a:spcAft>
              <a:buClrTx/>
              <a:buSzTx/>
              <a:buNone/>
            </a:pPr>
            <a:r>
              <a:rPr lang="zh-CN" altLang="en-US" sz="1800" spc="150">
                <a:solidFill>
                  <a:schemeClr val="tx1">
                    <a:lumMod val="75000"/>
                    <a:lumOff val="25000"/>
                  </a:schemeClr>
                </a:solidFill>
                <a:uFillTx/>
                <a:sym typeface="+mn-ea"/>
              </a:rPr>
              <a:t>（</a:t>
            </a:r>
            <a:r>
              <a:rPr lang="en-US" altLang="zh-CN" sz="1800" spc="150">
                <a:solidFill>
                  <a:schemeClr val="tx1">
                    <a:lumMod val="75000"/>
                    <a:lumOff val="25000"/>
                  </a:schemeClr>
                </a:solidFill>
                <a:uFillTx/>
                <a:sym typeface="+mn-ea"/>
              </a:rPr>
              <a:t>2</a:t>
            </a:r>
            <a:r>
              <a:rPr lang="zh-CN" altLang="en-US" sz="1800" spc="150">
                <a:solidFill>
                  <a:schemeClr val="tx1">
                    <a:lumMod val="75000"/>
                    <a:lumOff val="25000"/>
                  </a:schemeClr>
                </a:solidFill>
                <a:uFillTx/>
                <a:sym typeface="+mn-ea"/>
              </a:rPr>
              <a:t>）全身反应：</a:t>
            </a:r>
            <a:endParaRPr lang="zh-CN" altLang="en-US" sz="1800" spc="150">
              <a:solidFill>
                <a:schemeClr val="tx1">
                  <a:lumMod val="75000"/>
                  <a:lumOff val="25000"/>
                </a:schemeClr>
              </a:solidFill>
              <a:uFillTx/>
            </a:endParaRPr>
          </a:p>
          <a:p>
            <a:endParaRPr lang="zh-CN" altLang="en-US"/>
          </a:p>
          <a:p>
            <a:endParaRPr lang="zh-CN" altLang="en-US"/>
          </a:p>
        </p:txBody>
      </p:sp>
      <p:sp>
        <p:nvSpPr>
          <p:cNvPr id="7" name="矩形 6"/>
          <p:cNvSpPr/>
          <p:nvPr/>
        </p:nvSpPr>
        <p:spPr>
          <a:xfrm>
            <a:off x="4213860" y="2731135"/>
            <a:ext cx="980440" cy="2406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p>
            <a:pPr algn="ctr"/>
            <a:endParaRPr lang="zh-CN" altLang="en-US"/>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atin typeface="宋体" panose="02010600030101010101" pitchFamily="2" charset="-122"/>
                <a:ea typeface="宋体" panose="02010600030101010101" pitchFamily="2" charset="-122"/>
                <a:cs typeface="宋体" panose="02010600030101010101" pitchFamily="2" charset="-122"/>
                <a:sym typeface="+mn-ea"/>
              </a:rPr>
              <a:t>过敏反应的发生及处理原则</a:t>
            </a:r>
            <a:r>
              <a:rPr>
                <a:latin typeface="宋体" panose="02010600030101010101" pitchFamily="2" charset="-122"/>
                <a:ea typeface="宋体" panose="02010600030101010101" pitchFamily="2" charset="-122"/>
                <a:cs typeface="宋体" panose="02010600030101010101" pitchFamily="2" charset="-122"/>
                <a:sym typeface="+mn-ea"/>
              </a:rPr>
              <a:t>：</a:t>
            </a:r>
            <a:endParaRPr lang="zh-CN" altLang="en-US"/>
          </a:p>
        </p:txBody>
      </p:sp>
      <p:sp>
        <p:nvSpPr>
          <p:cNvPr id="3" name="内容占位符 2"/>
          <p:cNvSpPr>
            <a:spLocks noGrp="1"/>
          </p:cNvSpPr>
          <p:nvPr>
            <p:ph idx="1"/>
          </p:nvPr>
        </p:nvSpPr>
        <p:spPr>
          <a:xfrm>
            <a:off x="669882" y="1198210"/>
            <a:ext cx="10852237" cy="5041355"/>
          </a:xfrm>
        </p:spPr>
        <p:txBody>
          <a:bodyPr/>
          <a:p>
            <a:pPr>
              <a:lnSpc>
                <a:spcPct val="130000"/>
              </a:lnSpc>
            </a:pPr>
            <a:r>
              <a:rPr sz="1800" b="1">
                <a:sym typeface="+mn-ea"/>
              </a:rPr>
              <a:t>（1）局部反应的处理：</a:t>
            </a:r>
            <a:r>
              <a:rPr sz="1800">
                <a:sym typeface="+mn-ea"/>
              </a:rPr>
              <a:t> 出现红晕、肿胀、硬结或坏死等局部不良反应，可酌情局部冷敷和口服抗组胺药物，当速发性局部反应的直径超过12 cm，应给予口服抗组胺药物并留观至少1 h。</a:t>
            </a:r>
            <a:endParaRPr sz="1800">
              <a:sym typeface="+mn-ea"/>
            </a:endParaRPr>
          </a:p>
          <a:p>
            <a:pPr>
              <a:lnSpc>
                <a:spcPct val="130000"/>
              </a:lnSpc>
            </a:pPr>
            <a:r>
              <a:rPr lang="zh-CN" altLang="en-US" sz="1800" b="1"/>
              <a:t>（2）全身反应的处理：</a:t>
            </a:r>
            <a:endParaRPr lang="zh-CN" altLang="en-US" sz="1800" b="1"/>
          </a:p>
          <a:p>
            <a:pPr marL="0" indent="0">
              <a:buNone/>
            </a:pPr>
            <a:r>
              <a:rPr lang="zh-CN" altLang="en-US"/>
              <a:t>       </a:t>
            </a:r>
            <a:endParaRPr lang="zh-CN" altLang="en-US"/>
          </a:p>
        </p:txBody>
      </p:sp>
      <p:pic>
        <p:nvPicPr>
          <p:cNvPr id="4" name="图片 3" descr="不良反应"/>
          <p:cNvPicPr/>
          <p:nvPr/>
        </p:nvPicPr>
        <p:blipFill>
          <a:blip r:embed="rId1"/>
          <a:srcRect r="385" b="59111"/>
          <a:stretch>
            <a:fillRect/>
          </a:stretch>
        </p:blipFill>
        <p:spPr>
          <a:xfrm>
            <a:off x="669925" y="2632075"/>
            <a:ext cx="4923155" cy="3705225"/>
          </a:xfrm>
          <a:prstGeom prst="rect">
            <a:avLst/>
          </a:prstGeom>
          <a:noFill/>
          <a:ln w="9525">
            <a:noFill/>
          </a:ln>
        </p:spPr>
      </p:pic>
      <p:pic>
        <p:nvPicPr>
          <p:cNvPr id="5" name="图片 3" descr="不良反应"/>
          <p:cNvPicPr/>
          <p:nvPr/>
        </p:nvPicPr>
        <p:blipFill>
          <a:blip r:embed="rId1"/>
          <a:srcRect t="40810" r="385"/>
          <a:stretch>
            <a:fillRect/>
          </a:stretch>
        </p:blipFill>
        <p:spPr>
          <a:xfrm>
            <a:off x="6598920" y="1917700"/>
            <a:ext cx="4923155" cy="4867275"/>
          </a:xfrm>
          <a:prstGeom prst="rect">
            <a:avLst/>
          </a:prstGeom>
          <a:noFill/>
          <a:ln w="9525">
            <a:noFill/>
          </a:ln>
        </p:spPr>
      </p:pic>
      <p:sp>
        <p:nvSpPr>
          <p:cNvPr id="6" name="右箭头 5"/>
          <p:cNvSpPr/>
          <p:nvPr/>
        </p:nvSpPr>
        <p:spPr>
          <a:xfrm>
            <a:off x="5642610" y="4246880"/>
            <a:ext cx="789940" cy="240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1141730" y="2632075"/>
            <a:ext cx="885825" cy="177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p>
            <a:pPr algn="ctr"/>
            <a:endParaRPr lang="zh-CN" altLang="en-US"/>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atin typeface="宋体" panose="02010600030101010101" pitchFamily="2" charset="-122"/>
                <a:ea typeface="宋体" panose="02010600030101010101" pitchFamily="2" charset="-122"/>
                <a:cs typeface="宋体" panose="02010600030101010101" pitchFamily="2" charset="-122"/>
                <a:sym typeface="+mn-ea"/>
              </a:rPr>
              <a:t>临床案例分析</a:t>
            </a:r>
            <a:endParaRPr lang="zh-CN" altLang="en-US"/>
          </a:p>
        </p:txBody>
      </p:sp>
      <p:sp>
        <p:nvSpPr>
          <p:cNvPr id="3" name="内容占位符 2"/>
          <p:cNvSpPr>
            <a:spLocks noGrp="1"/>
          </p:cNvSpPr>
          <p:nvPr>
            <p:ph idx="1"/>
          </p:nvPr>
        </p:nvSpPr>
        <p:spPr/>
        <p:txBody>
          <a:bodyPr/>
          <a:p>
            <a:pPr marL="0" indent="0">
              <a:buNone/>
            </a:pPr>
            <a:r>
              <a:rPr lang="zh-CN" altLang="en-US" sz="2000"/>
              <a:t>临床资料：</a:t>
            </a:r>
            <a:endParaRPr lang="zh-CN" altLang="en-US" sz="2000"/>
          </a:p>
          <a:p>
            <a:pPr marL="0" indent="0">
              <a:buNone/>
            </a:pPr>
            <a:r>
              <a:rPr lang="en-US" altLang="zh-CN" sz="1800"/>
              <a:t>1</a:t>
            </a:r>
            <a:r>
              <a:rPr sz="1800"/>
              <a:t>、</a:t>
            </a:r>
            <a:r>
              <a:rPr lang="zh-CN" altLang="en-US" sz="1800"/>
              <a:t>患者女，9岁，因“双侧鼻塞，流清涕四年余”2019年12月01日入院。</a:t>
            </a:r>
            <a:endParaRPr lang="zh-CN" altLang="en-US" sz="1800"/>
          </a:p>
          <a:p>
            <a:pPr marL="0" indent="0">
              <a:buNone/>
            </a:pPr>
            <a:r>
              <a:rPr lang="en-US" altLang="zh-CN" sz="1800"/>
              <a:t>2</a:t>
            </a:r>
            <a:r>
              <a:rPr sz="1800"/>
              <a:t>、</a:t>
            </a:r>
            <a:r>
              <a:rPr lang="zh-CN" altLang="en-US" sz="1800"/>
              <a:t>自述四年前无明显诱因逐渐出现双侧鼻塞，鼻塞呈间歇性交替性。阵发性喷嚏伴流清水样鼻涕。伴鼻痒，鼻痒为“蚁行感”，夏季、冬季更严重，伴眼痒、流泪等，每周症状发作大于4天，影响睡眠及日常生活。既往史、个人史无特殊。</a:t>
            </a:r>
            <a:endParaRPr lang="zh-CN" altLang="en-US" sz="1800"/>
          </a:p>
          <a:p>
            <a:pPr marL="0" indent="0">
              <a:buNone/>
            </a:pPr>
            <a:r>
              <a:rPr lang="en-US" altLang="zh-CN" sz="1800"/>
              <a:t>3</a:t>
            </a:r>
            <a:r>
              <a:rPr sz="1800"/>
              <a:t>、</a:t>
            </a:r>
            <a:r>
              <a:rPr lang="zh-CN" altLang="en-US" sz="1800"/>
              <a:t>查体：神志清楚，外壁无畸形。皮肤无破损，鼻前庭皮肤完整，鼻毛无脱落，双侧鼻腔通畅，黏膜膜稍水肿。双侧结膜充血、水肿。</a:t>
            </a:r>
            <a:endParaRPr lang="zh-CN" altLang="en-US" sz="1800"/>
          </a:p>
          <a:p>
            <a:pPr marL="0" indent="0">
              <a:buNone/>
            </a:pPr>
            <a:r>
              <a:rPr lang="en-US" altLang="zh-CN" sz="1800"/>
              <a:t>4</a:t>
            </a:r>
            <a:r>
              <a:rPr sz="1800"/>
              <a:t>、</a:t>
            </a:r>
            <a:r>
              <a:rPr lang="zh-CN" altLang="en-US" sz="1800"/>
              <a:t>辅助检查：①皮肤点刺实验（SPT）：粉尘螨+++ 屋尘螨+++  蟑螂+++ ②血清特异性IgE检测（变应原检测）：户尘螨：5级；蟑螂：2级；桑树、贝、虾、蟹：1级。③血清总IgE检测：总IgE：328.0 IU/ml（参考值：0-100 IU/ml）；IgG4：0.880 g/L（参考值0-1.40 g/L）</a:t>
            </a:r>
            <a:endParaRPr lang="zh-CN" altLang="en-US" sz="180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atin typeface="宋体" panose="02010600030101010101" pitchFamily="2" charset="-122"/>
                <a:ea typeface="宋体" panose="02010600030101010101" pitchFamily="2" charset="-122"/>
                <a:cs typeface="宋体" panose="02010600030101010101" pitchFamily="2" charset="-122"/>
                <a:sym typeface="+mn-ea"/>
              </a:rPr>
              <a:t>临床案例分析</a:t>
            </a:r>
            <a:endParaRPr lang="zh-CN" altLang="en-US"/>
          </a:p>
        </p:txBody>
      </p:sp>
      <p:sp>
        <p:nvSpPr>
          <p:cNvPr id="3" name="内容占位符 2"/>
          <p:cNvSpPr>
            <a:spLocks noGrp="1"/>
          </p:cNvSpPr>
          <p:nvPr>
            <p:ph idx="1"/>
          </p:nvPr>
        </p:nvSpPr>
        <p:spPr/>
        <p:txBody>
          <a:bodyPr/>
          <a:p>
            <a:pPr marL="0" indent="0">
              <a:buNone/>
            </a:pPr>
            <a:r>
              <a:rPr lang="zh-CN" altLang="en-US" sz="2000" b="1"/>
              <a:t>诊断：</a:t>
            </a:r>
            <a:r>
              <a:rPr lang="zh-CN" altLang="en-US" sz="1800"/>
              <a:t>1、变应性鼻炎（过敏性鼻炎） 【分类：常年性、持续性、中-重度变应性鼻炎】</a:t>
            </a:r>
            <a:endParaRPr lang="zh-CN" altLang="en-US" sz="1800"/>
          </a:p>
          <a:p>
            <a:pPr marL="0" indent="0">
              <a:buNone/>
            </a:pPr>
            <a:endParaRPr lang="zh-CN" altLang="en-US" sz="1800"/>
          </a:p>
          <a:p>
            <a:pPr marL="0" indent="0">
              <a:lnSpc>
                <a:spcPct val="140000"/>
              </a:lnSpc>
              <a:buNone/>
            </a:pPr>
            <a:r>
              <a:rPr lang="zh-CN" altLang="en-US" sz="2000" b="1"/>
              <a:t>诊疗经过：</a:t>
            </a:r>
            <a:r>
              <a:rPr lang="zh-CN" altLang="en-US" sz="1800"/>
              <a:t>患者入院后完善肺功能检查+支气管舒张试验，以评估患者呼吸系统情况，并评估是否存在气道高反应性。该患者肺活量正常，使用支气管舒张剂后，通气无改善，表明目前患儿无哮喘发作高风险。并在备好沙丁胺醇吸入气雾剂及氯雷他定片后，按</a:t>
            </a:r>
            <a:r>
              <a:rPr lang="zh-CN" altLang="en-US" sz="1800" b="1">
                <a:solidFill>
                  <a:srgbClr val="FF0000"/>
                </a:solidFill>
              </a:rPr>
              <a:t>皮下冲击免疫（RIT）方案</a:t>
            </a:r>
            <a:r>
              <a:rPr lang="zh-CN" altLang="en-US" sz="1800"/>
              <a:t>（剂量累加阶段：3针/天，连续7天，剂量逐渐累加）进行脱敏治疗</a:t>
            </a:r>
            <a:r>
              <a:rPr lang="zh-CN" altLang="en-US" sz="2000"/>
              <a:t>。</a:t>
            </a:r>
            <a:endParaRPr lang="zh-CN" altLang="en-US" sz="2000"/>
          </a:p>
          <a:p>
            <a:pPr marL="0" indent="0">
              <a:lnSpc>
                <a:spcPct val="140000"/>
              </a:lnSpc>
              <a:buNone/>
            </a:pPr>
            <a:endParaRPr lang="zh-CN" altLang="en-US" sz="2000"/>
          </a:p>
          <a:p>
            <a:pPr marL="0" indent="0">
              <a:lnSpc>
                <a:spcPct val="140000"/>
              </a:lnSpc>
              <a:buNone/>
            </a:pPr>
            <a:r>
              <a:rPr sz="2000"/>
              <a:t>皮下冲击免疫注射过程视频：</a:t>
            </a:r>
            <a:endParaRPr sz="2000"/>
          </a:p>
          <a:p>
            <a:pPr marL="0" indent="0">
              <a:lnSpc>
                <a:spcPct val="140000"/>
              </a:lnSpc>
              <a:buNone/>
            </a:pPr>
            <a:r>
              <a:rPr sz="2000"/>
              <a:t>     </a:t>
            </a:r>
            <a:r>
              <a:rPr sz="2000">
                <a:hlinkClick r:id="rId1" tooltip="" action="ppaction://hlinkfile"/>
              </a:rPr>
              <a:t>PPT视频\患者注射前测PEF视频.mp4</a:t>
            </a:r>
            <a:endParaRPr sz="2000">
              <a:hlinkClick r:id="rId1" tooltip="" action="ppaction://hlinkfile"/>
            </a:endParaRPr>
          </a:p>
          <a:p>
            <a:pPr marL="0" indent="0">
              <a:lnSpc>
                <a:spcPct val="140000"/>
              </a:lnSpc>
              <a:buNone/>
            </a:pPr>
            <a:r>
              <a:rPr sz="2000"/>
              <a:t>     </a:t>
            </a:r>
            <a:r>
              <a:rPr sz="2000">
                <a:hlinkClick r:id="rId2" tooltip="" action="ppaction://hlinkfile"/>
              </a:rPr>
              <a:t>PPT视频\变应原注射视频.mp4</a:t>
            </a:r>
            <a:endParaRPr sz="2000"/>
          </a:p>
        </p:txBody>
      </p:sp>
    </p:spTree>
    <p:custDataLst>
      <p:tags r:id="rId3"/>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098040" y="636905"/>
            <a:ext cx="6515100" cy="1325880"/>
          </a:xfrm>
        </p:spPr>
        <p:txBody>
          <a:bodyPr/>
          <a:p>
            <a:r>
              <a:rPr lang="en-US" altLang="zh-CN" sz="3600" b="1">
                <a:latin typeface="+mj-ea"/>
                <a:cs typeface="+mj-ea"/>
              </a:rPr>
              <a:t>RIT</a:t>
            </a:r>
            <a:r>
              <a:rPr sz="3600">
                <a:sym typeface="+mn-ea"/>
              </a:rPr>
              <a:t>患者的局部不良反应：</a:t>
            </a:r>
            <a:endParaRPr lang="zh-CN" altLang="zh-CN" sz="3600" b="1">
              <a:latin typeface="+mj-ea"/>
              <a:cs typeface="+mj-ea"/>
            </a:endParaRPr>
          </a:p>
        </p:txBody>
      </p:sp>
      <p:pic>
        <p:nvPicPr>
          <p:cNvPr id="4" name="图片 3" descr="简易PEF检测"/>
          <p:cNvPicPr>
            <a:picLocks noChangeAspect="1"/>
          </p:cNvPicPr>
          <p:nvPr/>
        </p:nvPicPr>
        <p:blipFill>
          <a:blip r:embed="rId1"/>
          <a:srcRect l="30634"/>
          <a:stretch>
            <a:fillRect/>
          </a:stretch>
        </p:blipFill>
        <p:spPr>
          <a:xfrm>
            <a:off x="1892300" y="2061845"/>
            <a:ext cx="2693035" cy="2735580"/>
          </a:xfrm>
          <a:prstGeom prst="rect">
            <a:avLst/>
          </a:prstGeom>
        </p:spPr>
      </p:pic>
      <p:pic>
        <p:nvPicPr>
          <p:cNvPr id="5" name="图片 4" descr="局部过敏反应1"/>
          <p:cNvPicPr>
            <a:picLocks noChangeAspect="1"/>
          </p:cNvPicPr>
          <p:nvPr/>
        </p:nvPicPr>
        <p:blipFill>
          <a:blip r:embed="rId2"/>
          <a:srcRect r="40397"/>
          <a:stretch>
            <a:fillRect/>
          </a:stretch>
        </p:blipFill>
        <p:spPr>
          <a:xfrm>
            <a:off x="4866640" y="2061845"/>
            <a:ext cx="2663190" cy="2734945"/>
          </a:xfrm>
          <a:prstGeom prst="rect">
            <a:avLst/>
          </a:prstGeom>
        </p:spPr>
      </p:pic>
      <p:sp>
        <p:nvSpPr>
          <p:cNvPr id="6" name="椭圆 5"/>
          <p:cNvSpPr/>
          <p:nvPr/>
        </p:nvSpPr>
        <p:spPr>
          <a:xfrm>
            <a:off x="8765540" y="2846705"/>
            <a:ext cx="529590" cy="393700"/>
          </a:xfrm>
          <a:prstGeom prst="ellipse">
            <a:avLst/>
          </a:prstGeom>
          <a:noFill/>
          <a:ln w="12700"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局部过敏反应"/>
          <p:cNvPicPr>
            <a:picLocks noChangeAspect="1"/>
          </p:cNvPicPr>
          <p:nvPr/>
        </p:nvPicPr>
        <p:blipFill>
          <a:blip r:embed="rId3"/>
          <a:srcRect r="26711"/>
          <a:stretch>
            <a:fillRect/>
          </a:stretch>
        </p:blipFill>
        <p:spPr>
          <a:xfrm>
            <a:off x="7795895" y="2061210"/>
            <a:ext cx="2720340" cy="2734945"/>
          </a:xfrm>
          <a:prstGeom prst="rect">
            <a:avLst/>
          </a:prstGeom>
        </p:spPr>
      </p:pic>
      <p:sp>
        <p:nvSpPr>
          <p:cNvPr id="8" name="椭圆 7"/>
          <p:cNvSpPr/>
          <p:nvPr/>
        </p:nvSpPr>
        <p:spPr>
          <a:xfrm>
            <a:off x="5770245" y="3270885"/>
            <a:ext cx="529590" cy="393700"/>
          </a:xfrm>
          <a:prstGeom prst="ellipse">
            <a:avLst/>
          </a:prstGeom>
          <a:noFill/>
          <a:ln w="28575" cmpd="sng">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8765540" y="2931160"/>
            <a:ext cx="991235" cy="842645"/>
          </a:xfrm>
          <a:prstGeom prst="ellipse">
            <a:avLst/>
          </a:prstGeom>
          <a:noFill/>
          <a:ln w="28575" cmpd="sng">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915670" y="5383530"/>
            <a:ext cx="10572115" cy="829945"/>
          </a:xfrm>
          <a:prstGeom prst="rect">
            <a:avLst/>
          </a:prstGeom>
          <a:noFill/>
          <a:ln w="9525">
            <a:noFill/>
          </a:ln>
        </p:spPr>
        <p:txBody>
          <a:bodyPr wrap="square">
            <a:spAutoFit/>
          </a:bodyPr>
          <a:p>
            <a:pPr indent="0"/>
            <a:r>
              <a:rPr lang="zh-CN" sz="2400" b="1">
                <a:ea typeface="宋体" panose="02010600030101010101" pitchFamily="2" charset="-122"/>
              </a:rPr>
              <a:t>处理方式：</a:t>
            </a:r>
            <a:r>
              <a:rPr lang="zh-CN" sz="2400" b="0">
                <a:ea typeface="宋体" panose="02010600030101010101" pitchFamily="2" charset="-122"/>
              </a:rPr>
              <a:t>患者仅出现注射区域的局部风团（＜12cm），伴局部瘙痒，无其他不适，予局部冰块冷敷，可减轻患者瘙痒症状，并阻止风团进一步增大。</a:t>
            </a:r>
            <a:endParaRPr lang="zh-CN" altLang="en-US" sz="2400" b="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sz="3200" b="1">
                <a:latin typeface="+mj-ea"/>
                <a:cs typeface="+mj-ea"/>
              </a:rPr>
              <a:t>SCIT</a:t>
            </a:r>
            <a:r>
              <a:rPr lang="zh-CN" altLang="en-US" sz="3200" b="1">
                <a:latin typeface="+mj-ea"/>
                <a:cs typeface="+mj-ea"/>
              </a:rPr>
              <a:t>全身</a:t>
            </a:r>
            <a:r>
              <a:rPr lang="zh-CN" altLang="zh-CN" sz="3200" b="1">
                <a:latin typeface="+mj-ea"/>
                <a:cs typeface="+mj-ea"/>
              </a:rPr>
              <a:t>过敏反应对症处理前后对照</a:t>
            </a:r>
            <a:endParaRPr lang="zh-CN" altLang="zh-CN" sz="3200" b="1">
              <a:latin typeface="+mj-ea"/>
              <a:cs typeface="+mj-ea"/>
            </a:endParaRPr>
          </a:p>
        </p:txBody>
      </p:sp>
      <p:pic>
        <p:nvPicPr>
          <p:cNvPr id="7" name="图片 6" descr="冲击免疫治疗第5天2"/>
          <p:cNvPicPr>
            <a:picLocks noChangeAspect="1"/>
          </p:cNvPicPr>
          <p:nvPr/>
        </p:nvPicPr>
        <p:blipFill>
          <a:blip r:embed="rId1"/>
          <a:srcRect l="14046" t="10158"/>
          <a:stretch>
            <a:fillRect/>
          </a:stretch>
        </p:blipFill>
        <p:spPr>
          <a:xfrm>
            <a:off x="4928235" y="1486535"/>
            <a:ext cx="2490470" cy="2418715"/>
          </a:xfrm>
          <a:prstGeom prst="rect">
            <a:avLst/>
          </a:prstGeom>
        </p:spPr>
      </p:pic>
      <p:pic>
        <p:nvPicPr>
          <p:cNvPr id="8" name="图片 7" descr="冲击免疫治疗第5天4"/>
          <p:cNvPicPr>
            <a:picLocks noChangeAspect="1"/>
          </p:cNvPicPr>
          <p:nvPr/>
        </p:nvPicPr>
        <p:blipFill>
          <a:blip r:embed="rId2"/>
          <a:srcRect l="2860" t="5949" r="20723"/>
          <a:stretch>
            <a:fillRect/>
          </a:stretch>
        </p:blipFill>
        <p:spPr>
          <a:xfrm>
            <a:off x="7616825" y="1487170"/>
            <a:ext cx="2423160" cy="2418080"/>
          </a:xfrm>
          <a:prstGeom prst="rect">
            <a:avLst/>
          </a:prstGeom>
        </p:spPr>
      </p:pic>
      <p:pic>
        <p:nvPicPr>
          <p:cNvPr id="11" name="图片 10" descr="冲击免疫治疗第5天3过敏治疗2小时"/>
          <p:cNvPicPr>
            <a:picLocks noChangeAspect="1"/>
          </p:cNvPicPr>
          <p:nvPr/>
        </p:nvPicPr>
        <p:blipFill>
          <a:blip r:embed="rId3"/>
          <a:stretch>
            <a:fillRect/>
          </a:stretch>
        </p:blipFill>
        <p:spPr>
          <a:xfrm>
            <a:off x="4928235" y="4142105"/>
            <a:ext cx="2490470" cy="2404110"/>
          </a:xfrm>
          <a:prstGeom prst="rect">
            <a:avLst/>
          </a:prstGeom>
        </p:spPr>
      </p:pic>
      <p:pic>
        <p:nvPicPr>
          <p:cNvPr id="12" name="图片 11" descr="冲击免疫治疗第5天4过敏治疗2小时"/>
          <p:cNvPicPr>
            <a:picLocks noChangeAspect="1"/>
          </p:cNvPicPr>
          <p:nvPr/>
        </p:nvPicPr>
        <p:blipFill>
          <a:blip r:embed="rId4"/>
          <a:stretch>
            <a:fillRect/>
          </a:stretch>
        </p:blipFill>
        <p:spPr>
          <a:xfrm>
            <a:off x="7616825" y="4142740"/>
            <a:ext cx="2423795" cy="2403475"/>
          </a:xfrm>
          <a:prstGeom prst="rect">
            <a:avLst/>
          </a:prstGeom>
        </p:spPr>
      </p:pic>
      <p:sp>
        <p:nvSpPr>
          <p:cNvPr id="13" name="文本框 12"/>
          <p:cNvSpPr txBox="1"/>
          <p:nvPr/>
        </p:nvSpPr>
        <p:spPr>
          <a:xfrm>
            <a:off x="1692910" y="2233295"/>
            <a:ext cx="459740" cy="1290955"/>
          </a:xfrm>
          <a:prstGeom prst="rect">
            <a:avLst/>
          </a:prstGeom>
          <a:noFill/>
        </p:spPr>
        <p:txBody>
          <a:bodyPr vert="eaVert" wrap="square" rtlCol="0">
            <a:spAutoFit/>
          </a:bodyPr>
          <a:p>
            <a:r>
              <a:rPr lang="zh-CN" altLang="en-US" b="1"/>
              <a:t>过敏反应</a:t>
            </a:r>
            <a:endParaRPr lang="zh-CN" altLang="en-US" b="1"/>
          </a:p>
        </p:txBody>
      </p:sp>
      <p:sp>
        <p:nvSpPr>
          <p:cNvPr id="14" name="文本框 13"/>
          <p:cNvSpPr txBox="1"/>
          <p:nvPr/>
        </p:nvSpPr>
        <p:spPr>
          <a:xfrm>
            <a:off x="1647825" y="4446905"/>
            <a:ext cx="459740" cy="1957070"/>
          </a:xfrm>
          <a:prstGeom prst="rect">
            <a:avLst/>
          </a:prstGeom>
          <a:noFill/>
        </p:spPr>
        <p:txBody>
          <a:bodyPr vert="eaVert" wrap="square" rtlCol="0">
            <a:spAutoFit/>
          </a:bodyPr>
          <a:p>
            <a:r>
              <a:rPr lang="zh-CN" altLang="en-US" b="1"/>
              <a:t>对症治疗</a:t>
            </a:r>
            <a:r>
              <a:rPr lang="en-US" altLang="zh-CN" b="1"/>
              <a:t>2</a:t>
            </a:r>
            <a:r>
              <a:rPr lang="zh-CN" altLang="en-US" b="1"/>
              <a:t>小时后</a:t>
            </a:r>
            <a:endParaRPr lang="zh-CN" altLang="en-US" b="1"/>
          </a:p>
        </p:txBody>
      </p:sp>
      <p:pic>
        <p:nvPicPr>
          <p:cNvPr id="15" name="图片 14" descr="冲击免疫治疗第5天1过敏治疗2小时"/>
          <p:cNvPicPr>
            <a:picLocks noChangeAspect="1"/>
          </p:cNvPicPr>
          <p:nvPr/>
        </p:nvPicPr>
        <p:blipFill>
          <a:blip r:embed="rId5"/>
          <a:srcRect l="12381" t="30517" r="9638" b="6917"/>
          <a:stretch>
            <a:fillRect/>
          </a:stretch>
        </p:blipFill>
        <p:spPr>
          <a:xfrm>
            <a:off x="2257425" y="4140835"/>
            <a:ext cx="2472690" cy="2405380"/>
          </a:xfrm>
          <a:prstGeom prst="rect">
            <a:avLst/>
          </a:prstGeom>
        </p:spPr>
      </p:pic>
      <p:pic>
        <p:nvPicPr>
          <p:cNvPr id="16" name="图片 15" descr="冲击免疫治疗第5天1注射屋尘螨疫苗后2小时出现全身过敏反应 - 副本"/>
          <p:cNvPicPr>
            <a:picLocks noChangeAspect="1"/>
          </p:cNvPicPr>
          <p:nvPr/>
        </p:nvPicPr>
        <p:blipFill>
          <a:blip r:embed="rId6"/>
          <a:srcRect l="12065" t="18633" r="11642" b="900"/>
          <a:stretch>
            <a:fillRect/>
          </a:stretch>
        </p:blipFill>
        <p:spPr>
          <a:xfrm>
            <a:off x="2257425" y="1486535"/>
            <a:ext cx="2473325" cy="2419350"/>
          </a:xfrm>
          <a:prstGeom prst="rect">
            <a:avLst/>
          </a:prstGeom>
        </p:spPr>
      </p:pic>
      <p:pic>
        <p:nvPicPr>
          <p:cNvPr id="3" name="图片 2" descr="冲击免疫治疗第5天2"/>
          <p:cNvPicPr>
            <a:picLocks noChangeAspect="1"/>
          </p:cNvPicPr>
          <p:nvPr/>
        </p:nvPicPr>
        <p:blipFill>
          <a:blip r:embed="rId1"/>
          <a:srcRect l="14046" t="10158"/>
          <a:stretch>
            <a:fillRect/>
          </a:stretch>
        </p:blipFill>
        <p:spPr>
          <a:xfrm>
            <a:off x="4928235" y="1486535"/>
            <a:ext cx="2490470" cy="2418715"/>
          </a:xfrm>
          <a:prstGeom prst="rect">
            <a:avLst/>
          </a:prstGeom>
        </p:spPr>
      </p:pic>
      <p:pic>
        <p:nvPicPr>
          <p:cNvPr id="4" name="图片 3" descr="冲击免疫治疗第5天4"/>
          <p:cNvPicPr>
            <a:picLocks noChangeAspect="1"/>
          </p:cNvPicPr>
          <p:nvPr/>
        </p:nvPicPr>
        <p:blipFill>
          <a:blip r:embed="rId2"/>
          <a:srcRect l="2860" t="5949" r="20723"/>
          <a:stretch>
            <a:fillRect/>
          </a:stretch>
        </p:blipFill>
        <p:spPr>
          <a:xfrm>
            <a:off x="7616825" y="1487170"/>
            <a:ext cx="2423160" cy="2418080"/>
          </a:xfrm>
          <a:prstGeom prst="rect">
            <a:avLst/>
          </a:prstGeom>
        </p:spPr>
      </p:pic>
      <p:pic>
        <p:nvPicPr>
          <p:cNvPr id="5" name="图片 4" descr="冲击免疫治疗第5天3过敏治疗2小时"/>
          <p:cNvPicPr>
            <a:picLocks noChangeAspect="1"/>
          </p:cNvPicPr>
          <p:nvPr/>
        </p:nvPicPr>
        <p:blipFill>
          <a:blip r:embed="rId3"/>
          <a:stretch>
            <a:fillRect/>
          </a:stretch>
        </p:blipFill>
        <p:spPr>
          <a:xfrm>
            <a:off x="4928235" y="4222750"/>
            <a:ext cx="2490470" cy="2404110"/>
          </a:xfrm>
          <a:prstGeom prst="rect">
            <a:avLst/>
          </a:prstGeom>
        </p:spPr>
      </p:pic>
      <p:pic>
        <p:nvPicPr>
          <p:cNvPr id="6" name="图片 5" descr="冲击免疫治疗第5天4过敏治疗2小时"/>
          <p:cNvPicPr>
            <a:picLocks noChangeAspect="1"/>
          </p:cNvPicPr>
          <p:nvPr/>
        </p:nvPicPr>
        <p:blipFill>
          <a:blip r:embed="rId4"/>
          <a:stretch>
            <a:fillRect/>
          </a:stretch>
        </p:blipFill>
        <p:spPr>
          <a:xfrm>
            <a:off x="7616825" y="4223385"/>
            <a:ext cx="2423795" cy="2403475"/>
          </a:xfrm>
          <a:prstGeom prst="rect">
            <a:avLst/>
          </a:prstGeom>
        </p:spPr>
      </p:pic>
      <p:pic>
        <p:nvPicPr>
          <p:cNvPr id="9" name="图片 8" descr="冲击免疫治疗第5天1过敏治疗2小时"/>
          <p:cNvPicPr>
            <a:picLocks noChangeAspect="1"/>
          </p:cNvPicPr>
          <p:nvPr/>
        </p:nvPicPr>
        <p:blipFill>
          <a:blip r:embed="rId5"/>
          <a:srcRect l="12381" t="30517" r="9638" b="6917"/>
          <a:stretch>
            <a:fillRect/>
          </a:stretch>
        </p:blipFill>
        <p:spPr>
          <a:xfrm>
            <a:off x="2257425" y="4221480"/>
            <a:ext cx="2472690" cy="2405380"/>
          </a:xfrm>
          <a:prstGeom prst="rect">
            <a:avLst/>
          </a:prstGeom>
        </p:spPr>
      </p:pic>
      <p:pic>
        <p:nvPicPr>
          <p:cNvPr id="10" name="图片 9" descr="冲击免疫治疗第5天1注射屋尘螨疫苗后2小时出现全身过敏反应 - 副本"/>
          <p:cNvPicPr>
            <a:picLocks noChangeAspect="1"/>
          </p:cNvPicPr>
          <p:nvPr/>
        </p:nvPicPr>
        <p:blipFill>
          <a:blip r:embed="rId6"/>
          <a:srcRect l="12065" t="18633" r="11642" b="900"/>
          <a:stretch>
            <a:fillRect/>
          </a:stretch>
        </p:blipFill>
        <p:spPr>
          <a:xfrm>
            <a:off x="2257425" y="1567180"/>
            <a:ext cx="2473325" cy="2419350"/>
          </a:xfrm>
          <a:prstGeom prst="rect">
            <a:avLst/>
          </a:prstGeom>
        </p:spPr>
      </p:pic>
      <p:pic>
        <p:nvPicPr>
          <p:cNvPr id="17" name="图片 16" descr="冲击免疫治疗第5天2"/>
          <p:cNvPicPr>
            <a:picLocks noChangeAspect="1"/>
          </p:cNvPicPr>
          <p:nvPr/>
        </p:nvPicPr>
        <p:blipFill>
          <a:blip r:embed="rId1"/>
          <a:srcRect l="14046" t="10158"/>
          <a:stretch>
            <a:fillRect/>
          </a:stretch>
        </p:blipFill>
        <p:spPr>
          <a:xfrm>
            <a:off x="4928235" y="1567180"/>
            <a:ext cx="2490470" cy="2418715"/>
          </a:xfrm>
          <a:prstGeom prst="rect">
            <a:avLst/>
          </a:prstGeom>
        </p:spPr>
      </p:pic>
      <p:pic>
        <p:nvPicPr>
          <p:cNvPr id="18" name="图片 17" descr="冲击免疫治疗第5天4"/>
          <p:cNvPicPr>
            <a:picLocks noChangeAspect="1"/>
          </p:cNvPicPr>
          <p:nvPr/>
        </p:nvPicPr>
        <p:blipFill>
          <a:blip r:embed="rId2"/>
          <a:srcRect l="2860" t="5949" r="20723"/>
          <a:stretch>
            <a:fillRect/>
          </a:stretch>
        </p:blipFill>
        <p:spPr>
          <a:xfrm>
            <a:off x="7616825" y="1567815"/>
            <a:ext cx="2423160" cy="24180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pPr>
              <a:lnSpc>
                <a:spcPct val="230000"/>
              </a:lnSpc>
            </a:pPr>
            <a:r>
              <a:rPr lang="zh-CN" altLang="en-US" sz="2000" b="1"/>
              <a:t>处理方式：</a:t>
            </a:r>
            <a:r>
              <a:rPr lang="zh-CN" altLang="en-US" sz="2000"/>
              <a:t>患者于第4天注射第三针结束后2小时出现轻度全身不良反应，症状为全身荨麻疹伴瘙痒，随即嘱患者口服1片氯雷他定片，症状未控制后静脉注射5mg地塞米松，后加服1片孟鲁司特钠咀嚼片并吸入沙丁胺醇气雾剂，后患儿出现轻度咳嗽及咳清痰，再行布地奈德悬浊液+沙丁胺醇溶液氧气雾化吸入。后症状逐渐减轻。至2小时后，患者全身荨麻疹消失，全身无明显瘙痒，呼吸道症状消失。予回病房继续观察。</a:t>
            </a:r>
            <a:endParaRPr lang="zh-CN" altLang="en-US"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505025"/>
            <a:ext cx="10852237" cy="648000"/>
          </a:xfrm>
        </p:spPr>
        <p:txBody>
          <a:bodyPr/>
          <a:p>
            <a:pPr algn="l">
              <a:buClrTx/>
              <a:buSzTx/>
              <a:buFontTx/>
            </a:pPr>
            <a:r>
              <a:rPr lang="zh-CN" altLang="en-US">
                <a:solidFill>
                  <a:schemeClr val="tx1"/>
                </a:solidFill>
                <a:sym typeface="+mn-ea"/>
              </a:rPr>
              <a:t>课程目的与要求：</a:t>
            </a:r>
            <a:endParaRPr lang="zh-CN" altLang="en-US">
              <a:solidFill>
                <a:schemeClr val="tx1"/>
              </a:solidFill>
              <a:sym typeface="+mn-ea"/>
            </a:endParaRPr>
          </a:p>
        </p:txBody>
      </p:sp>
      <p:sp>
        <p:nvSpPr>
          <p:cNvPr id="3" name="内容占位符 2"/>
          <p:cNvSpPr>
            <a:spLocks noGrp="1"/>
          </p:cNvSpPr>
          <p:nvPr>
            <p:ph idx="1"/>
          </p:nvPr>
        </p:nvSpPr>
        <p:spPr>
          <a:xfrm>
            <a:off x="669925" y="2078355"/>
            <a:ext cx="10711815" cy="3672840"/>
          </a:xfrm>
        </p:spPr>
        <p:txBody>
          <a:bodyPr/>
          <a:p>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提高学生对变应性鼻炎免疫治疗的认识；</a:t>
            </a:r>
            <a:endPar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培养学生</a:t>
            </a:r>
            <a:r>
              <a:rPr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熟练掌握</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变应性鼻炎的免疫治疗方法</a:t>
            </a:r>
            <a:endPar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提高</a:t>
            </a:r>
            <a:r>
              <a:rPr sz="2400" b="1">
                <a:solidFill>
                  <a:schemeClr val="tx1"/>
                </a:solidFill>
                <a:latin typeface="宋体" panose="02010600030101010101" pitchFamily="2" charset="-122"/>
                <a:ea typeface="宋体" panose="02010600030101010101" pitchFamily="2" charset="-122"/>
                <a:cs typeface="宋体" panose="02010600030101010101" pitchFamily="2" charset="-122"/>
              </a:rPr>
              <a:t>学生快速、准确辨别皮下冲击免疫的不良反应并正确处理的能力</a:t>
            </a:r>
            <a:endParaRPr sz="24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pPr marL="0" indent="0">
              <a:lnSpc>
                <a:spcPct val="210000"/>
              </a:lnSpc>
              <a:buNone/>
            </a:pPr>
            <a:r>
              <a:rPr sz="2000" b="1">
                <a:sym typeface="+mn-ea"/>
              </a:rPr>
              <a:t>后续治疗：</a:t>
            </a:r>
            <a:r>
              <a:rPr sz="2000">
                <a:sym typeface="+mn-ea"/>
              </a:rPr>
              <a:t>患者完成7天住院RIT的剂量累加阶段后予以出院，嘱出院后每4周返院于变应性鼻炎门诊治疗室以维持剂量继续行脱敏治疗。</a:t>
            </a:r>
            <a:endParaRPr lang="zh-CN" altLang="en-US" sz="2000"/>
          </a:p>
          <a:p>
            <a:pPr>
              <a:lnSpc>
                <a:spcPct val="210000"/>
              </a:lnSpc>
            </a:pPr>
            <a:endParaRPr lang="zh-CN" altLang="en-US"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思考题：</a:t>
            </a:r>
            <a:endParaRPr lang="zh-CN" altLang="en-US"/>
          </a:p>
        </p:txBody>
      </p:sp>
      <p:sp>
        <p:nvSpPr>
          <p:cNvPr id="3" name="内容占位符 2"/>
          <p:cNvSpPr>
            <a:spLocks noGrp="1"/>
          </p:cNvSpPr>
          <p:nvPr>
            <p:ph idx="1"/>
          </p:nvPr>
        </p:nvSpPr>
        <p:spPr>
          <a:xfrm>
            <a:off x="669882" y="1558890"/>
            <a:ext cx="10852237" cy="5041355"/>
          </a:xfrm>
        </p:spPr>
        <p:txBody>
          <a:bodyPr/>
          <a:p>
            <a:pPr marL="0" indent="0">
              <a:buNone/>
            </a:pPr>
            <a:r>
              <a:rPr lang="zh-CN" altLang="en-US" sz="2000" b="1"/>
              <a:t>1、变应性鼻炎的典型症状及其他症状包括哪些？</a:t>
            </a:r>
            <a:endParaRPr lang="zh-CN" altLang="en-US" sz="2000" b="1"/>
          </a:p>
          <a:p>
            <a:endParaRPr lang="zh-CN" altLang="en-US" sz="2000" b="1"/>
          </a:p>
          <a:p>
            <a:pPr marL="0" indent="0">
              <a:buNone/>
            </a:pPr>
            <a:r>
              <a:rPr lang="zh-CN" altLang="en-US" sz="1800"/>
              <a:t>    AR的典型症状为阵发性喷嚏、清水样涕、鼻痒和鼻塞。可伴有眼部症状，包括眼痒、流泪、眼红和灼热感等，多见于花粉过敏患者。</a:t>
            </a:r>
            <a:endParaRPr lang="zh-CN" altLang="en-US" sz="1800"/>
          </a:p>
          <a:p>
            <a:pPr marL="0" indent="0">
              <a:buNone/>
            </a:pPr>
            <a:endParaRPr lang="zh-CN" altLang="en-US" sz="1800"/>
          </a:p>
          <a:p>
            <a:pPr marL="0" indent="0">
              <a:buNone/>
            </a:pPr>
            <a:endParaRPr lang="zh-CN" altLang="en-US" sz="1800"/>
          </a:p>
          <a:p>
            <a:endParaRPr lang="zh-CN" altLang="en-US"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思考题：</a:t>
            </a:r>
            <a:endParaRPr lang="zh-CN" altLang="en-US"/>
          </a:p>
        </p:txBody>
      </p:sp>
      <p:sp>
        <p:nvSpPr>
          <p:cNvPr id="3" name="内容占位符 2"/>
          <p:cNvSpPr>
            <a:spLocks noGrp="1"/>
          </p:cNvSpPr>
          <p:nvPr>
            <p:ph idx="1"/>
          </p:nvPr>
        </p:nvSpPr>
        <p:spPr/>
        <p:txBody>
          <a:bodyPr/>
          <a:p>
            <a:pPr marL="0" indent="0">
              <a:buNone/>
            </a:pPr>
            <a:r>
              <a:rPr sz="2000" b="1">
                <a:sym typeface="+mn-ea"/>
              </a:rPr>
              <a:t>2、变应性鼻炎的诊断依据包括哪些？</a:t>
            </a:r>
            <a:endParaRPr lang="zh-CN" altLang="en-US" sz="2000" b="1"/>
          </a:p>
          <a:p>
            <a:pPr marL="0" indent="0">
              <a:lnSpc>
                <a:spcPct val="180000"/>
              </a:lnSpc>
              <a:buNone/>
            </a:pPr>
            <a:r>
              <a:rPr sz="2000">
                <a:sym typeface="+mn-ea"/>
              </a:rPr>
              <a:t>   AR的诊断应根据患者典型的过敏病史、临床表现以及与其一致的变应原检测结果而作出。</a:t>
            </a:r>
            <a:endParaRPr lang="zh-CN" altLang="en-US" sz="2000"/>
          </a:p>
          <a:p>
            <a:pPr marL="0" indent="0">
              <a:lnSpc>
                <a:spcPct val="180000"/>
              </a:lnSpc>
              <a:buNone/>
            </a:pPr>
            <a:r>
              <a:rPr sz="2000">
                <a:sym typeface="+mn-ea"/>
              </a:rPr>
              <a:t>  （1）症状：打喷嚏、清水样涕、鼻痒和鼻塞等症状出现２个或以上，每天症状持续或累计在1h以上，可伴有眼痒、流泪和眼红等眼部症状；</a:t>
            </a:r>
            <a:endParaRPr lang="zh-CN" altLang="en-US" sz="2000"/>
          </a:p>
          <a:p>
            <a:pPr marL="0" indent="0">
              <a:lnSpc>
                <a:spcPct val="180000"/>
              </a:lnSpc>
              <a:buNone/>
            </a:pPr>
            <a:r>
              <a:rPr sz="2000">
                <a:sym typeface="+mn-ea"/>
              </a:rPr>
              <a:t> （2）体征：常见鼻黏膜苍白、水肿，鼻腔水样分泌物； </a:t>
            </a:r>
            <a:endParaRPr lang="zh-CN" altLang="en-US" sz="2000"/>
          </a:p>
          <a:p>
            <a:pPr marL="0" indent="0">
              <a:lnSpc>
                <a:spcPct val="180000"/>
              </a:lnSpc>
              <a:buNone/>
            </a:pPr>
            <a:r>
              <a:rPr sz="2000">
                <a:sym typeface="+mn-ea"/>
              </a:rPr>
              <a:t> （3）变应原检测：至少一种变应原SPT和/或血清特异性IgE阳性。 </a:t>
            </a:r>
            <a:endParaRPr lang="zh-CN" altLang="en-US" sz="2000"/>
          </a:p>
          <a:p>
            <a:endParaRPr lang="zh-CN" altLang="en-US"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思考题：</a:t>
            </a:r>
            <a:br>
              <a:rPr lang="zh-CN" altLang="en-US"/>
            </a:br>
            <a:endParaRPr lang="zh-CN" altLang="en-US"/>
          </a:p>
        </p:txBody>
      </p:sp>
      <p:sp>
        <p:nvSpPr>
          <p:cNvPr id="3" name="内容占位符 2"/>
          <p:cNvSpPr>
            <a:spLocks noGrp="1"/>
          </p:cNvSpPr>
          <p:nvPr>
            <p:ph idx="1"/>
          </p:nvPr>
        </p:nvSpPr>
        <p:spPr/>
        <p:txBody>
          <a:bodyPr/>
          <a:p>
            <a:pPr marL="0" indent="0">
              <a:lnSpc>
                <a:spcPct val="160000"/>
              </a:lnSpc>
              <a:buNone/>
            </a:pPr>
            <a:r>
              <a:rPr lang="zh-CN" altLang="en-US" sz="2000" b="1"/>
              <a:t>3、变应性鼻炎的治疗原则包括什么？其中唯一对因治疗的方式是哪个？</a:t>
            </a:r>
            <a:endParaRPr lang="zh-CN" altLang="en-US" sz="2000" b="1"/>
          </a:p>
          <a:p>
            <a:pPr marL="0" indent="0">
              <a:lnSpc>
                <a:spcPct val="160000"/>
              </a:lnSpc>
              <a:buNone/>
            </a:pPr>
            <a:r>
              <a:rPr lang="zh-CN" altLang="en-US"/>
              <a:t>    </a:t>
            </a:r>
            <a:r>
              <a:rPr lang="zh-CN" altLang="en-US" sz="2000"/>
              <a:t>变应性鼻炎的治疗原则包括环境控制、药物治疗、免疫治疗和健康教育，概括地形容为“防治结合, 四位一体”。唯一对因治疗的方式是免疫治疗。</a:t>
            </a:r>
            <a:endParaRPr lang="zh-CN" altLang="en-US" sz="2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思考题：</a:t>
            </a:r>
            <a:endParaRPr lang="zh-CN" altLang="en-US"/>
          </a:p>
        </p:txBody>
      </p:sp>
      <p:sp>
        <p:nvSpPr>
          <p:cNvPr id="3" name="内容占位符 2"/>
          <p:cNvSpPr>
            <a:spLocks noGrp="1"/>
          </p:cNvSpPr>
          <p:nvPr>
            <p:ph idx="1"/>
          </p:nvPr>
        </p:nvSpPr>
        <p:spPr/>
        <p:txBody>
          <a:bodyPr/>
          <a:p>
            <a:pPr marL="0" indent="0">
              <a:buNone/>
            </a:pPr>
            <a:r>
              <a:rPr lang="en-US" altLang="zh-CN" sz="2000" b="1"/>
              <a:t>4</a:t>
            </a:r>
            <a:r>
              <a:rPr lang="zh-CN" altLang="en-US" sz="2000" b="1"/>
              <a:t>、变应性鼻炎免疫治疗的不良反应包括哪些？</a:t>
            </a:r>
            <a:endParaRPr lang="zh-CN" altLang="en-US" sz="2000" b="1"/>
          </a:p>
          <a:p>
            <a:pPr marL="0" indent="0">
              <a:lnSpc>
                <a:spcPct val="160000"/>
              </a:lnSpc>
              <a:buNone/>
            </a:pPr>
            <a:r>
              <a:rPr lang="zh-CN" altLang="en-US" sz="1800"/>
              <a:t>   变应性鼻炎免疫治疗的不良反应：包括局部不良反应和全身不良反应。</a:t>
            </a:r>
            <a:endParaRPr lang="zh-CN" altLang="en-US" sz="1800"/>
          </a:p>
          <a:p>
            <a:pPr marL="0" indent="0">
              <a:lnSpc>
                <a:spcPct val="160000"/>
              </a:lnSpc>
              <a:buNone/>
            </a:pPr>
            <a:r>
              <a:rPr lang="zh-CN" altLang="en-US" sz="1800"/>
              <a:t> （1）局部反应：①皮下免疫治疗：主要为变应原疫苗注射部位瘙痒, 红肿, 硬结甚至坏死等。②舌下免疫治疗的局部反应则主要为舌下瘙痒, 红肿等，另还可因变应原疫苗吞咽后发生腹痛, 腹泻等胃肠道反应。</a:t>
            </a:r>
            <a:endParaRPr lang="zh-CN" altLang="en-US" sz="1800"/>
          </a:p>
          <a:p>
            <a:pPr marL="0" indent="0">
              <a:lnSpc>
                <a:spcPct val="160000"/>
              </a:lnSpc>
              <a:buNone/>
            </a:pPr>
            <a:endParaRPr lang="zh-CN" altLang="en-US" sz="1800"/>
          </a:p>
          <a:p>
            <a:pPr marL="0" indent="0">
              <a:lnSpc>
                <a:spcPct val="180000"/>
              </a:lnSpc>
              <a:buNone/>
            </a:pPr>
            <a:r>
              <a:rPr lang="zh-CN" altLang="en-US" sz="1800"/>
              <a:t> （2）全身反应：变应原免疫治疗的全身不良反应一般可分为４级（详见下表）</a:t>
            </a:r>
            <a:endParaRPr lang="zh-CN" altLang="en-US"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思考题：</a:t>
            </a:r>
            <a:endParaRPr lang="zh-CN" altLang="en-US"/>
          </a:p>
        </p:txBody>
      </p:sp>
      <p:sp>
        <p:nvSpPr>
          <p:cNvPr id="3" name="内容占位符 2"/>
          <p:cNvSpPr>
            <a:spLocks noGrp="1"/>
          </p:cNvSpPr>
          <p:nvPr>
            <p:ph idx="1"/>
          </p:nvPr>
        </p:nvSpPr>
        <p:spPr/>
        <p:txBody>
          <a:bodyPr/>
          <a:p>
            <a:pPr marL="0" indent="0">
              <a:buNone/>
            </a:pPr>
            <a:r>
              <a:rPr sz="2000" b="1">
                <a:sym typeface="+mn-ea"/>
              </a:rPr>
              <a:t>全身反应：</a:t>
            </a:r>
            <a:endParaRPr lang="zh-CN" altLang="en-US" sz="2000" b="1">
              <a:sym typeface="+mn-ea"/>
            </a:endParaRPr>
          </a:p>
        </p:txBody>
      </p:sp>
      <p:pic>
        <p:nvPicPr>
          <p:cNvPr id="5" name="图片 5"/>
          <p:cNvPicPr>
            <a:picLocks noChangeAspect="1"/>
          </p:cNvPicPr>
          <p:nvPr/>
        </p:nvPicPr>
        <p:blipFill>
          <a:blip r:embed="rId1"/>
          <a:stretch>
            <a:fillRect/>
          </a:stretch>
        </p:blipFill>
        <p:spPr>
          <a:xfrm>
            <a:off x="1992630" y="2053590"/>
            <a:ext cx="8206050" cy="4284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3575050" y="1296035"/>
            <a:ext cx="5041265" cy="50412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基本内容：</a:t>
            </a:r>
            <a:endParaRPr lang="zh-CN" altLang="en-US"/>
          </a:p>
        </p:txBody>
      </p:sp>
      <p:sp>
        <p:nvSpPr>
          <p:cNvPr id="3" name="内容占位符 2"/>
          <p:cNvSpPr>
            <a:spLocks noGrp="1"/>
          </p:cNvSpPr>
          <p:nvPr>
            <p:ph idx="1"/>
          </p:nvPr>
        </p:nvSpPr>
        <p:spPr>
          <a:xfrm>
            <a:off x="669925" y="1617345"/>
            <a:ext cx="10852150" cy="5394325"/>
          </a:xfrm>
        </p:spPr>
        <p:txBody>
          <a:bodyPr/>
          <a:p>
            <a:pPr algn="l">
              <a:buClrTx/>
              <a:buSzTx/>
            </a:pP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1、变应性鼻炎的流行病学</a:t>
            </a:r>
            <a:r>
              <a:rPr sz="24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病因及发病机制                  </a:t>
            </a:r>
            <a:endPar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buClrTx/>
              <a:buSzTx/>
            </a:pP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2、变应性鼻炎的临床表现及诊断                  </a:t>
            </a:r>
            <a:endPar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buClrTx/>
              <a:buSzTx/>
            </a:pP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3、变应性鼻炎的治疗现状及方法                                       </a:t>
            </a:r>
            <a:endPar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buClrTx/>
              <a:buSzTx/>
            </a:pP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4、变应性鼻炎免疫治疗的过敏反应的发生及处理原则      </a:t>
            </a:r>
            <a:endPar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buClrTx/>
              <a:buSzTx/>
            </a:pP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5、临床案例分析及思考题 </a:t>
            </a:r>
            <a:endPar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概念及流行病学： </a:t>
            </a:r>
            <a:endParaRPr lang="en-US" altLang="zh-CN"/>
          </a:p>
        </p:txBody>
      </p:sp>
      <p:sp>
        <p:nvSpPr>
          <p:cNvPr id="3" name="内容占位符 2"/>
          <p:cNvSpPr>
            <a:spLocks noGrp="1"/>
          </p:cNvSpPr>
          <p:nvPr>
            <p:ph idx="1"/>
          </p:nvPr>
        </p:nvSpPr>
        <p:spPr/>
        <p:txBody>
          <a:bodyPr/>
          <a:p>
            <a:pPr marL="0" indent="0">
              <a:buNone/>
            </a:pPr>
            <a:r>
              <a:rPr lang="zh-CN" altLang="en-US" sz="2000" b="1"/>
              <a:t>变应性鼻炎（allergic rhinitis,AR）</a:t>
            </a:r>
            <a:endParaRPr lang="zh-CN" altLang="en-US" sz="2000" b="1"/>
          </a:p>
          <a:p>
            <a:pPr marL="0" indent="0">
              <a:buNone/>
            </a:pPr>
            <a:r>
              <a:rPr lang="zh-CN" altLang="en-US" sz="2000" b="1"/>
              <a:t>   </a:t>
            </a:r>
            <a:r>
              <a:rPr lang="zh-CN" altLang="en-US" sz="2000"/>
              <a:t>又称过敏性鼻炎，是机体暴露于变应原后由IgE介导的鼻粘膜非感染性炎性疾病，鼻痒、鼻塞、喷嚏、清水样涕为其典型临床症状，常伴有眼痒、结膜充血等眼部症状。</a:t>
            </a:r>
            <a:endParaRPr lang="zh-CN" altLang="en-US" sz="2000"/>
          </a:p>
          <a:p>
            <a:pPr marL="0" indent="0">
              <a:buNone/>
            </a:pPr>
            <a:endParaRPr lang="zh-CN" altLang="en-US" sz="2000" b="1"/>
          </a:p>
          <a:p>
            <a:pPr marL="0" indent="0">
              <a:buNone/>
            </a:pPr>
            <a:r>
              <a:rPr sz="2000" b="1">
                <a:sym typeface="+mn-ea"/>
              </a:rPr>
              <a:t>流行病学：</a:t>
            </a:r>
            <a:endParaRPr lang="zh-CN" altLang="en-US" sz="2000" b="1"/>
          </a:p>
          <a:p>
            <a:pPr marL="228600" indent="-228600" eaLnBrk="1" hangingPunct="1">
              <a:lnSpc>
                <a:spcPct val="120000"/>
              </a:lnSpc>
              <a:spcBef>
                <a:spcPts val="1000"/>
              </a:spcBef>
            </a:pPr>
            <a:r>
              <a:rPr lang="zh-CN" altLang="en-US" sz="2000" b="1"/>
              <a:t>  </a:t>
            </a:r>
            <a:r>
              <a:rPr sz="2000">
                <a:sym typeface="+mn-ea"/>
              </a:rPr>
              <a:t>全球约有</a:t>
            </a:r>
            <a:r>
              <a:rPr lang="en-US" altLang="zh-CN" sz="2000">
                <a:sym typeface="+mn-ea"/>
              </a:rPr>
              <a:t>6</a:t>
            </a:r>
            <a:r>
              <a:rPr sz="2000">
                <a:sym typeface="+mn-ea"/>
              </a:rPr>
              <a:t>亿人患有过敏性鼻炎且呈流行增加的趋势，它不仅影响患者的日常生活、睡眠、工作和学习，而且给个人和社会造成了巨大的经济负担，已成为全球性的健康问题</a:t>
            </a:r>
            <a:endParaRPr lang="en-US" altLang="zh-CN" sz="2000" baseline="30000" dirty="0"/>
          </a:p>
          <a:p>
            <a:pPr marL="228600" indent="-228600" eaLnBrk="1" hangingPunct="1">
              <a:lnSpc>
                <a:spcPct val="120000"/>
              </a:lnSpc>
              <a:spcBef>
                <a:spcPts val="1000"/>
              </a:spcBef>
            </a:pPr>
            <a:r>
              <a:rPr sz="2000">
                <a:sym typeface="+mn-ea"/>
              </a:rPr>
              <a:t>我国幅员疗阔，不同地区环境因素、气候因素以及经济水平等差距较大，患病状况差异较大，但总体呈现上升的趋势</a:t>
            </a:r>
            <a:endParaRPr lang="zh-CN" altLang="en-US" sz="2000" baseline="30000" dirty="0"/>
          </a:p>
          <a:p>
            <a:pPr marL="0" indent="0">
              <a:buNone/>
            </a:pPr>
            <a:endParaRPr lang="zh-CN" altLang="en-US" sz="2000" b="1"/>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标题 1"/>
          <p:cNvSpPr>
            <a:spLocks noGrp="1"/>
          </p:cNvSpPr>
          <p:nvPr>
            <p:ph type="title"/>
          </p:nvPr>
        </p:nvSpPr>
        <p:spPr>
          <a:xfrm>
            <a:off x="4084638" y="701675"/>
            <a:ext cx="3311525" cy="836613"/>
          </a:xfrm>
          <a:noFill/>
          <a:ln>
            <a:noFill/>
          </a:ln>
        </p:spPr>
        <p:txBody>
          <a:bodyPr anchor="ctr"/>
          <a:p>
            <a:pPr algn="l" eaLnBrk="1" hangingPunct="1">
              <a:lnSpc>
                <a:spcPct val="90000"/>
              </a:lnSpc>
            </a:pPr>
            <a:r>
              <a:rPr lang="zh-CN" altLang="en-US" sz="2400" b="1" dirty="0">
                <a:solidFill>
                  <a:schemeClr val="tx1"/>
                </a:solidFill>
                <a:latin typeface="微软雅黑" panose="020B0503020204020204" charset="-122"/>
                <a:ea typeface="微软雅黑" panose="020B0503020204020204" charset="-122"/>
              </a:rPr>
              <a:t>变应性鼻炎流行病学</a:t>
            </a:r>
            <a:endParaRPr lang="zh-CN" altLang="en-US" sz="2400" b="1" dirty="0">
              <a:solidFill>
                <a:schemeClr val="tx1"/>
              </a:solidFill>
              <a:latin typeface="微软雅黑" panose="020B0503020204020204" charset="-122"/>
              <a:ea typeface="微软雅黑" panose="020B0503020204020204" charset="-122"/>
            </a:endParaRPr>
          </a:p>
        </p:txBody>
      </p:sp>
      <p:sp>
        <p:nvSpPr>
          <p:cNvPr id="6146" name="内容占位符 2"/>
          <p:cNvSpPr>
            <a:spLocks noGrp="1"/>
          </p:cNvSpPr>
          <p:nvPr>
            <p:ph idx="1"/>
          </p:nvPr>
        </p:nvSpPr>
        <p:spPr>
          <a:xfrm>
            <a:off x="1981200" y="993775"/>
            <a:ext cx="8229600" cy="4530725"/>
          </a:xfrm>
          <a:noFill/>
          <a:ln>
            <a:noFill/>
          </a:ln>
        </p:spPr>
        <p:txBody>
          <a:bodyPr anchor="t"/>
          <a:p>
            <a:pPr marL="228600" indent="-228600" eaLnBrk="1" hangingPunct="1">
              <a:lnSpc>
                <a:spcPct val="120000"/>
              </a:lnSpc>
              <a:spcBef>
                <a:spcPts val="1000"/>
              </a:spcBef>
            </a:pPr>
            <a:endParaRPr lang="zh-CN" altLang="en-US" sz="1400" dirty="0"/>
          </a:p>
          <a:p>
            <a:pPr marL="228600" indent="-228600" eaLnBrk="1" hangingPunct="1">
              <a:lnSpc>
                <a:spcPct val="120000"/>
              </a:lnSpc>
              <a:spcBef>
                <a:spcPts val="1000"/>
              </a:spcBef>
            </a:pPr>
            <a:r>
              <a:rPr lang="zh-CN" altLang="en-US" sz="1400" dirty="0"/>
              <a:t>全球约有</a:t>
            </a:r>
            <a:r>
              <a:rPr lang="en-US" altLang="zh-CN" sz="1400" dirty="0"/>
              <a:t>6</a:t>
            </a:r>
            <a:r>
              <a:rPr lang="zh-CN" altLang="en-US" sz="1400" dirty="0"/>
              <a:t>亿人患有过敏性鼻炎且呈流行增加的趋势，它不仅影响患者的日常生活、睡眠、工作和学习，而且给个人和社会造成了巨大的经济负担，已成为全球性的健康问题</a:t>
            </a:r>
            <a:r>
              <a:rPr lang="en-US" altLang="zh-CN" sz="1400" baseline="30000" dirty="0"/>
              <a:t>1</a:t>
            </a:r>
            <a:endParaRPr lang="en-US" altLang="zh-CN" sz="1400" baseline="30000" dirty="0"/>
          </a:p>
          <a:p>
            <a:pPr marL="228600" indent="-228600" eaLnBrk="1" hangingPunct="1">
              <a:lnSpc>
                <a:spcPct val="120000"/>
              </a:lnSpc>
              <a:spcBef>
                <a:spcPts val="1000"/>
              </a:spcBef>
            </a:pPr>
            <a:r>
              <a:rPr lang="zh-CN" altLang="en-US" sz="1400" dirty="0"/>
              <a:t>我国幅员疗阔，不同地区环境因素、气候因素以及经济水平等差距较大，患病状况差异较大，但总体呈现上升的趋势</a:t>
            </a:r>
            <a:r>
              <a:rPr lang="en-US" altLang="zh-CN" sz="1400" baseline="30000" dirty="0"/>
              <a:t>2</a:t>
            </a:r>
            <a:endParaRPr lang="zh-CN" altLang="en-US" sz="1400" baseline="30000" dirty="0"/>
          </a:p>
        </p:txBody>
      </p:sp>
      <p:graphicFrame>
        <p:nvGraphicFramePr>
          <p:cNvPr id="6147" name="对象 1"/>
          <p:cNvGraphicFramePr/>
          <p:nvPr/>
        </p:nvGraphicFramePr>
        <p:xfrm>
          <a:off x="1703388" y="2632075"/>
          <a:ext cx="8785225" cy="3905250"/>
        </p:xfrm>
        <a:graphic>
          <a:graphicData uri="http://schemas.openxmlformats.org/presentationml/2006/ole">
            <mc:AlternateContent xmlns:mc="http://schemas.openxmlformats.org/markup-compatibility/2006">
              <mc:Choice xmlns:v="urn:schemas-microsoft-com:vml" Requires="v">
                <p:oleObj spid="_x0000_s3076" name="" r:id="rId1" imgW="8782050" imgH="4400550" progId="excel.sheet.8">
                  <p:embed/>
                </p:oleObj>
              </mc:Choice>
              <mc:Fallback>
                <p:oleObj name="" r:id="rId1" imgW="8782050" imgH="4400550" progId="excel.sheet.8">
                  <p:embed/>
                  <p:pic>
                    <p:nvPicPr>
                      <p:cNvPr id="0" name="图片 3075"/>
                      <p:cNvPicPr/>
                      <p:nvPr/>
                    </p:nvPicPr>
                    <p:blipFill>
                      <a:blip r:embed="rId2"/>
                      <a:stretch>
                        <a:fillRect/>
                      </a:stretch>
                    </p:blipFill>
                    <p:spPr>
                      <a:xfrm>
                        <a:off x="1703388" y="2632075"/>
                        <a:ext cx="8785225" cy="3905250"/>
                      </a:xfrm>
                      <a:prstGeom prst="rect">
                        <a:avLst/>
                      </a:prstGeom>
                      <a:noFill/>
                      <a:ln w="38100">
                        <a:noFill/>
                        <a:miter/>
                      </a:ln>
                    </p:spPr>
                  </p:pic>
                </p:oleObj>
              </mc:Fallback>
            </mc:AlternateContent>
          </a:graphicData>
        </a:graphic>
      </p:graphicFrame>
      <p:sp>
        <p:nvSpPr>
          <p:cNvPr id="6148" name="文本框 11"/>
          <p:cNvSpPr txBox="1"/>
          <p:nvPr/>
        </p:nvSpPr>
        <p:spPr>
          <a:xfrm>
            <a:off x="4589463" y="2384425"/>
            <a:ext cx="5899150" cy="245110"/>
          </a:xfrm>
          <a:prstGeom prst="rect">
            <a:avLst/>
          </a:prstGeom>
          <a:noFill/>
          <a:ln w="9525">
            <a:noFill/>
          </a:ln>
        </p:spPr>
        <p:txBody>
          <a:bodyPr wrap="square" anchor="t">
            <a:spAutoFit/>
          </a:bodyPr>
          <a:p>
            <a:pPr algn="ctr"/>
            <a:r>
              <a:rPr lang="en-US" altLang="zh-CN" sz="1000" dirty="0">
                <a:latin typeface="微软雅黑" panose="020B0503020204020204" charset="-122"/>
                <a:ea typeface="微软雅黑" panose="020B0503020204020204" charset="-122"/>
              </a:rPr>
              <a:t>Wang DX, 2016</a:t>
            </a:r>
            <a:r>
              <a:rPr lang="en-US" altLang="zh-CN" sz="1000" baseline="30000" dirty="0">
                <a:latin typeface="微软雅黑" panose="020B0503020204020204" charset="-122"/>
                <a:ea typeface="微软雅黑" panose="020B0503020204020204" charset="-122"/>
              </a:rPr>
              <a:t>4</a:t>
            </a:r>
            <a:r>
              <a:rPr lang="zh-CN" altLang="en-US" sz="1000" dirty="0">
                <a:latin typeface="微软雅黑" panose="020B0503020204020204" charset="-122"/>
                <a:ea typeface="微软雅黑" panose="020B0503020204020204" charset="-122"/>
              </a:rPr>
              <a:t>：中国</a:t>
            </a:r>
            <a:r>
              <a:rPr lang="en-US" altLang="zh-CN" sz="1000" dirty="0">
                <a:latin typeface="微软雅黑" panose="020B0503020204020204" charset="-122"/>
                <a:ea typeface="微软雅黑" panose="020B0503020204020204" charset="-122"/>
              </a:rPr>
              <a:t>18</a:t>
            </a:r>
            <a:r>
              <a:rPr lang="zh-CN" altLang="en-US" sz="1000" dirty="0">
                <a:latin typeface="微软雅黑" panose="020B0503020204020204" charset="-122"/>
                <a:ea typeface="微软雅黑" panose="020B0503020204020204" charset="-122"/>
              </a:rPr>
              <a:t>个大城市</a:t>
            </a:r>
            <a:r>
              <a:rPr lang="en-US" altLang="zh-CN" sz="1000" dirty="0">
                <a:latin typeface="微软雅黑" panose="020B0503020204020204" charset="-122"/>
                <a:ea typeface="微软雅黑" panose="020B0503020204020204" charset="-122"/>
              </a:rPr>
              <a:t>2005~2011</a:t>
            </a:r>
            <a:r>
              <a:rPr lang="zh-CN" altLang="en-US" sz="1000" dirty="0">
                <a:latin typeface="微软雅黑" panose="020B0503020204020204" charset="-122"/>
                <a:ea typeface="微软雅黑" panose="020B0503020204020204" charset="-122"/>
              </a:rPr>
              <a:t>调查数据</a:t>
            </a:r>
            <a:r>
              <a:rPr lang="en-US" altLang="zh-CN" sz="1000" dirty="0">
                <a:latin typeface="微软雅黑" panose="020B0503020204020204" charset="-122"/>
                <a:ea typeface="微软雅黑" panose="020B0503020204020204" charset="-122"/>
              </a:rPr>
              <a:t>47,216</a:t>
            </a:r>
            <a:r>
              <a:rPr lang="zh-CN" altLang="en-US" sz="1000" dirty="0">
                <a:latin typeface="微软雅黑" panose="020B0503020204020204" charset="-122"/>
                <a:ea typeface="微软雅黑" panose="020B0503020204020204" charset="-122"/>
              </a:rPr>
              <a:t>份电话问卷</a:t>
            </a:r>
            <a:endParaRPr lang="zh-CN" altLang="en-US" sz="1000" dirty="0">
              <a:latin typeface="微软雅黑" panose="020B0503020204020204" charset="-122"/>
              <a:ea typeface="微软雅黑" panose="020B0503020204020204" charset="-122"/>
            </a:endParaRPr>
          </a:p>
        </p:txBody>
      </p:sp>
      <p:sp>
        <p:nvSpPr>
          <p:cNvPr id="6149" name="文本框 9"/>
          <p:cNvSpPr txBox="1"/>
          <p:nvPr/>
        </p:nvSpPr>
        <p:spPr>
          <a:xfrm>
            <a:off x="4791075" y="2630488"/>
            <a:ext cx="5830888" cy="245110"/>
          </a:xfrm>
          <a:prstGeom prst="rect">
            <a:avLst/>
          </a:prstGeom>
          <a:noFill/>
          <a:ln w="9525">
            <a:noFill/>
          </a:ln>
        </p:spPr>
        <p:txBody>
          <a:bodyPr wrap="square" anchor="t">
            <a:spAutoFit/>
          </a:bodyPr>
          <a:p>
            <a:pPr algn="ctr"/>
            <a:r>
              <a:rPr lang="en-US" altLang="zh-CN" sz="1000" dirty="0">
                <a:latin typeface="微软雅黑" panose="020B0503020204020204" charset="-122"/>
                <a:ea typeface="微软雅黑" panose="020B0503020204020204" charset="-122"/>
              </a:rPr>
              <a:t>Zhang L, 2009</a:t>
            </a:r>
            <a:r>
              <a:rPr lang="en-US" altLang="zh-CN" sz="1000" baseline="30000" dirty="0">
                <a:latin typeface="微软雅黑" panose="020B0503020204020204" charset="-122"/>
                <a:ea typeface="微软雅黑" panose="020B0503020204020204" charset="-122"/>
              </a:rPr>
              <a:t>3</a:t>
            </a:r>
            <a:r>
              <a:rPr lang="zh-CN" altLang="en-US" sz="1000" dirty="0">
                <a:latin typeface="微软雅黑" panose="020B0503020204020204" charset="-122"/>
                <a:ea typeface="微软雅黑" panose="020B0503020204020204" charset="-122"/>
              </a:rPr>
              <a:t>：中国</a:t>
            </a:r>
            <a:r>
              <a:rPr lang="en-US" altLang="zh-CN" sz="1000" dirty="0">
                <a:latin typeface="微软雅黑" panose="020B0503020204020204" charset="-122"/>
                <a:ea typeface="微软雅黑" panose="020B0503020204020204" charset="-122"/>
              </a:rPr>
              <a:t>11</a:t>
            </a:r>
            <a:r>
              <a:rPr lang="zh-CN" altLang="en-US" sz="1000" dirty="0">
                <a:latin typeface="微软雅黑" panose="020B0503020204020204" charset="-122"/>
                <a:ea typeface="微软雅黑" panose="020B0503020204020204" charset="-122"/>
              </a:rPr>
              <a:t>个大城市</a:t>
            </a:r>
            <a:r>
              <a:rPr lang="en-US" altLang="zh-CN" sz="1000" dirty="0">
                <a:latin typeface="微软雅黑" panose="020B0503020204020204" charset="-122"/>
                <a:ea typeface="微软雅黑" panose="020B0503020204020204" charset="-122"/>
              </a:rPr>
              <a:t>2004.09~2005.05</a:t>
            </a:r>
            <a:r>
              <a:rPr lang="zh-CN" altLang="en-US" sz="1000" dirty="0">
                <a:latin typeface="微软雅黑" panose="020B0503020204020204" charset="-122"/>
                <a:ea typeface="微软雅黑" panose="020B0503020204020204" charset="-122"/>
              </a:rPr>
              <a:t>调查数据</a:t>
            </a:r>
            <a:r>
              <a:rPr lang="en-US" altLang="zh-CN" sz="1000" dirty="0">
                <a:latin typeface="微软雅黑" panose="020B0503020204020204" charset="-122"/>
                <a:ea typeface="微软雅黑" panose="020B0503020204020204" charset="-122"/>
              </a:rPr>
              <a:t>38,203</a:t>
            </a:r>
            <a:r>
              <a:rPr lang="zh-CN" altLang="en-US" sz="1000" dirty="0">
                <a:latin typeface="微软雅黑" panose="020B0503020204020204" charset="-122"/>
                <a:ea typeface="微软雅黑" panose="020B0503020204020204" charset="-122"/>
              </a:rPr>
              <a:t>份电话问卷</a:t>
            </a:r>
            <a:endParaRPr lang="zh-CN" altLang="en-US" sz="1000" dirty="0">
              <a:latin typeface="微软雅黑" panose="020B0503020204020204" charset="-122"/>
              <a:ea typeface="微软雅黑" panose="020B0503020204020204" charset="-122"/>
            </a:endParaRPr>
          </a:p>
        </p:txBody>
      </p:sp>
      <p:sp>
        <p:nvSpPr>
          <p:cNvPr id="6150" name="文本框 4"/>
          <p:cNvSpPr txBox="1"/>
          <p:nvPr/>
        </p:nvSpPr>
        <p:spPr>
          <a:xfrm>
            <a:off x="2284413" y="5524500"/>
            <a:ext cx="2954337" cy="460375"/>
          </a:xfrm>
          <a:prstGeom prst="rect">
            <a:avLst/>
          </a:prstGeom>
          <a:noFill/>
          <a:ln w="9525">
            <a:noFill/>
          </a:ln>
        </p:spPr>
        <p:txBody>
          <a:bodyPr wrap="square" anchor="t">
            <a:spAutoFit/>
          </a:bodyPr>
          <a:p>
            <a:r>
              <a:rPr lang="zh-CN" altLang="en-US" sz="1200" dirty="0">
                <a:latin typeface="微软雅黑" panose="020B0503020204020204" charset="-122"/>
                <a:ea typeface="微软雅黑" panose="020B0503020204020204" charset="-122"/>
              </a:rPr>
              <a:t>*</a:t>
            </a:r>
            <a:r>
              <a:rPr lang="en-US" altLang="zh-CN" sz="1200" dirty="0">
                <a:latin typeface="微软雅黑" panose="020B0503020204020204" charset="-122"/>
                <a:ea typeface="微软雅黑" panose="020B0503020204020204" charset="-122"/>
              </a:rPr>
              <a:t>P&lt;0.001</a:t>
            </a:r>
            <a:r>
              <a:rPr lang="zh-CN" altLang="en-US" sz="1200" dirty="0">
                <a:latin typeface="微软雅黑" panose="020B0503020204020204" charset="-122"/>
                <a:ea typeface="微软雅黑" panose="020B0503020204020204" charset="-122"/>
              </a:rPr>
              <a:t>，其中广州数据</a:t>
            </a:r>
            <a:r>
              <a:rPr lang="en-US" altLang="zh-CN" sz="1200" dirty="0">
                <a:latin typeface="微软雅黑" panose="020B0503020204020204" charset="-122"/>
                <a:ea typeface="微软雅黑" panose="020B0503020204020204" charset="-122"/>
              </a:rPr>
              <a:t>P=0.006</a:t>
            </a:r>
            <a:endParaRPr lang="en-US" altLang="zh-CN" sz="1200" dirty="0">
              <a:latin typeface="微软雅黑" panose="020B0503020204020204" charset="-122"/>
              <a:ea typeface="微软雅黑" panose="020B0503020204020204" charset="-122"/>
            </a:endParaRPr>
          </a:p>
          <a:p>
            <a:r>
              <a:rPr lang="en-US" altLang="zh-CN" sz="1200" dirty="0">
                <a:latin typeface="微软雅黑" panose="020B0503020204020204" charset="-122"/>
                <a:ea typeface="微软雅黑" panose="020B0503020204020204" charset="-122"/>
              </a:rPr>
              <a:t>&amp;P&gt;0.05</a:t>
            </a:r>
            <a:endParaRPr lang="zh-CN" altLang="en-US" sz="1200" dirty="0">
              <a:latin typeface="微软雅黑" panose="020B0503020204020204" charset="-122"/>
              <a:ea typeface="微软雅黑" panose="020B0503020204020204" charset="-122"/>
            </a:endParaRPr>
          </a:p>
        </p:txBody>
      </p:sp>
      <p:sp>
        <p:nvSpPr>
          <p:cNvPr id="6151" name="文本框 3"/>
          <p:cNvSpPr txBox="1"/>
          <p:nvPr/>
        </p:nvSpPr>
        <p:spPr>
          <a:xfrm>
            <a:off x="1798638" y="5986463"/>
            <a:ext cx="8689975" cy="706755"/>
          </a:xfrm>
          <a:prstGeom prst="rect">
            <a:avLst/>
          </a:prstGeom>
          <a:noFill/>
          <a:ln w="9525">
            <a:noFill/>
          </a:ln>
        </p:spPr>
        <p:txBody>
          <a:bodyPr wrap="square" anchor="t">
            <a:spAutoFit/>
          </a:bodyPr>
          <a:p>
            <a:r>
              <a:rPr lang="en-US" altLang="zh-CN" sz="1000" dirty="0">
                <a:latin typeface="微软雅黑" panose="020B0503020204020204" charset="-122"/>
                <a:ea typeface="微软雅黑" panose="020B0503020204020204" charset="-122"/>
              </a:rPr>
              <a:t>1.</a:t>
            </a:r>
            <a:r>
              <a:rPr lang="zh-CN" altLang="en-US" sz="1000" dirty="0">
                <a:latin typeface="微软雅黑" panose="020B0503020204020204" charset="-122"/>
                <a:ea typeface="微软雅黑" panose="020B0503020204020204" charset="-122"/>
              </a:rPr>
              <a:t>中国过敏性鼻炎研究协作组</a:t>
            </a:r>
            <a:r>
              <a:rPr lang="en-US" altLang="zh-CN" sz="1000" dirty="0">
                <a:latin typeface="微软雅黑" panose="020B0503020204020204" charset="-122"/>
                <a:ea typeface="微软雅黑" panose="020B0503020204020204" charset="-122"/>
              </a:rPr>
              <a:t>. </a:t>
            </a:r>
            <a:r>
              <a:rPr lang="zh-CN" altLang="en-US" sz="1000" dirty="0">
                <a:latin typeface="微软雅黑" panose="020B0503020204020204" charset="-122"/>
                <a:ea typeface="微软雅黑" panose="020B0503020204020204" charset="-122"/>
              </a:rPr>
              <a:t>过敏性鼻炎皮下免疫治疗专家共识</a:t>
            </a:r>
            <a:r>
              <a:rPr lang="en-US" altLang="zh-CN" sz="1000" dirty="0">
                <a:latin typeface="微软雅黑" panose="020B0503020204020204" charset="-122"/>
                <a:ea typeface="微软雅黑" panose="020B0503020204020204" charset="-122"/>
              </a:rPr>
              <a:t>2015. </a:t>
            </a:r>
            <a:r>
              <a:rPr lang="zh-CN" altLang="en-US" sz="1000" dirty="0">
                <a:latin typeface="微软雅黑" panose="020B0503020204020204" charset="-122"/>
                <a:ea typeface="微软雅黑" panose="020B0503020204020204" charset="-122"/>
              </a:rPr>
              <a:t>中国耳鼻咽喉头颈外科</a:t>
            </a:r>
            <a:r>
              <a:rPr lang="en-US" altLang="zh-CN" sz="1000" dirty="0">
                <a:latin typeface="微软雅黑" panose="020B0503020204020204" charset="-122"/>
                <a:ea typeface="微软雅黑" panose="020B0503020204020204" charset="-122"/>
              </a:rPr>
              <a:t>. 2015, 22(8): 379-404.</a:t>
            </a:r>
            <a:endParaRPr lang="en-US" altLang="zh-CN" sz="1000" dirty="0">
              <a:latin typeface="微软雅黑" panose="020B0503020204020204" charset="-122"/>
              <a:ea typeface="微软雅黑" panose="020B0503020204020204" charset="-122"/>
            </a:endParaRPr>
          </a:p>
          <a:p>
            <a:r>
              <a:rPr lang="en-US" altLang="zh-CN" sz="1000" dirty="0">
                <a:latin typeface="微软雅黑" panose="020B0503020204020204" charset="-122"/>
                <a:ea typeface="微软雅黑" panose="020B0503020204020204" charset="-122"/>
              </a:rPr>
              <a:t>2.</a:t>
            </a:r>
            <a:r>
              <a:rPr lang="zh-CN" altLang="en-US" sz="1000" dirty="0">
                <a:latin typeface="微软雅黑" panose="020B0503020204020204" charset="-122"/>
                <a:ea typeface="微软雅黑" panose="020B0503020204020204" charset="-122"/>
              </a:rPr>
              <a:t>中华耳鼻咽喉头颈外科杂志编辑委员会鼻科组</a:t>
            </a:r>
            <a:r>
              <a:rPr lang="en-US" altLang="zh-CN" sz="1000" dirty="0">
                <a:latin typeface="微软雅黑" panose="020B0503020204020204" charset="-122"/>
                <a:ea typeface="微软雅黑" panose="020B0503020204020204" charset="-122"/>
              </a:rPr>
              <a:t>.</a:t>
            </a:r>
            <a:r>
              <a:rPr lang="zh-CN" altLang="en-US" sz="1000" dirty="0">
                <a:latin typeface="微软雅黑" panose="020B0503020204020204" charset="-122"/>
                <a:ea typeface="微软雅黑" panose="020B0503020204020204" charset="-122"/>
              </a:rPr>
              <a:t>变应性鼻炎诊断和治疗指南（</a:t>
            </a:r>
            <a:r>
              <a:rPr lang="en-US" altLang="zh-CN" sz="1000" dirty="0">
                <a:latin typeface="微软雅黑" panose="020B0503020204020204" charset="-122"/>
                <a:ea typeface="微软雅黑" panose="020B0503020204020204" charset="-122"/>
              </a:rPr>
              <a:t>2015</a:t>
            </a:r>
            <a:r>
              <a:rPr lang="zh-CN" altLang="en-US" sz="1000" dirty="0">
                <a:latin typeface="微软雅黑" panose="020B0503020204020204" charset="-122"/>
                <a:ea typeface="微软雅黑" panose="020B0503020204020204" charset="-122"/>
              </a:rPr>
              <a:t>，天津）</a:t>
            </a:r>
            <a:r>
              <a:rPr lang="en-US" altLang="zh-CN" sz="1000" dirty="0">
                <a:latin typeface="微软雅黑" panose="020B0503020204020204" charset="-122"/>
                <a:ea typeface="微软雅黑" panose="020B0503020204020204" charset="-122"/>
              </a:rPr>
              <a:t>.</a:t>
            </a:r>
            <a:r>
              <a:rPr lang="zh-CN" altLang="en-US" sz="1000" dirty="0">
                <a:latin typeface="微软雅黑" panose="020B0503020204020204" charset="-122"/>
                <a:ea typeface="微软雅黑" panose="020B0503020204020204" charset="-122"/>
              </a:rPr>
              <a:t>中华耳鼻咽喉头颈外科杂志</a:t>
            </a:r>
            <a:r>
              <a:rPr lang="en-US" altLang="zh-CN" sz="1000" dirty="0">
                <a:latin typeface="微软雅黑" panose="020B0503020204020204" charset="-122"/>
                <a:ea typeface="微软雅黑" panose="020B0503020204020204" charset="-122"/>
              </a:rPr>
              <a:t>. 2016,</a:t>
            </a:r>
            <a:r>
              <a:rPr lang="zh-CN" altLang="en-US" sz="1000" dirty="0">
                <a:latin typeface="微软雅黑" panose="020B0503020204020204" charset="-122"/>
                <a:ea typeface="微软雅黑" panose="020B0503020204020204" charset="-122"/>
              </a:rPr>
              <a:t> </a:t>
            </a:r>
            <a:r>
              <a:rPr lang="en-US" altLang="zh-CN" sz="1000" dirty="0">
                <a:latin typeface="微软雅黑" panose="020B0503020204020204" charset="-122"/>
                <a:ea typeface="微软雅黑" panose="020B0503020204020204" charset="-122"/>
              </a:rPr>
              <a:t>51(1): 6-24.</a:t>
            </a:r>
            <a:endParaRPr lang="zh-CN" altLang="en-US" sz="1000" dirty="0">
              <a:latin typeface="微软雅黑" panose="020B0503020204020204" charset="-122"/>
              <a:ea typeface="微软雅黑" panose="020B0503020204020204" charset="-122"/>
            </a:endParaRPr>
          </a:p>
          <a:p>
            <a:r>
              <a:rPr lang="en-US" altLang="zh-CN" sz="1000" dirty="0">
                <a:latin typeface="微软雅黑" panose="020B0503020204020204" charset="-122"/>
                <a:ea typeface="微软雅黑" panose="020B0503020204020204" charset="-122"/>
              </a:rPr>
              <a:t>3.Zhang</a:t>
            </a:r>
            <a:r>
              <a:rPr lang="zh-CN" altLang="en-US" sz="1000" dirty="0">
                <a:latin typeface="微软雅黑" panose="020B0503020204020204" charset="-122"/>
                <a:ea typeface="微软雅黑" panose="020B0503020204020204" charset="-122"/>
              </a:rPr>
              <a:t> </a:t>
            </a:r>
            <a:r>
              <a:rPr lang="en-US" altLang="zh-CN" sz="1000" dirty="0">
                <a:latin typeface="微软雅黑" panose="020B0503020204020204" charset="-122"/>
                <a:ea typeface="微软雅黑" panose="020B0503020204020204" charset="-122"/>
              </a:rPr>
              <a:t>L,</a:t>
            </a:r>
            <a:r>
              <a:rPr lang="zh-CN" altLang="en-US" sz="1000" dirty="0">
                <a:latin typeface="微软雅黑" panose="020B0503020204020204" charset="-122"/>
                <a:ea typeface="微软雅黑" panose="020B0503020204020204" charset="-122"/>
              </a:rPr>
              <a:t> </a:t>
            </a:r>
            <a:r>
              <a:rPr lang="en-US" altLang="zh-CN" sz="1000" dirty="0">
                <a:latin typeface="微软雅黑" panose="020B0503020204020204" charset="-122"/>
                <a:ea typeface="微软雅黑" panose="020B0503020204020204" charset="-122"/>
              </a:rPr>
              <a:t>et</a:t>
            </a:r>
            <a:r>
              <a:rPr lang="zh-CN" altLang="en-US" sz="1000" dirty="0">
                <a:latin typeface="微软雅黑" panose="020B0503020204020204" charset="-122"/>
                <a:ea typeface="微软雅黑" panose="020B0503020204020204" charset="-122"/>
              </a:rPr>
              <a:t> </a:t>
            </a:r>
            <a:r>
              <a:rPr lang="en-US" altLang="zh-CN" sz="1000" dirty="0">
                <a:latin typeface="微软雅黑" panose="020B0503020204020204" charset="-122"/>
                <a:ea typeface="微软雅黑" panose="020B0503020204020204" charset="-122"/>
              </a:rPr>
              <a:t>al.</a:t>
            </a:r>
            <a:r>
              <a:rPr lang="zh-CN" altLang="en-US" sz="1000" dirty="0">
                <a:latin typeface="微软雅黑" panose="020B0503020204020204" charset="-122"/>
                <a:ea typeface="微软雅黑" panose="020B0503020204020204" charset="-122"/>
              </a:rPr>
              <a:t> </a:t>
            </a:r>
            <a:r>
              <a:rPr lang="en-US" altLang="zh-CN" sz="1000" dirty="0" err="1">
                <a:latin typeface="微软雅黑" panose="020B0503020204020204" charset="-122"/>
                <a:ea typeface="微软雅黑" panose="020B0503020204020204" charset="-122"/>
              </a:rPr>
              <a:t>Int</a:t>
            </a:r>
            <a:r>
              <a:rPr lang="en-US" altLang="zh-CN" sz="1000" dirty="0">
                <a:latin typeface="微软雅黑" panose="020B0503020204020204" charset="-122"/>
                <a:ea typeface="微软雅黑" panose="020B0503020204020204" charset="-122"/>
              </a:rPr>
              <a:t> Arch Allergy </a:t>
            </a:r>
            <a:r>
              <a:rPr lang="en-US" altLang="zh-CN" sz="1000" dirty="0" err="1">
                <a:latin typeface="微软雅黑" panose="020B0503020204020204" charset="-122"/>
                <a:ea typeface="微软雅黑" panose="020B0503020204020204" charset="-122"/>
              </a:rPr>
              <a:t>Immunol</a:t>
            </a:r>
            <a:r>
              <a:rPr lang="en-US" altLang="zh-CN" sz="1000" dirty="0">
                <a:latin typeface="微软雅黑" panose="020B0503020204020204" charset="-122"/>
                <a:ea typeface="微软雅黑" panose="020B0503020204020204" charset="-122"/>
              </a:rPr>
              <a:t>. 2009; 149: 47-57.</a:t>
            </a:r>
            <a:endParaRPr lang="en-US" altLang="zh-CN" sz="1000" dirty="0">
              <a:latin typeface="微软雅黑" panose="020B0503020204020204" charset="-122"/>
              <a:ea typeface="微软雅黑" panose="020B0503020204020204" charset="-122"/>
            </a:endParaRPr>
          </a:p>
          <a:p>
            <a:r>
              <a:rPr lang="en-US" altLang="zh-CN" sz="1000" dirty="0">
                <a:latin typeface="微软雅黑" panose="020B0503020204020204" charset="-122"/>
                <a:ea typeface="微软雅黑" panose="020B0503020204020204" charset="-122"/>
              </a:rPr>
              <a:t>4.Wang</a:t>
            </a:r>
            <a:r>
              <a:rPr lang="zh-CN" altLang="en-US" sz="1000" dirty="0">
                <a:latin typeface="微软雅黑" panose="020B0503020204020204" charset="-122"/>
                <a:ea typeface="微软雅黑" panose="020B0503020204020204" charset="-122"/>
              </a:rPr>
              <a:t> </a:t>
            </a:r>
            <a:r>
              <a:rPr lang="en-US" altLang="zh-CN" sz="1000" dirty="0">
                <a:latin typeface="微软雅黑" panose="020B0503020204020204" charset="-122"/>
                <a:ea typeface="微软雅黑" panose="020B0503020204020204" charset="-122"/>
              </a:rPr>
              <a:t>XD, et al. Allergy. 2016; 71: 1170-1180.</a:t>
            </a:r>
            <a:endParaRPr lang="zh-CN" altLang="en-US" sz="1000" dirty="0">
              <a:latin typeface="微软雅黑" panose="020B0503020204020204" charset="-122"/>
              <a:ea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病因及发病机制：</a:t>
            </a:r>
            <a:endParaRPr>
              <a:sym typeface="+mn-ea"/>
            </a:endParaRPr>
          </a:p>
        </p:txBody>
      </p:sp>
      <p:sp>
        <p:nvSpPr>
          <p:cNvPr id="3" name="内容占位符 2"/>
          <p:cNvSpPr>
            <a:spLocks noGrp="1"/>
          </p:cNvSpPr>
          <p:nvPr>
            <p:ph idx="1"/>
          </p:nvPr>
        </p:nvSpPr>
        <p:spPr>
          <a:xfrm>
            <a:off x="669925" y="1296035"/>
            <a:ext cx="11006455" cy="5041265"/>
          </a:xfrm>
        </p:spPr>
        <p:txBody>
          <a:bodyPr/>
          <a:p>
            <a:pPr marL="0" indent="0">
              <a:buNone/>
            </a:pPr>
            <a:r>
              <a:rPr lang="zh-CN" altLang="en-US" sz="2000" b="1"/>
              <a:t>病因</a:t>
            </a:r>
            <a:r>
              <a:rPr lang="zh-CN" altLang="en-US" sz="2000"/>
              <a:t>：不完全清楚</a:t>
            </a:r>
            <a:endParaRPr lang="zh-CN" altLang="en-US" sz="2000"/>
          </a:p>
          <a:p>
            <a:pPr marL="0" indent="0">
              <a:buNone/>
            </a:pPr>
            <a:r>
              <a:rPr lang="en-US" altLang="zh-CN"/>
              <a:t>  </a:t>
            </a:r>
            <a:r>
              <a:rPr lang="en-US" altLang="zh-CN" sz="2000"/>
              <a:t> (1)</a:t>
            </a:r>
            <a:r>
              <a:rPr altLang="zh-CN" sz="2000"/>
              <a:t>环境因素：螨虫类：粉尘螨，屋尘螨及尘螨；昆虫类：蟑螂、蚊、蝇等；猫、狗、兔等家畜以及花粉等</a:t>
            </a:r>
            <a:endParaRPr altLang="zh-CN" sz="2000"/>
          </a:p>
          <a:p>
            <a:pPr marL="0" indent="0">
              <a:buNone/>
            </a:pPr>
            <a:r>
              <a:rPr altLang="zh-CN" sz="2000"/>
              <a:t>   </a:t>
            </a:r>
            <a:r>
              <a:rPr lang="en-US" altLang="zh-CN" sz="2000"/>
              <a:t>(2)</a:t>
            </a:r>
            <a:r>
              <a:rPr sz="2000">
                <a:sym typeface="+mn-ea"/>
              </a:rPr>
              <a:t>遗传因素：遗传分析提示变应性疾病和2、5、6、7、11、13、16、20号染色体上的很多位点存在关联性</a:t>
            </a:r>
            <a:endParaRPr sz="2000">
              <a:sym typeface="+mn-ea"/>
            </a:endParaRPr>
          </a:p>
          <a:p>
            <a:pPr marL="0" indent="0">
              <a:buNone/>
            </a:pPr>
            <a:endParaRPr lang="zh-CN" altLang="en-US"/>
          </a:p>
          <a:p>
            <a:pPr marL="0" indent="0">
              <a:buNone/>
            </a:pPr>
            <a:r>
              <a:rPr lang="zh-CN" altLang="en-US" sz="2000" b="1"/>
              <a:t>发病机制</a:t>
            </a:r>
            <a:r>
              <a:rPr lang="zh-CN" altLang="en-US" sz="2000"/>
              <a:t>：复杂</a:t>
            </a:r>
            <a:endParaRPr lang="zh-CN" altLang="en-US" sz="2000"/>
          </a:p>
          <a:p>
            <a:pPr marL="0" indent="0">
              <a:buNone/>
            </a:pPr>
            <a:r>
              <a:rPr lang="zh-CN" altLang="en-US" sz="2000"/>
              <a:t>   </a:t>
            </a:r>
            <a:r>
              <a:rPr lang="en-US" altLang="zh-CN" sz="2000"/>
              <a:t>(1)Ⅰ型变态反应</a:t>
            </a:r>
            <a:r>
              <a:rPr altLang="zh-CN" sz="2000">
                <a:sym typeface="+mn-ea"/>
              </a:rPr>
              <a:t>：</a:t>
            </a:r>
            <a:r>
              <a:rPr lang="en-US" altLang="zh-CN" sz="2000"/>
              <a:t>机体针对环境变应原产生过量的特异性IgE而诱发的免疫及炎性反应</a:t>
            </a:r>
            <a:endParaRPr lang="en-US" altLang="zh-CN" sz="2000"/>
          </a:p>
          <a:p>
            <a:pPr marL="0" indent="0">
              <a:buNone/>
            </a:pPr>
            <a:r>
              <a:rPr lang="en-US" altLang="zh-CN" sz="2000"/>
              <a:t>  </a:t>
            </a:r>
            <a:r>
              <a:rPr sz="2000">
                <a:sym typeface="+mn-ea"/>
              </a:rPr>
              <a:t> </a:t>
            </a:r>
            <a:r>
              <a:rPr lang="en-US" altLang="zh-CN" sz="2000">
                <a:sym typeface="+mn-ea"/>
              </a:rPr>
              <a:t>(2)非IgE介导的炎性反应</a:t>
            </a:r>
            <a:r>
              <a:rPr altLang="zh-CN" sz="2000">
                <a:sym typeface="+mn-ea"/>
              </a:rPr>
              <a:t>：非IgE介导的炎性反应也参与了AR的发生发展某些具有酶活性的变应原可以诱导上皮细胞产生细胞因子和趋化因子，促进Th2反应；</a:t>
            </a:r>
            <a:endParaRPr altLang="zh-CN" sz="2000">
              <a:sym typeface="+mn-ea"/>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buClrTx/>
              <a:buSzTx/>
              <a:buFontTx/>
            </a:pPr>
            <a:r>
              <a:rPr>
                <a:sym typeface="+mn-ea"/>
              </a:rPr>
              <a:t>临床表现及诊断：</a:t>
            </a:r>
            <a:endParaRPr>
              <a:sym typeface="+mn-ea"/>
            </a:endParaRPr>
          </a:p>
        </p:txBody>
      </p:sp>
      <p:sp>
        <p:nvSpPr>
          <p:cNvPr id="3" name="内容占位符 2"/>
          <p:cNvSpPr>
            <a:spLocks noGrp="1"/>
          </p:cNvSpPr>
          <p:nvPr>
            <p:ph idx="1"/>
          </p:nvPr>
        </p:nvSpPr>
        <p:spPr>
          <a:xfrm>
            <a:off x="669925" y="1296035"/>
            <a:ext cx="9892665" cy="5041265"/>
          </a:xfrm>
        </p:spPr>
        <p:txBody>
          <a:bodyPr/>
          <a:p>
            <a:pPr marL="0" indent="0">
              <a:buNone/>
            </a:pPr>
            <a:r>
              <a:rPr lang="zh-CN" altLang="en-US" sz="2000" b="1"/>
              <a:t>临床表现：</a:t>
            </a:r>
            <a:endParaRPr lang="zh-CN" altLang="en-US" sz="2000" b="1"/>
          </a:p>
          <a:p>
            <a:pPr marL="0" indent="0">
              <a:buNone/>
            </a:pPr>
            <a:r>
              <a:rPr lang="zh-CN" altLang="en-US" sz="1800" b="1"/>
              <a:t>    1、症状：</a:t>
            </a:r>
            <a:r>
              <a:rPr lang="zh-CN" altLang="en-US" sz="1800"/>
              <a:t>AR的典型症状为阵发性喷嚏、清水样涕、鼻痒和鼻塞。</a:t>
            </a:r>
            <a:endParaRPr lang="zh-CN" altLang="en-US" sz="1800"/>
          </a:p>
          <a:p>
            <a:pPr marL="0" indent="0">
              <a:buNone/>
            </a:pPr>
            <a:r>
              <a:rPr lang="zh-CN" altLang="en-US" sz="1800"/>
              <a:t>可伴有眼部症状，包括眼痒、流泪、眼红和灼热感等</a:t>
            </a:r>
            <a:endParaRPr lang="zh-CN" altLang="en-US" sz="1800"/>
          </a:p>
          <a:p>
            <a:pPr marL="0" indent="0">
              <a:buNone/>
            </a:pPr>
            <a:r>
              <a:rPr lang="zh-CN" altLang="en-US" sz="1800"/>
              <a:t>  </a:t>
            </a:r>
            <a:r>
              <a:rPr lang="zh-CN" altLang="en-US" sz="1800" b="1"/>
              <a:t>  2、体征：</a:t>
            </a:r>
            <a:r>
              <a:rPr lang="zh-CN" altLang="en-US" sz="1800"/>
              <a:t>双侧鼻黏膜苍白肿胀，下鼻甲水肿，鼻腔有多量水样分泌物；结膜充血水肿，有时可见乳头样反应。</a:t>
            </a:r>
            <a:endParaRPr lang="zh-CN" altLang="en-US" sz="1800"/>
          </a:p>
          <a:p>
            <a:pPr marL="0" indent="0">
              <a:buNone/>
            </a:pPr>
            <a:endParaRPr lang="zh-CN" altLang="en-US" sz="1800"/>
          </a:p>
          <a:p>
            <a:pPr marL="0" algn="l">
              <a:buClrTx/>
              <a:buSzTx/>
              <a:buNone/>
            </a:pPr>
            <a:r>
              <a:rPr sz="2000" b="1">
                <a:sym typeface="+mn-ea"/>
              </a:rPr>
              <a:t>诊断：</a:t>
            </a:r>
            <a:r>
              <a:rPr lang="zh-CN" altLang="en-US" sz="1800"/>
              <a:t>根据典型的过敏病史、临床表现以及变应原检测结果而作出</a:t>
            </a:r>
            <a:endParaRPr lang="zh-CN" altLang="en-US" sz="1800"/>
          </a:p>
          <a:p>
            <a:pPr marL="0" algn="l">
              <a:buClrTx/>
              <a:buSzTx/>
              <a:buNone/>
            </a:pPr>
            <a:r>
              <a:rPr lang="zh-CN" altLang="en-US" sz="1800"/>
              <a:t>  （1）症状：出现２个或以上，每天症状持续或累计在1h以上，可伴有眼痒、流泪和眼红等眼部症状；</a:t>
            </a:r>
            <a:endParaRPr lang="zh-CN" altLang="en-US" sz="1800"/>
          </a:p>
          <a:p>
            <a:pPr marL="0" algn="l">
              <a:buClrTx/>
              <a:buSzTx/>
              <a:buNone/>
            </a:pPr>
            <a:r>
              <a:rPr lang="zh-CN" altLang="en-US" sz="1800"/>
              <a:t>  （2）体征：常见鼻黏膜苍白、水肿，鼻腔水样分泌物； </a:t>
            </a:r>
            <a:endParaRPr lang="zh-CN" altLang="en-US" sz="1800"/>
          </a:p>
          <a:p>
            <a:pPr marL="0" algn="l">
              <a:buClrTx/>
              <a:buSzTx/>
              <a:buNone/>
            </a:pPr>
            <a:r>
              <a:rPr lang="zh-CN" altLang="en-US" sz="1800"/>
              <a:t>  （3）变应原检测：至少一种变应原SPT和/或血清特异性IgE阳性 </a:t>
            </a:r>
            <a:endParaRPr lang="zh-CN" altLang="en-US" sz="1800"/>
          </a:p>
        </p:txBody>
      </p:sp>
      <p:pic>
        <p:nvPicPr>
          <p:cNvPr id="4" name="图片 3" descr="timg"/>
          <p:cNvPicPr>
            <a:picLocks noChangeAspect="1"/>
          </p:cNvPicPr>
          <p:nvPr>
            <p:custDataLst>
              <p:tags r:id="rId1"/>
            </p:custDataLst>
          </p:nvPr>
        </p:nvPicPr>
        <p:blipFill>
          <a:blip r:embed="rId2"/>
          <a:stretch>
            <a:fillRect/>
          </a:stretch>
        </p:blipFill>
        <p:spPr>
          <a:xfrm>
            <a:off x="8463280" y="23495"/>
            <a:ext cx="3577590" cy="2757170"/>
          </a:xfrm>
          <a:prstGeom prst="rect">
            <a:avLst/>
          </a:prstGeom>
        </p:spPr>
      </p:pic>
      <p:pic>
        <p:nvPicPr>
          <p:cNvPr id="5" name="图片 4"/>
          <p:cNvPicPr>
            <a:picLocks noChangeAspect="1"/>
          </p:cNvPicPr>
          <p:nvPr/>
        </p:nvPicPr>
        <p:blipFill>
          <a:blip r:embed="rId3"/>
          <a:stretch>
            <a:fillRect/>
          </a:stretch>
        </p:blipFill>
        <p:spPr>
          <a:xfrm>
            <a:off x="8100060" y="4994275"/>
            <a:ext cx="3837940" cy="1569085"/>
          </a:xfrm>
          <a:prstGeom prst="rect">
            <a:avLst/>
          </a:prstGeom>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buClrTx/>
              <a:buSzTx/>
              <a:buFontTx/>
            </a:pPr>
            <a:r>
              <a:rPr>
                <a:sym typeface="+mn-ea"/>
              </a:rPr>
              <a:t>治疗现状及方法：</a:t>
            </a:r>
            <a:endParaRPr>
              <a:sym typeface="+mn-ea"/>
            </a:endParaRPr>
          </a:p>
        </p:txBody>
      </p:sp>
      <p:sp>
        <p:nvSpPr>
          <p:cNvPr id="3" name="内容占位符 2"/>
          <p:cNvSpPr>
            <a:spLocks noGrp="1"/>
          </p:cNvSpPr>
          <p:nvPr>
            <p:ph idx="1"/>
          </p:nvPr>
        </p:nvSpPr>
        <p:spPr/>
        <p:txBody>
          <a:bodyPr/>
          <a:p>
            <a:pPr marL="0" indent="0">
              <a:buNone/>
            </a:pPr>
            <a:r>
              <a:rPr lang="zh-CN" altLang="en-US" sz="2000" b="1"/>
              <a:t>治疗原则：</a:t>
            </a:r>
            <a:r>
              <a:rPr lang="zh-CN" altLang="en-US" sz="2000" b="1">
                <a:ln w="22225">
                  <a:solidFill>
                    <a:schemeClr val="accent2"/>
                  </a:solidFill>
                  <a:prstDash val="solid"/>
                </a:ln>
                <a:solidFill>
                  <a:srgbClr val="FF0000"/>
                </a:solidFill>
                <a:effectLst/>
              </a:rPr>
              <a:t>  </a:t>
            </a:r>
            <a:r>
              <a:rPr lang="zh-CN" altLang="en-US" sz="2000">
                <a:ln w="22225">
                  <a:solidFill>
                    <a:schemeClr val="accent2"/>
                  </a:solidFill>
                  <a:prstDash val="solid"/>
                </a:ln>
                <a:solidFill>
                  <a:srgbClr val="FF0000"/>
                </a:solidFill>
                <a:effectLst/>
              </a:rPr>
              <a:t> 防治结合, 四位一体</a:t>
            </a:r>
            <a:endParaRPr lang="zh-CN" altLang="en-US" sz="2000"/>
          </a:p>
          <a:p>
            <a:pPr marL="0" indent="0">
              <a:buNone/>
            </a:pPr>
            <a:r>
              <a:rPr altLang="zh-CN" sz="2000">
                <a:sym typeface="+mn-ea"/>
              </a:rPr>
              <a:t> </a:t>
            </a:r>
            <a:r>
              <a:rPr lang="en-US" altLang="zh-CN" sz="2000">
                <a:sym typeface="+mn-ea"/>
              </a:rPr>
              <a:t>(1)</a:t>
            </a:r>
            <a:r>
              <a:rPr lang="zh-CN" altLang="en-US" sz="2000"/>
              <a:t>环境控制：主要是指避免接触变应原和各种刺激物</a:t>
            </a:r>
            <a:endParaRPr lang="zh-CN" altLang="en-US" sz="2000"/>
          </a:p>
          <a:p>
            <a:pPr marL="0" indent="0">
              <a:buNone/>
            </a:pPr>
            <a:endParaRPr lang="zh-CN" altLang="en-US" sz="2000">
              <a:sym typeface="+mn-ea"/>
            </a:endParaRPr>
          </a:p>
          <a:p>
            <a:pPr marL="0" indent="0">
              <a:buNone/>
            </a:pPr>
            <a:r>
              <a:rPr altLang="zh-CN" sz="2000">
                <a:sym typeface="+mn-ea"/>
              </a:rPr>
              <a:t> </a:t>
            </a:r>
            <a:r>
              <a:rPr lang="en-US" altLang="zh-CN" sz="2000">
                <a:sym typeface="+mn-ea"/>
              </a:rPr>
              <a:t>(2)</a:t>
            </a:r>
            <a:r>
              <a:rPr lang="zh-CN" altLang="en-US" sz="2000"/>
              <a:t>健康教育：对患者进行教育并进行有效沟通</a:t>
            </a:r>
            <a:endParaRPr lang="zh-CN" altLang="en-US" sz="2000"/>
          </a:p>
          <a:p>
            <a:pPr marL="0" indent="0">
              <a:buNone/>
            </a:pPr>
            <a:endParaRPr lang="zh-CN" altLang="en-US" sz="2000"/>
          </a:p>
          <a:p>
            <a:pPr marL="0" indent="0">
              <a:buNone/>
            </a:pPr>
            <a:r>
              <a:rPr altLang="zh-CN" sz="2000">
                <a:sym typeface="+mn-ea"/>
              </a:rPr>
              <a:t> </a:t>
            </a:r>
            <a:r>
              <a:rPr lang="en-US" altLang="zh-CN" sz="2000">
                <a:sym typeface="+mn-ea"/>
              </a:rPr>
              <a:t>(3)</a:t>
            </a:r>
            <a:r>
              <a:rPr lang="zh-CN" altLang="en-US" sz="2000"/>
              <a:t>药物治疗：对症治疗。药物能有效地控制AR的症状，不良反应少，安全性高</a:t>
            </a:r>
            <a:endParaRPr lang="zh-CN" altLang="en-US" sz="2000"/>
          </a:p>
          <a:p>
            <a:pPr marL="0" indent="0">
              <a:buNone/>
            </a:pPr>
            <a:endParaRPr lang="zh-CN" altLang="en-US" sz="2000"/>
          </a:p>
          <a:p>
            <a:pPr marL="0" indent="0">
              <a:buNone/>
            </a:pPr>
            <a:r>
              <a:rPr altLang="zh-CN" sz="2000">
                <a:sym typeface="+mn-ea"/>
              </a:rPr>
              <a:t> </a:t>
            </a:r>
            <a:r>
              <a:rPr lang="en-US" altLang="zh-CN" sz="2000">
                <a:sym typeface="+mn-ea"/>
              </a:rPr>
              <a:t>(4)</a:t>
            </a:r>
            <a:r>
              <a:rPr lang="zh-CN" altLang="en-US" sz="2000">
                <a:gradFill>
                  <a:gsLst>
                    <a:gs pos="0">
                      <a:srgbClr val="E30000"/>
                    </a:gs>
                    <a:gs pos="100000">
                      <a:srgbClr val="760303"/>
                    </a:gs>
                  </a:gsLst>
                  <a:lin scaled="0"/>
                </a:gradFill>
              </a:rPr>
              <a:t>变应原特异性免疫治疗（allergen immunotherapy，AIT）：</a:t>
            </a:r>
            <a:r>
              <a:rPr lang="zh-CN" altLang="en-US" sz="2000"/>
              <a:t>对</a:t>
            </a:r>
            <a:r>
              <a:rPr lang="zh-CN" altLang="en-US" sz="2000" b="1">
                <a:solidFill>
                  <a:srgbClr val="FF0000"/>
                </a:solidFill>
              </a:rPr>
              <a:t>因</a:t>
            </a:r>
            <a:r>
              <a:rPr lang="zh-CN" altLang="en-US" sz="2000"/>
              <a:t>治疗。</a:t>
            </a:r>
            <a:r>
              <a:rPr lang="en-US" altLang="zh-CN" sz="2000"/>
              <a:t>AIT</a:t>
            </a:r>
            <a:r>
              <a:rPr lang="zh-CN" altLang="en-US" sz="2000"/>
              <a:t>为变应性鼻炎的一线治疗方法，临床推荐使用。</a:t>
            </a:r>
            <a:endParaRPr lang="zh-CN" altLang="en-US" sz="200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olidFill>
                  <a:schemeClr val="tx1"/>
                </a:solidFill>
                <a:sym typeface="+mn-ea"/>
              </a:rPr>
              <a:t>变应原特异性免疫治疗</a:t>
            </a:r>
            <a:r>
              <a:rPr lang="en-US" altLang="zh-CN">
                <a:solidFill>
                  <a:schemeClr val="tx1"/>
                </a:solidFill>
                <a:sym typeface="+mn-ea"/>
              </a:rPr>
              <a:t>(</a:t>
            </a:r>
            <a:r>
              <a:rPr>
                <a:solidFill>
                  <a:schemeClr val="tx1"/>
                </a:solidFill>
                <a:sym typeface="+mn-ea"/>
              </a:rPr>
              <a:t>AIT</a:t>
            </a:r>
            <a:r>
              <a:rPr lang="en-US" altLang="zh-CN">
                <a:solidFill>
                  <a:schemeClr val="tx1"/>
                </a:solidFill>
                <a:sym typeface="+mn-ea"/>
              </a:rPr>
              <a:t>)</a:t>
            </a:r>
            <a:r>
              <a:rPr>
                <a:solidFill>
                  <a:schemeClr val="tx1"/>
                </a:solidFill>
                <a:sym typeface="+mn-ea"/>
              </a:rPr>
              <a:t>的优势</a:t>
            </a:r>
            <a:r>
              <a:rPr lang="en-US" altLang="zh-CN">
                <a:solidFill>
                  <a:schemeClr val="tx1"/>
                </a:solidFill>
                <a:sym typeface="+mn-ea"/>
              </a:rPr>
              <a:t>:</a:t>
            </a:r>
            <a:endParaRPr lang="en-US" altLang="zh-CN">
              <a:solidFill>
                <a:schemeClr val="tx1"/>
              </a:solidFill>
              <a:sym typeface="+mn-ea"/>
            </a:endParaRPr>
          </a:p>
        </p:txBody>
      </p:sp>
      <p:sp>
        <p:nvSpPr>
          <p:cNvPr id="3" name="内容占位符 2"/>
          <p:cNvSpPr>
            <a:spLocks noGrp="1"/>
          </p:cNvSpPr>
          <p:nvPr>
            <p:ph idx="1"/>
          </p:nvPr>
        </p:nvSpPr>
        <p:spPr/>
        <p:txBody>
          <a:bodyPr/>
          <a:p>
            <a:pPr marL="0" indent="0">
              <a:lnSpc>
                <a:spcPct val="200000"/>
              </a:lnSpc>
              <a:buNone/>
            </a:pPr>
            <a:r>
              <a:rPr lang="zh-CN" altLang="en-US" sz="2000"/>
              <a:t>与传统药物的“对症”治疗机制不同，</a:t>
            </a:r>
            <a:r>
              <a:rPr lang="en-US" altLang="zh-CN" sz="2000"/>
              <a:t>AIT</a:t>
            </a:r>
            <a:r>
              <a:rPr lang="zh-CN" altLang="en-US" sz="2000"/>
              <a:t>具有以下几点优势：</a:t>
            </a:r>
            <a:endParaRPr lang="zh-CN" altLang="en-US" sz="2000"/>
          </a:p>
          <a:p>
            <a:pPr marL="0" indent="0">
              <a:lnSpc>
                <a:spcPct val="200000"/>
              </a:lnSpc>
              <a:buNone/>
            </a:pPr>
            <a:r>
              <a:rPr lang="zh-CN" altLang="en-US" sz="2000"/>
              <a:t>  ①被认为是唯一可能发挥“对因”效应的系统性治疗手段，能够改变变应性疾病自然进程，具有确切临床疗效；</a:t>
            </a:r>
            <a:endParaRPr lang="zh-CN" altLang="en-US" sz="2000"/>
          </a:p>
          <a:p>
            <a:pPr marL="0" indent="0">
              <a:lnSpc>
                <a:spcPct val="200000"/>
              </a:lnSpc>
              <a:buNone/>
            </a:pPr>
            <a:r>
              <a:rPr lang="zh-CN" altLang="en-US" sz="2000"/>
              <a:t>  ②在疗程结束后治疗作用仍可以维持很长时间；</a:t>
            </a:r>
            <a:endParaRPr lang="zh-CN" altLang="en-US" sz="2000"/>
          </a:p>
          <a:p>
            <a:pPr marL="0" indent="0">
              <a:lnSpc>
                <a:spcPct val="200000"/>
              </a:lnSpc>
              <a:buNone/>
            </a:pPr>
            <a:r>
              <a:rPr lang="zh-CN" altLang="en-US" sz="2000"/>
              <a:t>  ③还可阻止变应性鼻炎向哮喘发展，抑制新的变应原出现。</a:t>
            </a:r>
            <a:endParaRPr lang="zh-CN" altLang="en-US" sz="2000"/>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3.xml><?xml version="1.0" encoding="utf-8"?>
<p:tagLst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6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p="http://schemas.openxmlformats.org/presentationml/2006/main">
  <p:tag name="KSO_WM_BEAUTIFY_FLAG" val="#wm#"/>
  <p:tag name="KSO_WM_TEMPLATE_CATEGORY" val="custom"/>
  <p:tag name="KSO_WM_TEMPLATE_INDEX" val="20187308"/>
</p:tagLst>
</file>

<file path=ppt/tags/tag66.xml><?xml version="1.0" encoding="utf-8"?>
<p:tagLst xmlns:p="http://schemas.openxmlformats.org/presentationml/2006/main">
  <p:tag name="KSO_WM_BEAUTIFY_FLAG" val="#wm#"/>
  <p:tag name="KSO_WM_TEMPLATE_CATEGORY" val="custom"/>
  <p:tag name="KSO_WM_TEMPLATE_INDEX" val="20187308"/>
</p:tagLst>
</file>

<file path=ppt/tags/tag67.xml><?xml version="1.0" encoding="utf-8"?>
<p:tagLst xmlns:p="http://schemas.openxmlformats.org/presentationml/2006/main">
  <p:tag name="KSO_WM_BEAUTIFY_FLAG" val="#wm#"/>
  <p:tag name="KSO_WM_TEMPLATE_CATEGORY" val="custom"/>
  <p:tag name="KSO_WM_TEMPLATE_INDEX" val="20187308"/>
</p:tagLst>
</file>

<file path=ppt/tags/tag68.xml><?xml version="1.0" encoding="utf-8"?>
<p:tagLst xmlns:p="http://schemas.openxmlformats.org/presentationml/2006/main">
  <p:tag name="KSO_WM_BEAUTIFY_FLAG" val="#wm#"/>
  <p:tag name="KSO_WM_TEMPLATE_CATEGORY" val="custom"/>
  <p:tag name="KSO_WM_TEMPLATE_INDEX" val="20187308"/>
</p:tagLst>
</file>

<file path=ppt/tags/tag69.xml><?xml version="1.0" encoding="utf-8"?>
<p:tagLst xmlns:p="http://schemas.openxmlformats.org/presentationml/2006/main">
  <p:tag name="REFSHAPE" val="550552588"/>
  <p:tag name="KSO_WM_UNIT_PLACING_PICTURE_USER_VIEWPORT" val="{&quot;height&quot;:8120,&quot;width&quot;:1170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187308"/>
</p:tagLst>
</file>

<file path=ppt/tags/tag71.xml><?xml version="1.0" encoding="utf-8"?>
<p:tagLst xmlns:p="http://schemas.openxmlformats.org/presentationml/2006/main">
  <p:tag name="KSO_WM_BEAUTIFY_FLAG" val="#wm#"/>
  <p:tag name="KSO_WM_TEMPLATE_CATEGORY" val="custom"/>
  <p:tag name="KSO_WM_TEMPLATE_INDEX" val="20187308"/>
</p:tagLst>
</file>

<file path=ppt/tags/tag72.xml><?xml version="1.0" encoding="utf-8"?>
<p:tagLst xmlns:p="http://schemas.openxmlformats.org/presentationml/2006/main">
  <p:tag name="KSO_WM_BEAUTIFY_FLAG" val="#wm#"/>
  <p:tag name="KSO_WM_TEMPLATE_CATEGORY" val="custom"/>
  <p:tag name="KSO_WM_TEMPLATE_INDEX" val="20187308"/>
</p:tagLst>
</file>

<file path=ppt/tags/tag73.xml><?xml version="1.0" encoding="utf-8"?>
<p:tagLst xmlns:p="http://schemas.openxmlformats.org/presentationml/2006/main">
  <p:tag name="KSO_WM_BEAUTIFY_FLAG" val="#wm#"/>
  <p:tag name="KSO_WM_TEMPLATE_CATEGORY" val="custom"/>
  <p:tag name="KSO_WM_TEMPLATE_INDEX" val="20187308"/>
</p:tagLst>
</file>

<file path=ppt/tags/tag74.xml><?xml version="1.0" encoding="utf-8"?>
<p:tagLst xmlns:p="http://schemas.openxmlformats.org/presentationml/2006/main">
  <p:tag name="KSO_WM_BEAUTIFY_FLAG" val="#wm#"/>
  <p:tag name="KSO_WM_TEMPLATE_CATEGORY" val="custom"/>
  <p:tag name="KSO_WM_TEMPLATE_INDEX" val="20187308"/>
</p:tagLst>
</file>

<file path=ppt/tags/tag75.xml><?xml version="1.0" encoding="utf-8"?>
<p:tagLst xmlns:p="http://schemas.openxmlformats.org/presentationml/2006/main">
  <p:tag name="KSO_WM_BEAUTIFY_FLAG" val="#wm#"/>
  <p:tag name="KSO_WM_TEMPLATE_CATEGORY" val="custom"/>
  <p:tag name="KSO_WM_TEMPLATE_INDEX" val="20187308"/>
</p:tagLst>
</file>

<file path=ppt/tags/tag76.xml><?xml version="1.0" encoding="utf-8"?>
<p:tagLst xmlns:p="http://schemas.openxmlformats.org/presentationml/2006/main">
  <p:tag name="KSO_WM_BEAUTIFY_FLAG" val="#wm#"/>
  <p:tag name="KSO_WM_TEMPLATE_CATEGORY" val="custom"/>
  <p:tag name="KSO_WM_TEMPLATE_INDEX" val="20187308"/>
</p:tagLst>
</file>

<file path=ppt/tags/tag77.xml><?xml version="1.0" encoding="utf-8"?>
<p:tagLst xmlns:p="http://schemas.openxmlformats.org/presentationml/2006/main">
  <p:tag name="KSO_WM_BEAUTIFY_FLAG" val="#wm#"/>
  <p:tag name="KSO_WM_TEMPLATE_CATEGORY" val="custom"/>
  <p:tag name="KSO_WM_TEMPLATE_INDEX" val="20187308"/>
</p:tagLst>
</file>

<file path=ppt/tags/tag78.xml><?xml version="1.0" encoding="utf-8"?>
<p:tagLst xmlns:p="http://schemas.openxmlformats.org/presentationml/2006/main">
  <p:tag name="KSO_WM_BEAUTIFY_FLAG" val="#wm#"/>
  <p:tag name="KSO_WM_TEMPLATE_CATEGORY" val="custom"/>
  <p:tag name="KSO_WM_TEMPLATE_INDEX" val="20187308"/>
</p:tagLst>
</file>

<file path=ppt/tags/tag79.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4371</Words>
  <Application>WPS 演示</Application>
  <PresentationFormat>宽屏</PresentationFormat>
  <Paragraphs>201</Paragraphs>
  <Slides>26</Slides>
  <Notes>1</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26</vt:i4>
      </vt:variant>
    </vt:vector>
  </HeadingPairs>
  <TitlesOfParts>
    <vt:vector size="34" baseType="lpstr">
      <vt:lpstr>Arial</vt:lpstr>
      <vt:lpstr>宋体</vt:lpstr>
      <vt:lpstr>Wingdings</vt:lpstr>
      <vt:lpstr>微软雅黑</vt:lpstr>
      <vt:lpstr>黑体</vt:lpstr>
      <vt:lpstr>Arial Unicode MS</vt:lpstr>
      <vt:lpstr>Office 主题​​</vt:lpstr>
      <vt:lpstr>excel.sheet.8</vt:lpstr>
      <vt:lpstr>变应性鼻炎免疫治疗案例 </vt:lpstr>
      <vt:lpstr>课程目的与要求：</vt:lpstr>
      <vt:lpstr>基本内容：</vt:lpstr>
      <vt:lpstr>概念及流行病学： </vt:lpstr>
      <vt:lpstr>变应性鼻炎流行病学</vt:lpstr>
      <vt:lpstr>病因及发病机制：</vt:lpstr>
      <vt:lpstr>临床表现及诊断：</vt:lpstr>
      <vt:lpstr>治疗现状及方法：</vt:lpstr>
      <vt:lpstr>变应原特异性免疫治疗(AIT)的优势:</vt:lpstr>
      <vt:lpstr>AIT的方法：</vt:lpstr>
      <vt:lpstr>冲击免疫治疗（RIT）的适应证：</vt:lpstr>
      <vt:lpstr>冲击免疫治疗（RIT）的禁忌证：</vt:lpstr>
      <vt:lpstr>过敏反应的发生及处理原则：</vt:lpstr>
      <vt:lpstr>过敏反应的发生及处理原则：</vt:lpstr>
      <vt:lpstr>临床案例分析</vt:lpstr>
      <vt:lpstr>临床案例分析</vt:lpstr>
      <vt:lpstr>RIT患者的局部不良反应：</vt:lpstr>
      <vt:lpstr>SCIT全身过敏反应对症处理前后对照</vt:lpstr>
      <vt:lpstr>PowerPoint 演示文稿</vt:lpstr>
      <vt:lpstr>PowerPoint 演示文稿</vt:lpstr>
      <vt:lpstr>思考题：</vt:lpstr>
      <vt:lpstr>思考题：</vt:lpstr>
      <vt:lpstr>思考题： </vt:lpstr>
      <vt:lpstr>思考题：</vt:lpstr>
      <vt:lpstr>思考题：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既不可靠又爱唠叨准没媳妇</cp:lastModifiedBy>
  <cp:revision>33</cp:revision>
  <dcterms:created xsi:type="dcterms:W3CDTF">2019-06-19T02:08:00Z</dcterms:created>
  <dcterms:modified xsi:type="dcterms:W3CDTF">2019-12-20T02:04:53Z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2052-11.1.0.9305</vt:lpwstr>
  </property>
</Properties>
</file>