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37"/>
  </p:handoutMasterIdLst>
  <p:sldIdLst>
    <p:sldId id="301" r:id="rId3"/>
    <p:sldId id="660" r:id="rId5"/>
    <p:sldId id="661" r:id="rId6"/>
    <p:sldId id="366" r:id="rId7"/>
    <p:sldId id="486" r:id="rId8"/>
    <p:sldId id="663" r:id="rId9"/>
    <p:sldId id="708" r:id="rId10"/>
    <p:sldId id="536" r:id="rId11"/>
    <p:sldId id="664" r:id="rId12"/>
    <p:sldId id="665" r:id="rId13"/>
    <p:sldId id="756" r:id="rId14"/>
    <p:sldId id="668" r:id="rId15"/>
    <p:sldId id="747" r:id="rId16"/>
    <p:sldId id="748" r:id="rId17"/>
    <p:sldId id="749" r:id="rId18"/>
    <p:sldId id="750" r:id="rId19"/>
    <p:sldId id="755" r:id="rId20"/>
    <p:sldId id="752" r:id="rId21"/>
    <p:sldId id="753" r:id="rId22"/>
    <p:sldId id="754" r:id="rId23"/>
    <p:sldId id="757" r:id="rId24"/>
    <p:sldId id="542" r:id="rId25"/>
    <p:sldId id="614" r:id="rId26"/>
    <p:sldId id="616" r:id="rId27"/>
    <p:sldId id="544" r:id="rId28"/>
    <p:sldId id="545" r:id="rId29"/>
    <p:sldId id="618" r:id="rId30"/>
    <p:sldId id="619" r:id="rId31"/>
    <p:sldId id="621" r:id="rId32"/>
    <p:sldId id="622" r:id="rId33"/>
    <p:sldId id="658" r:id="rId34"/>
    <p:sldId id="659" r:id="rId35"/>
    <p:sldId id="613" r:id="rId36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Watford DB"/>
      <p:regular r:id="rId47"/>
    </p:embeddedFont>
    <p:embeddedFont>
      <p:font typeface="仿宋" panose="02010609060101010101" charset="-122"/>
      <p:regular r:id="rId48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何沙沙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E223A"/>
    <a:srgbClr val="1A3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72" y="-72"/>
      </p:cViewPr>
      <p:guideLst>
        <p:guide orient="horz" pos="17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font" Target="fonts/font7.fntdata"/><Relationship Id="rId47" Type="http://schemas.openxmlformats.org/officeDocument/2006/relationships/font" Target="fonts/font6.fntdata"/><Relationship Id="rId46" Type="http://schemas.openxmlformats.org/officeDocument/2006/relationships/font" Target="fonts/font5.fntdata"/><Relationship Id="rId45" Type="http://schemas.openxmlformats.org/officeDocument/2006/relationships/font" Target="fonts/font4.fntdata"/><Relationship Id="rId44" Type="http://schemas.openxmlformats.org/officeDocument/2006/relationships/font" Target="fonts/font3.fntdata"/><Relationship Id="rId43" Type="http://schemas.openxmlformats.org/officeDocument/2006/relationships/font" Target="fonts/font2.fntdata"/><Relationship Id="rId42" Type="http://schemas.openxmlformats.org/officeDocument/2006/relationships/font" Target="fonts/font1.fntdata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5931E-1654-4B73-89B2-8E333D9C42E0}" type="doc">
      <dgm:prSet loTypeId="list" loCatId="list" qsTypeId="urn:microsoft.com/office/officeart/2005/8/quickstyle/simple1" qsCatId="simple" csTypeId="urn:microsoft.com/office/officeart/2005/8/colors/accent1_2#1" csCatId="accent1" phldr="0"/>
      <dgm:spPr/>
      <dgm:t>
        <a:bodyPr/>
        <a:lstStyle/>
        <a:p>
          <a:endParaRPr lang="zh-CN" altLang="en-US"/>
        </a:p>
      </dgm:t>
    </dgm:pt>
    <dgm:pt modelId="{90DDC401-903F-495B-A387-FFA8A45891F6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/>
            <a:t>甲状旁腺</a:t>
          </a:r>
          <a:r>
            <a:rPr lang="zh-CN" altLang="en-US" sz="2000" b="1"/>
            <a:t>功能</a:t>
          </a:r>
          <a:r>
            <a:rPr lang="zh-CN" altLang="en-US" sz="2000" b="1"/>
            <a:t>亢进</a:t>
          </a:r>
          <a:r>
            <a:rPr lang="en-US" altLang="zh-CN" sz="2000" b="1"/>
            <a:t/>
          </a:r>
          <a:endParaRPr lang="en-US" altLang="zh-CN" sz="2000" b="1"/>
        </a:p>
      </dgm:t>
    </dgm:pt>
    <dgm:pt modelId="{C8BB0B8A-C63A-4F83-B8DD-3A7CE259E4EE}" cxnId="{90CF6AB3-B6A6-4907-8B3F-C70B4566859E}" type="parTrans">
      <dgm:prSet/>
      <dgm:spPr/>
      <dgm:t>
        <a:bodyPr/>
        <a:lstStyle/>
        <a:p>
          <a:endParaRPr lang="zh-CN" altLang="en-US"/>
        </a:p>
      </dgm:t>
    </dgm:pt>
    <dgm:pt modelId="{35E5E878-0907-4014-9CFA-56AEFE6C22E5}" cxnId="{90CF6AB3-B6A6-4907-8B3F-C70B4566859E}" type="sibTrans">
      <dgm:prSet/>
      <dgm:spPr/>
      <dgm:t>
        <a:bodyPr/>
        <a:lstStyle/>
        <a:p>
          <a:endParaRPr lang="zh-CN" altLang="en-US"/>
        </a:p>
      </dgm:t>
    </dgm:pt>
    <dgm:pt modelId="{E08CEB0C-E37F-4DCA-A8EA-4B2CD3AD7754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800" b="1"/>
            <a:t>原发性</a:t>
          </a:r>
          <a:r>
            <a:rPr lang="en-US" altLang="zh-CN" sz="1800" b="1"/>
            <a:t>/</a:t>
          </a:r>
          <a:r>
            <a:rPr lang="zh-CN" altLang="en-US" sz="1800" b="1"/>
            <a:t>继发性</a:t>
          </a:r>
          <a:r>
            <a:rPr lang="en-US" altLang="zh-CN" sz="1800" b="1"/>
            <a:t>/</a:t>
          </a:r>
          <a:r>
            <a:rPr lang="zh-CN" altLang="en-US" sz="1800" b="1"/>
            <a:t>三发</a:t>
          </a:r>
          <a:r>
            <a:rPr lang="zh-CN" altLang="en-US" sz="1800" b="1"/>
            <a:t>性</a:t>
          </a:r>
          <a:r>
            <a:rPr lang="zh-CN" altLang="en-US" sz="1800" b="1"/>
            <a:t>甲状旁</a:t>
          </a:r>
          <a:r>
            <a:rPr lang="zh-CN" altLang="en-US" sz="1800" b="1"/>
            <a:t>功能</a:t>
          </a:r>
          <a:r>
            <a:rPr lang="zh-CN" altLang="en-US" sz="1800" b="1"/>
            <a:t>亢进，</a:t>
          </a:r>
          <a:r>
            <a:rPr lang="zh-CN" altLang="en-US" sz="1800" b="1"/>
            <a:t>血清</a:t>
          </a:r>
          <a:r>
            <a:rPr lang="en-US" altLang="zh-CN" sz="1800" b="1"/>
            <a:t>PTH</a:t>
          </a:r>
          <a:r>
            <a:rPr lang="zh-CN" altLang="en-US" sz="1800" b="1"/>
            <a:t>高</a:t>
          </a:r>
          <a:r>
            <a:rPr lang="zh-CN" altLang="en-US" sz="1800" b="1"/>
            <a:t/>
          </a:r>
          <a:endParaRPr lang="zh-CN" altLang="en-US" sz="1800" b="1"/>
        </a:p>
      </dgm:t>
    </dgm:pt>
    <dgm:pt modelId="{FB4BCC77-44E9-4065-8A2F-90CD32DE34E3}" cxnId="{D9C628C4-842F-4DC9-84EF-C759A744986F}" type="parTrans">
      <dgm:prSet/>
      <dgm:spPr/>
      <dgm:t>
        <a:bodyPr/>
        <a:lstStyle/>
        <a:p>
          <a:endParaRPr lang="zh-CN" altLang="en-US"/>
        </a:p>
      </dgm:t>
    </dgm:pt>
    <dgm:pt modelId="{41FED480-3E2E-47A2-B997-02D527BC8082}" cxnId="{D9C628C4-842F-4DC9-84EF-C759A744986F}" type="sibTrans">
      <dgm:prSet/>
      <dgm:spPr/>
      <dgm:t>
        <a:bodyPr/>
        <a:lstStyle/>
        <a:p>
          <a:endParaRPr lang="zh-CN" altLang="en-US"/>
        </a:p>
      </dgm:t>
    </dgm:pt>
    <dgm:pt modelId="{C8DDDFA1-AF37-4444-AAEB-D51CEE212719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>
              <a:latin typeface="微软雅黑" panose="020B0503020204020204" pitchFamily="34" charset="-122"/>
              <a:ea typeface="微软雅黑" panose="020B0503020204020204" pitchFamily="34" charset="-122"/>
            </a:rPr>
            <a:t>肿瘤</a:t>
          </a:r>
          <a:r>
            <a:rPr lang="zh-CN" altLang="en-US" sz="2000">
              <a:latin typeface="微软雅黑" panose="020B0503020204020204" pitchFamily="34" charset="-122"/>
              <a:ea typeface="微软雅黑" panose="020B0503020204020204" pitchFamily="34" charset="-122"/>
            </a:rPr>
            <a:t>性</a:t>
          </a:r>
          <a:r>
            <a:rPr lang="zh-CN" altLang="en-US" sz="2000">
              <a:latin typeface="微软雅黑" panose="020B0503020204020204" pitchFamily="34" charset="-122"/>
              <a:ea typeface="微软雅黑" panose="020B0503020204020204" pitchFamily="34" charset="-122"/>
            </a:rPr>
            <a:t>高钙</a:t>
          </a:r>
          <a:r>
            <a:rPr lang="zh-CN" altLang="en-US" sz="2000">
              <a:latin typeface="微软雅黑" panose="020B0503020204020204" pitchFamily="34" charset="-122"/>
              <a:ea typeface="微软雅黑" panose="020B0503020204020204" pitchFamily="34" charset="-122"/>
            </a:rPr>
            <a:t>血症</a:t>
          </a:r>
          <a:r>
            <a:rPr lang="zh-CN" altLang="en-US" sz="200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6EA520A-5891-4EBA-B2AD-1840663D8C07}" cxnId="{5C467593-D4FA-4177-ADFF-F8F8AF282FE5}" type="parTrans">
      <dgm:prSet/>
      <dgm:spPr/>
      <dgm:t>
        <a:bodyPr/>
        <a:lstStyle/>
        <a:p>
          <a:endParaRPr lang="zh-CN" altLang="en-US"/>
        </a:p>
      </dgm:t>
    </dgm:pt>
    <dgm:pt modelId="{CE2287C8-6424-4771-88FD-4DADE15C5A04}" cxnId="{5C467593-D4FA-4177-ADFF-F8F8AF282FE5}" type="sibTrans">
      <dgm:prSet/>
      <dgm:spPr/>
      <dgm:t>
        <a:bodyPr/>
        <a:lstStyle/>
        <a:p>
          <a:endParaRPr lang="zh-CN" altLang="en-US"/>
        </a:p>
      </dgm:t>
    </dgm:pt>
    <dgm:pt modelId="{5AA02751-379E-46DB-884A-F23ACBC498EE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800" b="1"/>
            <a:t>肿瘤</a:t>
          </a:r>
          <a:r>
            <a:rPr lang="zh-CN" altLang="en-US" sz="1800" b="1"/>
            <a:t>细胞</a:t>
          </a:r>
          <a:r>
            <a:rPr lang="zh-CN" altLang="en-US" sz="1800" b="1"/>
            <a:t>分泌</a:t>
          </a:r>
          <a:r>
            <a:rPr lang="en-US" altLang="zh-CN" sz="1800" b="1"/>
            <a:t>PTH</a:t>
          </a:r>
          <a:r>
            <a:rPr lang="en-US" altLang="zh-CN" sz="1800" b="1"/>
            <a:t>rP</a:t>
          </a:r>
          <a:r>
            <a:rPr lang="zh-CN" altLang="en-US" sz="1800" b="1"/>
            <a:t>，</a:t>
          </a:r>
          <a:r>
            <a:rPr lang="zh-CN" altLang="en-US" sz="1800" b="1"/>
            <a:t>类似</a:t>
          </a:r>
          <a:r>
            <a:rPr lang="zh-CN" altLang="en-US" sz="1800" b="1"/>
            <a:t>于</a:t>
          </a:r>
          <a:r>
            <a:rPr lang="en-US" altLang="zh-CN" sz="1800" b="1"/>
            <a:t>PTH</a:t>
          </a:r>
          <a:r>
            <a:rPr lang="zh-CN" altLang="en-US" sz="1800" b="1"/>
            <a:t>，</a:t>
          </a:r>
          <a:r>
            <a:rPr lang="zh-CN" altLang="en-US" sz="1800" b="1"/>
            <a:t>但</a:t>
          </a:r>
          <a:r>
            <a:rPr lang="zh-CN" altLang="en-US" sz="1800" b="1"/>
            <a:t>血清</a:t>
          </a:r>
          <a:r>
            <a:rPr lang="en-US" altLang="zh-CN" sz="1800" b="1"/>
            <a:t>PTH</a:t>
          </a:r>
          <a:r>
            <a:rPr lang="zh-CN" altLang="en-US" sz="1800" b="1"/>
            <a:t>正常</a:t>
          </a:r>
          <a:r>
            <a:rPr lang="zh-CN" altLang="en-US" sz="1800" b="1"/>
            <a:t/>
          </a:r>
          <a:endParaRPr lang="zh-CN" altLang="en-US" sz="1800" b="1"/>
        </a:p>
      </dgm:t>
    </dgm:pt>
    <dgm:pt modelId="{D0D77647-95BE-4607-B2F0-006D9CAB8F0E}" cxnId="{DAB6CAC6-A9B5-4C41-87E5-F5F888D45A25}" type="parTrans">
      <dgm:prSet/>
      <dgm:spPr/>
      <dgm:t>
        <a:bodyPr/>
        <a:lstStyle/>
        <a:p>
          <a:endParaRPr lang="zh-CN" altLang="en-US"/>
        </a:p>
      </dgm:t>
    </dgm:pt>
    <dgm:pt modelId="{3DBF6B9F-A188-4D67-ABE8-0633561FA9E5}" cxnId="{DAB6CAC6-A9B5-4C41-87E5-F5F888D45A25}" type="sibTrans">
      <dgm:prSet/>
      <dgm:spPr/>
      <dgm:t>
        <a:bodyPr/>
        <a:lstStyle/>
        <a:p>
          <a:endParaRPr lang="zh-CN" altLang="en-US"/>
        </a:p>
      </dgm:t>
    </dgm:pt>
    <dgm:pt modelId="{A6685E83-BEEC-49B3-B40A-539E2C0D7A1A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 b="1"/>
            <a:t>维生素</a:t>
          </a:r>
          <a:r>
            <a:rPr lang="en-US" altLang="zh-CN" sz="2000" b="1"/>
            <a:t>D</a:t>
          </a:r>
          <a:r>
            <a:rPr lang="zh-CN" altLang="en-US" sz="2000" b="1"/>
            <a:t>中毒</a:t>
          </a:r>
          <a:r>
            <a:rPr lang="zh-CN" altLang="en-US" sz="2000" b="1"/>
            <a:t/>
          </a:r>
          <a:endParaRPr lang="zh-CN" altLang="en-US" sz="2000" b="1"/>
        </a:p>
      </dgm:t>
    </dgm:pt>
    <dgm:pt modelId="{FECC43A3-D59E-4EE1-9557-8FBB90D5B362}" cxnId="{84666867-1255-44C0-A181-6F9FAB7D43B2}" type="parTrans">
      <dgm:prSet/>
      <dgm:spPr/>
      <dgm:t>
        <a:bodyPr/>
        <a:lstStyle/>
        <a:p>
          <a:endParaRPr lang="zh-CN" altLang="en-US"/>
        </a:p>
      </dgm:t>
    </dgm:pt>
    <dgm:pt modelId="{68BB6C9A-B7F0-43A0-955B-FC8C4D4009BF}" cxnId="{84666867-1255-44C0-A181-6F9FAB7D43B2}" type="sibTrans">
      <dgm:prSet/>
      <dgm:spPr/>
      <dgm:t>
        <a:bodyPr/>
        <a:lstStyle/>
        <a:p>
          <a:endParaRPr lang="zh-CN" altLang="en-US"/>
        </a:p>
      </dgm:t>
    </dgm:pt>
    <dgm:pt modelId="{CBA50553-63FA-4B5A-9888-EDDBA06CA593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800" b="1"/>
            <a:t>霍奇金</a:t>
          </a:r>
          <a:r>
            <a:rPr lang="zh-CN" altLang="en-US" sz="1800" b="1"/>
            <a:t>淋巴瘤、</a:t>
          </a:r>
          <a:r>
            <a:rPr lang="zh-CN" altLang="en-US" sz="1800" b="1"/>
            <a:t>结核病、</a:t>
          </a:r>
          <a:r>
            <a:rPr lang="zh-CN" altLang="en-US" sz="1800" b="1"/>
            <a:t>结节</a:t>
          </a:r>
          <a:r>
            <a:rPr lang="zh-CN" altLang="en-US" sz="1800" b="1"/>
            <a:t>病，</a:t>
          </a:r>
          <a:r>
            <a:rPr lang="en-US" altLang="zh-CN" sz="1800" b="1"/>
            <a:t>25</a:t>
          </a:r>
          <a:r>
            <a:rPr lang="zh-CN" altLang="en-US" sz="1800" b="1"/>
            <a:t>（</a:t>
          </a:r>
          <a:r>
            <a:rPr lang="en-US" altLang="zh-CN" sz="1800" b="1"/>
            <a:t>OH</a:t>
          </a:r>
          <a:r>
            <a:rPr lang="zh-CN" altLang="en-US" sz="1800" b="1"/>
            <a:t>）</a:t>
          </a:r>
          <a:r>
            <a:rPr lang="en-US" altLang="zh-CN" sz="1800" b="1"/>
            <a:t>D3</a:t>
          </a:r>
          <a:r>
            <a:rPr lang="zh-CN" altLang="en-US" sz="1800" b="1"/>
            <a:t>向</a:t>
          </a:r>
          <a:r>
            <a:rPr lang="zh-CN" altLang="en-US" sz="1800" b="1" smtClean="0">
              <a:sym typeface="+mn-ea"/>
            </a:rPr>
            <a:t>1,25（ＯＨ）</a:t>
          </a:r>
          <a:r>
            <a:rPr lang="zh-CN" altLang="en-US" sz="1800" b="1" baseline="-25000" smtClean="0">
              <a:solidFill>
                <a:schemeClr val="tx1"/>
              </a:solidFill>
              <a:uFillTx/>
              <a:sym typeface="+mn-ea"/>
            </a:rPr>
            <a:t>２</a:t>
          </a:r>
          <a:r>
            <a:rPr lang="zh-CN" altLang="en-US" sz="1800" b="1" smtClean="0">
              <a:sym typeface="+mn-ea"/>
            </a:rPr>
            <a:t>Ｄ</a:t>
          </a:r>
          <a:r>
            <a:rPr lang="zh-CN" altLang="en-US" sz="1800" b="1" baseline="-25000" smtClean="0">
              <a:solidFill>
                <a:schemeClr val="tx1"/>
              </a:solidFill>
              <a:uFillTx/>
              <a:sym typeface="+mn-ea"/>
            </a:rPr>
            <a:t>３</a:t>
          </a:r>
          <a:r>
            <a:rPr lang="zh-CN" altLang="en-US" sz="1800" b="1"/>
            <a:t>转</a:t>
          </a:r>
          <a:r>
            <a:rPr lang="zh-CN" altLang="en-US" sz="1800" b="1"/>
            <a:t>化</a:t>
          </a:r>
          <a:r>
            <a:rPr lang="zh-CN" altLang="en-US" sz="1800" b="1"/>
            <a:t>增强，</a:t>
          </a:r>
          <a:r>
            <a:rPr lang="zh-CN" altLang="en-US" sz="1800" b="1"/>
            <a:t>导致</a:t>
          </a:r>
          <a:r>
            <a:rPr lang="zh-CN" altLang="en-US" sz="1800" b="1"/>
            <a:t>血钙</a:t>
          </a:r>
          <a:r>
            <a:rPr lang="zh-CN" altLang="en-US" sz="1800" b="1"/>
            <a:t>吸收</a:t>
          </a:r>
          <a:r>
            <a:rPr lang="zh-CN" altLang="en-US" sz="1800" b="1"/>
            <a:t>增加</a:t>
          </a:r>
          <a:r>
            <a:rPr lang="zh-CN" altLang="en-US" sz="1800" b="1"/>
            <a:t/>
          </a:r>
          <a:endParaRPr lang="zh-CN" altLang="en-US" sz="1800" b="1"/>
        </a:p>
      </dgm:t>
    </dgm:pt>
    <dgm:pt modelId="{73E2772F-165D-4B56-ACC2-969CBF53B0A8}" cxnId="{C95CFEA4-3395-4812-9FAB-3ABED0C6780E}" type="parTrans">
      <dgm:prSet/>
      <dgm:spPr/>
      <dgm:t>
        <a:bodyPr/>
        <a:lstStyle/>
        <a:p>
          <a:endParaRPr lang="zh-CN" altLang="en-US"/>
        </a:p>
      </dgm:t>
    </dgm:pt>
    <dgm:pt modelId="{7BFD1607-7356-4D3D-A829-75D002A3A4B0}" cxnId="{C95CFEA4-3395-4812-9FAB-3ABED0C6780E}" type="sibTrans">
      <dgm:prSet/>
      <dgm:spPr/>
      <dgm:t>
        <a:bodyPr/>
        <a:lstStyle/>
        <a:p>
          <a:endParaRPr lang="zh-CN" altLang="en-US"/>
        </a:p>
      </dgm:t>
    </dgm:pt>
    <dgm:pt modelId="{3C7566A7-0CE5-467C-9D63-46CCF7908CBC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 b="1"/>
            <a:t>用药</a:t>
          </a:r>
          <a:r>
            <a:rPr lang="zh-CN" sz="2000" b="1"/>
            <a:t/>
          </a:r>
          <a:endParaRPr lang="zh-CN" sz="2000" b="1"/>
        </a:p>
      </dgm:t>
    </dgm:pt>
    <dgm:pt modelId="{785B1C8E-C974-4915-B1DE-EA5BABB8BC12}" cxnId="{F202D8AF-212B-4855-9B7C-40970A7EF839}" type="parTrans">
      <dgm:prSet/>
      <dgm:spPr/>
    </dgm:pt>
    <dgm:pt modelId="{10BD4D54-4599-40D4-AFEA-16CCBAE61560}" cxnId="{F202D8AF-212B-4855-9B7C-40970A7EF839}" type="sibTrans">
      <dgm:prSet/>
      <dgm:spPr/>
    </dgm:pt>
    <dgm:pt modelId="{02A3B975-D4D7-41AB-BDA0-60D76D074902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altLang="en-US" sz="1200"/>
            <a:t/>
          </a:r>
          <a:endParaRPr altLang="en-US" sz="1200"/>
        </a:p>
      </dgm:t>
    </dgm:pt>
    <dgm:pt modelId="{30EF87D0-348B-421C-B097-D5B746701C76}" cxnId="{760ED078-5EC4-4047-8441-43014A53BD82}" type="parTrans">
      <dgm:prSet/>
      <dgm:spPr/>
    </dgm:pt>
    <dgm:pt modelId="{1651FDC8-7525-4383-8652-F3F0D23B8012}" cxnId="{760ED078-5EC4-4047-8441-43014A53BD82}" type="sibTrans">
      <dgm:prSet/>
      <dgm:spPr/>
    </dgm:pt>
    <dgm:pt modelId="{DBAFA0C8-1A3A-412F-B959-55BE5E61233D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sz="1800" b="1"/>
            <a:t>锂</a:t>
          </a:r>
          <a:r>
            <a:rPr lang="zh-CN" sz="1800" b="1"/>
            <a:t>剂、</a:t>
          </a:r>
          <a:r>
            <a:rPr lang="zh-CN" sz="1800" b="1"/>
            <a:t>噻嗪</a:t>
          </a:r>
          <a:r>
            <a:rPr lang="zh-CN" sz="1800" b="1"/>
            <a:t>类</a:t>
          </a:r>
          <a:r>
            <a:rPr lang="zh-CN" sz="1800" b="1"/>
            <a:t>利尿剂、</a:t>
          </a:r>
          <a:r>
            <a:rPr lang="zh-CN" sz="1800" b="1"/>
            <a:t>含</a:t>
          </a:r>
          <a:r>
            <a:rPr lang="zh-CN" sz="1800" b="1"/>
            <a:t>钙</a:t>
          </a:r>
          <a:r>
            <a:rPr lang="zh-CN" sz="1800" b="1"/>
            <a:t>抑</a:t>
          </a:r>
          <a:r>
            <a:rPr lang="zh-CN" sz="1800" b="1"/>
            <a:t>酸</a:t>
          </a:r>
          <a:r>
            <a:rPr lang="zh-CN" sz="1800" b="1"/>
            <a:t>剂</a:t>
          </a:r>
          <a:r>
            <a:rPr lang="zh-CN" sz="2000" b="1"/>
            <a:t/>
          </a:r>
          <a:endParaRPr lang="zh-CN" sz="2000" b="1"/>
        </a:p>
      </dgm:t>
    </dgm:pt>
    <dgm:pt modelId="{34BC1969-6EB3-4897-B51B-B3B75DFF08ED}" cxnId="{182AE9EE-6447-4B3F-9CAF-A1C8DD8DE7A2}" type="parTrans">
      <dgm:prSet/>
      <dgm:spPr/>
    </dgm:pt>
    <dgm:pt modelId="{181CF1B3-D941-4B84-9A72-9302C22C50EC}" cxnId="{182AE9EE-6447-4B3F-9CAF-A1C8DD8DE7A2}" type="sibTrans">
      <dgm:prSet/>
      <dgm:spPr/>
    </dgm:pt>
    <dgm:pt modelId="{923D86FA-61A7-4119-A88F-D7B3F7372297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 b="1"/>
            <a:t>内分泌</a:t>
          </a:r>
          <a:r>
            <a:rPr lang="zh-CN" sz="2000" b="1"/>
            <a:t>疾病</a:t>
          </a:r>
          <a:r>
            <a:rPr lang="zh-CN" sz="2000" b="1"/>
            <a:t/>
          </a:r>
          <a:endParaRPr lang="zh-CN" sz="2000" b="1"/>
        </a:p>
      </dgm:t>
    </dgm:pt>
    <dgm:pt modelId="{2D624C1E-0D8A-460A-B757-50C448A35576}" cxnId="{42C5FA41-BB91-4663-B34B-6C40E9F9E321}" type="parTrans">
      <dgm:prSet/>
      <dgm:spPr/>
    </dgm:pt>
    <dgm:pt modelId="{F3AA87EA-82AB-4786-BBDF-2E4DFACF2511}" cxnId="{42C5FA41-BB91-4663-B34B-6C40E9F9E321}" type="sibTrans">
      <dgm:prSet/>
      <dgm:spPr/>
    </dgm:pt>
    <dgm:pt modelId="{E09FE439-DFF2-4121-A282-49E6CEB64BDB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sz="1600" b="1"/>
            <a:t>甲状腺</a:t>
          </a:r>
          <a:r>
            <a:rPr lang="zh-CN" sz="1600" b="1"/>
            <a:t>功能</a:t>
          </a:r>
          <a:r>
            <a:rPr lang="zh-CN" sz="1600" b="1"/>
            <a:t>亢进</a:t>
          </a:r>
          <a:r>
            <a:rPr lang="zh-CN" sz="1600" b="1"/>
            <a:t>症、多发性内分泌腺瘤病（MEN </a:t>
          </a:r>
          <a:r>
            <a:rPr lang="en-US" altLang="zh-CN" sz="1600" b="1"/>
            <a:t>1</a:t>
          </a:r>
          <a:r>
            <a:rPr lang="zh-CN" altLang="en-US" sz="1600" b="1"/>
            <a:t>型、</a:t>
          </a:r>
          <a:r>
            <a:rPr lang="en-US" altLang="zh-CN" sz="1600" b="1"/>
            <a:t>2A</a:t>
          </a:r>
          <a:r>
            <a:rPr lang="zh-CN" altLang="en-US" sz="1600" b="1"/>
            <a:t>型</a:t>
          </a:r>
          <a:r>
            <a:rPr lang="zh-CN" sz="1600" b="1"/>
            <a:t>）</a:t>
          </a:r>
          <a:r>
            <a:rPr lang="zh-CN" sz="1600" b="1"/>
            <a:t/>
          </a:r>
          <a:endParaRPr lang="zh-CN" sz="1600" b="1"/>
        </a:p>
      </dgm:t>
    </dgm:pt>
    <dgm:pt modelId="{80C0A2AE-7819-4067-8623-EF2432800803}" cxnId="{E7C2CB52-00F8-4477-9853-B4849CB2287D}" type="parTrans">
      <dgm:prSet/>
      <dgm:spPr/>
    </dgm:pt>
    <dgm:pt modelId="{44CDCBBC-259B-48F2-A5C9-A23A1B837B9E}" cxnId="{E7C2CB52-00F8-4477-9853-B4849CB2287D}" type="sibTrans">
      <dgm:prSet/>
      <dgm:spPr/>
    </dgm:pt>
    <dgm:pt modelId="{2B9265BE-C984-4638-8969-1514AC159D23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/>
            <a:t>家族性</a:t>
          </a:r>
          <a:r>
            <a:rPr lang="zh-CN" b="1"/>
            <a:t>低</a:t>
          </a:r>
          <a:r>
            <a:rPr lang="zh-CN" b="1"/>
            <a:t>尿</a:t>
          </a:r>
          <a:r>
            <a:rPr lang="zh-CN" b="1"/>
            <a:t>钙</a:t>
          </a:r>
          <a:r>
            <a:rPr lang="zh-CN" b="1"/>
            <a:t>性</a:t>
          </a:r>
          <a:r>
            <a:rPr lang="zh-CN" b="1"/>
            <a:t>高</a:t>
          </a:r>
          <a:r>
            <a:rPr lang="zh-CN" b="1"/>
            <a:t>血清</a:t>
          </a:r>
          <a:r>
            <a:rPr lang="zh-CN" b="1"/>
            <a:t>钙（</a:t>
          </a:r>
          <a:r>
            <a:rPr lang="en-US" altLang="zh-CN" b="1"/>
            <a:t>FHH</a:t>
          </a:r>
          <a:r>
            <a:rPr lang="zh-CN" b="1"/>
            <a:t>）</a:t>
          </a:r>
          <a:r>
            <a:rPr lang="zh-CN" b="1"/>
            <a:t/>
          </a:r>
          <a:endParaRPr lang="zh-CN" b="1"/>
        </a:p>
      </dgm:t>
    </dgm:pt>
    <dgm:pt modelId="{FD12815A-960A-4350-A6A3-BE13A8FF5298}" cxnId="{A6540323-6D05-42EC-ACC2-C0A757F6B68B}" type="parTrans">
      <dgm:prSet/>
      <dgm:spPr/>
    </dgm:pt>
    <dgm:pt modelId="{B29AF3D7-F76D-47E0-9200-A9D7BC7827A0}" cxnId="{A6540323-6D05-42EC-ACC2-C0A757F6B68B}" type="sibTrans">
      <dgm:prSet/>
      <dgm:spPr/>
    </dgm:pt>
    <dgm:pt modelId="{E680E65A-468D-4907-A957-EF2FA70949DB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sz="1800" b="1"/>
            <a:t>钙</a:t>
          </a:r>
          <a:r>
            <a:rPr lang="zh-CN" sz="1800" b="1"/>
            <a:t>受体</a:t>
          </a:r>
          <a:r>
            <a:rPr lang="zh-CN" sz="1800" b="1"/>
            <a:t>基因</a:t>
          </a:r>
          <a:r>
            <a:rPr lang="zh-CN" sz="1800" b="1"/>
            <a:t>杂合</a:t>
          </a:r>
          <a:r>
            <a:rPr lang="zh-CN" sz="1800" b="1"/>
            <a:t>突变（</a:t>
          </a:r>
          <a:r>
            <a:rPr lang="en-US" altLang="zh-CN" sz="1800" b="1"/>
            <a:t>CaR),</a:t>
          </a:r>
          <a:r>
            <a:rPr lang="zh-CN" altLang="en-US" sz="1800" b="1"/>
            <a:t>钙</a:t>
          </a:r>
          <a:r>
            <a:rPr lang="zh-CN" altLang="en-US" sz="1800" b="1"/>
            <a:t>浓度</a:t>
          </a:r>
          <a:r>
            <a:rPr lang="zh-CN" altLang="en-US" sz="1800" b="1"/>
            <a:t>调</a:t>
          </a:r>
          <a:r>
            <a:rPr lang="zh-CN" altLang="en-US" sz="1800" b="1"/>
            <a:t>定</a:t>
          </a:r>
          <a:r>
            <a:rPr lang="zh-CN" altLang="en-US" sz="1800" b="1"/>
            <a:t>点</a:t>
          </a:r>
          <a:r>
            <a:rPr lang="zh-CN" altLang="en-US" sz="1800" b="1"/>
            <a:t>升高</a:t>
          </a:r>
          <a:r>
            <a:rPr lang="zh-CN" altLang="en-US" sz="1800" b="1"/>
            <a:t/>
          </a:r>
          <a:endParaRPr lang="zh-CN" altLang="en-US" sz="1800" b="1"/>
        </a:p>
      </dgm:t>
    </dgm:pt>
    <dgm:pt modelId="{96D62C82-CC75-4BC6-BC66-FE896EE6A663}" cxnId="{BA0EF17A-3E08-4C9A-8DBF-11F1DCDDA5DC}" type="parTrans">
      <dgm:prSet/>
      <dgm:spPr/>
    </dgm:pt>
    <dgm:pt modelId="{F46BA6BB-98BA-48C4-8DA0-921E394EB272}" cxnId="{BA0EF17A-3E08-4C9A-8DBF-11F1DCDDA5DC}" type="sibTrans">
      <dgm:prSet/>
      <dgm:spPr/>
    </dgm:pt>
    <dgm:pt modelId="{F992BC9F-B664-4362-A363-5E9B084CE17D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新生儿</a:t>
          </a:r>
          <a:r>
            <a:rPr lang="zh-CN"/>
            <a:t>重症</a:t>
          </a:r>
          <a:r>
            <a:rPr lang="zh-CN"/>
            <a:t>甲</a:t>
          </a:r>
          <a:r>
            <a:rPr lang="zh-CN"/>
            <a:t>旁亢（</a:t>
          </a:r>
          <a:r>
            <a:rPr lang="en-US" altLang="zh-CN"/>
            <a:t>NSHPT</a:t>
          </a:r>
          <a:r>
            <a:rPr lang="zh-CN"/>
            <a:t>）</a:t>
          </a:r>
          <a:r>
            <a:rPr lang="zh-CN"/>
            <a:t/>
          </a:r>
          <a:endParaRPr lang="zh-CN"/>
        </a:p>
      </dgm:t>
    </dgm:pt>
    <dgm:pt modelId="{09B7EA0A-B44B-4B26-A9AC-091157D6A1F9}" cxnId="{AFE96731-A277-448F-8402-42FDB9EB0BB3}" type="parTrans">
      <dgm:prSet/>
      <dgm:spPr/>
    </dgm:pt>
    <dgm:pt modelId="{68DD5C13-9D7F-4F42-BDCE-FC91A3E7F62C}" cxnId="{AFE96731-A277-448F-8402-42FDB9EB0BB3}" type="sibTrans">
      <dgm:prSet/>
      <dgm:spPr/>
    </dgm:pt>
    <dgm:pt modelId="{669E396E-8518-4775-8009-7CF517B7C34B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 b="1"/>
            <a:t>C</a:t>
          </a:r>
          <a:r>
            <a:rPr lang="en-US" altLang="zh-CN" b="1"/>
            <a:t>aR</a:t>
          </a:r>
          <a:r>
            <a:rPr lang="zh-CN" altLang="en-US" b="1"/>
            <a:t>纯合</a:t>
          </a:r>
          <a:r>
            <a:rPr lang="zh-CN" altLang="en-US" b="1"/>
            <a:t>突变，</a:t>
          </a:r>
          <a:r>
            <a:rPr lang="zh-CN" altLang="en-US" b="1"/>
            <a:t>钙</a:t>
          </a:r>
          <a:r>
            <a:rPr lang="zh-CN" altLang="en-US" b="1"/>
            <a:t>浓度</a:t>
          </a:r>
          <a:r>
            <a:rPr lang="zh-CN" altLang="en-US" b="1"/>
            <a:t>调定</a:t>
          </a:r>
          <a:r>
            <a:rPr lang="zh-CN" altLang="en-US" b="1"/>
            <a:t>点</a:t>
          </a:r>
          <a:r>
            <a:rPr lang="zh-CN" altLang="en-US" b="1"/>
            <a:t>升高</a:t>
          </a:r>
          <a:r>
            <a:rPr lang="zh-CN" altLang="en-US" b="1"/>
            <a:t/>
          </a:r>
          <a:endParaRPr lang="zh-CN" altLang="en-US" b="1"/>
        </a:p>
      </dgm:t>
    </dgm:pt>
    <dgm:pt modelId="{DB00F8BE-4AB3-4890-9FC0-47596F705B0B}" cxnId="{C88DF321-06F8-44E1-947A-6F6A48E36543}" type="parTrans">
      <dgm:prSet/>
      <dgm:spPr/>
    </dgm:pt>
    <dgm:pt modelId="{D9BDDCD3-36A9-45EE-8D25-39B6CFC0CE52}" cxnId="{C88DF321-06F8-44E1-947A-6F6A48E36543}" type="sibTrans">
      <dgm:prSet/>
      <dgm:spPr/>
    </dgm:pt>
    <dgm:pt modelId="{D5935282-3C7C-4F88-A1AE-C27DB8591514}" type="pres">
      <dgm:prSet presAssocID="{2E15931E-1654-4B73-89B2-8E333D9C42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61486FD-113E-4C87-8ADF-B1A8E2A84801}" type="pres">
      <dgm:prSet presAssocID="{90DDC401-903F-495B-A387-FFA8A45891F6}" presName="linNode" presStyleCnt="0"/>
      <dgm:spPr/>
    </dgm:pt>
    <dgm:pt modelId="{96BE2B31-D87C-43E1-BE64-4C27B13F4AA4}" type="pres">
      <dgm:prSet presAssocID="{90DDC401-903F-495B-A387-FFA8A45891F6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9406C3-FC80-4468-A55B-122D744D43F0}" type="pres">
      <dgm:prSet presAssocID="{90DDC401-903F-495B-A387-FFA8A45891F6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941F29-E51C-4282-956D-50CFAFAEB9B8}" type="pres">
      <dgm:prSet presAssocID="{35E5E878-0907-4014-9CFA-56AEFE6C22E5}" presName="sp" presStyleCnt="0"/>
      <dgm:spPr/>
    </dgm:pt>
    <dgm:pt modelId="{2BB2A428-FB05-47E5-AC5F-C6A7936A9AC0}" type="pres">
      <dgm:prSet presAssocID="{C8DDDFA1-AF37-4444-AAEB-D51CEE212719}" presName="linNode" presStyleCnt="0"/>
      <dgm:spPr/>
    </dgm:pt>
    <dgm:pt modelId="{B093CE78-670B-40EB-95CF-315E334D550F}" type="pres">
      <dgm:prSet presAssocID="{C8DDDFA1-AF37-4444-AAEB-D51CEE212719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028F0D-BE57-4642-92F7-303D4E45C524}" type="pres">
      <dgm:prSet presAssocID="{C8DDDFA1-AF37-4444-AAEB-D51CEE212719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BE5A21-C9AA-4634-94D6-055AC2911A0B}" type="pres">
      <dgm:prSet presAssocID="{CE2287C8-6424-4771-88FD-4DADE15C5A04}" presName="sp" presStyleCnt="0"/>
      <dgm:spPr/>
    </dgm:pt>
    <dgm:pt modelId="{B589D1EC-5156-4FB2-BB1C-8E1290A868B9}" type="pres">
      <dgm:prSet presAssocID="{A6685E83-BEEC-49B3-B40A-539E2C0D7A1A}" presName="linNode" presStyleCnt="0"/>
      <dgm:spPr/>
    </dgm:pt>
    <dgm:pt modelId="{EBD335B5-8308-49CB-9630-99D852747B1F}" type="pres">
      <dgm:prSet presAssocID="{A6685E83-BEEC-49B3-B40A-539E2C0D7A1A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B2A58E-CA03-4F76-94B6-D8FE50231963}" type="pres">
      <dgm:prSet presAssocID="{A6685E83-BEEC-49B3-B40A-539E2C0D7A1A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6EE5BB-CBA4-4DD9-BFB7-3F3F246C9BF0}" type="pres">
      <dgm:prSet presAssocID="{68BB6C9A-B7F0-43A0-955B-FC8C4D4009BF}" presName="sp" presStyleCnt="0"/>
      <dgm:spPr/>
    </dgm:pt>
    <dgm:pt modelId="{AB19282B-9D4E-44F7-95BE-F5212C1D196C}" type="pres">
      <dgm:prSet presAssocID="{3C7566A7-0CE5-467C-9D63-46CCF7908CBC}" presName="linNode" presStyleCnt="0"/>
      <dgm:spPr/>
    </dgm:pt>
    <dgm:pt modelId="{1BF8877F-E822-4F3D-9CD5-A9F1C7F699F0}" type="pres">
      <dgm:prSet presAssocID="{3C7566A7-0CE5-467C-9D63-46CCF7908CBC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E9EADF-1824-4C7D-9213-BE8DDEB8A2C5}" type="pres">
      <dgm:prSet presAssocID="{3C7566A7-0CE5-467C-9D63-46CCF7908CBC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B44352-69C3-45F6-BCEB-930FAAF455C9}" type="pres">
      <dgm:prSet presAssocID="{10BD4D54-4599-40D4-AFEA-16CCBAE61560}" presName="sp" presStyleCnt="0"/>
      <dgm:spPr/>
    </dgm:pt>
    <dgm:pt modelId="{72F59F97-7680-4253-B079-F9E924D6A2C1}" type="pres">
      <dgm:prSet presAssocID="{923D86FA-61A7-4119-A88F-D7B3F7372297}" presName="linNode" presStyleCnt="0"/>
      <dgm:spPr/>
    </dgm:pt>
    <dgm:pt modelId="{B6C5374D-B3F0-4706-9EE0-C5D78C33DDF3}" type="pres">
      <dgm:prSet presAssocID="{923D86FA-61A7-4119-A88F-D7B3F7372297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D0C2271E-2E2F-496E-BA79-F817AD04F984}" type="pres">
      <dgm:prSet presAssocID="{923D86FA-61A7-4119-A88F-D7B3F7372297}" presName="descendantText" presStyleLbl="alignAccFollowNode1" presStyleIdx="4" presStyleCnt="7">
        <dgm:presLayoutVars>
          <dgm:bulletEnabled val="1"/>
        </dgm:presLayoutVars>
      </dgm:prSet>
      <dgm:spPr/>
    </dgm:pt>
    <dgm:pt modelId="{F9FED739-9228-4E6D-9638-D3357D0FA9DA}" type="pres">
      <dgm:prSet presAssocID="{F3AA87EA-82AB-4786-BBDF-2E4DFACF2511}" presName="sp" presStyleCnt="0"/>
      <dgm:spPr/>
    </dgm:pt>
    <dgm:pt modelId="{E347F916-8491-4A09-8447-3C5AB949832D}" type="pres">
      <dgm:prSet presAssocID="{2B9265BE-C984-4638-8969-1514AC159D23}" presName="linNode" presStyleCnt="0"/>
      <dgm:spPr/>
    </dgm:pt>
    <dgm:pt modelId="{4A5B1672-50FD-4F96-A5B2-DE3CF53B2ACE}" type="pres">
      <dgm:prSet presAssocID="{2B9265BE-C984-4638-8969-1514AC159D23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7795BD02-8236-4F8F-B7D5-32BD92941DDE}" type="pres">
      <dgm:prSet presAssocID="{2B9265BE-C984-4638-8969-1514AC159D23}" presName="descendantText" presStyleLbl="alignAccFollowNode1" presStyleIdx="5" presStyleCnt="7">
        <dgm:presLayoutVars>
          <dgm:bulletEnabled val="1"/>
        </dgm:presLayoutVars>
      </dgm:prSet>
      <dgm:spPr/>
    </dgm:pt>
    <dgm:pt modelId="{87F8E0C2-4695-49F6-B587-84AF38EE333D}" type="pres">
      <dgm:prSet presAssocID="{B29AF3D7-F76D-47E0-9200-A9D7BC7827A0}" presName="sp" presStyleCnt="0"/>
      <dgm:spPr/>
    </dgm:pt>
    <dgm:pt modelId="{B98777DA-239F-405D-B600-6FECC593CE0B}" type="pres">
      <dgm:prSet presAssocID="{F992BC9F-B664-4362-A363-5E9B084CE17D}" presName="linNode" presStyleCnt="0"/>
      <dgm:spPr/>
    </dgm:pt>
    <dgm:pt modelId="{D06AC4C7-1D0A-461D-B33C-0A552B8C9AC6}" type="pres">
      <dgm:prSet presAssocID="{F992BC9F-B664-4362-A363-5E9B084CE17D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FC283D4C-1AC4-4254-BD69-722AB6D5099F}" type="pres">
      <dgm:prSet presAssocID="{F992BC9F-B664-4362-A363-5E9B084CE17D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90CF6AB3-B6A6-4907-8B3F-C70B4566859E}" srcId="{2E15931E-1654-4B73-89B2-8E333D9C42E0}" destId="{90DDC401-903F-495B-A387-FFA8A45891F6}" srcOrd="0" destOrd="0" parTransId="{C8BB0B8A-C63A-4F83-B8DD-3A7CE259E4EE}" sibTransId="{35E5E878-0907-4014-9CFA-56AEFE6C22E5}"/>
    <dgm:cxn modelId="{D9C628C4-842F-4DC9-84EF-C759A744986F}" srcId="{90DDC401-903F-495B-A387-FFA8A45891F6}" destId="{E08CEB0C-E37F-4DCA-A8EA-4B2CD3AD7754}" srcOrd="0" destOrd="0" parTransId="{FB4BCC77-44E9-4065-8A2F-90CD32DE34E3}" sibTransId="{41FED480-3E2E-47A2-B997-02D527BC8082}"/>
    <dgm:cxn modelId="{5C467593-D4FA-4177-ADFF-F8F8AF282FE5}" srcId="{2E15931E-1654-4B73-89B2-8E333D9C42E0}" destId="{C8DDDFA1-AF37-4444-AAEB-D51CEE212719}" srcOrd="1" destOrd="0" parTransId="{26EA520A-5891-4EBA-B2AD-1840663D8C07}" sibTransId="{CE2287C8-6424-4771-88FD-4DADE15C5A04}"/>
    <dgm:cxn modelId="{DAB6CAC6-A9B5-4C41-87E5-F5F888D45A25}" srcId="{C8DDDFA1-AF37-4444-AAEB-D51CEE212719}" destId="{5AA02751-379E-46DB-884A-F23ACBC498EE}" srcOrd="0" destOrd="1" parTransId="{D0D77647-95BE-4607-B2F0-006D9CAB8F0E}" sibTransId="{3DBF6B9F-A188-4D67-ABE8-0633561FA9E5}"/>
    <dgm:cxn modelId="{84666867-1255-44C0-A181-6F9FAB7D43B2}" srcId="{2E15931E-1654-4B73-89B2-8E333D9C42E0}" destId="{A6685E83-BEEC-49B3-B40A-539E2C0D7A1A}" srcOrd="2" destOrd="0" parTransId="{FECC43A3-D59E-4EE1-9557-8FBB90D5B362}" sibTransId="{68BB6C9A-B7F0-43A0-955B-FC8C4D4009BF}"/>
    <dgm:cxn modelId="{C95CFEA4-3395-4812-9FAB-3ABED0C6780E}" srcId="{A6685E83-BEEC-49B3-B40A-539E2C0D7A1A}" destId="{CBA50553-63FA-4B5A-9888-EDDBA06CA593}" srcOrd="0" destOrd="2" parTransId="{73E2772F-165D-4B56-ACC2-969CBF53B0A8}" sibTransId="{7BFD1607-7356-4D3D-A829-75D002A3A4B0}"/>
    <dgm:cxn modelId="{F202D8AF-212B-4855-9B7C-40970A7EF839}" srcId="{2E15931E-1654-4B73-89B2-8E333D9C42E0}" destId="{3C7566A7-0CE5-467C-9D63-46CCF7908CBC}" srcOrd="3" destOrd="0" parTransId="{785B1C8E-C974-4915-B1DE-EA5BABB8BC12}" sibTransId="{10BD4D54-4599-40D4-AFEA-16CCBAE61560}"/>
    <dgm:cxn modelId="{760ED078-5EC4-4047-8441-43014A53BD82}" srcId="{3C7566A7-0CE5-467C-9D63-46CCF7908CBC}" destId="{02A3B975-D4D7-41AB-BDA0-60D76D074902}" srcOrd="0" destOrd="3" parTransId="{30EF87D0-348B-421C-B097-D5B746701C76}" sibTransId="{1651FDC8-7525-4383-8652-F3F0D23B8012}"/>
    <dgm:cxn modelId="{182AE9EE-6447-4B3F-9CAF-A1C8DD8DE7A2}" srcId="{3C7566A7-0CE5-467C-9D63-46CCF7908CBC}" destId="{DBAFA0C8-1A3A-412F-B959-55BE5E61233D}" srcOrd="1" destOrd="3" parTransId="{34BC1969-6EB3-4897-B51B-B3B75DFF08ED}" sibTransId="{181CF1B3-D941-4B84-9A72-9302C22C50EC}"/>
    <dgm:cxn modelId="{42C5FA41-BB91-4663-B34B-6C40E9F9E321}" srcId="{2E15931E-1654-4B73-89B2-8E333D9C42E0}" destId="{923D86FA-61A7-4119-A88F-D7B3F7372297}" srcOrd="4" destOrd="0" parTransId="{2D624C1E-0D8A-460A-B757-50C448A35576}" sibTransId="{F3AA87EA-82AB-4786-BBDF-2E4DFACF2511}"/>
    <dgm:cxn modelId="{E7C2CB52-00F8-4477-9853-B4849CB2287D}" srcId="{923D86FA-61A7-4119-A88F-D7B3F7372297}" destId="{E09FE439-DFF2-4121-A282-49E6CEB64BDB}" srcOrd="0" destOrd="4" parTransId="{80C0A2AE-7819-4067-8623-EF2432800803}" sibTransId="{44CDCBBC-259B-48F2-A5C9-A23A1B837B9E}"/>
    <dgm:cxn modelId="{A6540323-6D05-42EC-ACC2-C0A757F6B68B}" srcId="{2E15931E-1654-4B73-89B2-8E333D9C42E0}" destId="{2B9265BE-C984-4638-8969-1514AC159D23}" srcOrd="5" destOrd="0" parTransId="{FD12815A-960A-4350-A6A3-BE13A8FF5298}" sibTransId="{B29AF3D7-F76D-47E0-9200-A9D7BC7827A0}"/>
    <dgm:cxn modelId="{BA0EF17A-3E08-4C9A-8DBF-11F1DCDDA5DC}" srcId="{2B9265BE-C984-4638-8969-1514AC159D23}" destId="{E680E65A-468D-4907-A957-EF2FA70949DB}" srcOrd="0" destOrd="5" parTransId="{96D62C82-CC75-4BC6-BC66-FE896EE6A663}" sibTransId="{F46BA6BB-98BA-48C4-8DA0-921E394EB272}"/>
    <dgm:cxn modelId="{AFE96731-A277-448F-8402-42FDB9EB0BB3}" srcId="{2E15931E-1654-4B73-89B2-8E333D9C42E0}" destId="{F992BC9F-B664-4362-A363-5E9B084CE17D}" srcOrd="6" destOrd="0" parTransId="{09B7EA0A-B44B-4B26-A9AC-091157D6A1F9}" sibTransId="{68DD5C13-9D7F-4F42-BDCE-FC91A3E7F62C}"/>
    <dgm:cxn modelId="{C88DF321-06F8-44E1-947A-6F6A48E36543}" srcId="{F992BC9F-B664-4362-A363-5E9B084CE17D}" destId="{669E396E-8518-4775-8009-7CF517B7C34B}" srcOrd="0" destOrd="6" parTransId="{DB00F8BE-4AB3-4890-9FC0-47596F705B0B}" sibTransId="{D9BDDCD3-36A9-45EE-8D25-39B6CFC0CE52}"/>
    <dgm:cxn modelId="{10D758F6-0152-4B1D-A286-AACF7827E439}" type="presOf" srcId="{2E15931E-1654-4B73-89B2-8E333D9C42E0}" destId="{D5935282-3C7C-4F88-A1AE-C27DB8591514}" srcOrd="0" destOrd="0" presId="urn:microsoft.com/office/officeart/2005/8/layout/vList5"/>
    <dgm:cxn modelId="{BE58E08D-4A04-43D4-9C0A-29F6E2BC6F0A}" type="presParOf" srcId="{D5935282-3C7C-4F88-A1AE-C27DB8591514}" destId="{E61486FD-113E-4C87-8ADF-B1A8E2A84801}" srcOrd="0" destOrd="0" presId="urn:microsoft.com/office/officeart/2005/8/layout/vList5"/>
    <dgm:cxn modelId="{19AB1DE9-DD04-4B7A-927B-476BDA27B522}" type="presParOf" srcId="{E61486FD-113E-4C87-8ADF-B1A8E2A84801}" destId="{96BE2B31-D87C-43E1-BE64-4C27B13F4AA4}" srcOrd="0" destOrd="0" presId="urn:microsoft.com/office/officeart/2005/8/layout/vList5"/>
    <dgm:cxn modelId="{E6D43656-2FC5-4042-8B35-187DCCDD0CB3}" type="presOf" srcId="{90DDC401-903F-495B-A387-FFA8A45891F6}" destId="{96BE2B31-D87C-43E1-BE64-4C27B13F4AA4}" srcOrd="0" destOrd="0" presId="urn:microsoft.com/office/officeart/2005/8/layout/vList5"/>
    <dgm:cxn modelId="{705C42AA-6FA7-4406-9872-2C0E431BDA70}" type="presParOf" srcId="{E61486FD-113E-4C87-8ADF-B1A8E2A84801}" destId="{DD9406C3-FC80-4468-A55B-122D744D43F0}" srcOrd="1" destOrd="0" presId="urn:microsoft.com/office/officeart/2005/8/layout/vList5"/>
    <dgm:cxn modelId="{0DE49CB9-2AD6-472F-9288-D023C76AECEE}" type="presOf" srcId="{E08CEB0C-E37F-4DCA-A8EA-4B2CD3AD7754}" destId="{DD9406C3-FC80-4468-A55B-122D744D43F0}" srcOrd="0" destOrd="0" presId="urn:microsoft.com/office/officeart/2005/8/layout/vList5"/>
    <dgm:cxn modelId="{EAB8155F-024C-451D-99DF-47C63B06726B}" type="presParOf" srcId="{D5935282-3C7C-4F88-A1AE-C27DB8591514}" destId="{F1941F29-E51C-4282-956D-50CFAFAEB9B8}" srcOrd="1" destOrd="0" presId="urn:microsoft.com/office/officeart/2005/8/layout/vList5"/>
    <dgm:cxn modelId="{09EB6BC7-A7CB-4B6B-95D1-74FD4389867A}" type="presParOf" srcId="{D5935282-3C7C-4F88-A1AE-C27DB8591514}" destId="{2BB2A428-FB05-47E5-AC5F-C6A7936A9AC0}" srcOrd="2" destOrd="0" presId="urn:microsoft.com/office/officeart/2005/8/layout/vList5"/>
    <dgm:cxn modelId="{490328AC-29A3-4242-A89D-1971B6B0940E}" type="presParOf" srcId="{2BB2A428-FB05-47E5-AC5F-C6A7936A9AC0}" destId="{B093CE78-670B-40EB-95CF-315E334D550F}" srcOrd="0" destOrd="2" presId="urn:microsoft.com/office/officeart/2005/8/layout/vList5"/>
    <dgm:cxn modelId="{16E24D53-DDFC-4E63-BF69-62B92F23E5A4}" type="presOf" srcId="{C8DDDFA1-AF37-4444-AAEB-D51CEE212719}" destId="{B093CE78-670B-40EB-95CF-315E334D550F}" srcOrd="0" destOrd="0" presId="urn:microsoft.com/office/officeart/2005/8/layout/vList5"/>
    <dgm:cxn modelId="{09C95D37-FA43-4E83-97C0-7CB6916DC33F}" type="presParOf" srcId="{2BB2A428-FB05-47E5-AC5F-C6A7936A9AC0}" destId="{64028F0D-BE57-4642-92F7-303D4E45C524}" srcOrd="1" destOrd="2" presId="urn:microsoft.com/office/officeart/2005/8/layout/vList5"/>
    <dgm:cxn modelId="{5A34AF0D-D6EA-4CD4-9CA8-141078FB70E9}" type="presOf" srcId="{5AA02751-379E-46DB-884A-F23ACBC498EE}" destId="{64028F0D-BE57-4642-92F7-303D4E45C524}" srcOrd="0" destOrd="0" presId="urn:microsoft.com/office/officeart/2005/8/layout/vList5"/>
    <dgm:cxn modelId="{14583FFA-03F8-473D-9537-C14A005F4D69}" type="presParOf" srcId="{D5935282-3C7C-4F88-A1AE-C27DB8591514}" destId="{88BE5A21-C9AA-4634-94D6-055AC2911A0B}" srcOrd="3" destOrd="0" presId="urn:microsoft.com/office/officeart/2005/8/layout/vList5"/>
    <dgm:cxn modelId="{136C5DBC-EDCA-4BA2-9F2A-4135B02650F0}" type="presParOf" srcId="{D5935282-3C7C-4F88-A1AE-C27DB8591514}" destId="{B589D1EC-5156-4FB2-BB1C-8E1290A868B9}" srcOrd="4" destOrd="0" presId="urn:microsoft.com/office/officeart/2005/8/layout/vList5"/>
    <dgm:cxn modelId="{2A3B077F-875D-43B0-8EE5-FD48C6F07FA7}" type="presParOf" srcId="{B589D1EC-5156-4FB2-BB1C-8E1290A868B9}" destId="{EBD335B5-8308-49CB-9630-99D852747B1F}" srcOrd="0" destOrd="4" presId="urn:microsoft.com/office/officeart/2005/8/layout/vList5"/>
    <dgm:cxn modelId="{C9861BF8-FC37-472D-A0B3-F521DFE249DD}" type="presOf" srcId="{A6685E83-BEEC-49B3-B40A-539E2C0D7A1A}" destId="{EBD335B5-8308-49CB-9630-99D852747B1F}" srcOrd="0" destOrd="0" presId="urn:microsoft.com/office/officeart/2005/8/layout/vList5"/>
    <dgm:cxn modelId="{11F53122-7257-4569-83CE-3882779DD052}" type="presParOf" srcId="{B589D1EC-5156-4FB2-BB1C-8E1290A868B9}" destId="{6EB2A58E-CA03-4F76-94B6-D8FE50231963}" srcOrd="1" destOrd="4" presId="urn:microsoft.com/office/officeart/2005/8/layout/vList5"/>
    <dgm:cxn modelId="{48A26CE7-9A0E-46CF-9DE4-5A11FFEDBDF2}" type="presOf" srcId="{CBA50553-63FA-4B5A-9888-EDDBA06CA593}" destId="{6EB2A58E-CA03-4F76-94B6-D8FE50231963}" srcOrd="0" destOrd="0" presId="urn:microsoft.com/office/officeart/2005/8/layout/vList5"/>
    <dgm:cxn modelId="{5F18A5CC-35FA-4016-BA44-E9755FE5AB0A}" type="presParOf" srcId="{D5935282-3C7C-4F88-A1AE-C27DB8591514}" destId="{A76EE5BB-CBA4-4DD9-BFB7-3F3F246C9BF0}" srcOrd="5" destOrd="0" presId="urn:microsoft.com/office/officeart/2005/8/layout/vList5"/>
    <dgm:cxn modelId="{B22C8EE8-D67A-442D-9010-C268A41AACF0}" type="presParOf" srcId="{D5935282-3C7C-4F88-A1AE-C27DB8591514}" destId="{AB19282B-9D4E-44F7-95BE-F5212C1D196C}" srcOrd="6" destOrd="0" presId="urn:microsoft.com/office/officeart/2005/8/layout/vList5"/>
    <dgm:cxn modelId="{45D13073-527A-437B-9FE4-467B0144D393}" type="presParOf" srcId="{AB19282B-9D4E-44F7-95BE-F5212C1D196C}" destId="{1BF8877F-E822-4F3D-9CD5-A9F1C7F699F0}" srcOrd="0" destOrd="6" presId="urn:microsoft.com/office/officeart/2005/8/layout/vList5"/>
    <dgm:cxn modelId="{04BB25C3-90FC-4456-A08D-DBE05B35D951}" type="presOf" srcId="{3C7566A7-0CE5-467C-9D63-46CCF7908CBC}" destId="{1BF8877F-E822-4F3D-9CD5-A9F1C7F699F0}" srcOrd="0" destOrd="0" presId="urn:microsoft.com/office/officeart/2005/8/layout/vList5"/>
    <dgm:cxn modelId="{B518D489-EB4C-4AC8-9CF7-19B6222BEE9B}" type="presParOf" srcId="{AB19282B-9D4E-44F7-95BE-F5212C1D196C}" destId="{1AE9EADF-1824-4C7D-9213-BE8DDEB8A2C5}" srcOrd="1" destOrd="6" presId="urn:microsoft.com/office/officeart/2005/8/layout/vList5"/>
    <dgm:cxn modelId="{232D4E7C-EE35-451D-9C56-DA3DBB1055A1}" type="presOf" srcId="{02A3B975-D4D7-41AB-BDA0-60D76D074902}" destId="{1AE9EADF-1824-4C7D-9213-BE8DDEB8A2C5}" srcOrd="0" destOrd="0" presId="urn:microsoft.com/office/officeart/2005/8/layout/vList5"/>
    <dgm:cxn modelId="{282F4A5A-2526-4183-BC91-D3BA42D33250}" type="presOf" srcId="{DBAFA0C8-1A3A-412F-B959-55BE5E61233D}" destId="{1AE9EADF-1824-4C7D-9213-BE8DDEB8A2C5}" srcOrd="0" destOrd="1" presId="urn:microsoft.com/office/officeart/2005/8/layout/vList5"/>
    <dgm:cxn modelId="{479C2B33-18F8-4652-BDC1-0DE14926ECA3}" type="presParOf" srcId="{D5935282-3C7C-4F88-A1AE-C27DB8591514}" destId="{A7B44352-69C3-45F6-BCEB-930FAAF455C9}" srcOrd="7" destOrd="0" presId="urn:microsoft.com/office/officeart/2005/8/layout/vList5"/>
    <dgm:cxn modelId="{31274721-62F0-4517-B150-18F84C18742D}" type="presParOf" srcId="{D5935282-3C7C-4F88-A1AE-C27DB8591514}" destId="{72F59F97-7680-4253-B079-F9E924D6A2C1}" srcOrd="8" destOrd="0" presId="urn:microsoft.com/office/officeart/2005/8/layout/vList5"/>
    <dgm:cxn modelId="{5A8CF716-1F73-4CBA-9112-3185B1EC440A}" type="presParOf" srcId="{72F59F97-7680-4253-B079-F9E924D6A2C1}" destId="{B6C5374D-B3F0-4706-9EE0-C5D78C33DDF3}" srcOrd="0" destOrd="8" presId="urn:microsoft.com/office/officeart/2005/8/layout/vList5"/>
    <dgm:cxn modelId="{B95E494C-3381-4380-806D-F0FA9931F766}" type="presOf" srcId="{923D86FA-61A7-4119-A88F-D7B3F7372297}" destId="{B6C5374D-B3F0-4706-9EE0-C5D78C33DDF3}" srcOrd="0" destOrd="0" presId="urn:microsoft.com/office/officeart/2005/8/layout/vList5"/>
    <dgm:cxn modelId="{83F99E27-0D62-4839-B1A8-6A5DF81B1281}" type="presParOf" srcId="{72F59F97-7680-4253-B079-F9E924D6A2C1}" destId="{D0C2271E-2E2F-496E-BA79-F817AD04F984}" srcOrd="1" destOrd="8" presId="urn:microsoft.com/office/officeart/2005/8/layout/vList5"/>
    <dgm:cxn modelId="{2A87E376-3560-465F-955D-304ECDBD2997}" type="presOf" srcId="{E09FE439-DFF2-4121-A282-49E6CEB64BDB}" destId="{D0C2271E-2E2F-496E-BA79-F817AD04F984}" srcOrd="0" destOrd="0" presId="urn:microsoft.com/office/officeart/2005/8/layout/vList5"/>
    <dgm:cxn modelId="{1153274E-F3D5-4F94-BED3-0B072761FF1E}" type="presParOf" srcId="{D5935282-3C7C-4F88-A1AE-C27DB8591514}" destId="{F9FED739-9228-4E6D-9638-D3357D0FA9DA}" srcOrd="9" destOrd="0" presId="urn:microsoft.com/office/officeart/2005/8/layout/vList5"/>
    <dgm:cxn modelId="{B60B380E-7E6E-415E-903B-329BA0AC6AB1}" type="presParOf" srcId="{D5935282-3C7C-4F88-A1AE-C27DB8591514}" destId="{E347F916-8491-4A09-8447-3C5AB949832D}" srcOrd="10" destOrd="0" presId="urn:microsoft.com/office/officeart/2005/8/layout/vList5"/>
    <dgm:cxn modelId="{3115F965-7886-4FA3-9A75-32D858E4561A}" type="presParOf" srcId="{E347F916-8491-4A09-8447-3C5AB949832D}" destId="{4A5B1672-50FD-4F96-A5B2-DE3CF53B2ACE}" srcOrd="0" destOrd="10" presId="urn:microsoft.com/office/officeart/2005/8/layout/vList5"/>
    <dgm:cxn modelId="{CBD42089-AAC7-4D5D-B23E-D519D86D448F}" type="presOf" srcId="{2B9265BE-C984-4638-8969-1514AC159D23}" destId="{4A5B1672-50FD-4F96-A5B2-DE3CF53B2ACE}" srcOrd="0" destOrd="0" presId="urn:microsoft.com/office/officeart/2005/8/layout/vList5"/>
    <dgm:cxn modelId="{8F6E6423-308D-4830-BFF9-1A70F62E4927}" type="presParOf" srcId="{E347F916-8491-4A09-8447-3C5AB949832D}" destId="{7795BD02-8236-4F8F-B7D5-32BD92941DDE}" srcOrd="1" destOrd="10" presId="urn:microsoft.com/office/officeart/2005/8/layout/vList5"/>
    <dgm:cxn modelId="{E5213B6B-87ED-4C24-B21A-DC2981746CF3}" type="presOf" srcId="{E680E65A-468D-4907-A957-EF2FA70949DB}" destId="{7795BD02-8236-4F8F-B7D5-32BD92941DDE}" srcOrd="0" destOrd="0" presId="urn:microsoft.com/office/officeart/2005/8/layout/vList5"/>
    <dgm:cxn modelId="{5799C3E9-E169-4C81-8C9C-982BCB9C54AE}" type="presParOf" srcId="{D5935282-3C7C-4F88-A1AE-C27DB8591514}" destId="{87F8E0C2-4695-49F6-B587-84AF38EE333D}" srcOrd="11" destOrd="0" presId="urn:microsoft.com/office/officeart/2005/8/layout/vList5"/>
    <dgm:cxn modelId="{373FA93D-EF20-4F2C-8E19-0F12EFB96547}" type="presParOf" srcId="{D5935282-3C7C-4F88-A1AE-C27DB8591514}" destId="{B98777DA-239F-405D-B600-6FECC593CE0B}" srcOrd="12" destOrd="0" presId="urn:microsoft.com/office/officeart/2005/8/layout/vList5"/>
    <dgm:cxn modelId="{38189540-9220-4FC3-88C9-7416B110EBA2}" type="presParOf" srcId="{B98777DA-239F-405D-B600-6FECC593CE0B}" destId="{D06AC4C7-1D0A-461D-B33C-0A552B8C9AC6}" srcOrd="0" destOrd="12" presId="urn:microsoft.com/office/officeart/2005/8/layout/vList5"/>
    <dgm:cxn modelId="{58441FAE-2E7C-46F7-BA20-C04AA159BFDF}" type="presOf" srcId="{F992BC9F-B664-4362-A363-5E9B084CE17D}" destId="{D06AC4C7-1D0A-461D-B33C-0A552B8C9AC6}" srcOrd="0" destOrd="0" presId="urn:microsoft.com/office/officeart/2005/8/layout/vList5"/>
    <dgm:cxn modelId="{9E96FF24-1E6A-47DB-BE93-9B577946FD3C}" type="presParOf" srcId="{B98777DA-239F-405D-B600-6FECC593CE0B}" destId="{FC283D4C-1AC4-4254-BD69-722AB6D5099F}" srcOrd="1" destOrd="12" presId="urn:microsoft.com/office/officeart/2005/8/layout/vList5"/>
    <dgm:cxn modelId="{6343D1BD-8BD4-4113-95D7-D7D2F028F3CE}" type="presOf" srcId="{669E396E-8518-4775-8009-7CF517B7C34B}" destId="{FC283D4C-1AC4-4254-BD69-722AB6D5099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379210" cy="3693795"/>
        <a:chOff x="0" y="0"/>
        <a:chExt cx="6379210" cy="3693795"/>
      </a:xfrm>
    </dsp:grpSpPr>
    <dsp:sp modelId="{DD9406C3-FC80-4468-A55B-122D744D43F0}">
      <dsp:nvSpPr>
        <dsp:cNvPr id="4" name="同侧圆角矩形 3"/>
        <dsp:cNvSpPr/>
      </dsp:nvSpPr>
      <dsp:spPr bwMode="white">
        <a:xfrm rot="5400000">
          <a:off x="3981834" y="-1596312"/>
          <a:ext cx="712057" cy="4082694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4769" tIns="32384" rIns="64769" bIns="32384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>
            <a:solidFill>
              <a:schemeClr val="dk1"/>
            </a:solidFill>
          </a:endParaRPr>
        </a:p>
      </dsp:txBody>
      <dsp:txXfrm rot="5400000">
        <a:off x="3981834" y="-1596312"/>
        <a:ext cx="712057" cy="4082694"/>
      </dsp:txXfrm>
    </dsp:sp>
    <dsp:sp modelId="{96BE2B31-D87C-43E1-BE64-4C27B13F4AA4}">
      <dsp:nvSpPr>
        <dsp:cNvPr id="3" name="圆角矩形 2"/>
        <dsp:cNvSpPr/>
      </dsp:nvSpPr>
      <dsp:spPr bwMode="white">
        <a:xfrm>
          <a:off x="0" y="0"/>
          <a:ext cx="2296516" cy="890071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6200" tIns="38100" rIns="76200" bIns="381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>
              <a:latin typeface="微软雅黑" panose="020B0503020204020204" pitchFamily="34" charset="-122"/>
              <a:ea typeface="微软雅黑" panose="020B0503020204020204" pitchFamily="34" charset="-122"/>
            </a:rPr>
            <a:t>胰岛素抵抗</a:t>
          </a:r>
        </a:p>
      </dsp:txBody>
      <dsp:txXfrm>
        <a:off x="0" y="0"/>
        <a:ext cx="2296516" cy="890071"/>
      </dsp:txXfrm>
    </dsp:sp>
    <dsp:sp modelId="{6EB2A58E-CA03-4F76-94B6-D8FE50231963}">
      <dsp:nvSpPr>
        <dsp:cNvPr id="6" name="同侧圆角矩形 5"/>
        <dsp:cNvSpPr/>
      </dsp:nvSpPr>
      <dsp:spPr bwMode="white">
        <a:xfrm rot="5400000">
          <a:off x="3981834" y="-661737"/>
          <a:ext cx="712057" cy="4082694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4769" tIns="32384" rIns="64769" bIns="32384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>
            <a:solidFill>
              <a:schemeClr val="dk1"/>
            </a:solidFill>
          </a:endParaRPr>
        </a:p>
      </dsp:txBody>
      <dsp:txXfrm rot="5400000">
        <a:off x="3981834" y="-661737"/>
        <a:ext cx="712057" cy="4082694"/>
      </dsp:txXfrm>
    </dsp:sp>
    <dsp:sp modelId="{EBD335B5-8308-49CB-9630-99D852747B1F}">
      <dsp:nvSpPr>
        <dsp:cNvPr id="5" name="圆角矩形 4"/>
        <dsp:cNvSpPr/>
      </dsp:nvSpPr>
      <dsp:spPr bwMode="white">
        <a:xfrm>
          <a:off x="0" y="934575"/>
          <a:ext cx="2296516" cy="890071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6200" tIns="38100" rIns="76200" bIns="381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>
              <a:latin typeface="微软雅黑" panose="020B0503020204020204" pitchFamily="34" charset="-122"/>
              <a:ea typeface="微软雅黑" panose="020B0503020204020204" pitchFamily="34" charset="-122"/>
            </a:rPr>
            <a:t>肥胖</a:t>
          </a:r>
        </a:p>
      </dsp:txBody>
      <dsp:txXfrm>
        <a:off x="0" y="934575"/>
        <a:ext cx="2296516" cy="890071"/>
      </dsp:txXfrm>
    </dsp:sp>
    <dsp:sp modelId="{64028F0D-BE57-4642-92F7-303D4E45C524}">
      <dsp:nvSpPr>
        <dsp:cNvPr id="8" name="同侧圆角矩形 7"/>
        <dsp:cNvSpPr/>
      </dsp:nvSpPr>
      <dsp:spPr bwMode="white">
        <a:xfrm rot="5400000">
          <a:off x="3981834" y="272838"/>
          <a:ext cx="712057" cy="4082694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4769" tIns="32384" rIns="64769" bIns="32384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>
            <a:solidFill>
              <a:schemeClr val="dk1"/>
            </a:solidFill>
          </a:endParaRPr>
        </a:p>
      </dsp:txBody>
      <dsp:txXfrm rot="5400000">
        <a:off x="3981834" y="272838"/>
        <a:ext cx="712057" cy="4082694"/>
      </dsp:txXfrm>
    </dsp:sp>
    <dsp:sp modelId="{B093CE78-670B-40EB-95CF-315E334D550F}">
      <dsp:nvSpPr>
        <dsp:cNvPr id="7" name="圆角矩形 6"/>
        <dsp:cNvSpPr/>
      </dsp:nvSpPr>
      <dsp:spPr bwMode="white">
        <a:xfrm>
          <a:off x="0" y="1869149"/>
          <a:ext cx="2296516" cy="890071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6200" tIns="38100" rIns="76200" bIns="381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>
              <a:latin typeface="微软雅黑" panose="020B0503020204020204" pitchFamily="34" charset="-122"/>
              <a:ea typeface="微软雅黑" panose="020B0503020204020204" pitchFamily="34" charset="-122"/>
            </a:rPr>
            <a:t>遗传因素</a:t>
          </a:r>
        </a:p>
      </dsp:txBody>
      <dsp:txXfrm>
        <a:off x="0" y="1869149"/>
        <a:ext cx="2296516" cy="890071"/>
      </dsp:txXfrm>
    </dsp:sp>
    <dsp:sp modelId="{1AE9EADF-1824-4C7D-9213-BE8DDEB8A2C5}">
      <dsp:nvSpPr>
        <dsp:cNvPr id="10" name="同侧圆角矩形 9"/>
        <dsp:cNvSpPr/>
      </dsp:nvSpPr>
      <dsp:spPr bwMode="white">
        <a:xfrm rot="5400000">
          <a:off x="3981834" y="1207412"/>
          <a:ext cx="712057" cy="4082694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lIns="64769" tIns="32384" rIns="64769" bIns="32384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>
            <a:solidFill>
              <a:schemeClr val="dk1"/>
            </a:solidFill>
          </a:endParaRPr>
        </a:p>
      </dsp:txBody>
      <dsp:txXfrm rot="5400000">
        <a:off x="3981834" y="1207412"/>
        <a:ext cx="712057" cy="4082694"/>
      </dsp:txXfrm>
    </dsp:sp>
    <dsp:sp modelId="{1BF8877F-E822-4F3D-9CD5-A9F1C7F699F0}">
      <dsp:nvSpPr>
        <dsp:cNvPr id="9" name="圆角矩形 8"/>
        <dsp:cNvSpPr/>
      </dsp:nvSpPr>
      <dsp:spPr bwMode="white">
        <a:xfrm>
          <a:off x="0" y="2803724"/>
          <a:ext cx="2296516" cy="890071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6200" tIns="38100" rIns="76200" bIns="381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>
              <a:latin typeface="微软雅黑" panose="020B0503020204020204" pitchFamily="34" charset="-122"/>
              <a:ea typeface="微软雅黑" panose="020B0503020204020204" pitchFamily="34" charset="-122"/>
            </a:rPr>
            <a:t>其他</a:t>
          </a:r>
        </a:p>
      </dsp:txBody>
      <dsp:txXfrm>
        <a:off x="0" y="2803724"/>
        <a:ext cx="2296516" cy="890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5E8A27B-6D7A-4568-869B-177AB794A987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A231353-6DF4-4DC7-89B1-0C5C824C834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3F169C2-3987-478F-9A2C-861128D5DF3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22374EC-9783-4B58-9FB0-2133DF7B0E8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E88067-C4FB-4FE8-AB91-4217F0C74A0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CD9567-1449-43B4-903C-F613703A4A9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91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99FAAA-4F86-49E3-B3B4-6D8D065FFE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52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519862-5B34-473F-B775-BEC0B73149D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6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1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65E7341D-33E0-40F9-B6C6-B9ACB035E25A}" type="slidenum">
              <a:rPr lang="zh-CN" altLang="en-US" sz="1200">
                <a:latin typeface="+mn-lt"/>
                <a:ea typeface="+mn-ea"/>
              </a:rPr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73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253B70-CBFA-498F-BE08-9E87E5E2A3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93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534A45-531C-4D63-92CE-E9E84E2A37A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34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349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BA80D9-DCF0-49E2-8B6B-C1C88B42CA1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55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553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2CEFDF-AB19-464A-ADB6-69D501C111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96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96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1805EB-13BA-4D5F-9AAE-C95CD9EAE4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16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68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C2EDEC-251A-46B7-8516-61A6E73A541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9846C4-E58A-4C6B-85F6-CAEA8DE0EC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373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C9D0A-3229-48CD-9CAC-82569E84DB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2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6F3DB9-B7CB-456D-8151-BE4F06119A2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39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397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2B1485-CA9C-43A5-B9E2-5A67396DA82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26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4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A1AC03-7719-4F63-8514-FF7DAE4FD0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46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469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3996B1-3232-4738-8F3C-BC348A867E5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67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673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990B3B-200D-43AC-8BA6-5C58934493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C6C7B7-F1B9-4C51-ABE4-DD23444B4A6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20A794-E31D-4D0C-9582-8F8A818EDD4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CD9567-1449-43B4-903C-F613703A4A9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91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99FAAA-4F86-49E3-B3B4-6D8D065FFE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52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519862-5B34-473F-B775-BEC0B73149D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6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1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65E7341D-33E0-40F9-B6C6-B9ACB035E25A}" type="slidenum">
              <a:rPr lang="zh-CN" altLang="en-US" sz="1200">
                <a:latin typeface="+mn-lt"/>
                <a:ea typeface="+mn-ea"/>
              </a:rPr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20A794-E31D-4D0C-9582-8F8A818EDD4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BA0C8-9011-4BC0-A378-919B84F700B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6A476-099D-4ED6-84E6-270EEEC1765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52D4A-3D91-475D-BAA2-BE9C3B24A55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06F36-8ABE-48FB-8A3A-21BB7902684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07189-C438-436F-ACBE-CA35FBAD497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9CD6B-99CB-4CDE-8FD5-4980ADB42E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2"/>
          <p:cNvCxnSpPr/>
          <p:nvPr userDrawn="1"/>
        </p:nvCxnSpPr>
        <p:spPr>
          <a:xfrm>
            <a:off x="515938" y="623888"/>
            <a:ext cx="3192462" cy="47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4"/>
          <p:cNvCxnSpPr/>
          <p:nvPr userDrawn="1"/>
        </p:nvCxnSpPr>
        <p:spPr>
          <a:xfrm>
            <a:off x="5435600" y="628650"/>
            <a:ext cx="326548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-20638"/>
            <a:ext cx="1704975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blinds dir="vert"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C2BF-79BB-40B2-B896-7801D7E6DF8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E5AE0-5C81-4FE1-861D-9D92762103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pattFill prst="ltUpDiag">
          <a:fgClr>
            <a:schemeClr val="accent6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d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9E57A-C877-4A6E-BD39-89867825803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FA217-E29E-49A1-8507-D7BD5DE989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4B6A-5540-48E2-BCA5-BC4D8C17B51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539F-6F12-4B91-B5F2-2BD213C0B2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AD1EC-1FDF-4108-9107-F209B6E58633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3435-C22C-4A3E-8A41-1F4338B58BF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DF4DB-2B4D-4B7C-B624-90E771C0A26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87886-23AC-41F8-86DC-2D6A6D3D5EC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E721-C03F-4ABB-908C-3B9BDD6B9DEA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9FB8-EC0C-42D1-BE05-87B463A8F7B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FE18-18DB-4B36-BEB2-608B2BDCC6D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41813-ED9B-4FAF-994B-CF912965C05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9EF88-6410-4CB7-839E-9383B0D96C8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A4A8A-44C8-4C3E-BD01-07573872678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2.jpeg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1D05C9B-D0C5-4BC5-A881-BC9D794B825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E0852B4-E8D3-483F-8541-06454AD69B3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slow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7" Type="http://schemas.openxmlformats.org/officeDocument/2006/relationships/notesSlide" Target="../notesSlides/notesSlide24.xml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42.xml"/><Relationship Id="rId24" Type="http://schemas.openxmlformats.org/officeDocument/2006/relationships/tags" Target="../tags/tag41.xml"/><Relationship Id="rId23" Type="http://schemas.openxmlformats.org/officeDocument/2006/relationships/tags" Target="../tags/tag40.xml"/><Relationship Id="rId22" Type="http://schemas.openxmlformats.org/officeDocument/2006/relationships/tags" Target="../tags/tag39.xml"/><Relationship Id="rId21" Type="http://schemas.openxmlformats.org/officeDocument/2006/relationships/tags" Target="../tags/tag38.xml"/><Relationship Id="rId20" Type="http://schemas.openxmlformats.org/officeDocument/2006/relationships/tags" Target="../tags/tag37.xml"/><Relationship Id="rId2" Type="http://schemas.openxmlformats.org/officeDocument/2006/relationships/tags" Target="../tags/tag19.xml"/><Relationship Id="rId19" Type="http://schemas.openxmlformats.org/officeDocument/2006/relationships/tags" Target="../tags/tag36.xml"/><Relationship Id="rId18" Type="http://schemas.openxmlformats.org/officeDocument/2006/relationships/tags" Target="../tags/tag35.xml"/><Relationship Id="rId17" Type="http://schemas.openxmlformats.org/officeDocument/2006/relationships/tags" Target="../tags/tag34.xml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38" y="2252663"/>
            <a:ext cx="9129712" cy="202565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5603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85750"/>
            <a:ext cx="1966913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8550" y="209550"/>
            <a:ext cx="2230438" cy="223043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</p:spPr>
      </p:pic>
      <p:sp>
        <p:nvSpPr>
          <p:cNvPr id="23" name="圆角矩形 22"/>
          <p:cNvSpPr/>
          <p:nvPr/>
        </p:nvSpPr>
        <p:spPr>
          <a:xfrm>
            <a:off x="2509520" y="3163570"/>
            <a:ext cx="4212590" cy="4318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8" name="TextBox 23"/>
          <p:cNvSpPr txBox="1">
            <a:spLocks noChangeArrowheads="1"/>
          </p:cNvSpPr>
          <p:nvPr/>
        </p:nvSpPr>
        <p:spPr bwMode="auto">
          <a:xfrm>
            <a:off x="3033713" y="3138488"/>
            <a:ext cx="2738437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3" tIns="45706" rIns="91413" bIns="45706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内分泌科 徐积兄 教授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609" name="Group 91"/>
          <p:cNvGrpSpPr/>
          <p:nvPr/>
        </p:nvGrpSpPr>
        <p:grpSpPr bwMode="auto">
          <a:xfrm>
            <a:off x="2519363" y="3163888"/>
            <a:ext cx="390525" cy="615950"/>
            <a:chOff x="936" y="1480"/>
            <a:chExt cx="1589" cy="2510"/>
          </a:xfrm>
        </p:grpSpPr>
        <p:grpSp>
          <p:nvGrpSpPr>
            <p:cNvPr id="25612" name="组合 33"/>
            <p:cNvGrpSpPr/>
            <p:nvPr/>
          </p:nvGrpSpPr>
          <p:grpSpPr bwMode="auto">
            <a:xfrm>
              <a:off x="985" y="1583"/>
              <a:ext cx="1441" cy="2407"/>
              <a:chOff x="1754168" y="3653262"/>
              <a:chExt cx="1857599" cy="310781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25630" name="矩形 33"/>
              <p:cNvSpPr>
                <a:spLocks noChangeArrowheads="1"/>
              </p:cNvSpPr>
              <p:nvPr/>
            </p:nvSpPr>
            <p:spPr bwMode="auto">
              <a:xfrm>
                <a:off x="2196990" y="4093185"/>
                <a:ext cx="968886" cy="26678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zh-CN" altLang="zh-CN" sz="2700" b="1">
                  <a:solidFill>
                    <a:srgbClr val="CA0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613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任意多边形 6"/>
              <p:cNvSpPr/>
              <p:nvPr/>
            </p:nvSpPr>
            <p:spPr>
              <a:xfrm>
                <a:off x="3733576" y="3930057"/>
                <a:ext cx="1801556" cy="1796660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5610" name="TextBox 1"/>
          <p:cNvSpPr txBox="1">
            <a:spLocks noChangeArrowheads="1"/>
          </p:cNvSpPr>
          <p:nvPr/>
        </p:nvSpPr>
        <p:spPr bwMode="auto">
          <a:xfrm>
            <a:off x="1506538" y="2287588"/>
            <a:ext cx="6218237" cy="6438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3" tIns="45706" rIns="91413" bIns="45706">
            <a:spAutoFit/>
          </a:bodyPr>
          <a:lstStyle/>
          <a:p>
            <a:pPr algn="ctr"/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高钙血症诊疗案例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11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0" y="612775"/>
            <a:ext cx="13811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5"/>
    </p:custData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297180"/>
            <a:ext cx="8696960" cy="4799330"/>
          </a:xfrm>
        </p:spPr>
        <p:txBody>
          <a:bodyPr/>
          <a:lstStyle/>
          <a:p>
            <a:pPr marL="271780" indent="-271780">
              <a:lnSpc>
                <a:spcPct val="90000"/>
              </a:lnSpc>
            </a:pPr>
            <a:r>
              <a:rPr lang="zh-CN" altLang="en-US" sz="2000" b="1" smtClean="0">
                <a:solidFill>
                  <a:srgbClr val="FF0000"/>
                </a:solidFill>
              </a:rPr>
              <a:t>其他诊断</a:t>
            </a:r>
            <a:r>
              <a:rPr lang="zh-CN" altLang="en-US" sz="2000" b="1" smtClean="0">
                <a:solidFill>
                  <a:srgbClr val="FF0000"/>
                </a:solidFill>
              </a:rPr>
              <a:t>：</a:t>
            </a:r>
            <a:endParaRPr lang="zh-CN" altLang="en-US" sz="2000" b="1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2000" smtClean="0">
              <a:solidFill>
                <a:srgbClr val="FF0000"/>
              </a:solidFill>
            </a:endParaRPr>
          </a:p>
          <a:p>
            <a:pPr marL="271780" indent="-271780">
              <a:lnSpc>
                <a:spcPct val="90000"/>
              </a:lnSpc>
            </a:pPr>
            <a:r>
              <a:rPr lang="en-US" altLang="zh-CN" sz="2000" smtClean="0">
                <a:solidFill>
                  <a:srgbClr val="FF0000"/>
                </a:solidFill>
              </a:rPr>
              <a:t>1</a:t>
            </a:r>
            <a:r>
              <a:rPr lang="zh-CN" altLang="en-US" sz="2000" smtClean="0">
                <a:solidFill>
                  <a:srgbClr val="FF0000"/>
                </a:solidFill>
              </a:rPr>
              <a:t>.急性肾衰综合征</a:t>
            </a:r>
            <a:endParaRPr lang="zh-CN" altLang="en-US" sz="2000" smtClean="0">
              <a:solidFill>
                <a:srgbClr val="FF0000"/>
              </a:solidFill>
            </a:endParaRPr>
          </a:p>
          <a:p>
            <a:pPr marL="271780" indent="-271780">
              <a:lnSpc>
                <a:spcPct val="90000"/>
              </a:lnSpc>
            </a:pPr>
            <a:r>
              <a:rPr lang="zh-CN" altLang="en-US" sz="2000" smtClean="0">
                <a:sym typeface="+mn-ea"/>
              </a:rPr>
              <a:t>诊断依据：</a:t>
            </a:r>
            <a:endParaRPr lang="zh-CN" altLang="en-US" sz="2000" smtClean="0">
              <a:sym typeface="+mn-ea"/>
            </a:endParaRPr>
          </a:p>
          <a:p>
            <a:pPr marL="271780" indent="-271780">
              <a:lnSpc>
                <a:spcPct val="90000"/>
              </a:lnSpc>
            </a:pPr>
            <a:r>
              <a:rPr lang="zh-CN" altLang="en-US" sz="2000" smtClean="0">
                <a:sym typeface="+mn-ea"/>
              </a:rPr>
              <a:t>①急性起病，以蛋白尿、少尿临床表现。②实验室检查肌酐高，</a:t>
            </a:r>
            <a:r>
              <a:rPr lang="en-US" altLang="zh-CN" sz="2000" smtClean="0">
                <a:sym typeface="+mn-ea"/>
              </a:rPr>
              <a:t>GFR</a:t>
            </a:r>
            <a:r>
              <a:rPr lang="zh-CN" altLang="en-US" sz="2000" smtClean="0">
                <a:sym typeface="+mn-ea"/>
              </a:rPr>
              <a:t>低，</a:t>
            </a:r>
            <a:r>
              <a:rPr lang="zh-CN" altLang="en-US" sz="2000" smtClean="0">
                <a:sym typeface="+mn-ea"/>
              </a:rPr>
              <a:t>血红蛋白、</a:t>
            </a:r>
            <a:r>
              <a:rPr lang="en-US" altLang="zh-CN" sz="2000" smtClean="0">
                <a:sym typeface="+mn-ea"/>
              </a:rPr>
              <a:t>PTH</a:t>
            </a:r>
            <a:r>
              <a:rPr lang="zh-CN" altLang="en-US" sz="2000" smtClean="0">
                <a:sym typeface="+mn-ea"/>
              </a:rPr>
              <a:t>、</a:t>
            </a:r>
            <a:r>
              <a:rPr lang="en-US" altLang="zh-CN" sz="2000" smtClean="0">
                <a:sym typeface="+mn-ea"/>
              </a:rPr>
              <a:t>GBM</a:t>
            </a:r>
            <a:r>
              <a:rPr lang="zh-CN" altLang="en-US" sz="2000" smtClean="0">
                <a:sym typeface="+mn-ea"/>
              </a:rPr>
              <a:t>、</a:t>
            </a:r>
            <a:r>
              <a:rPr lang="en-US" altLang="zh-CN" sz="2000" smtClean="0">
                <a:sym typeface="+mn-ea"/>
              </a:rPr>
              <a:t>ANCA</a:t>
            </a:r>
            <a:r>
              <a:rPr lang="zh-CN" altLang="en-US" sz="2000" smtClean="0">
                <a:sym typeface="+mn-ea"/>
              </a:rPr>
              <a:t>、</a:t>
            </a:r>
            <a:r>
              <a:rPr lang="en-US" altLang="zh-CN" sz="2000" smtClean="0">
                <a:sym typeface="+mn-ea"/>
              </a:rPr>
              <a:t>ANA</a:t>
            </a:r>
            <a:r>
              <a:rPr lang="zh-CN" altLang="en-US" sz="2000" smtClean="0">
                <a:sym typeface="+mn-ea"/>
              </a:rPr>
              <a:t>正常，可排除慢性肾衰及自身免疫性疾病。</a:t>
            </a:r>
            <a:endParaRPr lang="zh-CN" altLang="en-US" sz="2000" smtClean="0">
              <a:sym typeface="+mn-ea"/>
            </a:endParaRPr>
          </a:p>
          <a:p>
            <a:pPr marL="271780" indent="-271780">
              <a:lnSpc>
                <a:spcPct val="90000"/>
              </a:lnSpc>
            </a:pPr>
            <a:r>
              <a:rPr lang="zh-CN" altLang="en-US" sz="2000" smtClean="0">
                <a:sym typeface="+mn-ea"/>
              </a:rPr>
              <a:t>需完善检查：超声检查可有助于鉴别急性疾病（肾脏正常或稍大）与慢性疾病加重（肾脏缩小）。肾活检病理检查可为疾病诊断、疾病治疗和预后评估提供重要依据，但患者高龄</a:t>
            </a:r>
            <a:r>
              <a:rPr lang="zh-CN" altLang="en-US" sz="2000" smtClean="0">
                <a:sym typeface="+mn-ea"/>
              </a:rPr>
              <a:t>，肌酐高，肾脏穿刺</a:t>
            </a:r>
            <a:r>
              <a:rPr lang="zh-CN" altLang="en-US" sz="2000" smtClean="0">
                <a:sym typeface="+mn-ea"/>
              </a:rPr>
              <a:t>出血风险极大。</a:t>
            </a:r>
            <a:endParaRPr lang="zh-CN" altLang="en-US" sz="2000" smtClean="0">
              <a:sym typeface="+mn-ea"/>
            </a:endParaRPr>
          </a:p>
          <a:p>
            <a:pPr marL="271780" indent="-271780">
              <a:lnSpc>
                <a:spcPct val="90000"/>
              </a:lnSpc>
            </a:pPr>
            <a:r>
              <a:rPr lang="en-US" altLang="zh-CN" sz="2000" smtClean="0">
                <a:solidFill>
                  <a:srgbClr val="FF0000"/>
                </a:solidFill>
              </a:rPr>
              <a:t>2</a:t>
            </a:r>
            <a:r>
              <a:rPr lang="zh-CN" altLang="en-US" sz="2000" smtClean="0">
                <a:solidFill>
                  <a:srgbClr val="FF0000"/>
                </a:solidFill>
              </a:rPr>
              <a:t>.2型糖尿病</a:t>
            </a:r>
            <a:endParaRPr lang="zh-CN" altLang="en-US" sz="2000" smtClean="0">
              <a:solidFill>
                <a:srgbClr val="FF0000"/>
              </a:solidFill>
            </a:endParaRPr>
          </a:p>
          <a:p>
            <a:pPr marL="271780" indent="-271780">
              <a:lnSpc>
                <a:spcPct val="90000"/>
              </a:lnSpc>
            </a:pPr>
            <a:r>
              <a:rPr lang="zh-CN" altLang="en-US" sz="2000" smtClean="0">
                <a:solidFill>
                  <a:schemeClr val="tx1"/>
                </a:solidFill>
              </a:rPr>
              <a:t>诊断依据：</a:t>
            </a:r>
            <a:endParaRPr lang="zh-CN" altLang="en-US" sz="200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000" smtClean="0">
                <a:sym typeface="+mn-ea"/>
              </a:rPr>
              <a:t>①</a:t>
            </a:r>
            <a:r>
              <a:rPr lang="zh-CN" altLang="en-US" sz="2000" smtClean="0">
                <a:solidFill>
                  <a:schemeClr val="tx1"/>
                </a:solidFill>
              </a:rPr>
              <a:t>既往已确诊，当前治疗有效；</a:t>
            </a:r>
            <a:r>
              <a:rPr lang="zh-CN" altLang="en-US" sz="2000" smtClean="0">
                <a:sym typeface="+mn-ea"/>
              </a:rPr>
              <a:t>②</a:t>
            </a:r>
            <a:r>
              <a:rPr lang="zh-CN" altLang="en-US" sz="2000" smtClean="0">
                <a:solidFill>
                  <a:schemeClr val="tx1"/>
                </a:solidFill>
              </a:rPr>
              <a:t>空腹血糖：5-8mmol/L,餐后</a:t>
            </a:r>
            <a:r>
              <a:rPr lang="en-US" altLang="zh-CN" sz="2000" smtClean="0">
                <a:solidFill>
                  <a:schemeClr val="tx1"/>
                </a:solidFill>
              </a:rPr>
              <a:t>2</a:t>
            </a:r>
            <a:r>
              <a:rPr lang="zh-CN" altLang="en-US" sz="2000" smtClean="0">
                <a:solidFill>
                  <a:schemeClr val="tx1"/>
                </a:solidFill>
              </a:rPr>
              <a:t>小时血糖：6-15mmol/L；用药：门冬胰岛素30 早10u,晚8u;糖化血红蛋白：8.1%</a:t>
            </a:r>
            <a:endParaRPr lang="zh-CN" altLang="en-US" sz="2000" smtClean="0">
              <a:solidFill>
                <a:schemeClr val="tx1"/>
              </a:solidFill>
            </a:endParaRPr>
          </a:p>
          <a:p>
            <a:pPr marL="271780" indent="-271780">
              <a:lnSpc>
                <a:spcPct val="90000"/>
              </a:lnSpc>
            </a:pPr>
            <a:r>
              <a:rPr lang="zh-CN" altLang="en-US" sz="2000" smtClean="0">
                <a:solidFill>
                  <a:schemeClr val="tx1"/>
                </a:solidFill>
              </a:rPr>
              <a:t>需完善糖尿病并发症检查（胰岛素、</a:t>
            </a:r>
            <a:r>
              <a:rPr lang="en-US" altLang="zh-CN" sz="2000" smtClean="0">
                <a:solidFill>
                  <a:schemeClr val="tx1"/>
                </a:solidFill>
              </a:rPr>
              <a:t>c</a:t>
            </a:r>
            <a:r>
              <a:rPr lang="zh-CN" altLang="en-US" sz="2000" smtClean="0">
                <a:solidFill>
                  <a:schemeClr val="tx1"/>
                </a:solidFill>
              </a:rPr>
              <a:t>肽分泌试验，神经传导，足底检查）</a:t>
            </a:r>
            <a:endParaRPr lang="zh-CN" altLang="en-US" sz="2000" smtClean="0">
              <a:solidFill>
                <a:srgbClr val="FF0000"/>
              </a:solidFill>
            </a:endParaRPr>
          </a:p>
          <a:p>
            <a:pPr marL="271780" indent="-271780">
              <a:lnSpc>
                <a:spcPct val="90000"/>
              </a:lnSpc>
            </a:pPr>
            <a:endParaRPr lang="zh-CN" altLang="en-US" sz="2000" smtClean="0">
              <a:solidFill>
                <a:srgbClr val="FF0000"/>
              </a:solidFill>
            </a:endParaRPr>
          </a:p>
          <a:p>
            <a:pPr marL="271780" indent="-271780">
              <a:lnSpc>
                <a:spcPct val="120000"/>
              </a:lnSpc>
            </a:pPr>
            <a:endParaRPr lang="zh-CN" altLang="en-US" sz="1800" smtClean="0"/>
          </a:p>
        </p:txBody>
      </p:sp>
    </p:spTree>
  </p:cSld>
  <p:clrMapOvr>
    <a:masterClrMapping/>
  </p:clrMapOvr>
  <p:transition spd="slow" advClick="0" advTm="0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1880" y="624205"/>
            <a:ext cx="4398010" cy="4398010"/>
          </a:xfrm>
          <a:prstGeom prst="rect">
            <a:avLst/>
          </a:prstGeom>
        </p:spPr>
      </p:pic>
      <p:cxnSp>
        <p:nvCxnSpPr>
          <p:cNvPr id="34" name="直接连接符 3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909638" y="206375"/>
            <a:ext cx="10947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  <a:r>
              <a:rPr lang="en-US" altLang="zh-CN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400" b="1" spc="3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280" name="文本框 15"/>
          <p:cNvSpPr txBox="1">
            <a:spLocks noChangeArrowheads="1"/>
          </p:cNvSpPr>
          <p:nvPr/>
        </p:nvSpPr>
        <p:spPr bwMode="auto">
          <a:xfrm>
            <a:off x="1247775" y="1813560"/>
            <a:ext cx="5329238" cy="1260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关于该患者的治疗建议？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9638" y="206375"/>
            <a:ext cx="29260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该患者的诊疗方案</a:t>
            </a:r>
            <a:endParaRPr lang="zh-CN" altLang="en-US" sz="2400" b="1" spc="3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30175" y="627063"/>
            <a:ext cx="8556625" cy="378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71780" indent="0" eaLnBrk="1" latinLnBrk="0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一、对症治疗：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1780" indent="0" eaLnBrk="1" latinLnBrk="0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① 降血钙：静脉补液（1500mL/d）、利尿（托拉塞米20mg/d）、鲑鱼降钙素 皮下注射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(1mL/q8h)；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1780" indent="0" eaLnBrk="1" latinLnBrk="0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② 改善肾功能：血液透析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1780" indent="0" eaLnBrk="1" latinLnBrk="0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③ 继续皮下胰岛素降血糖。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latinLnBrk="0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1780" indent="0" eaLnBrk="1" latinLnBrk="0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二、对因治疗：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1780" indent="0" eaLnBrk="1" latinLnBrk="0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完善胃镜及活检、骨扫描检查，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明确诊断，是否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手术或者化疗治疗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0609263" y="6383338"/>
            <a:ext cx="8778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</a:rPr>
              <a:t>延时符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" name="灯片编号占位符 2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F802D3F-C245-4B85-AE13-803DAD06A649}" type="slidenum">
              <a:rPr lang="zh-CN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</a:fld>
            <a:endParaRPr lang="zh-CN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  <p:bldP spid="64" grpId="0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9638" y="206375"/>
            <a:ext cx="37490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病例</a:t>
            </a:r>
            <a:r>
              <a:rPr lang="en-US" altLang="zh-CN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恶心、呕吐</a:t>
            </a: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入院</a:t>
            </a:r>
            <a:endParaRPr lang="zh-CN" altLang="en-US" sz="2400" b="1" spc="3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22250" y="1149350"/>
            <a:ext cx="8594725" cy="3138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患者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56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岁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中老年女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性，因“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恶心、呕吐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周入院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”入永丰县人民医院就诊，查血钙3.91mmol/L，血肌酐318.5umol/L，考虑高钙血症，慢性肾衰竭，行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急诊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颈静脉临时置管进行血液透析等降钙处理，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治疗效果欠佳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，转入南昌大学第一附属医院肾内科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就诊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。既往16岁诊断为急性肾炎，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有慢性肾脏病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年余、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高血压病史10余年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前因洗澡摔伤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致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右股骨粗隆骨折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病史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（住院号：D0650500）。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0609263" y="6383338"/>
            <a:ext cx="8778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</a:rPr>
              <a:t>延时符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1B39C-BEDC-4946-A6AE-66FD4011DCE7}" type="slidenum">
              <a:rPr lang="zh-CN" altLang="en-US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  <p:bldP spid="64" grpId="0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7643" y="1565803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1227138" y="3448050"/>
            <a:ext cx="274637" cy="274638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604963" y="3571875"/>
            <a:ext cx="136525" cy="13652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778000" y="3376613"/>
            <a:ext cx="274638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044700" y="3468688"/>
            <a:ext cx="138113" cy="138112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52500" y="3259138"/>
            <a:ext cx="274638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244600" y="3302000"/>
            <a:ext cx="138113" cy="138113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000250" y="3122613"/>
            <a:ext cx="274638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427413" y="1816100"/>
            <a:ext cx="274637" cy="29845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2244725" y="2741613"/>
            <a:ext cx="166688" cy="16827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182813" y="2935288"/>
            <a:ext cx="136525" cy="138112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427413" y="2974975"/>
            <a:ext cx="274637" cy="32702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2</a:t>
            </a:r>
            <a:endParaRPr lang="zh-CN" altLang="en-US" dirty="0"/>
          </a:p>
        </p:txBody>
      </p:sp>
      <p:cxnSp>
        <p:nvCxnSpPr>
          <p:cNvPr id="34" name="直接连接符 3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909638" y="206375"/>
            <a:ext cx="11049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  <a:r>
              <a:rPr lang="en-US" altLang="zh-CN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pic>
        <p:nvPicPr>
          <p:cNvPr id="35856" name="图片 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4525" y="1897063"/>
            <a:ext cx="133667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7" name="文本框 13"/>
          <p:cNvSpPr txBox="1">
            <a:spLocks noChangeArrowheads="1"/>
          </p:cNvSpPr>
          <p:nvPr/>
        </p:nvSpPr>
        <p:spPr bwMode="auto">
          <a:xfrm>
            <a:off x="3895725" y="1565275"/>
            <a:ext cx="3613150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什么原因引起患者恶心、呕吐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？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（病理生理机制）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858" name="文本框 15"/>
          <p:cNvSpPr txBox="1">
            <a:spLocks noChangeArrowheads="1"/>
          </p:cNvSpPr>
          <p:nvPr/>
        </p:nvSpPr>
        <p:spPr bwMode="auto">
          <a:xfrm>
            <a:off x="3894138" y="2700338"/>
            <a:ext cx="4054475" cy="1337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高钙血症的原因可能是什么？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还需要完善哪些相关信息来帮助诊断？需要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什么治疗？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30" grpId="0" bldLvl="0" animBg="1"/>
      <p:bldP spid="31" grpId="0" bldLvl="0" animBg="1"/>
      <p:bldP spid="32" grpId="0" bldLvl="0" animBg="1"/>
      <p:bldP spid="35" grpId="0" bldLvl="0" animBg="1"/>
      <p:bldP spid="40" grpId="0" bldLvl="0" animBg="1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>
          <a:xfrm>
            <a:off x="250825" y="700405"/>
            <a:ext cx="8836025" cy="3559810"/>
          </a:xfrm>
        </p:spPr>
        <p:txBody>
          <a:bodyPr/>
          <a:lstStyle/>
          <a:p>
            <a:pPr marL="271780" indent="-271780"/>
            <a:r>
              <a:rPr lang="zh-CN" altLang="en-US" sz="2400" b="1" smtClean="0">
                <a:solidFill>
                  <a:srgbClr val="FF0000"/>
                </a:solidFill>
                <a:sym typeface="+mn-ea"/>
              </a:rPr>
              <a:t>检验：</a:t>
            </a:r>
            <a:endParaRPr lang="zh-CN" altLang="en-US" sz="1800" b="1" smtClean="0">
              <a:solidFill>
                <a:srgbClr val="FF0000"/>
              </a:solidFill>
              <a:sym typeface="+mn-ea"/>
            </a:endParaRPr>
          </a:p>
          <a:p>
            <a:pPr marL="271780" indent="-271780" latinLnBrk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400" smtClean="0">
                <a:sym typeface="+mn-ea"/>
              </a:rPr>
              <a:t>①</a:t>
            </a:r>
            <a:r>
              <a:rPr lang="zh-CN" altLang="en-US" sz="2000" smtClean="0">
                <a:sym typeface="+mn-ea"/>
              </a:rPr>
              <a:t>血钙：2.30-3.36mmol/L,血磷：0.47-1.09mmol/L;</a:t>
            </a:r>
            <a:endParaRPr lang="zh-CN" altLang="en-US" sz="2000" smtClean="0">
              <a:sym typeface="+mn-ea"/>
            </a:endParaRPr>
          </a:p>
          <a:p>
            <a:pPr marL="271780" indent="-271780" latinLnBrk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smtClean="0">
                <a:sym typeface="+mn-ea"/>
              </a:rPr>
              <a:t>②PTH:576.50pg/ml</a:t>
            </a:r>
            <a:endParaRPr lang="zh-CN" altLang="en-US" sz="2000" smtClean="0">
              <a:sym typeface="+mn-ea"/>
            </a:endParaRPr>
          </a:p>
          <a:p>
            <a:pPr marL="271780" indent="-271780" latinLnBrk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smtClean="0">
                <a:sym typeface="+mn-ea"/>
              </a:rPr>
              <a:t>③24小时尿总蛋白0.32g/24h，血肌酐：231.1umol/L；</a:t>
            </a:r>
            <a:endParaRPr lang="zh-CN" altLang="en-US" sz="2000" smtClean="0">
              <a:sym typeface="+mn-ea"/>
            </a:endParaRPr>
          </a:p>
          <a:p>
            <a:pPr marL="271780" indent="-271780" latinLnBrk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smtClean="0">
                <a:sym typeface="+mn-ea"/>
              </a:rPr>
              <a:t>④血常规、</a:t>
            </a:r>
            <a:r>
              <a:rPr lang="zh-CN" altLang="en-US" sz="2000" smtClean="0">
                <a:sym typeface="+mn-ea"/>
              </a:rPr>
              <a:t>肝功能、凝血功能、血脂、风湿四项、抗CCP抗体、抗GBM抗体、ANA谱、ANCA、IgA、IgG、IgM、C3、C4大致正常，尿常规大致正常。</a:t>
            </a:r>
            <a:endParaRPr lang="zh-CN" altLang="en-US" sz="2400" smtClean="0">
              <a:sym typeface="+mn-ea"/>
            </a:endParaRPr>
          </a:p>
          <a:p>
            <a:pPr marL="271780" indent="-271780">
              <a:buFont typeface="Arial" panose="020B0604020202020204" pitchFamily="34" charset="0"/>
              <a:buNone/>
            </a:pPr>
            <a:endParaRPr lang="zh-CN" altLang="en-US" sz="2000" b="1" smtClean="0">
              <a:solidFill>
                <a:srgbClr val="C00000"/>
              </a:solidFill>
              <a:sym typeface="+mn-ea"/>
            </a:endParaRPr>
          </a:p>
          <a:p>
            <a:pPr marL="271780" indent="-271780">
              <a:buFont typeface="Arial" panose="020B0604020202020204" pitchFamily="34" charset="0"/>
              <a:buNone/>
            </a:pPr>
            <a:endParaRPr lang="zh-CN" altLang="en-US" sz="2000" b="1" smtClean="0">
              <a:solidFill>
                <a:srgbClr val="C00000"/>
              </a:solidFill>
              <a:sym typeface="+mn-ea"/>
            </a:endParaRPr>
          </a:p>
          <a:p>
            <a:pPr marL="271780" indent="-271780">
              <a:buFont typeface="Arial" panose="020B0604020202020204" pitchFamily="34" charset="0"/>
              <a:buNone/>
            </a:pPr>
            <a:endParaRPr lang="zh-CN" altLang="en-US" sz="1800" smtClean="0"/>
          </a:p>
        </p:txBody>
      </p:sp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9638" y="206375"/>
            <a:ext cx="25831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入院后辅助检查</a:t>
            </a:r>
            <a:endParaRPr lang="zh-CN" altLang="en-US" sz="2400" b="1" spc="3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>
          <a:xfrm>
            <a:off x="250825" y="700405"/>
            <a:ext cx="8836025" cy="3559810"/>
          </a:xfrm>
        </p:spPr>
        <p:txBody>
          <a:bodyPr/>
          <a:lstStyle/>
          <a:p>
            <a:pPr marL="271780" indent="-271780"/>
            <a:r>
              <a:rPr lang="zh-CN" altLang="en-US" sz="2400" b="1" smtClean="0">
                <a:solidFill>
                  <a:srgbClr val="FF0000"/>
                </a:solidFill>
                <a:sym typeface="+mn-ea"/>
              </a:rPr>
              <a:t>检查</a:t>
            </a:r>
            <a:r>
              <a:rPr lang="zh-CN" altLang="en-US" sz="2400" b="1" smtClean="0">
                <a:solidFill>
                  <a:srgbClr val="FF0000"/>
                </a:solidFill>
                <a:sym typeface="+mn-ea"/>
              </a:rPr>
              <a:t>：</a:t>
            </a:r>
            <a:endParaRPr lang="zh-CN" altLang="en-US" sz="1800" b="1" smtClean="0">
              <a:solidFill>
                <a:srgbClr val="FF0000"/>
              </a:solidFill>
              <a:sym typeface="+mn-ea"/>
            </a:endParaRPr>
          </a:p>
          <a:p>
            <a:pPr marL="728980" indent="-457200" latinLnBrk="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smtClean="0">
                <a:sym typeface="+mn-ea"/>
              </a:rPr>
              <a:t>心电图结果显示：1.窦性心率，2.ST段、QT时限缩短；</a:t>
            </a:r>
            <a:endParaRPr lang="zh-CN" altLang="en-US" sz="2000" smtClean="0">
              <a:sym typeface="+mn-ea"/>
            </a:endParaRPr>
          </a:p>
          <a:p>
            <a:pPr marL="728980" indent="-457200" latinLnBrk="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smtClean="0">
                <a:sym typeface="+mn-ea"/>
              </a:rPr>
              <a:t>胃镜结果显示：非萎缩性胃炎伴胃窦糜烂十二指肠球炎；</a:t>
            </a:r>
            <a:endParaRPr lang="zh-CN" altLang="en-US" sz="2000" smtClean="0">
              <a:sym typeface="+mn-ea"/>
            </a:endParaRPr>
          </a:p>
          <a:p>
            <a:pPr marL="728980" indent="-457200" latinLnBrk="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smtClean="0">
                <a:sym typeface="+mn-ea"/>
              </a:rPr>
              <a:t>全身骨扫描结果显示：右侧髋关节、股骨及足踝骨代谢异常活跃</a:t>
            </a:r>
            <a:endParaRPr lang="zh-CN" altLang="en-US" sz="2000" smtClean="0">
              <a:sym typeface="+mn-ea"/>
            </a:endParaRPr>
          </a:p>
          <a:p>
            <a:pPr marL="728980" indent="-457200" latinLnBrk="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smtClean="0">
                <a:sym typeface="+mn-ea"/>
              </a:rPr>
              <a:t>甲状旁腺彩超结果显示：左侧3.2*0.5cm旁腺增生；</a:t>
            </a:r>
            <a:endParaRPr lang="zh-CN" altLang="en-US" sz="2000" smtClean="0">
              <a:sym typeface="+mn-ea"/>
            </a:endParaRPr>
          </a:p>
          <a:p>
            <a:pPr marL="727075" indent="-457200" latinLnBrk="0">
              <a:lnSpc>
                <a:spcPct val="15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zh-CN" altLang="en-US" sz="2000" smtClean="0">
                <a:sym typeface="+mn-ea"/>
              </a:rPr>
              <a:t>骨髓细胞涂片、染色体、免疫分型、胸腹部CT和心脏彩超未见明显异常</a:t>
            </a:r>
            <a:endParaRPr lang="zh-CN" altLang="en-US" sz="2400" smtClean="0">
              <a:sym typeface="+mn-ea"/>
            </a:endParaRPr>
          </a:p>
          <a:p>
            <a:pPr marL="271780" indent="-271780">
              <a:buFont typeface="Arial" panose="020B0604020202020204" pitchFamily="34" charset="0"/>
              <a:buNone/>
            </a:pPr>
            <a:endParaRPr lang="zh-CN" altLang="en-US" sz="2000" b="1" smtClean="0">
              <a:solidFill>
                <a:srgbClr val="C00000"/>
              </a:solidFill>
              <a:sym typeface="+mn-ea"/>
            </a:endParaRPr>
          </a:p>
          <a:p>
            <a:pPr marL="271780" indent="-271780">
              <a:buFont typeface="Arial" panose="020B0604020202020204" pitchFamily="34" charset="0"/>
              <a:buNone/>
            </a:pPr>
            <a:endParaRPr lang="zh-CN" altLang="en-US" sz="2000" b="1" smtClean="0">
              <a:solidFill>
                <a:srgbClr val="C00000"/>
              </a:solidFill>
              <a:sym typeface="+mn-ea"/>
            </a:endParaRPr>
          </a:p>
          <a:p>
            <a:pPr marL="271780" indent="-271780">
              <a:buFont typeface="Arial" panose="020B0604020202020204" pitchFamily="34" charset="0"/>
              <a:buNone/>
            </a:pPr>
            <a:endParaRPr lang="zh-CN" altLang="en-US" sz="1800" smtClean="0"/>
          </a:p>
        </p:txBody>
      </p:sp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9638" y="206375"/>
            <a:ext cx="25831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入院后辅助检查</a:t>
            </a:r>
            <a:endParaRPr lang="zh-CN" altLang="en-US" sz="2400" b="1" spc="3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a575743c86e20d1c223f3cf7c6f973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0500" y="521335"/>
            <a:ext cx="3604895" cy="4807585"/>
          </a:xfrm>
          <a:prstGeom prst="rect">
            <a:avLst/>
          </a:prstGeom>
        </p:spPr>
      </p:pic>
      <p:sp>
        <p:nvSpPr>
          <p:cNvPr id="30" name="椭圆 29"/>
          <p:cNvSpPr/>
          <p:nvPr/>
        </p:nvSpPr>
        <p:spPr>
          <a:xfrm>
            <a:off x="908050" y="1568450"/>
            <a:ext cx="276225" cy="29845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5" name="椭圆 34"/>
          <p:cNvSpPr/>
          <p:nvPr/>
        </p:nvSpPr>
        <p:spPr>
          <a:xfrm>
            <a:off x="922338" y="2789238"/>
            <a:ext cx="274637" cy="271462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2</a:t>
            </a:r>
            <a:endParaRPr lang="zh-CN" altLang="en-US" dirty="0"/>
          </a:p>
        </p:txBody>
      </p:sp>
      <p:cxnSp>
        <p:nvCxnSpPr>
          <p:cNvPr id="34" name="直接连接符 3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909638" y="206375"/>
            <a:ext cx="10947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  <a:r>
              <a:rPr lang="en-US" altLang="zh-CN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 b="1" spc="3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4" name="文本框 13"/>
          <p:cNvSpPr txBox="1">
            <a:spLocks noChangeArrowheads="1"/>
          </p:cNvSpPr>
          <p:nvPr/>
        </p:nvSpPr>
        <p:spPr bwMode="auto">
          <a:xfrm>
            <a:off x="1375410" y="2671128"/>
            <a:ext cx="468947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患者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还应完善哪些检查？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8135" name="文本框 16"/>
          <p:cNvSpPr txBox="1">
            <a:spLocks noChangeArrowheads="1"/>
          </p:cNvSpPr>
          <p:nvPr/>
        </p:nvSpPr>
        <p:spPr bwMode="auto">
          <a:xfrm>
            <a:off x="1375410" y="1568450"/>
            <a:ext cx="569753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根据目前的信息，请为患者做出可能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的诊断。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5" grpId="0" bldLvl="0" animBg="1"/>
      <p:bldP spid="40" grpId="0" bldLvl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005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00150"/>
            <a:ext cx="8228965" cy="375031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sz="2000" b="1" smtClean="0">
                <a:solidFill>
                  <a:srgbClr val="FF0000"/>
                </a:solidFill>
              </a:rPr>
              <a:t>主要诊断：原发性甲状旁腺功能亢进症，甲状旁腺腺瘤？</a:t>
            </a:r>
            <a:endParaRPr lang="zh-CN" altLang="en-US" sz="2000" b="1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000" smtClean="0"/>
              <a:t>诊断依据：</a:t>
            </a:r>
            <a:endParaRPr lang="zh-CN" altLang="en-US" sz="2000" smtClean="0"/>
          </a:p>
          <a:p>
            <a:pPr>
              <a:lnSpc>
                <a:spcPct val="110000"/>
              </a:lnSpc>
            </a:pPr>
            <a:r>
              <a:rPr lang="zh-CN" altLang="en-US" sz="2000" smtClean="0"/>
              <a:t>1.有恶心、呕吐等胃肠道的临床表现；</a:t>
            </a:r>
            <a:endParaRPr lang="zh-CN" altLang="en-US" sz="2000" smtClean="0"/>
          </a:p>
          <a:p>
            <a:pPr>
              <a:lnSpc>
                <a:spcPct val="110000"/>
              </a:lnSpc>
            </a:pPr>
            <a:r>
              <a:rPr lang="en-US" altLang="zh-CN" sz="2000" smtClean="0"/>
              <a:t>2.</a:t>
            </a:r>
            <a:r>
              <a:rPr lang="zh-CN" altLang="en-US" sz="2000" smtClean="0"/>
              <a:t>血检验示血钙高，PTH高；心电图提示</a:t>
            </a:r>
            <a:r>
              <a:rPr lang="en-US" altLang="zh-CN" sz="2000" smtClean="0"/>
              <a:t>QT</a:t>
            </a:r>
            <a:r>
              <a:rPr lang="zh-CN" altLang="en-US" sz="2000" smtClean="0"/>
              <a:t>间期缩短；</a:t>
            </a:r>
            <a:endParaRPr lang="zh-CN" altLang="en-US" sz="2000" smtClean="0"/>
          </a:p>
          <a:p>
            <a:pPr>
              <a:lnSpc>
                <a:spcPct val="110000"/>
              </a:lnSpc>
            </a:pPr>
            <a:r>
              <a:rPr lang="en-US" altLang="zh-CN" sz="2000" smtClean="0"/>
              <a:t>3</a:t>
            </a:r>
            <a:r>
              <a:rPr lang="zh-CN" altLang="en-US" sz="2000" smtClean="0"/>
              <a:t>.甲状腺B超示：左侧甲状旁腺区低回声，考虑甲状旁腺增生可能。</a:t>
            </a:r>
            <a:endParaRPr lang="zh-CN" altLang="en-US" sz="2000" smtClean="0"/>
          </a:p>
          <a:p>
            <a:pPr>
              <a:lnSpc>
                <a:spcPct val="110000"/>
              </a:lnSpc>
            </a:pPr>
            <a:r>
              <a:rPr lang="zh-CN" altLang="en-US" sz="2000" smtClean="0"/>
              <a:t>鉴别诊断：患者发病以来尿量正常，无骨痛，既往无低钙血症、服用钙剂、利尿剂</a:t>
            </a:r>
            <a:r>
              <a:rPr lang="zh-CN" altLang="en-US" sz="2000" smtClean="0"/>
              <a:t>病史，排除慢性肾衰竭引起的</a:t>
            </a:r>
            <a:r>
              <a:rPr lang="zh-CN" altLang="en-US" sz="2000" smtClean="0"/>
              <a:t>继发性甲状旁腺功能亢进及三发性甲状旁腺功能亢进；</a:t>
            </a:r>
            <a:endParaRPr lang="zh-CN" altLang="en-US" sz="2000" smtClean="0"/>
          </a:p>
          <a:p>
            <a:pPr>
              <a:lnSpc>
                <a:spcPct val="110000"/>
              </a:lnSpc>
            </a:pPr>
            <a:r>
              <a:rPr lang="zh-CN" altLang="en-US" sz="2000" smtClean="0">
                <a:solidFill>
                  <a:srgbClr val="FF0000"/>
                </a:solidFill>
              </a:rPr>
              <a:t>需完善的检查：肾小球滤过率、尿钙、</a:t>
            </a:r>
            <a:r>
              <a:rPr lang="zh-CN" altLang="en-US" sz="2000" smtClean="0">
                <a:solidFill>
                  <a:srgbClr val="FF0000"/>
                </a:solidFill>
              </a:rPr>
              <a:t>骨骼</a:t>
            </a:r>
            <a:r>
              <a:rPr lang="en-US" altLang="zh-CN" sz="2000" smtClean="0">
                <a:solidFill>
                  <a:srgbClr val="FF0000"/>
                </a:solidFill>
              </a:rPr>
              <a:t>X</a:t>
            </a:r>
            <a:r>
              <a:rPr lang="zh-CN" altLang="en-US" sz="2000" smtClean="0">
                <a:solidFill>
                  <a:srgbClr val="FF0000"/>
                </a:solidFill>
              </a:rPr>
              <a:t>线、骨密度检查</a:t>
            </a:r>
            <a:r>
              <a:rPr lang="zh-CN" altLang="en-US" sz="2000" smtClean="0"/>
              <a:t>。</a:t>
            </a:r>
            <a:endParaRPr lang="zh-CN" altLang="en-US" sz="2000" smtClean="0"/>
          </a:p>
        </p:txBody>
      </p:sp>
    </p:spTree>
  </p:cSld>
  <p:clrMapOvr>
    <a:masterClrMapping/>
  </p:clrMapOvr>
  <p:transition spd="slow" advClick="0" advTm="0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297180"/>
            <a:ext cx="8696960" cy="4799330"/>
          </a:xfrm>
        </p:spPr>
        <p:txBody>
          <a:bodyPr/>
          <a:lstStyle/>
          <a:p>
            <a:pPr marL="271780" indent="-271780">
              <a:lnSpc>
                <a:spcPct val="90000"/>
              </a:lnSpc>
            </a:pPr>
            <a:r>
              <a:rPr lang="zh-CN" altLang="en-US" sz="2000" b="1" smtClean="0">
                <a:solidFill>
                  <a:srgbClr val="FF0000"/>
                </a:solidFill>
              </a:rPr>
              <a:t>其他诊断</a:t>
            </a:r>
            <a:r>
              <a:rPr lang="zh-CN" altLang="en-US" sz="2000" b="1" smtClean="0">
                <a:solidFill>
                  <a:srgbClr val="FF0000"/>
                </a:solidFill>
              </a:rPr>
              <a:t>：</a:t>
            </a:r>
            <a:endParaRPr lang="zh-CN" altLang="en-US" sz="2000" b="1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2000" smtClean="0">
              <a:solidFill>
                <a:srgbClr val="FF0000"/>
              </a:solidFill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Font typeface="+mj-ea"/>
              <a:buNone/>
            </a:pPr>
            <a:r>
              <a:rPr lang="en-US" altLang="zh-CN" sz="2000" smtClean="0">
                <a:solidFill>
                  <a:schemeClr val="tx1"/>
                </a:solidFill>
              </a:rPr>
              <a:t>1</a:t>
            </a:r>
            <a:r>
              <a:rPr lang="zh-CN" altLang="en-US" sz="2000" smtClean="0">
                <a:solidFill>
                  <a:schemeClr val="tx1"/>
                </a:solidFill>
              </a:rPr>
              <a:t>、</a:t>
            </a:r>
            <a:r>
              <a:rPr lang="zh-CN" altLang="en-US" sz="2000" smtClean="0">
                <a:solidFill>
                  <a:schemeClr val="tx1"/>
                </a:solidFill>
              </a:rPr>
              <a:t>慢性肾衰竭</a:t>
            </a:r>
            <a:endParaRPr lang="zh-CN" altLang="en-US" sz="2000" smtClean="0">
              <a:solidFill>
                <a:schemeClr val="tx1"/>
              </a:solidFill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Font typeface="+mj-ea"/>
              <a:buNone/>
            </a:pPr>
            <a:r>
              <a:rPr lang="zh-CN" altLang="en-US" sz="2000" smtClean="0">
                <a:solidFill>
                  <a:schemeClr val="tx1"/>
                </a:solidFill>
              </a:rPr>
              <a:t>诊断依据：发现肌酐升高</a:t>
            </a:r>
            <a:r>
              <a:rPr lang="en-US" altLang="zh-CN" sz="2000" smtClean="0">
                <a:solidFill>
                  <a:schemeClr val="tx1"/>
                </a:solidFill>
              </a:rPr>
              <a:t>4</a:t>
            </a:r>
            <a:r>
              <a:rPr lang="zh-CN" altLang="en-US" sz="2000" smtClean="0">
                <a:solidFill>
                  <a:schemeClr val="tx1"/>
                </a:solidFill>
              </a:rPr>
              <a:t>年余，既往我院</a:t>
            </a:r>
            <a:r>
              <a:rPr lang="zh-CN" altLang="en-US" sz="2000" smtClean="0">
                <a:solidFill>
                  <a:schemeClr val="tx1"/>
                </a:solidFill>
              </a:rPr>
              <a:t>已诊断；</a:t>
            </a:r>
            <a:endParaRPr lang="zh-CN" altLang="en-US" sz="2000" smtClean="0">
              <a:solidFill>
                <a:schemeClr val="tx1"/>
              </a:solidFill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Font typeface="+mj-ea"/>
              <a:buNone/>
            </a:pPr>
            <a:r>
              <a:rPr lang="en-US" altLang="zh-CN" sz="2000" smtClean="0">
                <a:solidFill>
                  <a:schemeClr val="tx1"/>
                </a:solidFill>
              </a:rPr>
              <a:t>2</a:t>
            </a:r>
            <a:r>
              <a:rPr lang="zh-CN" altLang="en-US" sz="2000" smtClean="0">
                <a:solidFill>
                  <a:schemeClr val="tx1"/>
                </a:solidFill>
              </a:rPr>
              <a:t>、</a:t>
            </a:r>
            <a:r>
              <a:rPr lang="zh-CN" altLang="en-US" sz="2000" smtClean="0">
                <a:solidFill>
                  <a:schemeClr val="tx1"/>
                </a:solidFill>
              </a:rPr>
              <a:t>非萎缩性胃炎伴胃窦糜烂，十二指肠球炎</a:t>
            </a:r>
            <a:endParaRPr lang="zh-CN" altLang="en-US" sz="2000" smtClean="0">
              <a:solidFill>
                <a:schemeClr val="tx1"/>
              </a:solidFill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Font typeface="+mj-ea"/>
              <a:buNone/>
            </a:pPr>
            <a:r>
              <a:rPr lang="zh-CN" altLang="en-US" sz="2000" smtClean="0">
                <a:solidFill>
                  <a:schemeClr val="tx1"/>
                </a:solidFill>
              </a:rPr>
              <a:t>诊断依据：患者恶心、呕吐症状，胃镜提示有胃黏膜糜烂。</a:t>
            </a:r>
            <a:endParaRPr lang="zh-CN" altLang="en-US" sz="2000" smtClean="0">
              <a:solidFill>
                <a:schemeClr val="tx1"/>
              </a:solidFill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Font typeface="+mj-ea"/>
              <a:buNone/>
            </a:pPr>
            <a:r>
              <a:rPr lang="en-US" altLang="zh-CN" sz="2000" smtClean="0">
                <a:solidFill>
                  <a:schemeClr val="tx1"/>
                </a:solidFill>
              </a:rPr>
              <a:t>3</a:t>
            </a:r>
            <a:r>
              <a:rPr lang="zh-CN" altLang="en-US" sz="2000" smtClean="0">
                <a:solidFill>
                  <a:schemeClr val="tx1"/>
                </a:solidFill>
              </a:rPr>
              <a:t>、</a:t>
            </a:r>
            <a:r>
              <a:rPr lang="zh-CN" altLang="en-US" sz="2000" smtClean="0">
                <a:solidFill>
                  <a:schemeClr val="tx1"/>
                </a:solidFill>
              </a:rPr>
              <a:t>高血压病：</a:t>
            </a:r>
            <a:endParaRPr lang="zh-CN" altLang="en-US" sz="2000" smtClean="0">
              <a:solidFill>
                <a:srgbClr val="FF0000"/>
              </a:solidFill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smtClean="0">
                <a:solidFill>
                  <a:schemeClr val="tx1"/>
                </a:solidFill>
              </a:rPr>
              <a:t>诊断依据：患者既往有高血压病史</a:t>
            </a:r>
            <a:r>
              <a:rPr lang="en-US" altLang="zh-CN" sz="2000" smtClean="0">
                <a:solidFill>
                  <a:schemeClr val="tx1"/>
                </a:solidFill>
              </a:rPr>
              <a:t>10</a:t>
            </a:r>
            <a:r>
              <a:rPr lang="zh-CN" altLang="en-US" sz="2000" smtClean="0">
                <a:solidFill>
                  <a:schemeClr val="tx1"/>
                </a:solidFill>
              </a:rPr>
              <a:t>余年，服用降压药物有效。</a:t>
            </a:r>
            <a:endParaRPr lang="zh-CN" altLang="en-US" sz="2000" smtClean="0">
              <a:solidFill>
                <a:srgbClr val="FF0000"/>
              </a:solidFill>
            </a:endParaRPr>
          </a:p>
          <a:p>
            <a:pPr marL="271780" indent="-271780">
              <a:lnSpc>
                <a:spcPct val="90000"/>
              </a:lnSpc>
            </a:pPr>
            <a:endParaRPr lang="zh-CN" altLang="en-US" sz="2000" smtClean="0">
              <a:solidFill>
                <a:srgbClr val="FF0000"/>
              </a:solidFill>
            </a:endParaRPr>
          </a:p>
          <a:p>
            <a:pPr marL="271780" indent="-271780">
              <a:lnSpc>
                <a:spcPct val="120000"/>
              </a:lnSpc>
            </a:pPr>
            <a:endParaRPr lang="zh-CN" altLang="en-US" sz="1800" smtClean="0"/>
          </a:p>
        </p:txBody>
      </p:sp>
    </p:spTree>
  </p:cSld>
  <p:clrMapOvr>
    <a:masterClrMapping/>
  </p:clrMapOvr>
  <p:transition spd="slow" advClick="0" advTm="0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51720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9638" y="206375"/>
            <a:ext cx="15541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2400" b="1" spc="3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0609263" y="6383338"/>
            <a:ext cx="8778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</a:rPr>
              <a:t>延时符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7653" name="文本框 5"/>
          <p:cNvSpPr txBox="1">
            <a:spLocks noChangeArrowheads="1"/>
          </p:cNvSpPr>
          <p:nvPr/>
        </p:nvSpPr>
        <p:spPr bwMode="auto">
          <a:xfrm>
            <a:off x="516255" y="666433"/>
            <a:ext cx="8423275" cy="4425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行业：临床医学（内分泌与代谢学）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单位：南昌大学第一附属医院内分泌科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主要人物：决策者及专业型硕士研究生或规培生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事件：高钙血症诊疗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教学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None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随着全自动生化检测的广泛应用，高钙血症的检出率越来越高，有些患者甚至可没有临床表现，由于高钙血症病因众多，治疗方法和预后各部相同，因此迅速而准确地找出病因是临床医生面对的挑战。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None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故本案例选择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例经典的高钙血症患者，实现教学目的。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0AC89-6348-48A4-9277-5310381B0208}" type="slidenum">
              <a:rPr lang="zh-CN" altLang="en-US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  <p:bldP spid="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1880" y="624205"/>
            <a:ext cx="4398010" cy="4398010"/>
          </a:xfrm>
          <a:prstGeom prst="rect">
            <a:avLst/>
          </a:prstGeom>
        </p:spPr>
      </p:pic>
      <p:cxnSp>
        <p:nvCxnSpPr>
          <p:cNvPr id="34" name="直接连接符 3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909638" y="206375"/>
            <a:ext cx="10947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  <a:r>
              <a:rPr lang="en-US" altLang="zh-CN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400" b="1" spc="3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280" name="文本框 15"/>
          <p:cNvSpPr txBox="1">
            <a:spLocks noChangeArrowheads="1"/>
          </p:cNvSpPr>
          <p:nvPr/>
        </p:nvSpPr>
        <p:spPr bwMode="auto">
          <a:xfrm>
            <a:off x="1247775" y="1813560"/>
            <a:ext cx="5329238" cy="1260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关于该患者的治疗建议？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9638" y="206375"/>
            <a:ext cx="29260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该患者的诊疗方案</a:t>
            </a:r>
            <a:endParaRPr lang="zh-CN" altLang="en-US" sz="2400" b="1" spc="3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30175" y="627063"/>
            <a:ext cx="8556625" cy="3322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71780" indent="0" eaLnBrk="1" latinLnBrk="0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一、对症治疗：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1780" indent="0" eaLnBrk="1" latinLnBrk="0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①降血钙：补液（2000mL/d）、利尿（托拉塞米20mg/d）、鲑鱼降钙素(1mL/q8h)、血液透析；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1780" indent="0" eaLnBrk="1" latinLnBrk="0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②降压：厄贝沙坦（1片/天）+苯磺酸左旋氨氯地平片（1片/天）；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latinLnBrk="0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③止吐护胃：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PPI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抑酸。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1780" indent="0" eaLnBrk="1" latinLnBrk="0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二、对因治疗：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1780" indent="0" eaLnBrk="1" latinLnBrk="0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①转外科行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左侧甲状旁腺腺瘤切除术；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0609263" y="6383338"/>
            <a:ext cx="8778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</a:rPr>
              <a:t>延时符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" name="灯片编号占位符 2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F802D3F-C245-4B85-AE13-803DAD06A649}" type="slidenum">
              <a:rPr lang="zh-CN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</a:fld>
            <a:endParaRPr lang="zh-CN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  <p:bldP spid="64" grpId="0"/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5" name="直接连接符 94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4025900" y="1181100"/>
            <a:ext cx="109855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临床表现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6" name="TextBox 105"/>
          <p:cNvSpPr txBox="1"/>
          <p:nvPr/>
        </p:nvSpPr>
        <p:spPr>
          <a:xfrm>
            <a:off x="909638" y="206375"/>
            <a:ext cx="8683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sz="2400" b="1" spc="3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1741488" y="2220913"/>
            <a:ext cx="5661025" cy="1204912"/>
          </a:xfrm>
          <a:custGeom>
            <a:avLst/>
            <a:gdLst>
              <a:gd name="connsiteX0" fmla="*/ 0 w 5660572"/>
              <a:gd name="connsiteY0" fmla="*/ 14514 h 1204692"/>
              <a:gd name="connsiteX1" fmla="*/ 1407886 w 5660572"/>
              <a:gd name="connsiteY1" fmla="*/ 1204685 h 1204692"/>
              <a:gd name="connsiteX2" fmla="*/ 2815772 w 5660572"/>
              <a:gd name="connsiteY2" fmla="*/ 0 h 1204692"/>
              <a:gd name="connsiteX3" fmla="*/ 4267200 w 5660572"/>
              <a:gd name="connsiteY3" fmla="*/ 1204685 h 1204692"/>
              <a:gd name="connsiteX4" fmla="*/ 5660572 w 5660572"/>
              <a:gd name="connsiteY4" fmla="*/ 0 h 120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572" h="1204692">
                <a:moveTo>
                  <a:pt x="0" y="14514"/>
                </a:moveTo>
                <a:cubicBezTo>
                  <a:pt x="469295" y="610809"/>
                  <a:pt x="938591" y="1207104"/>
                  <a:pt x="1407886" y="1204685"/>
                </a:cubicBezTo>
                <a:cubicBezTo>
                  <a:pt x="1877181" y="1202266"/>
                  <a:pt x="2339220" y="0"/>
                  <a:pt x="2815772" y="0"/>
                </a:cubicBezTo>
                <a:cubicBezTo>
                  <a:pt x="3292324" y="0"/>
                  <a:pt x="3793067" y="1204685"/>
                  <a:pt x="4267200" y="1204685"/>
                </a:cubicBezTo>
                <a:cubicBezTo>
                  <a:pt x="4741333" y="1204685"/>
                  <a:pt x="5411410" y="152400"/>
                  <a:pt x="5660572" y="0"/>
                </a:cubicBezTo>
              </a:path>
            </a:pathLst>
          </a:cu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A3F6C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1181100" y="1660525"/>
            <a:ext cx="1138238" cy="1139825"/>
            <a:chOff x="1180871" y="1661152"/>
            <a:chExt cx="1139038" cy="1139038"/>
          </a:xfrm>
        </p:grpSpPr>
        <p:grpSp>
          <p:nvGrpSpPr>
            <p:cNvPr id="110" name="组合 109"/>
            <p:cNvGrpSpPr/>
            <p:nvPr/>
          </p:nvGrpSpPr>
          <p:grpSpPr>
            <a:xfrm>
              <a:off x="118087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56348" name="TextBox 133"/>
            <p:cNvSpPr txBox="1">
              <a:spLocks noChangeArrowheads="1"/>
            </p:cNvSpPr>
            <p:nvPr/>
          </p:nvSpPr>
          <p:spPr bwMode="auto">
            <a:xfrm>
              <a:off x="1459284" y="1876728"/>
              <a:ext cx="582211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4000">
                  <a:solidFill>
                    <a:srgbClr val="1A3F6C"/>
                  </a:solidFill>
                  <a:latin typeface="Watford DB"/>
                  <a:ea typeface="造字工房劲黑（非商用）常规体"/>
                  <a:cs typeface="造字工房劲黑（非商用）常规体"/>
                </a:rPr>
                <a:t>1</a:t>
              </a:r>
              <a:endParaRPr lang="zh-CN" altLang="en-US" sz="4000">
                <a:solidFill>
                  <a:srgbClr val="1A3F6C"/>
                </a:solidFill>
                <a:latin typeface="Watford DB"/>
                <a:ea typeface="造字工房劲黑（非商用）常规体"/>
                <a:cs typeface="造字工房劲黑（非商用）常规体"/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2592388" y="2836863"/>
            <a:ext cx="1138237" cy="1138237"/>
            <a:chOff x="2591676" y="2836786"/>
            <a:chExt cx="1139038" cy="1139038"/>
          </a:xfrm>
        </p:grpSpPr>
        <p:grpSp>
          <p:nvGrpSpPr>
            <p:cNvPr id="120" name="组合 119"/>
            <p:cNvGrpSpPr/>
            <p:nvPr/>
          </p:nvGrpSpPr>
          <p:grpSpPr>
            <a:xfrm>
              <a:off x="259167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2" name="同心圆 1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56346" name="TextBox 134"/>
            <p:cNvSpPr txBox="1">
              <a:spLocks noChangeArrowheads="1"/>
            </p:cNvSpPr>
            <p:nvPr/>
          </p:nvSpPr>
          <p:spPr bwMode="auto">
            <a:xfrm>
              <a:off x="2870089" y="3052362"/>
              <a:ext cx="582211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4000">
                  <a:solidFill>
                    <a:srgbClr val="1A3F6C"/>
                  </a:solidFill>
                  <a:latin typeface="Watford DB"/>
                  <a:ea typeface="造字工房劲黑（非商用）常规体"/>
                  <a:cs typeface="造字工房劲黑（非商用）常规体"/>
                </a:rPr>
                <a:t>2</a:t>
              </a:r>
              <a:endParaRPr lang="zh-CN" altLang="en-US" sz="4000">
                <a:solidFill>
                  <a:srgbClr val="1A3F6C"/>
                </a:solidFill>
                <a:latin typeface="Watford DB"/>
                <a:ea typeface="造字工房劲黑（非商用）常规体"/>
                <a:cs typeface="造字工房劲黑（非商用）常规体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4002088" y="1660525"/>
            <a:ext cx="1139825" cy="1139825"/>
            <a:chOff x="4002481" y="1661152"/>
            <a:chExt cx="1139038" cy="1139038"/>
          </a:xfrm>
        </p:grpSpPr>
        <p:grpSp>
          <p:nvGrpSpPr>
            <p:cNvPr id="130" name="组合 129"/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2" name="同心圆 1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56344" name="TextBox 135"/>
            <p:cNvSpPr txBox="1">
              <a:spLocks noChangeArrowheads="1"/>
            </p:cNvSpPr>
            <p:nvPr/>
          </p:nvSpPr>
          <p:spPr bwMode="auto">
            <a:xfrm>
              <a:off x="4280894" y="1876728"/>
              <a:ext cx="582211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4000">
                  <a:solidFill>
                    <a:srgbClr val="1A3F6C"/>
                  </a:solidFill>
                  <a:latin typeface="Watford DB"/>
                  <a:ea typeface="造字工房劲黑（非商用）常规体"/>
                  <a:cs typeface="造字工房劲黑（非商用）常规体"/>
                </a:rPr>
                <a:t>3</a:t>
              </a:r>
              <a:endParaRPr lang="zh-CN" altLang="en-US" sz="4000">
                <a:solidFill>
                  <a:srgbClr val="1A3F6C"/>
                </a:solidFill>
                <a:latin typeface="Watford DB"/>
                <a:ea typeface="造字工房劲黑（非商用）常规体"/>
                <a:cs typeface="造字工房劲黑（非商用）常规体"/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5413375" y="2836863"/>
            <a:ext cx="1138238" cy="1138237"/>
            <a:chOff x="5413286" y="2836786"/>
            <a:chExt cx="1139038" cy="1139038"/>
          </a:xfrm>
        </p:grpSpPr>
        <p:grpSp>
          <p:nvGrpSpPr>
            <p:cNvPr id="115" name="组合 114"/>
            <p:cNvGrpSpPr/>
            <p:nvPr/>
          </p:nvGrpSpPr>
          <p:grpSpPr>
            <a:xfrm>
              <a:off x="541328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7" name="同心圆 1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56342" name="TextBox 136"/>
            <p:cNvSpPr txBox="1">
              <a:spLocks noChangeArrowheads="1"/>
            </p:cNvSpPr>
            <p:nvPr/>
          </p:nvSpPr>
          <p:spPr bwMode="auto">
            <a:xfrm>
              <a:off x="5691699" y="3052362"/>
              <a:ext cx="582211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4000">
                  <a:solidFill>
                    <a:srgbClr val="1A3F6C"/>
                  </a:solidFill>
                  <a:latin typeface="Watford DB"/>
                  <a:ea typeface="造字工房劲黑（非商用）常规体"/>
                  <a:cs typeface="造字工房劲黑（非商用）常规体"/>
                </a:rPr>
                <a:t>4</a:t>
              </a:r>
              <a:endParaRPr lang="zh-CN" altLang="en-US" sz="4000">
                <a:solidFill>
                  <a:srgbClr val="1A3F6C"/>
                </a:solidFill>
                <a:latin typeface="Watford DB"/>
                <a:ea typeface="造字工房劲黑（非商用）常规体"/>
                <a:cs typeface="造字工房劲黑（非商用）常规体"/>
              </a:endParaRP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6824663" y="1660525"/>
            <a:ext cx="1138237" cy="1139825"/>
            <a:chOff x="6824091" y="1661152"/>
            <a:chExt cx="1139038" cy="1139038"/>
          </a:xfrm>
        </p:grpSpPr>
        <p:grpSp>
          <p:nvGrpSpPr>
            <p:cNvPr id="125" name="组合 124"/>
            <p:cNvGrpSpPr/>
            <p:nvPr/>
          </p:nvGrpSpPr>
          <p:grpSpPr>
            <a:xfrm>
              <a:off x="682409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7" name="同心圆 1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56340" name="TextBox 141"/>
            <p:cNvSpPr txBox="1">
              <a:spLocks noChangeArrowheads="1"/>
            </p:cNvSpPr>
            <p:nvPr/>
          </p:nvSpPr>
          <p:spPr bwMode="auto">
            <a:xfrm>
              <a:off x="7102504" y="1876728"/>
              <a:ext cx="582211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4000">
                  <a:solidFill>
                    <a:srgbClr val="1A3F6C"/>
                  </a:solidFill>
                  <a:latin typeface="Watford DB"/>
                  <a:ea typeface="造字工房劲黑（非商用）常规体"/>
                  <a:cs typeface="造字工房劲黑（非商用）常规体"/>
                </a:rPr>
                <a:t>5</a:t>
              </a:r>
              <a:endParaRPr lang="zh-CN" altLang="en-US" sz="4000">
                <a:solidFill>
                  <a:srgbClr val="1A3F6C"/>
                </a:solidFill>
                <a:latin typeface="Watford DB"/>
                <a:ea typeface="造字工房劲黑（非商用）常规体"/>
                <a:cs typeface="造字工房劲黑（非商用）常规体"/>
              </a:endParaRPr>
            </a:p>
          </p:txBody>
        </p:sp>
      </p:grp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2411413" y="4127500"/>
            <a:ext cx="18700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病因及发病机制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5437505" y="4127500"/>
            <a:ext cx="173482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病因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诊断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TextBox 148"/>
          <p:cNvSpPr txBox="1">
            <a:spLocks noChangeArrowheads="1"/>
          </p:cNvSpPr>
          <p:nvPr/>
        </p:nvSpPr>
        <p:spPr bwMode="auto">
          <a:xfrm>
            <a:off x="1409700" y="1165225"/>
            <a:ext cx="639763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6857842" y="1171575"/>
            <a:ext cx="10972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治疗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TextBox 152"/>
          <p:cNvSpPr txBox="1">
            <a:spLocks noChangeArrowheads="1"/>
          </p:cNvSpPr>
          <p:nvPr/>
        </p:nvSpPr>
        <p:spPr bwMode="auto">
          <a:xfrm>
            <a:off x="10609263" y="6383338"/>
            <a:ext cx="8778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</a:rPr>
              <a:t>延时符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6337" name="文本框 1"/>
          <p:cNvSpPr txBox="1">
            <a:spLocks noChangeArrowheads="1"/>
          </p:cNvSpPr>
          <p:nvPr/>
        </p:nvSpPr>
        <p:spPr bwMode="auto">
          <a:xfrm>
            <a:off x="2295525" y="311150"/>
            <a:ext cx="2316163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高钙血症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F3F1F-1FCB-40CD-8726-88B78131A888}" type="slidenum">
              <a:rPr lang="zh-CN" altLang="en-US"/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5" grpId="0" bldLvl="0" animBg="1"/>
      <p:bldP spid="106" grpId="0"/>
      <p:bldP spid="145" grpId="0"/>
      <p:bldP spid="147" grpId="0"/>
      <p:bldP spid="149" grpId="0"/>
      <p:bldP spid="152" grpId="0"/>
      <p:bldP spid="1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9638" y="206375"/>
            <a:ext cx="8683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0609263" y="6383338"/>
            <a:ext cx="8778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</a:rPr>
              <a:t>延时符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B0AF8-3A37-4E33-B746-69636BD672E2}" type="slidenum">
              <a:rPr lang="zh-CN" altLang="en-US"/>
            </a:fld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342265" y="1000760"/>
            <a:ext cx="8343900" cy="2999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69875" indent="0" eaLnBrk="1" latinLnBrk="0" hangingPunct="1">
              <a:lnSpc>
                <a:spcPct val="150000"/>
              </a:lnSpc>
            </a:pPr>
            <a:r>
              <a:rPr lang="zh-CN" sz="1800" b="0">
                <a:ea typeface="宋体" panose="02010600030101010101" pitchFamily="2" charset="-122"/>
              </a:rPr>
              <a:t>正常成人血清总钙参考范围为2.25 ～2.75 mmol/L，血钙</a:t>
            </a:r>
            <a:r>
              <a:rPr lang="en-US" altLang="zh-CN" sz="1800" b="0">
                <a:ea typeface="宋体" panose="02010600030101010101" pitchFamily="2" charset="-122"/>
              </a:rPr>
              <a:t>&gt;</a:t>
            </a:r>
            <a:r>
              <a:rPr lang="zh-CN" sz="1800" b="0">
                <a:ea typeface="宋体" panose="02010600030101010101" pitchFamily="2" charset="-122"/>
              </a:rPr>
              <a:t>2.75mmol/L称为高钙血症。</a:t>
            </a:r>
            <a:endParaRPr lang="zh-CN" sz="1800" b="0">
              <a:ea typeface="宋体" panose="02010600030101010101" pitchFamily="2" charset="-122"/>
            </a:endParaRPr>
          </a:p>
          <a:p>
            <a:pPr marL="269875" indent="0" eaLnBrk="1" latinLnBrk="0" hangingPunct="1">
              <a:lnSpc>
                <a:spcPct val="150000"/>
              </a:lnSpc>
            </a:pPr>
            <a:endParaRPr lang="zh-CN" sz="1800" b="0">
              <a:ea typeface="宋体" panose="02010600030101010101" pitchFamily="2" charset="-122"/>
            </a:endParaRPr>
          </a:p>
          <a:p>
            <a:pPr marL="269875" indent="0" eaLnBrk="1" latinLnBrk="0" hangingPunct="1">
              <a:lnSpc>
                <a:spcPct val="150000"/>
              </a:lnSpc>
            </a:pPr>
            <a:r>
              <a:rPr lang="zh-CN" sz="1800" b="0">
                <a:solidFill>
                  <a:srgbClr val="000000"/>
                </a:solidFill>
                <a:ea typeface="宋体" panose="02010600030101010101" pitchFamily="2" charset="-122"/>
              </a:rPr>
              <a:t>按</a:t>
            </a:r>
            <a:r>
              <a:rPr lang="zh-CN" sz="1800" b="0">
                <a:ea typeface="宋体" panose="02010600030101010101" pitchFamily="2" charset="-122"/>
              </a:rPr>
              <a:t>血钙升高水平可将高钙血症分为轻、中和重度，</a:t>
            </a:r>
            <a:endParaRPr lang="zh-CN" sz="1800" b="0">
              <a:ea typeface="宋体" panose="02010600030101010101" pitchFamily="2" charset="-122"/>
            </a:endParaRPr>
          </a:p>
          <a:p>
            <a:pPr marL="269875" indent="0" eaLnBrk="1" latinLnBrk="0" hangingPunct="1">
              <a:lnSpc>
                <a:spcPct val="150000"/>
              </a:lnSpc>
              <a:buFont typeface="+mj-lt"/>
              <a:buAutoNum type="arabicPeriod"/>
            </a:pPr>
            <a:r>
              <a:rPr lang="zh-CN" sz="1800" b="0">
                <a:ea typeface="宋体" panose="02010600030101010101" pitchFamily="2" charset="-122"/>
              </a:rPr>
              <a:t>轻度2.75～3mmol/L；</a:t>
            </a:r>
            <a:endParaRPr lang="zh-CN" sz="1800" b="0">
              <a:ea typeface="宋体" panose="02010600030101010101" pitchFamily="2" charset="-122"/>
            </a:endParaRPr>
          </a:p>
          <a:p>
            <a:pPr marL="269875" indent="0" eaLnBrk="1" latinLnBrk="0" hangingPunct="1">
              <a:lnSpc>
                <a:spcPct val="150000"/>
              </a:lnSpc>
              <a:buFont typeface="+mj-lt"/>
              <a:buAutoNum type="arabicPeriod"/>
            </a:pPr>
            <a:r>
              <a:rPr lang="zh-CN" sz="1800" b="0">
                <a:ea typeface="宋体" panose="02010600030101010101" pitchFamily="2" charset="-122"/>
              </a:rPr>
              <a:t>中度为3～3.</a:t>
            </a:r>
            <a:r>
              <a:rPr lang="en-US" sz="1800" b="0">
                <a:latin typeface="仿宋" panose="02010609060101010101" charset="-122"/>
                <a:ea typeface="宋体" panose="02010600030101010101" pitchFamily="2" charset="-122"/>
              </a:rPr>
              <a:t>7</a:t>
            </a:r>
            <a:r>
              <a:rPr lang="zh-CN" sz="1800" b="0">
                <a:ea typeface="宋体" panose="02010600030101010101" pitchFamily="2" charset="-122"/>
              </a:rPr>
              <a:t>mmol/L；</a:t>
            </a:r>
            <a:endParaRPr lang="zh-CN" sz="1800" b="0">
              <a:ea typeface="宋体" panose="02010600030101010101" pitchFamily="2" charset="-122"/>
            </a:endParaRPr>
          </a:p>
          <a:p>
            <a:pPr marL="269875" indent="0" eaLnBrk="1" latinLnBrk="0" hangingPunct="1">
              <a:lnSpc>
                <a:spcPct val="150000"/>
              </a:lnSpc>
              <a:buFont typeface="+mj-lt"/>
              <a:buAutoNum type="arabicPeriod"/>
            </a:pPr>
            <a:r>
              <a:rPr lang="zh-CN" sz="1800" b="0">
                <a:ea typeface="宋体" panose="02010600030101010101" pitchFamily="2" charset="-122"/>
              </a:rPr>
              <a:t>重度为＞</a:t>
            </a:r>
            <a:r>
              <a:rPr lang="en-US" sz="1800" b="0">
                <a:latin typeface="仿宋" panose="02010609060101010101" charset="-122"/>
                <a:ea typeface="宋体" panose="02010600030101010101" pitchFamily="2" charset="-122"/>
              </a:rPr>
              <a:t>3.7</a:t>
            </a:r>
            <a:r>
              <a:rPr lang="zh-CN" sz="1800" b="0">
                <a:ea typeface="宋体" panose="02010600030101010101" pitchFamily="2" charset="-122"/>
              </a:rPr>
              <a:t>mmol/L， 同时可导致一系列严重的临床征象，即称高钙危象。</a:t>
            </a:r>
            <a:r>
              <a:rPr lang="en-US" sz="1600" b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en-US" sz="1600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  <p:bldP spid="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9638" y="206375"/>
            <a:ext cx="15544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钙磷调节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0609263" y="6383338"/>
            <a:ext cx="8778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</a:rPr>
              <a:t>延时符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28464-ABF0-4F33-B1DB-2281AB2EC52B}" type="slidenum">
              <a:rPr lang="zh-CN" altLang="en-US"/>
            </a:fld>
            <a:endParaRPr lang="zh-CN" altLang="en-US"/>
          </a:p>
        </p:txBody>
      </p:sp>
      <p:pic>
        <p:nvPicPr>
          <p:cNvPr id="4" name="图片 3" descr="钙磷调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8420" y="666750"/>
            <a:ext cx="6156960" cy="4283710"/>
          </a:xfrm>
          <a:prstGeom prst="rect">
            <a:avLst/>
          </a:prstGeom>
        </p:spPr>
      </p:pic>
      <p:pic>
        <p:nvPicPr>
          <p:cNvPr id="5" name="图片 4" descr="钙磷调节结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130" y="2817495"/>
            <a:ext cx="4402455" cy="22244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  <p:bldP spid="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9638" y="206375"/>
            <a:ext cx="32689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病因分类</a:t>
            </a: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及发病机制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0609263" y="6383338"/>
            <a:ext cx="8778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</a:rPr>
              <a:t>延时符</a:t>
            </a:r>
            <a:endParaRPr lang="zh-CN" altLang="en-US">
              <a:latin typeface="Calibri" panose="020F0502020204030204" pitchFamily="34" charset="0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-1270" y="898525"/>
          <a:ext cx="8949690" cy="4059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2FC14-7392-4A96-9DBD-CAC3535E4201}" type="slidenum">
              <a:rPr lang="zh-CN" altLang="en-US"/>
            </a:fld>
            <a:endParaRPr lang="zh-CN" altLang="en-US"/>
          </a:p>
        </p:txBody>
      </p:sp>
    </p:spTree>
    <p:custDataLst>
      <p:tags r:id="rId6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  <p:bldP spid="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9638" y="206375"/>
            <a:ext cx="15541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临床表现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0609263" y="6383338"/>
            <a:ext cx="8778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</a:rPr>
              <a:t>延时符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AD13-3818-4649-BEA5-7A30FD627D78}" type="slidenum">
              <a:rPr lang="zh-CN" altLang="en-US"/>
            </a:fld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515620" y="2047240"/>
          <a:ext cx="7990205" cy="304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590"/>
                <a:gridCol w="6444615"/>
              </a:tblGrid>
              <a:tr h="7016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消化系统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食欲减退、腹胀、消化不良、便秘、恶心、呕吐，约5%的患者伴有急性或慢性胰腺炎发作。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616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泌尿系统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多尿、夜尿、口渴等症状，还可出现肾结石与肾实质钙化。</a:t>
                      </a:r>
                      <a:endParaRPr lang="zh-CN" altLang="en-US"/>
                    </a:p>
                  </a:txBody>
                  <a:tcPr/>
                </a:tc>
              </a:tr>
              <a:tr h="67500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骨骼系统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骨痛，后期主要表现为纤维囊性骨炎，可出现骨骼畸形与病理性骨折。</a:t>
                      </a:r>
                      <a:endParaRPr lang="zh-CN" altLang="en-US"/>
                    </a:p>
                  </a:txBody>
                  <a:tcPr/>
                </a:tc>
              </a:tr>
              <a:tr h="67500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神经肌肉系统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记忆力减退，情绪不稳定，淡漠，性格改变，有时症状无特异性；神经肌肉系统可出现倦怠，四肢无力，以近端肌肉为甚。</a:t>
                      </a:r>
                      <a:endParaRPr lang="zh-CN" altLang="en-US"/>
                    </a:p>
                  </a:txBody>
                  <a:tcPr/>
                </a:tc>
              </a:tr>
              <a:tr h="5314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心血管系统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高血压、血管钙化、</a:t>
                      </a:r>
                      <a:r>
                        <a:rPr lang="en-US" altLang="zh-CN"/>
                        <a:t>QT</a:t>
                      </a:r>
                      <a:r>
                        <a:rPr lang="zh-CN" altLang="en-US"/>
                        <a:t>间期缩短。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464820" y="897255"/>
            <a:ext cx="804100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2000" b="0">
                <a:solidFill>
                  <a:srgbClr val="000000"/>
                </a:solidFill>
                <a:ea typeface="宋体" panose="02010600030101010101" pitchFamily="2" charset="-122"/>
              </a:rPr>
              <a:t>临床表现涉及多个系统，无特异</a:t>
            </a:r>
            <a:r>
              <a:rPr lang="zh-CN" sz="2000" b="0">
                <a:solidFill>
                  <a:srgbClr val="000000"/>
                </a:solidFill>
                <a:ea typeface="宋体" panose="02010600030101010101" pitchFamily="2" charset="-122"/>
              </a:rPr>
              <a:t>性，</a:t>
            </a:r>
            <a:r>
              <a:rPr lang="zh-CN" sz="2000" b="0">
                <a:solidFill>
                  <a:srgbClr val="000000"/>
                </a:solidFill>
                <a:ea typeface="宋体" panose="02010600030101010101" pitchFamily="2" charset="-122"/>
              </a:rPr>
              <a:t>症状的出现和轻重程度与血钙升高速度及患者的忍耐性有关，一般而言，当患者的血钙水平超过3.0mmol/L便会有明显的多系统症状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。</a:t>
            </a:r>
            <a:endParaRPr lang="zh-CN" altLang="en-US" sz="2400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  <p:bldP spid="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9638" y="206375"/>
            <a:ext cx="32689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诊断及病因诊断流程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0609263" y="6383338"/>
            <a:ext cx="8778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</a:rPr>
              <a:t>延时符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16255" y="744855"/>
            <a:ext cx="7089775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177800" fontAlgn="auto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第一步：高钙血症的诊断：需多次重复测量血钙，排除绑压带捆扎时间过长、血液浓缩和血清蛋白等对血钙测定值的影响。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177800" fontAlgn="auto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校正钙=实测钙+(40-实测白蛋白)×0.02，钙浓度单位用mmol/L，白蛋白单位用 g/L，此公式有助于排除假性高钙血症。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E3935-EA6D-4B37-A579-53F55EE1DAC6}" type="slidenum">
              <a:rPr lang="zh-CN" altLang="en-US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  <p:bldP spid="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9638" y="206375"/>
            <a:ext cx="32689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诊断及病因诊断流程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0609263" y="6383338"/>
            <a:ext cx="8778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</a:rPr>
              <a:t>延时符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72709" name="文本框 99"/>
          <p:cNvSpPr txBox="1">
            <a:spLocks noChangeArrowheads="1"/>
          </p:cNvSpPr>
          <p:nvPr/>
        </p:nvSpPr>
        <p:spPr bwMode="auto">
          <a:xfrm>
            <a:off x="193040" y="788670"/>
            <a:ext cx="723265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177800">
              <a:spcBef>
                <a:spcPts val="1200"/>
              </a:spcBef>
              <a:spcAft>
                <a:spcPts val="1200"/>
              </a:spcAft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第二步：高钙血症的病因诊断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692DB-7656-4E6F-BB7D-98083CA8A62E}" type="slidenum">
              <a:rPr lang="zh-CN" altLang="en-US"/>
            </a:fld>
            <a:endParaRPr lang="zh-CN" altLang="en-US"/>
          </a:p>
        </p:txBody>
      </p:sp>
      <p:pic>
        <p:nvPicPr>
          <p:cNvPr id="2" name="图片 1" descr="高钙血症病因诊断流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3150" y="-330200"/>
            <a:ext cx="6916420" cy="59378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  <p:bldP spid="8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9638" y="206375"/>
            <a:ext cx="25831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高钙血症的治疗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0609263" y="6383338"/>
            <a:ext cx="8778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</a:rPr>
              <a:t>延时符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46430" y="624205"/>
            <a:ext cx="7820025" cy="56978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None/>
            </a:pP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①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对症支持治疗：</a:t>
            </a: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对于无症状的轻度高钙血症患者可观察不予降血钙治疗，对于有症状的轻中度高钙血症患者给予降血钙对症支持治疗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charset="0"/>
              <a:buChar char=""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首要原则是恢复正常血容量：开始24～48h每日持续静脉滴注 3000～4000ml（高钙危象时需根据失水情况每日给予4-6 L），可使血钙降低1～3 mg/dl，充分水化后利尿增加尿钙排泄。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charset="0"/>
              <a:buChar char=""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双膦酸盐：具有高度的骨亲和力，具有很强的抑制骨吸收作用。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charset="0"/>
              <a:buChar char=""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降钙素：抑制骨吸收，增加尿钙排泄，而降低血钙。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charset="0"/>
              <a:buChar char=""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糖皮质激素：1.增加尿钙排泄，肠道钙的吸收；2.有抗肿瘤的作用降低血钙；3.上调破骨细胞表面的降钙素受体；4.降低PTH。常用为氢化可的松 200～300mg每日静脉滴注，共用3～5d。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charset="0"/>
              <a:buChar char=""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透析：药物难以治疗的严重高钙血症合并肾衰竭，可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使用低钙或无钙透析液进行腹透或血透。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charset="0"/>
              <a:buNone/>
              <a:defRPr/>
            </a:pPr>
            <a:endParaRPr lang="zh-CN" altLang="en-US" sz="1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charset="0"/>
              <a:buNone/>
              <a:defRPr/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Wingdings" panose="05000000000000000000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charset="0"/>
              <a:buChar char=""/>
              <a:defRPr/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FCA28-1161-4777-86CC-E66B5C335D3B}" type="slidenum">
              <a:rPr lang="zh-CN" altLang="en-US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9638" y="206375"/>
            <a:ext cx="15541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教学目标</a:t>
            </a:r>
            <a:endParaRPr lang="zh-CN" altLang="en-US" sz="2400" b="1" spc="3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0609263" y="6383338"/>
            <a:ext cx="8778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</a:rPr>
              <a:t>延时符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9701" name="文本框 5"/>
          <p:cNvSpPr txBox="1">
            <a:spLocks noChangeArrowheads="1"/>
          </p:cNvSpPr>
          <p:nvPr/>
        </p:nvSpPr>
        <p:spPr bwMode="auto">
          <a:xfrm>
            <a:off x="514350" y="1301750"/>
            <a:ext cx="8518525" cy="2245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（1）掌握高钙血症的临床表现；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）了解高钙血症的病因及发病机制；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）熟悉高钙血症的治疗；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（4）培养学生分析问题与解决问题的能力、团队协作能力、口头表达与交流沟通能力。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14033-547E-4256-B4E3-BAF19BF57B4E}" type="slidenum">
              <a:rPr lang="zh-CN" altLang="en-US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  <p:bldP spid="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9638" y="206375"/>
            <a:ext cx="25831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高钙血症的</a:t>
            </a: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0609263" y="6383338"/>
            <a:ext cx="8778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</a:rPr>
              <a:t>延时符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82949" name="文本框 99"/>
          <p:cNvSpPr txBox="1">
            <a:spLocks noChangeArrowheads="1"/>
          </p:cNvSpPr>
          <p:nvPr/>
        </p:nvSpPr>
        <p:spPr bwMode="auto">
          <a:xfrm>
            <a:off x="281940" y="517525"/>
            <a:ext cx="8580120" cy="5359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None/>
            </a:pP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②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对因治疗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  <a:sym typeface="+mn-ea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charset="0"/>
              <a:buChar char="ü"/>
            </a:pP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原发性甲状旁腺功能亢进：手术切除腺瘤；</a:t>
            </a:r>
            <a:endParaRPr lang="zh-CN" altLang="zh-CN" sz="16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charset="0"/>
              <a:buChar char="ü"/>
            </a:pP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慢性肾病患者所致的继发性甲状旁腺功能亢进的治疗包括：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、</a:t>
            </a: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限制饮食中磷酸盐的摄入量；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、</a:t>
            </a: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使用非吸收的磷酸盐结合剂（如碳酸钙，醋酸钙，司维拉姆，碳酸镧等）；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、</a:t>
            </a: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慎重选用骨化三醇或者类似物；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4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、</a:t>
            </a: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对于肾功能衰竭患者可选择透析；</a:t>
            </a:r>
            <a:endParaRPr lang="zh-CN" altLang="zh-CN" sz="16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charset="0"/>
              <a:buChar char="ü"/>
            </a:pP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肿瘤相关性高钙血症：取决于</a:t>
            </a: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肿瘤的良恶性，分期，恶性程度；</a:t>
            </a:r>
            <a:endParaRPr lang="zh-CN" altLang="zh-CN" sz="16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  <a:sym typeface="+mn-ea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charset="0"/>
              <a:buChar char="ü"/>
            </a:pP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维生素D相关性高钙血症：避免过度暴露于阳光下并限制维生素D及钙的摄入量；</a:t>
            </a:r>
            <a:endParaRPr lang="zh-CN" altLang="zh-CN" sz="16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  <a:sym typeface="+mn-ea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charset="0"/>
              <a:buChar char="ü"/>
            </a:pP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药物相关性高钙血症：停用药物；</a:t>
            </a:r>
            <a:endParaRPr lang="zh-CN" altLang="zh-CN" sz="16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charset="0"/>
              <a:buChar char="ü"/>
            </a:pP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多发性内分泌腺瘤及甲状旁腺功能亢进-颌骨肿瘤综合征：手术治疗；</a:t>
            </a:r>
            <a:endParaRPr lang="zh-CN" altLang="zh-CN" sz="16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charset="0"/>
              <a:buChar char="ü"/>
            </a:pP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甲状腺功能亢进：控制甲亢；</a:t>
            </a:r>
            <a:endParaRPr lang="zh-CN" altLang="zh-CN" sz="16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charset="0"/>
              <a:buChar char="ü"/>
            </a:pP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FHH、先天性严重原发性甲状旁腺功能亢进：根据血钙的高低决定是否手术</a:t>
            </a: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治疗。</a:t>
            </a:r>
            <a:endParaRPr lang="zh-CN" altLang="zh-CN" sz="1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None/>
            </a:pPr>
            <a:endParaRPr lang="zh-CN" altLang="zh-CN" sz="1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None/>
            </a:pPr>
            <a:endParaRPr lang="zh-CN" altLang="zh-CN" sz="1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None/>
            </a:pPr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。</a:t>
            </a:r>
            <a:endParaRPr lang="zh-CN" altLang="zh-CN" sz="140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0F25F-72BB-4E6B-A824-0826F95C3061}" type="slidenum">
              <a:rPr lang="zh-CN" altLang="en-US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  <p:bldP spid="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9638" y="206375"/>
            <a:ext cx="8683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0609263" y="6383338"/>
            <a:ext cx="8778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</a:rPr>
              <a:t>延时符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11621" name="文本框 5"/>
          <p:cNvSpPr txBox="1">
            <a:spLocks noChangeArrowheads="1"/>
          </p:cNvSpPr>
          <p:nvPr/>
        </p:nvSpPr>
        <p:spPr bwMode="auto">
          <a:xfrm>
            <a:off x="784225" y="1212850"/>
            <a:ext cx="7089775" cy="2168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None/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该典型的高钙血症的案例中，应该掌握高钙血症的临床表现、诊断标准，及病因诊断的流程，了解高钙血症各病因的发病机制。通过案例诊疗教学，提高临床医学专业硕士研究生的学习积极性、学会理论和实践相结合的方法、培养临床思维、提高分析能力及沟通表达能力。</a:t>
            </a: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E84AF-D95A-49ED-BF24-DEA31FD72AC7}" type="slidenum">
              <a:rPr lang="zh-CN" altLang="en-US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  <p:bldP spid="8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9638" y="206375"/>
            <a:ext cx="12112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思考题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0609263" y="6383338"/>
            <a:ext cx="8778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</a:rPr>
              <a:t>延时符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13669" name="任意多边形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20838" y="1104900"/>
            <a:ext cx="701675" cy="701675"/>
          </a:xfrm>
          <a:custGeom>
            <a:avLst/>
            <a:gdLst>
              <a:gd name="T0" fmla="*/ 219480 w 1120736"/>
              <a:gd name="T1" fmla="*/ 0 h 1120736"/>
              <a:gd name="T2" fmla="*/ 438960 w 1120736"/>
              <a:gd name="T3" fmla="*/ 219480 h 1120736"/>
              <a:gd name="T4" fmla="*/ 219480 w 1120736"/>
              <a:gd name="T5" fmla="*/ 438960 h 1120736"/>
              <a:gd name="T6" fmla="*/ 0 w 1120736"/>
              <a:gd name="T7" fmla="*/ 219480 h 1120736"/>
              <a:gd name="T8" fmla="*/ 0 60000 65536"/>
              <a:gd name="T9" fmla="*/ 0 60000 65536"/>
              <a:gd name="T10" fmla="*/ 0 60000 65536"/>
              <a:gd name="T11" fmla="*/ 0 60000 65536"/>
              <a:gd name="T12" fmla="*/ 0 w 1120736"/>
              <a:gd name="T13" fmla="*/ 0 h 1120736"/>
              <a:gd name="T14" fmla="*/ 1120736 w 1120736"/>
              <a:gd name="T15" fmla="*/ 1120736 h 11207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0736" h="1120736">
                <a:moveTo>
                  <a:pt x="560368" y="0"/>
                </a:moveTo>
                <a:lnTo>
                  <a:pt x="1120736" y="560368"/>
                </a:lnTo>
                <a:lnTo>
                  <a:pt x="560368" y="1120736"/>
                </a:lnTo>
                <a:lnTo>
                  <a:pt x="0" y="560368"/>
                </a:lnTo>
                <a:close/>
              </a:path>
            </a:pathLst>
          </a:custGeom>
          <a:solidFill>
            <a:srgbClr val="2CBEBB"/>
          </a:solidFill>
          <a:ln w="12700" algn="ctr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  <a:endParaRPr lang="zh-CN" altLang="en-US" sz="24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13670" name="直接连接符 2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V="1">
            <a:off x="1795463" y="1104900"/>
            <a:ext cx="166687" cy="176213"/>
          </a:xfrm>
          <a:prstGeom prst="line">
            <a:avLst/>
          </a:prstGeom>
          <a:noFill/>
          <a:ln w="28575" algn="ctr">
            <a:solidFill>
              <a:srgbClr val="D2F5F4"/>
            </a:solidFill>
            <a:miter lim="800000"/>
          </a:ln>
        </p:spPr>
      </p:cxnSp>
      <p:cxnSp>
        <p:nvCxnSpPr>
          <p:cNvPr id="113671" name="直接连接符 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V="1">
            <a:off x="1971675" y="1631950"/>
            <a:ext cx="165100" cy="174625"/>
          </a:xfrm>
          <a:prstGeom prst="line">
            <a:avLst/>
          </a:prstGeom>
          <a:noFill/>
          <a:ln w="28575" algn="ctr">
            <a:solidFill>
              <a:srgbClr val="D2F5F4"/>
            </a:solidFill>
            <a:miter lim="800000"/>
          </a:ln>
        </p:spPr>
      </p:cxnSp>
      <p:cxnSp>
        <p:nvCxnSpPr>
          <p:cNvPr id="113672" name="直接连接符 4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rot="16200000" flipV="1">
            <a:off x="2151857" y="1275556"/>
            <a:ext cx="165100" cy="176213"/>
          </a:xfrm>
          <a:prstGeom prst="line">
            <a:avLst/>
          </a:prstGeom>
          <a:noFill/>
          <a:ln w="28575" algn="ctr">
            <a:solidFill>
              <a:srgbClr val="D2F5F4"/>
            </a:solidFill>
            <a:miter lim="800000"/>
          </a:ln>
        </p:spPr>
      </p:cxnSp>
      <p:cxnSp>
        <p:nvCxnSpPr>
          <p:cNvPr id="113673" name="直接连接符 1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rot="16200000" flipV="1">
            <a:off x="1624807" y="1461294"/>
            <a:ext cx="166687" cy="174625"/>
          </a:xfrm>
          <a:prstGeom prst="line">
            <a:avLst/>
          </a:prstGeom>
          <a:noFill/>
          <a:ln w="28575" algn="ctr">
            <a:solidFill>
              <a:srgbClr val="D2F5F4"/>
            </a:solidFill>
            <a:miter lim="800000"/>
          </a:ln>
        </p:spPr>
      </p:cxnSp>
      <p:sp>
        <p:nvSpPr>
          <p:cNvPr id="113674" name="文本框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68563" y="1182370"/>
            <a:ext cx="4217987" cy="54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例病例有何共同点和不同点？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675" name="任意多边形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20838" y="1931988"/>
            <a:ext cx="701675" cy="701675"/>
          </a:xfrm>
          <a:custGeom>
            <a:avLst/>
            <a:gdLst>
              <a:gd name="T0" fmla="*/ 219480 w 1120736"/>
              <a:gd name="T1" fmla="*/ 0 h 1120736"/>
              <a:gd name="T2" fmla="*/ 438960 w 1120736"/>
              <a:gd name="T3" fmla="*/ 219480 h 1120736"/>
              <a:gd name="T4" fmla="*/ 219480 w 1120736"/>
              <a:gd name="T5" fmla="*/ 438960 h 1120736"/>
              <a:gd name="T6" fmla="*/ 0 w 1120736"/>
              <a:gd name="T7" fmla="*/ 219480 h 1120736"/>
              <a:gd name="T8" fmla="*/ 0 60000 65536"/>
              <a:gd name="T9" fmla="*/ 0 60000 65536"/>
              <a:gd name="T10" fmla="*/ 0 60000 65536"/>
              <a:gd name="T11" fmla="*/ 0 60000 65536"/>
              <a:gd name="T12" fmla="*/ 0 w 1120736"/>
              <a:gd name="T13" fmla="*/ 0 h 1120736"/>
              <a:gd name="T14" fmla="*/ 1120736 w 1120736"/>
              <a:gd name="T15" fmla="*/ 1120736 h 11207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0736" h="1120736">
                <a:moveTo>
                  <a:pt x="560368" y="0"/>
                </a:moveTo>
                <a:lnTo>
                  <a:pt x="1120736" y="560368"/>
                </a:lnTo>
                <a:lnTo>
                  <a:pt x="560368" y="1120736"/>
                </a:lnTo>
                <a:lnTo>
                  <a:pt x="0" y="560368"/>
                </a:lnTo>
                <a:close/>
              </a:path>
            </a:pathLst>
          </a:custGeom>
          <a:solidFill>
            <a:srgbClr val="40D096"/>
          </a:solidFill>
          <a:ln w="12700" algn="ctr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  <a:endParaRPr lang="zh-CN" altLang="en-US" sz="24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13676" name="直接连接符 17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V="1">
            <a:off x="1795463" y="1931988"/>
            <a:ext cx="166687" cy="176212"/>
          </a:xfrm>
          <a:prstGeom prst="line">
            <a:avLst/>
          </a:prstGeom>
          <a:noFill/>
          <a:ln w="28575" algn="ctr">
            <a:solidFill>
              <a:srgbClr val="D9F6EA"/>
            </a:solidFill>
            <a:miter lim="800000"/>
          </a:ln>
        </p:spPr>
      </p:cxnSp>
      <p:cxnSp>
        <p:nvCxnSpPr>
          <p:cNvPr id="113677" name="直接连接符 18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flipV="1">
            <a:off x="1971675" y="2459038"/>
            <a:ext cx="165100" cy="174625"/>
          </a:xfrm>
          <a:prstGeom prst="line">
            <a:avLst/>
          </a:prstGeom>
          <a:noFill/>
          <a:ln w="28575" algn="ctr">
            <a:solidFill>
              <a:srgbClr val="D9F6EA"/>
            </a:solidFill>
            <a:miter lim="800000"/>
          </a:ln>
        </p:spPr>
      </p:cxnSp>
      <p:cxnSp>
        <p:nvCxnSpPr>
          <p:cNvPr id="113678" name="直接连接符 19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 rot="16200000" flipV="1">
            <a:off x="2151857" y="2102643"/>
            <a:ext cx="165100" cy="176213"/>
          </a:xfrm>
          <a:prstGeom prst="line">
            <a:avLst/>
          </a:prstGeom>
          <a:noFill/>
          <a:ln w="28575" algn="ctr">
            <a:solidFill>
              <a:srgbClr val="D9F6EA"/>
            </a:solidFill>
            <a:miter lim="800000"/>
          </a:ln>
        </p:spPr>
      </p:cxnSp>
      <p:cxnSp>
        <p:nvCxnSpPr>
          <p:cNvPr id="113679" name="直接连接符 20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rot="16200000" flipV="1">
            <a:off x="1624807" y="2288381"/>
            <a:ext cx="166688" cy="174625"/>
          </a:xfrm>
          <a:prstGeom prst="line">
            <a:avLst/>
          </a:prstGeom>
          <a:noFill/>
          <a:ln w="28575" algn="ctr">
            <a:solidFill>
              <a:srgbClr val="D9F6EA"/>
            </a:solidFill>
            <a:miter lim="800000"/>
          </a:ln>
        </p:spPr>
      </p:cxnSp>
      <p:sp>
        <p:nvSpPr>
          <p:cNvPr id="113680" name="文本框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60308" y="2000250"/>
            <a:ext cx="3865562" cy="544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例病例诊疗过程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是否有不合理之处？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681" name="任意多边形 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20838" y="2760663"/>
            <a:ext cx="701675" cy="700087"/>
          </a:xfrm>
          <a:custGeom>
            <a:avLst/>
            <a:gdLst>
              <a:gd name="T0" fmla="*/ 219480 w 1120736"/>
              <a:gd name="T1" fmla="*/ 0 h 1120736"/>
              <a:gd name="T2" fmla="*/ 438960 w 1120736"/>
              <a:gd name="T3" fmla="*/ 218983 h 1120736"/>
              <a:gd name="T4" fmla="*/ 219480 w 1120736"/>
              <a:gd name="T5" fmla="*/ 437967 h 1120736"/>
              <a:gd name="T6" fmla="*/ 0 w 1120736"/>
              <a:gd name="T7" fmla="*/ 218983 h 1120736"/>
              <a:gd name="T8" fmla="*/ 0 60000 65536"/>
              <a:gd name="T9" fmla="*/ 0 60000 65536"/>
              <a:gd name="T10" fmla="*/ 0 60000 65536"/>
              <a:gd name="T11" fmla="*/ 0 60000 65536"/>
              <a:gd name="T12" fmla="*/ 0 w 1120736"/>
              <a:gd name="T13" fmla="*/ 0 h 1120736"/>
              <a:gd name="T14" fmla="*/ 1120736 w 1120736"/>
              <a:gd name="T15" fmla="*/ 1120736 h 11207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0736" h="1120736">
                <a:moveTo>
                  <a:pt x="560368" y="0"/>
                </a:moveTo>
                <a:lnTo>
                  <a:pt x="1120736" y="560368"/>
                </a:lnTo>
                <a:lnTo>
                  <a:pt x="560368" y="1120736"/>
                </a:lnTo>
                <a:lnTo>
                  <a:pt x="0" y="560368"/>
                </a:lnTo>
                <a:close/>
              </a:path>
            </a:pathLst>
          </a:custGeom>
          <a:solidFill>
            <a:srgbClr val="CAD40A"/>
          </a:solidFill>
          <a:ln w="12700" algn="ctr">
            <a:solidFill>
              <a:srgbClr val="FAFCC8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  <a:endParaRPr lang="zh-CN" altLang="en-US" sz="24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13682" name="直接连接符 7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flipV="1">
            <a:off x="1795463" y="2760663"/>
            <a:ext cx="166687" cy="174625"/>
          </a:xfrm>
          <a:prstGeom prst="line">
            <a:avLst/>
          </a:prstGeom>
          <a:noFill/>
          <a:ln w="28575" algn="ctr">
            <a:solidFill>
              <a:srgbClr val="FAFCC8"/>
            </a:solidFill>
            <a:miter lim="800000"/>
          </a:ln>
        </p:spPr>
      </p:cxnSp>
      <p:cxnSp>
        <p:nvCxnSpPr>
          <p:cNvPr id="113683" name="直接连接符 26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V="1">
            <a:off x="1971675" y="3286125"/>
            <a:ext cx="165100" cy="174625"/>
          </a:xfrm>
          <a:prstGeom prst="line">
            <a:avLst/>
          </a:prstGeom>
          <a:noFill/>
          <a:ln w="28575" algn="ctr">
            <a:solidFill>
              <a:srgbClr val="FAFCC8"/>
            </a:solidFill>
            <a:miter lim="800000"/>
          </a:ln>
        </p:spPr>
      </p:cxnSp>
      <p:cxnSp>
        <p:nvCxnSpPr>
          <p:cNvPr id="113684" name="直接连接符 27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 rot="16200000" flipV="1">
            <a:off x="2151857" y="2929731"/>
            <a:ext cx="165100" cy="176213"/>
          </a:xfrm>
          <a:prstGeom prst="line">
            <a:avLst/>
          </a:prstGeom>
          <a:noFill/>
          <a:ln w="28575" algn="ctr">
            <a:solidFill>
              <a:srgbClr val="FAFCC8"/>
            </a:solidFill>
            <a:miter lim="800000"/>
          </a:ln>
        </p:spPr>
      </p:cxnSp>
      <p:cxnSp>
        <p:nvCxnSpPr>
          <p:cNvPr id="113685" name="直接连接符 28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 rot="16200000" flipV="1">
            <a:off x="1624807" y="3115469"/>
            <a:ext cx="166687" cy="174625"/>
          </a:xfrm>
          <a:prstGeom prst="line">
            <a:avLst/>
          </a:prstGeom>
          <a:noFill/>
          <a:ln w="28575" algn="ctr">
            <a:solidFill>
              <a:srgbClr val="FAFCC8"/>
            </a:solidFill>
            <a:miter lim="800000"/>
          </a:ln>
        </p:spPr>
      </p:cxnSp>
      <p:sp>
        <p:nvSpPr>
          <p:cNvPr id="113686" name="文本框 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68563" y="2838133"/>
            <a:ext cx="5549900" cy="544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钙磷调节机制什么？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687" name="任意多边形 3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20838" y="3587750"/>
            <a:ext cx="701675" cy="700088"/>
          </a:xfrm>
          <a:custGeom>
            <a:avLst/>
            <a:gdLst>
              <a:gd name="T0" fmla="*/ 219480 w 1120736"/>
              <a:gd name="T1" fmla="*/ 0 h 1120736"/>
              <a:gd name="T2" fmla="*/ 438960 w 1120736"/>
              <a:gd name="T3" fmla="*/ 218984 h 1120736"/>
              <a:gd name="T4" fmla="*/ 219480 w 1120736"/>
              <a:gd name="T5" fmla="*/ 437967 h 1120736"/>
              <a:gd name="T6" fmla="*/ 0 w 1120736"/>
              <a:gd name="T7" fmla="*/ 218984 h 1120736"/>
              <a:gd name="T8" fmla="*/ 0 60000 65536"/>
              <a:gd name="T9" fmla="*/ 0 60000 65536"/>
              <a:gd name="T10" fmla="*/ 0 60000 65536"/>
              <a:gd name="T11" fmla="*/ 0 60000 65536"/>
              <a:gd name="T12" fmla="*/ 0 w 1120736"/>
              <a:gd name="T13" fmla="*/ 0 h 1120736"/>
              <a:gd name="T14" fmla="*/ 1120736 w 1120736"/>
              <a:gd name="T15" fmla="*/ 1120736 h 11207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0736" h="1120736">
                <a:moveTo>
                  <a:pt x="560368" y="0"/>
                </a:moveTo>
                <a:lnTo>
                  <a:pt x="1120736" y="560368"/>
                </a:lnTo>
                <a:lnTo>
                  <a:pt x="560368" y="1120736"/>
                </a:lnTo>
                <a:lnTo>
                  <a:pt x="0" y="560368"/>
                </a:lnTo>
                <a:close/>
              </a:path>
            </a:pathLst>
          </a:custGeom>
          <a:solidFill>
            <a:srgbClr val="FFBE16"/>
          </a:solidFill>
          <a:ln w="12700" algn="ctr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rgbClr val="FFFFFF"/>
                </a:solidFill>
                <a:latin typeface="Calibri" panose="020F0502020204030204" pitchFamily="34" charset="0"/>
              </a:rPr>
              <a:t>4</a:t>
            </a:r>
            <a:endParaRPr lang="zh-CN" altLang="en-US" sz="24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13688" name="直接连接符 33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 flipV="1">
            <a:off x="1795463" y="3587750"/>
            <a:ext cx="166687" cy="174625"/>
          </a:xfrm>
          <a:prstGeom prst="line">
            <a:avLst/>
          </a:prstGeom>
          <a:noFill/>
          <a:ln w="28575" algn="ctr">
            <a:solidFill>
              <a:srgbClr val="FFF2D0"/>
            </a:solidFill>
            <a:miter lim="800000"/>
          </a:ln>
        </p:spPr>
      </p:cxnSp>
      <p:cxnSp>
        <p:nvCxnSpPr>
          <p:cNvPr id="113689" name="直接连接符 34"/>
          <p:cNvCxnSpPr>
            <a:cxnSpLocks noChangeShapeType="1"/>
          </p:cNvCxnSpPr>
          <p:nvPr>
            <p:custDataLst>
              <p:tags r:id="rId21"/>
            </p:custDataLst>
          </p:nvPr>
        </p:nvCxnSpPr>
        <p:spPr bwMode="auto">
          <a:xfrm flipV="1">
            <a:off x="1971675" y="4113213"/>
            <a:ext cx="165100" cy="174625"/>
          </a:xfrm>
          <a:prstGeom prst="line">
            <a:avLst/>
          </a:prstGeom>
          <a:noFill/>
          <a:ln w="28575" algn="ctr">
            <a:solidFill>
              <a:srgbClr val="FFF2D0"/>
            </a:solidFill>
            <a:miter lim="800000"/>
          </a:ln>
        </p:spPr>
      </p:cxnSp>
      <p:cxnSp>
        <p:nvCxnSpPr>
          <p:cNvPr id="113690" name="直接连接符 35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 rot="16200000" flipV="1">
            <a:off x="2151063" y="3757612"/>
            <a:ext cx="166688" cy="176213"/>
          </a:xfrm>
          <a:prstGeom prst="line">
            <a:avLst/>
          </a:prstGeom>
          <a:noFill/>
          <a:ln w="28575" algn="ctr">
            <a:solidFill>
              <a:srgbClr val="FFF2D0"/>
            </a:solidFill>
            <a:miter lim="800000"/>
          </a:ln>
        </p:spPr>
      </p:cxnSp>
      <p:cxnSp>
        <p:nvCxnSpPr>
          <p:cNvPr id="113691" name="直接连接符 36"/>
          <p:cNvCxnSpPr>
            <a:cxnSpLocks noChangeShapeType="1"/>
          </p:cNvCxnSpPr>
          <p:nvPr>
            <p:custDataLst>
              <p:tags r:id="rId23"/>
            </p:custDataLst>
          </p:nvPr>
        </p:nvCxnSpPr>
        <p:spPr bwMode="auto">
          <a:xfrm rot="16200000" flipV="1">
            <a:off x="1625601" y="3943350"/>
            <a:ext cx="165100" cy="174625"/>
          </a:xfrm>
          <a:prstGeom prst="line">
            <a:avLst/>
          </a:prstGeom>
          <a:noFill/>
          <a:ln w="28575" algn="ctr">
            <a:solidFill>
              <a:srgbClr val="FFF2D0"/>
            </a:solidFill>
            <a:miter lim="800000"/>
          </a:ln>
        </p:spPr>
      </p:cxnSp>
      <p:sp>
        <p:nvSpPr>
          <p:cNvPr id="113692" name="文本框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68563" y="3654425"/>
            <a:ext cx="5518150" cy="544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高钙血症的病因分析及其鉴别诊断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7CCBB-9CC4-43D6-9745-863B045C5627}" type="slidenum">
              <a:rPr lang="zh-CN" altLang="en-US"/>
            </a:fld>
            <a:endParaRPr lang="zh-CN" altLang="en-US"/>
          </a:p>
        </p:txBody>
      </p:sp>
    </p:spTree>
    <p:custDataLst>
      <p:tags r:id="rId25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  <p:bldP spid="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0609263" y="6383338"/>
            <a:ext cx="8778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</a:rPr>
              <a:t>延时符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21510" y="1823720"/>
            <a:ext cx="5290820" cy="11988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 谢 观 赏</a:t>
            </a:r>
            <a:endParaRPr lang="en-US" altLang="zh-CN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078FE-CE1E-492E-8054-831CC08E1C45}" type="slidenum">
              <a:rPr lang="zh-CN" altLang="en-US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9638" y="206375"/>
            <a:ext cx="37490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病例</a:t>
            </a:r>
            <a:r>
              <a:rPr lang="en-US" altLang="zh-CN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乏力、纳差入院</a:t>
            </a:r>
            <a:endParaRPr lang="zh-CN" altLang="en-US" sz="2400" b="1" spc="3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22250" y="1149350"/>
            <a:ext cx="8594725" cy="2953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病例摘要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患者80岁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老年</a:t>
            </a:r>
            <a:r>
              <a:rPr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男性，因“乏力、纳差</a:t>
            </a:r>
            <a:r>
              <a:rPr 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余天</a:t>
            </a:r>
            <a:r>
              <a:rPr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”入住九江市都昌县中医院，查血钙3.08mmol/L，血肌酐295umol/L，考虑急性肾炎，高钙血症，给予补液、利尿等治疗20余天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，上述症状未见好转</a:t>
            </a:r>
            <a:r>
              <a:rPr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故家属带患者转至南昌大学第一附属医院就诊。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一般情况：发病以来患者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小时尿量少于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100ml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既往有糖尿病病史7年 ，脑梗死病史3年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。体格检查：生命体征平稳，神志清楚，心肺阴，腹软，无压痛、反跳痛、双下肢无水肿。</a:t>
            </a:r>
            <a:r>
              <a:rPr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（住院号：D01052691）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0609263" y="6383338"/>
            <a:ext cx="8778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</a:rPr>
              <a:t>延时符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1B39C-BEDC-4946-A6AE-66FD4011DCE7}" type="slidenum">
              <a:rPr lang="zh-CN" altLang="en-US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  <p:bldP spid="64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7643" y="1565803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1227138" y="3448050"/>
            <a:ext cx="274637" cy="274638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604963" y="3571875"/>
            <a:ext cx="136525" cy="13652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778000" y="3376613"/>
            <a:ext cx="274638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044700" y="3468688"/>
            <a:ext cx="138113" cy="138112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52500" y="3259138"/>
            <a:ext cx="274638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244600" y="3302000"/>
            <a:ext cx="138113" cy="138113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000250" y="3122613"/>
            <a:ext cx="274638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427413" y="1816100"/>
            <a:ext cx="274637" cy="29845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2244725" y="2741613"/>
            <a:ext cx="166688" cy="16827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182813" y="2935288"/>
            <a:ext cx="136525" cy="138112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427413" y="2974975"/>
            <a:ext cx="274637" cy="32702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2</a:t>
            </a:r>
            <a:endParaRPr lang="zh-CN" altLang="en-US" dirty="0"/>
          </a:p>
        </p:txBody>
      </p:sp>
      <p:cxnSp>
        <p:nvCxnSpPr>
          <p:cNvPr id="34" name="直接连接符 3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909638" y="206375"/>
            <a:ext cx="11049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  <a:r>
              <a:rPr lang="en-US" altLang="zh-CN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pic>
        <p:nvPicPr>
          <p:cNvPr id="35856" name="图片 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4525" y="1897063"/>
            <a:ext cx="133667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7" name="文本框 13"/>
          <p:cNvSpPr txBox="1">
            <a:spLocks noChangeArrowheads="1"/>
          </p:cNvSpPr>
          <p:nvPr/>
        </p:nvSpPr>
        <p:spPr bwMode="auto">
          <a:xfrm>
            <a:off x="3895725" y="1565275"/>
            <a:ext cx="3613150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什么原因引起患者乏力、纳差？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（病理生理机制）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858" name="文本框 15"/>
          <p:cNvSpPr txBox="1">
            <a:spLocks noChangeArrowheads="1"/>
          </p:cNvSpPr>
          <p:nvPr/>
        </p:nvSpPr>
        <p:spPr bwMode="auto">
          <a:xfrm>
            <a:off x="3894138" y="2700338"/>
            <a:ext cx="4054475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高钙血症的原因可能是什么？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肾功能异常的原因可能是什么？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还需要完善哪些相关信息来帮助诊断？需要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什么治疗？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30" grpId="0" bldLvl="0" animBg="1"/>
      <p:bldP spid="31" grpId="0" bldLvl="0" animBg="1"/>
      <p:bldP spid="32" grpId="0" bldLvl="0" animBg="1"/>
      <p:bldP spid="35" grpId="0" bldLvl="0" animBg="1"/>
      <p:bldP spid="40" grpId="0" bldLvl="0" animBg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>
          <a:xfrm>
            <a:off x="250825" y="700405"/>
            <a:ext cx="8836025" cy="3559810"/>
          </a:xfrm>
        </p:spPr>
        <p:txBody>
          <a:bodyPr/>
          <a:lstStyle/>
          <a:p>
            <a:pPr marL="271780" indent="-271780"/>
            <a:r>
              <a:rPr lang="zh-CN" altLang="en-US" sz="2400" b="1" smtClean="0">
                <a:solidFill>
                  <a:srgbClr val="FF0000"/>
                </a:solidFill>
                <a:sym typeface="+mn-ea"/>
              </a:rPr>
              <a:t>检验：</a:t>
            </a:r>
            <a:endParaRPr lang="zh-CN" altLang="en-US" sz="1800" b="1" smtClean="0">
              <a:solidFill>
                <a:srgbClr val="FF0000"/>
              </a:solidFill>
              <a:sym typeface="+mn-ea"/>
            </a:endParaRPr>
          </a:p>
          <a:p>
            <a:pPr marL="271780" indent="-271780">
              <a:buFont typeface="Arial" panose="020B0604020202020204" pitchFamily="34" charset="0"/>
              <a:buNone/>
            </a:pPr>
            <a:r>
              <a:rPr lang="zh-CN" altLang="en-US" sz="2000" smtClean="0">
                <a:sym typeface="+mn-ea"/>
              </a:rPr>
              <a:t>①血钙：3.08-3.33mmol/L（2.</a:t>
            </a:r>
            <a:r>
              <a:rPr lang="en-US" altLang="zh-CN" sz="2000" smtClean="0">
                <a:sym typeface="+mn-ea"/>
              </a:rPr>
              <a:t>2</a:t>
            </a:r>
            <a:r>
              <a:rPr lang="zh-CN" altLang="en-US" sz="2000" smtClean="0">
                <a:sym typeface="+mn-ea"/>
              </a:rPr>
              <a:t>5</a:t>
            </a:r>
            <a:r>
              <a:rPr lang="en-US" altLang="zh-CN" sz="2000" smtClean="0">
                <a:sym typeface="+mn-ea"/>
              </a:rPr>
              <a:t>-2.75</a:t>
            </a:r>
            <a:r>
              <a:rPr lang="zh-CN" altLang="en-US" sz="2000" smtClean="0">
                <a:sym typeface="+mn-ea"/>
              </a:rPr>
              <a:t>mmol/L）, 血磷：1.32-1.55mmol/L（0.85-1.51mmol/L）, PTH:&lt;1.0pg/mL（参考值</a:t>
            </a:r>
            <a:r>
              <a:rPr lang="zh-CN" altLang="en-US" sz="2000" smtClean="0">
                <a:sym typeface="+mn-ea"/>
              </a:rPr>
              <a:t>14.9-56.9pg/ml）;</a:t>
            </a:r>
            <a:endParaRPr lang="zh-CN" altLang="en-US" sz="2000" smtClean="0">
              <a:sym typeface="+mn-ea"/>
            </a:endParaRPr>
          </a:p>
          <a:p>
            <a:pPr marL="271780" indent="-271780" latinLnBrk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smtClean="0">
                <a:sym typeface="+mn-ea"/>
              </a:rPr>
              <a:t>②24小时尿总蛋白0.32g/24h，肌酐 396.1umol/L，糖化血红蛋白：8.1%；</a:t>
            </a:r>
            <a:endParaRPr lang="zh-CN" altLang="en-US" sz="2000" smtClean="0">
              <a:sym typeface="+mn-ea"/>
            </a:endParaRPr>
          </a:p>
          <a:p>
            <a:pPr marL="271780" indent="-271780" latinLnBrk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smtClean="0">
                <a:sym typeface="+mn-ea"/>
              </a:rPr>
              <a:t>③肿瘤指标：SCCA:2.68ng/mL，CA-125:58.18U/mL,铁蛋白：1165.4ug/L;血、尿常规、凝血功能、肝功能、血脂、风湿四项、抗CCP抗体、抗GBM抗体、ANA谱、ANCA、IgA、IgG、IgM、C3、C4大致正常。</a:t>
            </a:r>
            <a:endParaRPr lang="zh-CN" altLang="en-US" sz="2400" smtClean="0">
              <a:sym typeface="+mn-ea"/>
            </a:endParaRPr>
          </a:p>
          <a:p>
            <a:pPr marL="271780" indent="-271780">
              <a:buFont typeface="Arial" panose="020B0604020202020204" pitchFamily="34" charset="0"/>
              <a:buNone/>
            </a:pPr>
            <a:endParaRPr lang="zh-CN" altLang="en-US" sz="2000" b="1" smtClean="0">
              <a:solidFill>
                <a:srgbClr val="C00000"/>
              </a:solidFill>
              <a:sym typeface="+mn-ea"/>
            </a:endParaRPr>
          </a:p>
          <a:p>
            <a:pPr marL="271780" indent="-271780">
              <a:buFont typeface="Arial" panose="020B0604020202020204" pitchFamily="34" charset="0"/>
              <a:buNone/>
            </a:pPr>
            <a:endParaRPr lang="zh-CN" altLang="en-US" sz="2000" b="1" smtClean="0">
              <a:solidFill>
                <a:srgbClr val="C00000"/>
              </a:solidFill>
              <a:sym typeface="+mn-ea"/>
            </a:endParaRPr>
          </a:p>
          <a:p>
            <a:pPr marL="271780" indent="-271780">
              <a:buFont typeface="Arial" panose="020B0604020202020204" pitchFamily="34" charset="0"/>
              <a:buNone/>
            </a:pPr>
            <a:endParaRPr lang="zh-CN" altLang="en-US" sz="1800" smtClean="0"/>
          </a:p>
        </p:txBody>
      </p:sp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9638" y="206375"/>
            <a:ext cx="25831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入院后辅助检查</a:t>
            </a:r>
            <a:endParaRPr lang="zh-CN" altLang="en-US" sz="2400" b="1" spc="3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>
          <a:xfrm>
            <a:off x="250825" y="700405"/>
            <a:ext cx="8785225" cy="3907790"/>
          </a:xfrm>
        </p:spPr>
        <p:txBody>
          <a:bodyPr/>
          <a:lstStyle/>
          <a:p>
            <a:pPr marL="271780" indent="-271780"/>
            <a:r>
              <a:rPr lang="zh-CN" altLang="en-US" sz="2000" b="1" smtClean="0">
                <a:solidFill>
                  <a:srgbClr val="FF0000"/>
                </a:solidFill>
                <a:sym typeface="+mn-ea"/>
              </a:rPr>
              <a:t>检查</a:t>
            </a:r>
            <a:endParaRPr lang="zh-CN" altLang="en-US" sz="2000" b="1" smtClean="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2000" smtClean="0">
                <a:sym typeface="+mn-ea"/>
              </a:rPr>
              <a:t>①肾小球滤过率：左肾12.16ml/min、右肾10.45ml/min、总肾22.61ml/min。</a:t>
            </a:r>
            <a:endParaRPr lang="zh-CN" altLang="en-US" sz="2000" smtClean="0">
              <a:sym typeface="+mn-ea"/>
            </a:endParaRPr>
          </a:p>
          <a:p>
            <a:pPr marL="271780" indent="-271780" latinLnBrk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smtClean="0">
                <a:sym typeface="+mn-ea"/>
              </a:rPr>
              <a:t>②骨髓穿刺检查示：未见明显异常。</a:t>
            </a:r>
            <a:endParaRPr lang="zh-CN" altLang="en-US" sz="2000" smtClean="0">
              <a:sym typeface="+mn-ea"/>
            </a:endParaRPr>
          </a:p>
          <a:p>
            <a:pPr marL="271780" indent="-271780" latinLnBrk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smtClean="0">
                <a:sym typeface="+mn-ea"/>
              </a:rPr>
              <a:t>③腹部CT：1.胃角切迹处占位，考虑胃癌；2.大网膜、腹盆腔内及腹膜后、双侧腹股沟多发淋巴结肿大，提示转移可能；3.肝右叶囊肿；4.右肾积水，右输尿管中段显示不清，建议增强除外占位；5.双肾萎缩，左肾下盏结石。</a:t>
            </a:r>
            <a:endParaRPr lang="zh-CN" altLang="en-US" sz="2000" smtClean="0">
              <a:sym typeface="+mn-ea"/>
            </a:endParaRPr>
          </a:p>
          <a:p>
            <a:pPr marL="271780" indent="-271780" latinLnBrk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smtClean="0">
                <a:sym typeface="+mn-ea"/>
              </a:rPr>
              <a:t>④  眼底照相：右眼屈光间质混浊眼底模糊，左眼视盘盘周可见萎缩灶。</a:t>
            </a:r>
            <a:endParaRPr lang="zh-CN" altLang="en-US" sz="2000" smtClean="0">
              <a:sym typeface="+mn-ea"/>
            </a:endParaRPr>
          </a:p>
          <a:p>
            <a:pPr marL="271780" indent="-271780" latinLnBrk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smtClean="0">
                <a:sym typeface="+mn-ea"/>
              </a:rPr>
              <a:t>⑤心脏彩超示：心包积液，室壁运动未见明显异常。</a:t>
            </a:r>
            <a:endParaRPr lang="zh-CN" altLang="en-US" sz="1800" smtClean="0">
              <a:sym typeface="+mn-ea"/>
            </a:endParaRPr>
          </a:p>
          <a:p>
            <a:pPr marL="271780" indent="-271780">
              <a:buFont typeface="Arial" panose="020B0604020202020204" pitchFamily="34" charset="0"/>
              <a:buNone/>
            </a:pPr>
            <a:endParaRPr lang="zh-CN" altLang="en-US" sz="1800" smtClean="0">
              <a:sym typeface="+mn-ea"/>
            </a:endParaRPr>
          </a:p>
          <a:p>
            <a:pPr marL="271780" indent="-271780">
              <a:buFont typeface="Arial" panose="020B0604020202020204" pitchFamily="34" charset="0"/>
              <a:buNone/>
            </a:pPr>
            <a:endParaRPr lang="zh-CN" altLang="en-US" sz="2000" b="1" smtClean="0">
              <a:solidFill>
                <a:srgbClr val="C00000"/>
              </a:solidFill>
              <a:sym typeface="+mn-ea"/>
            </a:endParaRPr>
          </a:p>
          <a:p>
            <a:pPr marL="271780" indent="-271780">
              <a:buFont typeface="Arial" panose="020B0604020202020204" pitchFamily="34" charset="0"/>
              <a:buNone/>
            </a:pPr>
            <a:endParaRPr lang="zh-CN" altLang="en-US" sz="2000" b="1" smtClean="0">
              <a:solidFill>
                <a:srgbClr val="C00000"/>
              </a:solidFill>
              <a:sym typeface="+mn-ea"/>
            </a:endParaRPr>
          </a:p>
          <a:p>
            <a:pPr marL="271780" indent="-271780">
              <a:buFont typeface="Arial" panose="020B0604020202020204" pitchFamily="34" charset="0"/>
              <a:buNone/>
            </a:pPr>
            <a:endParaRPr lang="zh-CN" altLang="en-US" sz="1800" smtClean="0"/>
          </a:p>
        </p:txBody>
      </p:sp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9638" y="206375"/>
            <a:ext cx="25831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入院后辅助检查</a:t>
            </a:r>
            <a:endParaRPr lang="zh-CN" altLang="en-US" sz="2400" b="1" spc="3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a575743c86e20d1c223f3cf7c6f973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0500" y="521335"/>
            <a:ext cx="3604895" cy="4807585"/>
          </a:xfrm>
          <a:prstGeom prst="rect">
            <a:avLst/>
          </a:prstGeom>
        </p:spPr>
      </p:pic>
      <p:sp>
        <p:nvSpPr>
          <p:cNvPr id="30" name="椭圆 29"/>
          <p:cNvSpPr/>
          <p:nvPr/>
        </p:nvSpPr>
        <p:spPr>
          <a:xfrm>
            <a:off x="908050" y="1568450"/>
            <a:ext cx="276225" cy="29845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5" name="椭圆 34"/>
          <p:cNvSpPr/>
          <p:nvPr/>
        </p:nvSpPr>
        <p:spPr>
          <a:xfrm>
            <a:off x="922338" y="2789238"/>
            <a:ext cx="274637" cy="271462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2</a:t>
            </a:r>
            <a:endParaRPr lang="zh-CN" altLang="en-US" dirty="0"/>
          </a:p>
        </p:txBody>
      </p:sp>
      <p:cxnSp>
        <p:nvCxnSpPr>
          <p:cNvPr id="34" name="直接连接符 3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646113" y="242888"/>
            <a:ext cx="276225" cy="27463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909638" y="206375"/>
            <a:ext cx="10947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  <a:r>
              <a:rPr lang="en-US" altLang="zh-CN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 b="1" spc="3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4" name="文本框 13"/>
          <p:cNvSpPr txBox="1">
            <a:spLocks noChangeArrowheads="1"/>
          </p:cNvSpPr>
          <p:nvPr/>
        </p:nvSpPr>
        <p:spPr bwMode="auto">
          <a:xfrm>
            <a:off x="1375410" y="2671128"/>
            <a:ext cx="468947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患者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还应完善哪些检查？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8135" name="文本框 16"/>
          <p:cNvSpPr txBox="1">
            <a:spLocks noChangeArrowheads="1"/>
          </p:cNvSpPr>
          <p:nvPr/>
        </p:nvSpPr>
        <p:spPr bwMode="auto">
          <a:xfrm>
            <a:off x="1375410" y="1568450"/>
            <a:ext cx="569753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根据目前的信息，请为患者做出可能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的诊断。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5" grpId="0" bldLvl="0" animBg="1"/>
      <p:bldP spid="40" grpId="0" bldLvl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/>
          </p:cNvSpPr>
          <p:nvPr>
            <p:ph type="body" idx="4294967295"/>
          </p:nvPr>
        </p:nvSpPr>
        <p:spPr>
          <a:xfrm>
            <a:off x="548005" y="791845"/>
            <a:ext cx="8229600" cy="3394075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 sz="2000" b="1" smtClean="0">
                <a:solidFill>
                  <a:srgbClr val="FF0000"/>
                </a:solidFill>
              </a:rPr>
              <a:t>主要</a:t>
            </a:r>
            <a:r>
              <a:rPr lang="zh-CN" altLang="en-US" sz="2000" b="1" smtClean="0">
                <a:solidFill>
                  <a:srgbClr val="FF0000"/>
                </a:solidFill>
              </a:rPr>
              <a:t>诊断：胃癌？骨继发性恶性肿瘤？</a:t>
            </a:r>
            <a:endParaRPr lang="zh-CN" altLang="en-US" sz="2000" b="1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000" smtClean="0"/>
              <a:t>诊断依据：</a:t>
            </a:r>
            <a:endParaRPr lang="zh-CN" altLang="en-US" sz="2000" smtClean="0"/>
          </a:p>
          <a:p>
            <a:pPr>
              <a:lnSpc>
                <a:spcPct val="110000"/>
              </a:lnSpc>
            </a:pPr>
            <a:r>
              <a:rPr lang="zh-CN" altLang="en-US" sz="2000" smtClean="0"/>
              <a:t>1、血钙：3.08-3.33mmol/L（&gt;2.75mmol/L）;血磷：1.32-1.55mmol/L（0.85-1.51mmol/L）；</a:t>
            </a:r>
            <a:endParaRPr lang="zh-CN" altLang="en-US" sz="2000" smtClean="0"/>
          </a:p>
          <a:p>
            <a:pPr>
              <a:lnSpc>
                <a:spcPct val="110000"/>
              </a:lnSpc>
            </a:pPr>
            <a:r>
              <a:rPr lang="zh-CN" altLang="en-US" sz="2000" smtClean="0"/>
              <a:t>2、PTH&lt;1.0pg/mL （正常为14.9-56.9pg/ml）；</a:t>
            </a:r>
            <a:endParaRPr lang="zh-CN" altLang="en-US" sz="2000" smtClean="0"/>
          </a:p>
          <a:p>
            <a:pPr>
              <a:lnSpc>
                <a:spcPct val="110000"/>
              </a:lnSpc>
            </a:pPr>
            <a:r>
              <a:rPr lang="zh-CN" altLang="en-US" sz="2000" smtClean="0"/>
              <a:t>3、腹部CT：1.胃角切迹处占位，考虑胃癌；2.大网膜、腹盆腔内及腹膜后、双侧腹股沟多发淋巴结肿大，提示转移可能；</a:t>
            </a:r>
            <a:endParaRPr lang="zh-CN" altLang="en-US" sz="2000" smtClean="0"/>
          </a:p>
          <a:p>
            <a:pPr>
              <a:lnSpc>
                <a:spcPct val="110000"/>
              </a:lnSpc>
            </a:pPr>
            <a:r>
              <a:rPr lang="zh-CN" altLang="en-US" sz="2000" smtClean="0">
                <a:solidFill>
                  <a:srgbClr val="FF0000"/>
                </a:solidFill>
              </a:rPr>
              <a:t>需完善的检查：</a:t>
            </a:r>
            <a:r>
              <a:rPr lang="zh-CN" altLang="en-US" sz="2000" smtClean="0"/>
              <a:t>胃镜检查及活检，骨扫描明确诊断，有条件可测</a:t>
            </a:r>
            <a:r>
              <a:rPr lang="en-US" altLang="zh-CN" sz="2000" smtClean="0"/>
              <a:t>PTHrP(PTH</a:t>
            </a:r>
            <a:r>
              <a:rPr lang="zh-CN" altLang="en-US" sz="2000" smtClean="0"/>
              <a:t>相关蛋白</a:t>
            </a:r>
            <a:r>
              <a:rPr lang="en-US" altLang="zh-CN" sz="2000" smtClean="0"/>
              <a:t>)</a:t>
            </a:r>
            <a:r>
              <a:rPr lang="zh-CN" altLang="en-US" sz="2000" smtClean="0"/>
              <a:t>、1,25（ＯＨ）</a:t>
            </a:r>
            <a:r>
              <a:rPr lang="zh-CN" altLang="en-US" sz="2000" baseline="-25000" smtClean="0">
                <a:solidFill>
                  <a:schemeClr val="tx1"/>
                </a:solidFill>
                <a:uFillTx/>
              </a:rPr>
              <a:t>２</a:t>
            </a:r>
            <a:r>
              <a:rPr lang="zh-CN" altLang="en-US" sz="2000" smtClean="0"/>
              <a:t>Ｄ</a:t>
            </a:r>
            <a:r>
              <a:rPr lang="zh-CN" altLang="en-US" sz="2000" baseline="-25000" smtClean="0">
                <a:solidFill>
                  <a:schemeClr val="tx1"/>
                </a:solidFill>
                <a:uFillTx/>
              </a:rPr>
              <a:t>３</a:t>
            </a:r>
            <a:r>
              <a:rPr lang="zh-CN" altLang="en-US" sz="2000" smtClean="0"/>
              <a:t> </a:t>
            </a:r>
            <a:r>
              <a:rPr lang="zh-CN" altLang="en-US" sz="2000" smtClean="0"/>
              <a:t>。</a:t>
            </a:r>
            <a:endParaRPr lang="zh-CN" altLang="en-US" sz="2000" smtClean="0"/>
          </a:p>
        </p:txBody>
      </p:sp>
    </p:spTree>
  </p:cSld>
  <p:clrMapOvr>
    <a:masterClrMapping/>
  </p:clrMapOvr>
  <p:transition spd="slow" advClick="0" advTm="0">
    <p:blinds dir="vert"/>
  </p:transition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SELECTED" val="True"/>
</p:tagLst>
</file>

<file path=ppt/tags/tag11.xml><?xml version="1.0" encoding="utf-8"?>
<p:tagLst xmlns:p="http://schemas.openxmlformats.org/presentationml/2006/main">
  <p:tag name="SELECTED" val="True"/>
</p:tagLst>
</file>

<file path=ppt/tags/tag12.xml><?xml version="1.0" encoding="utf-8"?>
<p:tagLst xmlns:p="http://schemas.openxmlformats.org/presentationml/2006/main">
  <p:tag name="SELECTED" val="True"/>
</p:tagLst>
</file>

<file path=ppt/tags/tag13.xml><?xml version="1.0" encoding="utf-8"?>
<p:tagLst xmlns:p="http://schemas.openxmlformats.org/presentationml/2006/main">
  <p:tag name="SELECTED" val="True"/>
</p:tagLst>
</file>

<file path=ppt/tags/tag14.xml><?xml version="1.0" encoding="utf-8"?>
<p:tagLst xmlns:p="http://schemas.openxmlformats.org/presentationml/2006/main">
  <p:tag name="SELECTED" val="True"/>
</p:tagLst>
</file>

<file path=ppt/tags/tag15.xml><?xml version="1.0" encoding="utf-8"?>
<p:tagLst xmlns:p="http://schemas.openxmlformats.org/presentationml/2006/main">
  <p:tag name="SELECTED" val="True"/>
</p:tagLst>
</file>

<file path=ppt/tags/tag16.xml><?xml version="1.0" encoding="utf-8"?>
<p:tagLst xmlns:p="http://schemas.openxmlformats.org/presentationml/2006/main">
  <p:tag name="SELECTED" val="True"/>
</p:tagLst>
</file>

<file path=ppt/tags/tag17.xml><?xml version="1.0" encoding="utf-8"?>
<p:tagLst xmlns:p="http://schemas.openxmlformats.org/presentationml/2006/main">
  <p:tag name="SELECTED" val="True"/>
</p:tagLst>
</file>

<file path=ppt/tags/tag18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i"/>
  <p:tag name="KSO_WM_UNIT_INDEX" val="1_1"/>
  <p:tag name="KSO_WM_UNIT_ID" val="259*m_i*1_1"/>
  <p:tag name="KSO_WM_UNIT_CLEAR" val="1"/>
  <p:tag name="KSO_WM_UNIT_LAYERLEVEL" val="1_1"/>
  <p:tag name="KSO_WM_BEAUTIFY_FLAG" val="#wm#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i"/>
  <p:tag name="KSO_WM_UNIT_INDEX" val="1_2"/>
  <p:tag name="KSO_WM_UNIT_ID" val="259*m_i*1_2"/>
  <p:tag name="KSO_WM_UNIT_CLEAR" val="1"/>
  <p:tag name="KSO_WM_UNIT_LAYERLEVEL" val="1_1"/>
  <p:tag name="KSO_WM_BEAUTIFY_FLAG" val="#wm#"/>
  <p:tag name="KSO_WM_DIAGRAM_GROUP_CODE" val="m1-1"/>
  <p:tag name="KSO_WM_UNIT_LINE_FORE_SCHEMECOLOR_INDEX" val="5"/>
  <p:tag name="KSO_WM_UNIT_LINE_FILL_TYPE" val="2"/>
</p:tagLst>
</file>

<file path=ppt/tags/tag2.xml><?xml version="1.0" encoding="utf-8"?>
<p:tagLst xmlns:p="http://schemas.openxmlformats.org/presentationml/2006/main">
  <p:tag name="SELECTED" val="True"/>
</p:tagLst>
</file>

<file path=ppt/tags/tag20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i"/>
  <p:tag name="KSO_WM_UNIT_INDEX" val="1_3"/>
  <p:tag name="KSO_WM_UNIT_ID" val="259*m_i*1_3"/>
  <p:tag name="KSO_WM_UNIT_CLEAR" val="1"/>
  <p:tag name="KSO_WM_UNIT_LAYERLEVEL" val="1_1"/>
  <p:tag name="KSO_WM_BEAUTIFY_FLAG" val="#wm#"/>
  <p:tag name="KSO_WM_DIAGRAM_GROUP_CODE" val="m1-1"/>
  <p:tag name="KSO_WM_UNIT_LINE_FORE_SCHEMECOLOR_INDEX" val="5"/>
  <p:tag name="KSO_WM_UNIT_LINE_FILL_TYPE" val="2"/>
</p:tagLst>
</file>

<file path=ppt/tags/tag21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i"/>
  <p:tag name="KSO_WM_UNIT_INDEX" val="1_4"/>
  <p:tag name="KSO_WM_UNIT_ID" val="259*m_i*1_4"/>
  <p:tag name="KSO_WM_UNIT_CLEAR" val="1"/>
  <p:tag name="KSO_WM_UNIT_LAYERLEVEL" val="1_1"/>
  <p:tag name="KSO_WM_BEAUTIFY_FLAG" val="#wm#"/>
  <p:tag name="KSO_WM_DIAGRAM_GROUP_CODE" val="m1-1"/>
  <p:tag name="KSO_WM_UNIT_LINE_FORE_SCHEMECOLOR_INDEX" val="5"/>
  <p:tag name="KSO_WM_UNIT_LINE_FILL_TYPE" val="2"/>
</p:tagLst>
</file>

<file path=ppt/tags/tag22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i"/>
  <p:tag name="KSO_WM_UNIT_INDEX" val="1_5"/>
  <p:tag name="KSO_WM_UNIT_ID" val="259*m_i*1_5"/>
  <p:tag name="KSO_WM_UNIT_CLEAR" val="1"/>
  <p:tag name="KSO_WM_UNIT_LAYERLEVEL" val="1_1"/>
  <p:tag name="KSO_WM_BEAUTIFY_FLAG" val="#wm#"/>
  <p:tag name="KSO_WM_DIAGRAM_GROUP_CODE" val="m1-1"/>
  <p:tag name="KSO_WM_UNIT_LINE_FORE_SCHEMECOLOR_INDEX" val="5"/>
  <p:tag name="KSO_WM_UNIT_LINE_FILL_TYPE" val="2"/>
</p:tagLst>
</file>

<file path=ppt/tags/tag23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h_f"/>
  <p:tag name="KSO_WM_UNIT_INDEX" val="1_1_1"/>
  <p:tag name="KSO_WM_UNIT_ID" val="259*m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" val="LOREM IPSUM DOLOR SIT AMET, CONSECTETUR ADIPISICING ELIT, SED"/>
  <p:tag name="KSO_WM_BEAUTIFY_FLAG" val="#wm#"/>
  <p:tag name="KSO_WM_DIAGRAM_GROUP_CODE" val="m1-1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i"/>
  <p:tag name="KSO_WM_UNIT_INDEX" val="1_6"/>
  <p:tag name="KSO_WM_UNIT_ID" val="259*m_i*1_6"/>
  <p:tag name="KSO_WM_UNIT_CLEAR" val="1"/>
  <p:tag name="KSO_WM_UNIT_LAYERLEVEL" val="1_1"/>
  <p:tag name="KSO_WM_BEAUTIFY_FLAG" val="#wm#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25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i"/>
  <p:tag name="KSO_WM_UNIT_INDEX" val="1_7"/>
  <p:tag name="KSO_WM_UNIT_ID" val="259*m_i*1_7"/>
  <p:tag name="KSO_WM_UNIT_CLEAR" val="1"/>
  <p:tag name="KSO_WM_UNIT_LAYERLEVEL" val="1_1"/>
  <p:tag name="KSO_WM_BEAUTIFY_FLAG" val="#wm#"/>
  <p:tag name="KSO_WM_DIAGRAM_GROUP_CODE" val="m1-1"/>
  <p:tag name="KSO_WM_UNIT_LINE_FORE_SCHEMECOLOR_INDEX" val="6"/>
  <p:tag name="KSO_WM_UNIT_LINE_FILL_TYPE" val="2"/>
</p:tagLst>
</file>

<file path=ppt/tags/tag26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i"/>
  <p:tag name="KSO_WM_UNIT_INDEX" val="1_8"/>
  <p:tag name="KSO_WM_UNIT_ID" val="259*m_i*1_8"/>
  <p:tag name="KSO_WM_UNIT_CLEAR" val="1"/>
  <p:tag name="KSO_WM_UNIT_LAYERLEVEL" val="1_1"/>
  <p:tag name="KSO_WM_BEAUTIFY_FLAG" val="#wm#"/>
  <p:tag name="KSO_WM_DIAGRAM_GROUP_CODE" val="m1-1"/>
  <p:tag name="KSO_WM_UNIT_LINE_FORE_SCHEMECOLOR_INDEX" val="6"/>
  <p:tag name="KSO_WM_UNIT_LINE_FILL_TYPE" val="2"/>
</p:tagLst>
</file>

<file path=ppt/tags/tag27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i"/>
  <p:tag name="KSO_WM_UNIT_INDEX" val="1_9"/>
  <p:tag name="KSO_WM_UNIT_ID" val="259*m_i*1_9"/>
  <p:tag name="KSO_WM_UNIT_CLEAR" val="1"/>
  <p:tag name="KSO_WM_UNIT_LAYERLEVEL" val="1_1"/>
  <p:tag name="KSO_WM_BEAUTIFY_FLAG" val="#wm#"/>
  <p:tag name="KSO_WM_DIAGRAM_GROUP_CODE" val="m1-1"/>
  <p:tag name="KSO_WM_UNIT_LINE_FORE_SCHEMECOLOR_INDEX" val="6"/>
  <p:tag name="KSO_WM_UNIT_LINE_FILL_TYPE" val="2"/>
</p:tagLst>
</file>

<file path=ppt/tags/tag28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i"/>
  <p:tag name="KSO_WM_UNIT_INDEX" val="1_10"/>
  <p:tag name="KSO_WM_UNIT_ID" val="259*m_i*1_10"/>
  <p:tag name="KSO_WM_UNIT_CLEAR" val="1"/>
  <p:tag name="KSO_WM_UNIT_LAYERLEVEL" val="1_1"/>
  <p:tag name="KSO_WM_BEAUTIFY_FLAG" val="#wm#"/>
  <p:tag name="KSO_WM_DIAGRAM_GROUP_CODE" val="m1-1"/>
  <p:tag name="KSO_WM_UNIT_LINE_FORE_SCHEMECOLOR_INDEX" val="6"/>
  <p:tag name="KSO_WM_UNIT_LINE_FILL_TYPE" val="2"/>
</p:tagLst>
</file>

<file path=ppt/tags/tag29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h_f"/>
  <p:tag name="KSO_WM_UNIT_INDEX" val="1_2_1"/>
  <p:tag name="KSO_WM_UNIT_ID" val="259*m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" val="LOREM IPSUM DOLOR SIT AMET, CONSECTETUR ADIPISICING ELIT, SED"/>
  <p:tag name="KSO_WM_BEAUTIFY_FLAG" val="#wm#"/>
  <p:tag name="KSO_WM_DIAGRAM_GROUP_CODE" val="m1-1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SELECTED" val="True"/>
</p:tagLst>
</file>

<file path=ppt/tags/tag30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i"/>
  <p:tag name="KSO_WM_UNIT_INDEX" val="1_11"/>
  <p:tag name="KSO_WM_UNIT_ID" val="259*m_i*1_11"/>
  <p:tag name="KSO_WM_UNIT_CLEAR" val="1"/>
  <p:tag name="KSO_WM_UNIT_LAYERLEVEL" val="1_1"/>
  <p:tag name="KSO_WM_BEAUTIFY_FLAG" val="#wm#"/>
  <p:tag name="KSO_WM_DIAGRAM_GROUP_CODE" val="m1-1"/>
  <p:tag name="KSO_WM_UNIT_FILL_FORE_SCHEMECOLOR_INDEX" val="7"/>
  <p:tag name="KSO_WM_UNIT_FILL_TYPE" val="1"/>
  <p:tag name="KSO_WM_UNIT_LINE_FORE_SCHEMECOLOR_INDEX" val="7"/>
  <p:tag name="KSO_WM_UNIT_LINE_FILL_TYPE" val="2"/>
  <p:tag name="KSO_WM_UNIT_TEXT_FILL_FORE_SCHEMECOLOR_INDEX" val="14"/>
  <p:tag name="KSO_WM_UNIT_TEXT_FILL_TYPE" val="1"/>
</p:tagLst>
</file>

<file path=ppt/tags/tag31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i"/>
  <p:tag name="KSO_WM_UNIT_INDEX" val="1_12"/>
  <p:tag name="KSO_WM_UNIT_ID" val="259*m_i*1_12"/>
  <p:tag name="KSO_WM_UNIT_CLEAR" val="1"/>
  <p:tag name="KSO_WM_UNIT_LAYERLEVEL" val="1_1"/>
  <p:tag name="KSO_WM_BEAUTIFY_FLAG" val="#wm#"/>
  <p:tag name="KSO_WM_DIAGRAM_GROUP_CODE" val="m1-1"/>
  <p:tag name="KSO_WM_UNIT_LINE_FORE_SCHEMECOLOR_INDEX" val="7"/>
  <p:tag name="KSO_WM_UNIT_LINE_FILL_TYPE" val="2"/>
</p:tagLst>
</file>

<file path=ppt/tags/tag32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i"/>
  <p:tag name="KSO_WM_UNIT_INDEX" val="1_13"/>
  <p:tag name="KSO_WM_UNIT_ID" val="259*m_i*1_13"/>
  <p:tag name="KSO_WM_UNIT_CLEAR" val="1"/>
  <p:tag name="KSO_WM_UNIT_LAYERLEVEL" val="1_1"/>
  <p:tag name="KSO_WM_BEAUTIFY_FLAG" val="#wm#"/>
  <p:tag name="KSO_WM_DIAGRAM_GROUP_CODE" val="m1-1"/>
  <p:tag name="KSO_WM_UNIT_LINE_FORE_SCHEMECOLOR_INDEX" val="7"/>
  <p:tag name="KSO_WM_UNIT_LINE_FILL_TYPE" val="2"/>
</p:tagLst>
</file>

<file path=ppt/tags/tag33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i"/>
  <p:tag name="KSO_WM_UNIT_INDEX" val="1_14"/>
  <p:tag name="KSO_WM_UNIT_ID" val="259*m_i*1_14"/>
  <p:tag name="KSO_WM_UNIT_CLEAR" val="1"/>
  <p:tag name="KSO_WM_UNIT_LAYERLEVEL" val="1_1"/>
  <p:tag name="KSO_WM_BEAUTIFY_FLAG" val="#wm#"/>
  <p:tag name="KSO_WM_DIAGRAM_GROUP_CODE" val="m1-1"/>
  <p:tag name="KSO_WM_UNIT_LINE_FORE_SCHEMECOLOR_INDEX" val="7"/>
  <p:tag name="KSO_WM_UNIT_LINE_FILL_TYPE" val="2"/>
</p:tagLst>
</file>

<file path=ppt/tags/tag34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i"/>
  <p:tag name="KSO_WM_UNIT_INDEX" val="1_15"/>
  <p:tag name="KSO_WM_UNIT_ID" val="259*m_i*1_15"/>
  <p:tag name="KSO_WM_UNIT_CLEAR" val="1"/>
  <p:tag name="KSO_WM_UNIT_LAYERLEVEL" val="1_1"/>
  <p:tag name="KSO_WM_BEAUTIFY_FLAG" val="#wm#"/>
  <p:tag name="KSO_WM_DIAGRAM_GROUP_CODE" val="m1-1"/>
  <p:tag name="KSO_WM_UNIT_LINE_FORE_SCHEMECOLOR_INDEX" val="7"/>
  <p:tag name="KSO_WM_UNIT_LINE_FILL_TYPE" val="2"/>
</p:tagLst>
</file>

<file path=ppt/tags/tag35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h_f"/>
  <p:tag name="KSO_WM_UNIT_INDEX" val="1_3_1"/>
  <p:tag name="KSO_WM_UNIT_ID" val="259*m_h_f*1_3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" val="LOREM IPSUM DOLOR SIT AMET, CONSECTETUR ADIPISICING ELIT, SED"/>
  <p:tag name="KSO_WM_BEAUTIFY_FLAG" val="#wm#"/>
  <p:tag name="KSO_WM_DIAGRAM_GROUP_CODE" val="m1-1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i"/>
  <p:tag name="KSO_WM_UNIT_INDEX" val="1_16"/>
  <p:tag name="KSO_WM_UNIT_ID" val="259*m_i*1_16"/>
  <p:tag name="KSO_WM_UNIT_CLEAR" val="1"/>
  <p:tag name="KSO_WM_UNIT_LAYERLEVEL" val="1_1"/>
  <p:tag name="KSO_WM_BEAUTIFY_FLAG" val="#wm#"/>
  <p:tag name="KSO_WM_DIAGRAM_GROUP_CODE" val="m1-1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37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i"/>
  <p:tag name="KSO_WM_UNIT_INDEX" val="1_17"/>
  <p:tag name="KSO_WM_UNIT_ID" val="259*m_i*1_17"/>
  <p:tag name="KSO_WM_UNIT_CLEAR" val="1"/>
  <p:tag name="KSO_WM_UNIT_LAYERLEVEL" val="1_1"/>
  <p:tag name="KSO_WM_BEAUTIFY_FLAG" val="#wm#"/>
  <p:tag name="KSO_WM_DIAGRAM_GROUP_CODE" val="m1-1"/>
  <p:tag name="KSO_WM_UNIT_LINE_FORE_SCHEMECOLOR_INDEX" val="8"/>
  <p:tag name="KSO_WM_UNIT_LINE_FILL_TYPE" val="2"/>
</p:tagLst>
</file>

<file path=ppt/tags/tag38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i"/>
  <p:tag name="KSO_WM_UNIT_INDEX" val="1_18"/>
  <p:tag name="KSO_WM_UNIT_ID" val="259*m_i*1_18"/>
  <p:tag name="KSO_WM_UNIT_CLEAR" val="1"/>
  <p:tag name="KSO_WM_UNIT_LAYERLEVEL" val="1_1"/>
  <p:tag name="KSO_WM_BEAUTIFY_FLAG" val="#wm#"/>
  <p:tag name="KSO_WM_DIAGRAM_GROUP_CODE" val="m1-1"/>
  <p:tag name="KSO_WM_UNIT_LINE_FORE_SCHEMECOLOR_INDEX" val="8"/>
  <p:tag name="KSO_WM_UNIT_LINE_FILL_TYPE" val="2"/>
</p:tagLst>
</file>

<file path=ppt/tags/tag39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i"/>
  <p:tag name="KSO_WM_UNIT_INDEX" val="1_19"/>
  <p:tag name="KSO_WM_UNIT_ID" val="259*m_i*1_19"/>
  <p:tag name="KSO_WM_UNIT_CLEAR" val="1"/>
  <p:tag name="KSO_WM_UNIT_LAYERLEVEL" val="1_1"/>
  <p:tag name="KSO_WM_BEAUTIFY_FLAG" val="#wm#"/>
  <p:tag name="KSO_WM_DIAGRAM_GROUP_CODE" val="m1-1"/>
  <p:tag name="KSO_WM_UNIT_LINE_FORE_SCHEMECOLOR_INDEX" val="8"/>
  <p:tag name="KSO_WM_UNIT_LINE_FILL_TYPE" val="2"/>
</p:tagLst>
</file>

<file path=ppt/tags/tag4.xml><?xml version="1.0" encoding="utf-8"?>
<p:tagLst xmlns:p="http://schemas.openxmlformats.org/presentationml/2006/main">
  <p:tag name="SELECTED" val="True"/>
</p:tagLst>
</file>

<file path=ppt/tags/tag40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i"/>
  <p:tag name="KSO_WM_UNIT_INDEX" val="1_20"/>
  <p:tag name="KSO_WM_UNIT_ID" val="259*m_i*1_20"/>
  <p:tag name="KSO_WM_UNIT_CLEAR" val="1"/>
  <p:tag name="KSO_WM_UNIT_LAYERLEVEL" val="1_1"/>
  <p:tag name="KSO_WM_BEAUTIFY_FLAG" val="#wm#"/>
  <p:tag name="KSO_WM_DIAGRAM_GROUP_CODE" val="m1-1"/>
  <p:tag name="KSO_WM_UNIT_LINE_FORE_SCHEMECOLOR_INDEX" val="8"/>
  <p:tag name="KSO_WM_UNIT_LINE_FILL_TYPE" val="2"/>
</p:tagLst>
</file>

<file path=ppt/tags/tag41.xml><?xml version="1.0" encoding="utf-8"?>
<p:tagLst xmlns:p="http://schemas.openxmlformats.org/presentationml/2006/main">
  <p:tag name="KSO_WM_TAG_VERSION" val="1.0"/>
  <p:tag name="KSO_WM_TEMPLATE_CATEGORY" val="diagram"/>
  <p:tag name="KSO_WM_TEMPLATE_INDEX" val="160431"/>
  <p:tag name="KSO_WM_UNIT_TYPE" val="m_h_f"/>
  <p:tag name="KSO_WM_UNIT_INDEX" val="1_4_1"/>
  <p:tag name="KSO_WM_UNIT_ID" val="259*m_h_f*1_4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" val="LOREM IPSUM DOLOR SIT AMET, CONSECTETUR ADIPISICING ELIT, SED"/>
  <p:tag name="KSO_WM_BEAUTIFY_FLAG" val="#wm#"/>
  <p:tag name="KSO_WM_DIAGRAM_GROUP_CODE" val="m1-1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SELECTED" val="True"/>
</p:tagLst>
</file>

<file path=ppt/tags/tag43.xml><?xml version="1.0" encoding="utf-8"?>
<p:tagLst xmlns:p="http://schemas.openxmlformats.org/presentationml/2006/main">
  <p:tag name="SELECTED" val="True"/>
</p:tagLst>
</file>

<file path=ppt/tags/tag5.xml><?xml version="1.0" encoding="utf-8"?>
<p:tagLst xmlns:p="http://schemas.openxmlformats.org/presentationml/2006/main">
  <p:tag name="SELECTED" val="True"/>
</p:tagLst>
</file>

<file path=ppt/tags/tag6.xml><?xml version="1.0" encoding="utf-8"?>
<p:tagLst xmlns:p="http://schemas.openxmlformats.org/presentationml/2006/main">
  <p:tag name="SELECTED" val="True"/>
</p:tagLst>
</file>

<file path=ppt/tags/tag7.xml><?xml version="1.0" encoding="utf-8"?>
<p:tagLst xmlns:p="http://schemas.openxmlformats.org/presentationml/2006/main">
  <p:tag name="SELECTED" val="True"/>
</p:tagLst>
</file>

<file path=ppt/tags/tag8.xml><?xml version="1.0" encoding="utf-8"?>
<p:tagLst xmlns:p="http://schemas.openxmlformats.org/presentationml/2006/main">
  <p:tag name="SELECTED" val="True"/>
</p:tagLst>
</file>

<file path=ppt/tags/tag9.xml><?xml version="1.0" encoding="utf-8"?>
<p:tagLst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清风素材 https://12sc.taobao.com/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lang="zh-CN" altLang="en-US" dirty="0" smtClean="0">
            <a:latin typeface="微软雅黑" panose="020B0503020204020204" pitchFamily="34" charset="-122"/>
            <a:ea typeface="微软雅黑" panose="020B0503020204020204" pitchFamily="34" charset="-122"/>
            <a:sym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4505</Words>
  <Application>WPS 演示</Application>
  <PresentationFormat>全屏显示(16:9)</PresentationFormat>
  <Paragraphs>384</Paragraphs>
  <Slides>33</Slides>
  <Notes>45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Calibri</vt:lpstr>
      <vt:lpstr>方正超粗黑简体</vt:lpstr>
      <vt:lpstr>方正兰亭细黑_GBK</vt:lpstr>
      <vt:lpstr>黑体</vt:lpstr>
      <vt:lpstr>Arial Unicode MS</vt:lpstr>
      <vt:lpstr>Watford DB</vt:lpstr>
      <vt:lpstr>造字工房劲黑（非商用）常规体</vt:lpstr>
      <vt:lpstr>仿宋</vt:lpstr>
      <vt:lpstr>Wingdings</vt:lpstr>
      <vt:lpstr>清风素材 https://12sc.taobao.com/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www.microsoft.com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1111111111</dc:title>
  <dc:creator>清风素材; User</dc:creator>
  <cp:keywords>12sc.taobao.com</cp:keywords>
  <dc:description>12sc.taobao.com</dc:description>
  <dc:subject>12sc.taobao.com</dc:subject>
  <cp:category>12sc.taobao.com</cp:category>
  <cp:lastModifiedBy>zhiwei zhong</cp:lastModifiedBy>
  <cp:revision>386</cp:revision>
  <dcterms:created xsi:type="dcterms:W3CDTF">2015-01-23T04:02:00Z</dcterms:created>
  <dcterms:modified xsi:type="dcterms:W3CDTF">2019-10-27T12:19:22Z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