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notesSlides/notesSlide20.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Layouts/slideLayout59.xml" ContentType="application/vnd.openxmlformats-officedocument.presentationml.slideLayout+xml"/>
  <Override PartName="/ppt/charts/chart2.xml" ContentType="application/vnd.openxmlformats-officedocument.drawingml.char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6.xml" ContentType="application/vnd.openxmlformats-officedocument.drawingml.char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34" r:id="rId2"/>
    <p:sldId id="535" r:id="rId3"/>
    <p:sldId id="536" r:id="rId4"/>
    <p:sldId id="538" r:id="rId5"/>
    <p:sldId id="539" r:id="rId6"/>
    <p:sldId id="540" r:id="rId7"/>
    <p:sldId id="541" r:id="rId8"/>
    <p:sldId id="542" r:id="rId9"/>
    <p:sldId id="547" r:id="rId10"/>
    <p:sldId id="544" r:id="rId11"/>
    <p:sldId id="545" r:id="rId12"/>
    <p:sldId id="546" r:id="rId13"/>
    <p:sldId id="548" r:id="rId14"/>
    <p:sldId id="543" r:id="rId15"/>
    <p:sldId id="551" r:id="rId16"/>
    <p:sldId id="577" r:id="rId17"/>
    <p:sldId id="599" r:id="rId18"/>
    <p:sldId id="578" r:id="rId19"/>
    <p:sldId id="579" r:id="rId20"/>
    <p:sldId id="321" r:id="rId21"/>
    <p:sldId id="595" r:id="rId22"/>
    <p:sldId id="305" r:id="rId23"/>
    <p:sldId id="324" r:id="rId24"/>
    <p:sldId id="600" r:id="rId25"/>
    <p:sldId id="601" r:id="rId26"/>
    <p:sldId id="602" r:id="rId27"/>
    <p:sldId id="306" r:id="rId28"/>
    <p:sldId id="552" r:id="rId29"/>
    <p:sldId id="549" r:id="rId30"/>
    <p:sldId id="440" r:id="rId31"/>
    <p:sldId id="418" r:id="rId32"/>
    <p:sldId id="419" r:id="rId33"/>
    <p:sldId id="420" r:id="rId34"/>
    <p:sldId id="620" r:id="rId35"/>
    <p:sldId id="555" r:id="rId36"/>
    <p:sldId id="328" r:id="rId37"/>
    <p:sldId id="447" r:id="rId38"/>
    <p:sldId id="448" r:id="rId39"/>
    <p:sldId id="451" r:id="rId40"/>
    <p:sldId id="452" r:id="rId41"/>
    <p:sldId id="453" r:id="rId42"/>
    <p:sldId id="454" r:id="rId43"/>
    <p:sldId id="557" r:id="rId44"/>
    <p:sldId id="621" r:id="rId45"/>
    <p:sldId id="580" r:id="rId46"/>
    <p:sldId id="581" r:id="rId47"/>
    <p:sldId id="582" r:id="rId48"/>
    <p:sldId id="609" r:id="rId49"/>
    <p:sldId id="610" r:id="rId50"/>
    <p:sldId id="611" r:id="rId51"/>
    <p:sldId id="622" r:id="rId52"/>
    <p:sldId id="591" r:id="rId53"/>
    <p:sldId id="592" r:id="rId54"/>
    <p:sldId id="594" r:id="rId55"/>
    <p:sldId id="617" r:id="rId56"/>
    <p:sldId id="623" r:id="rId57"/>
    <p:sldId id="624" r:id="rId58"/>
    <p:sldId id="625" r:id="rId59"/>
    <p:sldId id="619" r:id="rId60"/>
    <p:sldId id="565" r:id="rId61"/>
    <p:sldId id="550" r:id="rId6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默认节" id="{BF3EA9EA-273B-44F5-8C76-FA008133DF56}">
          <p14:sldIdLst>
            <p14:sldId id="261"/>
            <p14:sldId id="297"/>
            <p14:sldId id="303"/>
            <p14:sldId id="320"/>
            <p14:sldId id="321"/>
            <p14:sldId id="305"/>
            <p14:sldId id="324"/>
            <p14:sldId id="328"/>
            <p14:sldId id="306"/>
            <p14:sldId id="319"/>
            <p14:sldId id="356"/>
            <p14:sldId id="298"/>
            <p14:sldId id="294"/>
            <p14:sldId id="326"/>
            <p14:sldId id="342"/>
            <p14:sldId id="343"/>
            <p14:sldId id="344"/>
            <p14:sldId id="310"/>
            <p14:sldId id="318"/>
            <p14:sldId id="350"/>
            <p14:sldId id="309"/>
            <p14:sldId id="339"/>
            <p14:sldId id="338"/>
            <p14:sldId id="340"/>
            <p14:sldId id="336"/>
            <p14:sldId id="355"/>
            <p14:sldId id="341"/>
            <p14:sldId id="337"/>
            <p14:sldId id="334"/>
            <p14:sldId id="330"/>
            <p14:sldId id="308"/>
            <p14:sldId id="307"/>
            <p14:sldId id="357"/>
            <p14:sldId id="332"/>
            <p14:sldId id="402"/>
            <p14:sldId id="314"/>
            <p14:sldId id="313"/>
            <p14:sldId id="312"/>
            <p14:sldId id="315"/>
            <p14:sldId id="325"/>
            <p14:sldId id="301"/>
            <p14:sldId id="347"/>
            <p14:sldId id="351"/>
            <p14:sldId id="348"/>
            <p14:sldId id="353"/>
            <p14:sldId id="397"/>
          </p14:sldIdLst>
        </p14:section>
        <p14:section name="无标题节" id="{7751054A-D477-4137-A4C7-2A7F41AAAE0B}">
          <p14:sldIdLst>
            <p14:sldId id="401"/>
            <p14:sldId id="349"/>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DA9DB"/>
    <a:srgbClr val="FFA7A7"/>
    <a:srgbClr val="FF7575"/>
    <a:srgbClr val="FF4747"/>
    <a:srgbClr val="5DFFA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716" y="-6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___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plotArea>
      <c:layout/>
      <c:lineChart>
        <c:grouping val="standard"/>
        <c:ser>
          <c:idx val="0"/>
          <c:order val="0"/>
          <c:tx>
            <c:strRef>
              <c:f>Sheet1!$B$1</c:f>
              <c:strCache>
                <c:ptCount val="1"/>
                <c:pt idx="0">
                  <c:v>白蛋白</c:v>
                </c:pt>
              </c:strCache>
            </c:strRef>
          </c:tx>
          <c:spPr>
            <a:ln w="50800" cmpd="dbl">
              <a:solidFill>
                <a:schemeClr val="accent6">
                  <a:lumMod val="50000"/>
                </a:schemeClr>
              </a:solidFill>
              <a:bevel/>
            </a:ln>
          </c:spPr>
          <c:marker>
            <c:symbol val="none"/>
          </c:marker>
          <c:cat>
            <c:numRef>
              <c:f>Sheet1!$A$2:$A$12</c:f>
              <c:numCache>
                <c:formatCode>yyyy"年"m"月"</c:formatCode>
                <c:ptCount val="11"/>
                <c:pt idx="0">
                  <c:v>42614</c:v>
                </c:pt>
                <c:pt idx="1">
                  <c:v>42767</c:v>
                </c:pt>
                <c:pt idx="2">
                  <c:v>43160</c:v>
                </c:pt>
                <c:pt idx="3">
                  <c:v>43191</c:v>
                </c:pt>
                <c:pt idx="4">
                  <c:v>43221</c:v>
                </c:pt>
                <c:pt idx="5">
                  <c:v>43252</c:v>
                </c:pt>
                <c:pt idx="6">
                  <c:v>43282</c:v>
                </c:pt>
                <c:pt idx="7">
                  <c:v>43313</c:v>
                </c:pt>
                <c:pt idx="8">
                  <c:v>43344</c:v>
                </c:pt>
                <c:pt idx="9">
                  <c:v>43374</c:v>
                </c:pt>
                <c:pt idx="10">
                  <c:v>43405</c:v>
                </c:pt>
              </c:numCache>
            </c:numRef>
          </c:cat>
          <c:val>
            <c:numRef>
              <c:f>Sheet1!$B$2:$B$12</c:f>
              <c:numCache>
                <c:formatCode>General</c:formatCode>
                <c:ptCount val="11"/>
                <c:pt idx="0">
                  <c:v>22.4</c:v>
                </c:pt>
                <c:pt idx="1">
                  <c:v>20.3</c:v>
                </c:pt>
                <c:pt idx="2">
                  <c:v>28</c:v>
                </c:pt>
                <c:pt idx="3">
                  <c:v>29.6</c:v>
                </c:pt>
                <c:pt idx="4">
                  <c:v>28.1</c:v>
                </c:pt>
                <c:pt idx="5">
                  <c:v>27.5</c:v>
                </c:pt>
                <c:pt idx="6">
                  <c:v>28.2</c:v>
                </c:pt>
                <c:pt idx="7">
                  <c:v>25.8</c:v>
                </c:pt>
                <c:pt idx="8">
                  <c:v>27.2</c:v>
                </c:pt>
                <c:pt idx="9">
                  <c:v>29.4</c:v>
                </c:pt>
                <c:pt idx="10">
                  <c:v>30.2</c:v>
                </c:pt>
              </c:numCache>
            </c:numRef>
          </c:val>
        </c:ser>
        <c:ser>
          <c:idx val="1"/>
          <c:order val="1"/>
          <c:tx>
            <c:strRef>
              <c:f>Sheet1!$C$1</c:f>
              <c:strCache>
                <c:ptCount val="1"/>
                <c:pt idx="0">
                  <c:v>尿蛋白定量</c:v>
                </c:pt>
              </c:strCache>
            </c:strRef>
          </c:tx>
          <c:spPr>
            <a:ln w="50800" cmpd="dbl"/>
          </c:spPr>
          <c:marker>
            <c:symbol val="none"/>
          </c:marker>
          <c:cat>
            <c:numRef>
              <c:f>Sheet1!$A$2:$A$12</c:f>
              <c:numCache>
                <c:formatCode>yyyy"年"m"月"</c:formatCode>
                <c:ptCount val="11"/>
                <c:pt idx="0">
                  <c:v>42614</c:v>
                </c:pt>
                <c:pt idx="1">
                  <c:v>42767</c:v>
                </c:pt>
                <c:pt idx="2">
                  <c:v>43160</c:v>
                </c:pt>
                <c:pt idx="3">
                  <c:v>43191</c:v>
                </c:pt>
                <c:pt idx="4">
                  <c:v>43221</c:v>
                </c:pt>
                <c:pt idx="5">
                  <c:v>43252</c:v>
                </c:pt>
                <c:pt idx="6">
                  <c:v>43282</c:v>
                </c:pt>
                <c:pt idx="7">
                  <c:v>43313</c:v>
                </c:pt>
                <c:pt idx="8">
                  <c:v>43344</c:v>
                </c:pt>
                <c:pt idx="9">
                  <c:v>43374</c:v>
                </c:pt>
                <c:pt idx="10">
                  <c:v>43405</c:v>
                </c:pt>
              </c:numCache>
            </c:numRef>
          </c:cat>
          <c:val>
            <c:numRef>
              <c:f>Sheet1!$C$2:$C$12</c:f>
              <c:numCache>
                <c:formatCode>General</c:formatCode>
                <c:ptCount val="11"/>
                <c:pt idx="0">
                  <c:v>4.5</c:v>
                </c:pt>
                <c:pt idx="1">
                  <c:v>3.5</c:v>
                </c:pt>
                <c:pt idx="2">
                  <c:v>7.2700000000000014</c:v>
                </c:pt>
                <c:pt idx="3">
                  <c:v>5.7</c:v>
                </c:pt>
                <c:pt idx="4">
                  <c:v>6.54</c:v>
                </c:pt>
                <c:pt idx="5">
                  <c:v>5.51</c:v>
                </c:pt>
                <c:pt idx="6">
                  <c:v>2.7</c:v>
                </c:pt>
                <c:pt idx="7">
                  <c:v>7.78</c:v>
                </c:pt>
                <c:pt idx="8">
                  <c:v>5.0999999999999996</c:v>
                </c:pt>
                <c:pt idx="9">
                  <c:v>6.59</c:v>
                </c:pt>
                <c:pt idx="10">
                  <c:v>5.73</c:v>
                </c:pt>
              </c:numCache>
            </c:numRef>
          </c:val>
        </c:ser>
        <c:marker val="1"/>
        <c:axId val="248476032"/>
        <c:axId val="248477568"/>
      </c:lineChart>
      <c:dateAx>
        <c:axId val="248476032"/>
        <c:scaling>
          <c:orientation val="minMax"/>
        </c:scaling>
        <c:axPos val="b"/>
        <c:numFmt formatCode="yyyy&quot;年&quot;m&quot;月&quot;" sourceLinked="1"/>
        <c:tickLblPos val="nextTo"/>
        <c:crossAx val="248477568"/>
        <c:crosses val="autoZero"/>
        <c:auto val="1"/>
        <c:lblOffset val="100"/>
      </c:dateAx>
      <c:valAx>
        <c:axId val="248477568"/>
        <c:scaling>
          <c:orientation val="minMax"/>
        </c:scaling>
        <c:axPos val="l"/>
        <c:numFmt formatCode="General" sourceLinked="1"/>
        <c:tickLblPos val="nextTo"/>
        <c:crossAx val="248476032"/>
        <c:crosses val="autoZero"/>
        <c:crossBetween val="between"/>
      </c:valAx>
      <c:spPr>
        <a:solidFill>
          <a:schemeClr val="bg1">
            <a:lumMod val="85000"/>
          </a:schemeClr>
        </a:solidFill>
      </c:spPr>
    </c:plotArea>
    <c:legend>
      <c:legendPos val="r"/>
      <c:layout/>
    </c:legend>
    <c:plotVisOnly val="1"/>
  </c:chart>
  <c:txPr>
    <a:bodyPr/>
    <a:lstStyle/>
    <a:p>
      <a:pPr>
        <a:defRPr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plotArea>
      <c:layout/>
      <c:lineChart>
        <c:grouping val="standard"/>
        <c:ser>
          <c:idx val="0"/>
          <c:order val="0"/>
          <c:tx>
            <c:strRef>
              <c:f>Sheet1!$B$1</c:f>
              <c:strCache>
                <c:ptCount val="1"/>
                <c:pt idx="0">
                  <c:v>胆固醇</c:v>
                </c:pt>
              </c:strCache>
            </c:strRef>
          </c:tx>
          <c:spPr>
            <a:ln w="63500">
              <a:solidFill>
                <a:srgbClr val="8DA9DB"/>
              </a:solidFill>
            </a:ln>
          </c:spPr>
          <c:marker>
            <c:symbol val="none"/>
          </c:marker>
          <c:cat>
            <c:numRef>
              <c:f>Sheet1!$A$2:$A$12</c:f>
              <c:numCache>
                <c:formatCode>yyyy"年"m"月"</c:formatCode>
                <c:ptCount val="11"/>
                <c:pt idx="0">
                  <c:v>42614</c:v>
                </c:pt>
                <c:pt idx="1">
                  <c:v>42767</c:v>
                </c:pt>
                <c:pt idx="2">
                  <c:v>43160</c:v>
                </c:pt>
                <c:pt idx="3">
                  <c:v>43191</c:v>
                </c:pt>
                <c:pt idx="4">
                  <c:v>43221</c:v>
                </c:pt>
                <c:pt idx="5">
                  <c:v>43252</c:v>
                </c:pt>
                <c:pt idx="6">
                  <c:v>43282</c:v>
                </c:pt>
                <c:pt idx="7">
                  <c:v>43313</c:v>
                </c:pt>
                <c:pt idx="8">
                  <c:v>43344</c:v>
                </c:pt>
                <c:pt idx="9">
                  <c:v>43374</c:v>
                </c:pt>
                <c:pt idx="10">
                  <c:v>43405</c:v>
                </c:pt>
              </c:numCache>
            </c:numRef>
          </c:cat>
          <c:val>
            <c:numRef>
              <c:f>Sheet1!$B$2:$B$12</c:f>
              <c:numCache>
                <c:formatCode>General</c:formatCode>
                <c:ptCount val="11"/>
                <c:pt idx="0">
                  <c:v>5.54</c:v>
                </c:pt>
                <c:pt idx="1">
                  <c:v>5.2</c:v>
                </c:pt>
                <c:pt idx="2">
                  <c:v>9.0500000000000007</c:v>
                </c:pt>
                <c:pt idx="3">
                  <c:v>7.58</c:v>
                </c:pt>
                <c:pt idx="4">
                  <c:v>7.98</c:v>
                </c:pt>
                <c:pt idx="5">
                  <c:v>5.2</c:v>
                </c:pt>
                <c:pt idx="6">
                  <c:v>6.51</c:v>
                </c:pt>
                <c:pt idx="7">
                  <c:v>6.3199999999999985</c:v>
                </c:pt>
                <c:pt idx="8">
                  <c:v>5.2</c:v>
                </c:pt>
                <c:pt idx="9">
                  <c:v>7.4300000000000015</c:v>
                </c:pt>
                <c:pt idx="10">
                  <c:v>6.88</c:v>
                </c:pt>
              </c:numCache>
            </c:numRef>
          </c:val>
        </c:ser>
        <c:ser>
          <c:idx val="1"/>
          <c:order val="1"/>
          <c:tx>
            <c:strRef>
              <c:f>Sheet1!$C$1</c:f>
              <c:strCache>
                <c:ptCount val="1"/>
                <c:pt idx="0">
                  <c:v>甘油三酯</c:v>
                </c:pt>
              </c:strCache>
            </c:strRef>
          </c:tx>
          <c:spPr>
            <a:ln w="63500">
              <a:solidFill>
                <a:srgbClr val="FF7575"/>
              </a:solidFill>
            </a:ln>
          </c:spPr>
          <c:marker>
            <c:symbol val="none"/>
          </c:marker>
          <c:cat>
            <c:numRef>
              <c:f>Sheet1!$A$2:$A$12</c:f>
              <c:numCache>
                <c:formatCode>yyyy"年"m"月"</c:formatCode>
                <c:ptCount val="11"/>
                <c:pt idx="0">
                  <c:v>42614</c:v>
                </c:pt>
                <c:pt idx="1">
                  <c:v>42767</c:v>
                </c:pt>
                <c:pt idx="2">
                  <c:v>43160</c:v>
                </c:pt>
                <c:pt idx="3">
                  <c:v>43191</c:v>
                </c:pt>
                <c:pt idx="4">
                  <c:v>43221</c:v>
                </c:pt>
                <c:pt idx="5">
                  <c:v>43252</c:v>
                </c:pt>
                <c:pt idx="6">
                  <c:v>43282</c:v>
                </c:pt>
                <c:pt idx="7">
                  <c:v>43313</c:v>
                </c:pt>
                <c:pt idx="8">
                  <c:v>43344</c:v>
                </c:pt>
                <c:pt idx="9">
                  <c:v>43374</c:v>
                </c:pt>
                <c:pt idx="10">
                  <c:v>43405</c:v>
                </c:pt>
              </c:numCache>
            </c:numRef>
          </c:cat>
          <c:val>
            <c:numRef>
              <c:f>Sheet1!$C$2:$C$12</c:f>
              <c:numCache>
                <c:formatCode>General</c:formatCode>
                <c:ptCount val="11"/>
                <c:pt idx="0">
                  <c:v>1.7</c:v>
                </c:pt>
                <c:pt idx="1">
                  <c:v>3.02</c:v>
                </c:pt>
                <c:pt idx="2">
                  <c:v>5.42</c:v>
                </c:pt>
                <c:pt idx="3">
                  <c:v>1.7</c:v>
                </c:pt>
                <c:pt idx="4">
                  <c:v>10.210000000000001</c:v>
                </c:pt>
                <c:pt idx="5">
                  <c:v>1.7</c:v>
                </c:pt>
                <c:pt idx="6">
                  <c:v>15.63</c:v>
                </c:pt>
                <c:pt idx="7">
                  <c:v>6.1</c:v>
                </c:pt>
                <c:pt idx="8">
                  <c:v>5.1599999999999984</c:v>
                </c:pt>
                <c:pt idx="9">
                  <c:v>1.6</c:v>
                </c:pt>
                <c:pt idx="10">
                  <c:v>5.81</c:v>
                </c:pt>
              </c:numCache>
            </c:numRef>
          </c:val>
        </c:ser>
        <c:ser>
          <c:idx val="2"/>
          <c:order val="2"/>
          <c:tx>
            <c:strRef>
              <c:f>Sheet1!$D$1</c:f>
              <c:strCache>
                <c:ptCount val="1"/>
                <c:pt idx="0">
                  <c:v>空腹血糖</c:v>
                </c:pt>
              </c:strCache>
            </c:strRef>
          </c:tx>
          <c:spPr>
            <a:ln w="63500">
              <a:solidFill>
                <a:srgbClr val="5DFFA6"/>
              </a:solidFill>
            </a:ln>
          </c:spPr>
          <c:marker>
            <c:symbol val="none"/>
          </c:marker>
          <c:cat>
            <c:numRef>
              <c:f>Sheet1!$A$2:$A$12</c:f>
              <c:numCache>
                <c:formatCode>yyyy"年"m"月"</c:formatCode>
                <c:ptCount val="11"/>
                <c:pt idx="0">
                  <c:v>42614</c:v>
                </c:pt>
                <c:pt idx="1">
                  <c:v>42767</c:v>
                </c:pt>
                <c:pt idx="2">
                  <c:v>43160</c:v>
                </c:pt>
                <c:pt idx="3">
                  <c:v>43191</c:v>
                </c:pt>
                <c:pt idx="4">
                  <c:v>43221</c:v>
                </c:pt>
                <c:pt idx="5">
                  <c:v>43252</c:v>
                </c:pt>
                <c:pt idx="6">
                  <c:v>43282</c:v>
                </c:pt>
                <c:pt idx="7">
                  <c:v>43313</c:v>
                </c:pt>
                <c:pt idx="8">
                  <c:v>43344</c:v>
                </c:pt>
                <c:pt idx="9">
                  <c:v>43374</c:v>
                </c:pt>
                <c:pt idx="10">
                  <c:v>43405</c:v>
                </c:pt>
              </c:numCache>
            </c:numRef>
          </c:cat>
          <c:val>
            <c:numRef>
              <c:f>Sheet1!$D$2:$D$12</c:f>
              <c:numCache>
                <c:formatCode>General</c:formatCode>
                <c:ptCount val="11"/>
                <c:pt idx="0">
                  <c:v>7.24</c:v>
                </c:pt>
                <c:pt idx="1">
                  <c:v>7.8</c:v>
                </c:pt>
                <c:pt idx="2">
                  <c:v>20.09</c:v>
                </c:pt>
                <c:pt idx="3">
                  <c:v>6.1099999999999985</c:v>
                </c:pt>
                <c:pt idx="4">
                  <c:v>10.9</c:v>
                </c:pt>
                <c:pt idx="5">
                  <c:v>7.6499999999999995</c:v>
                </c:pt>
                <c:pt idx="6">
                  <c:v>7.6899999999999995</c:v>
                </c:pt>
                <c:pt idx="7">
                  <c:v>7.55</c:v>
                </c:pt>
                <c:pt idx="8">
                  <c:v>6.98</c:v>
                </c:pt>
                <c:pt idx="9">
                  <c:v>7.7700000000000014</c:v>
                </c:pt>
                <c:pt idx="10">
                  <c:v>7.04</c:v>
                </c:pt>
              </c:numCache>
            </c:numRef>
          </c:val>
        </c:ser>
        <c:ser>
          <c:idx val="3"/>
          <c:order val="3"/>
          <c:tx>
            <c:strRef>
              <c:f>Sheet1!$E$1</c:f>
              <c:strCache>
                <c:ptCount val="1"/>
                <c:pt idx="0">
                  <c:v>餐后血糖</c:v>
                </c:pt>
              </c:strCache>
            </c:strRef>
          </c:tx>
          <c:spPr>
            <a:ln w="63500"/>
          </c:spPr>
          <c:marker>
            <c:symbol val="none"/>
          </c:marker>
          <c:cat>
            <c:numRef>
              <c:f>Sheet1!$A$2:$A$12</c:f>
              <c:numCache>
                <c:formatCode>yyyy"年"m"月"</c:formatCode>
                <c:ptCount val="11"/>
                <c:pt idx="0">
                  <c:v>42614</c:v>
                </c:pt>
                <c:pt idx="1">
                  <c:v>42767</c:v>
                </c:pt>
                <c:pt idx="2">
                  <c:v>43160</c:v>
                </c:pt>
                <c:pt idx="3">
                  <c:v>43191</c:v>
                </c:pt>
                <c:pt idx="4">
                  <c:v>43221</c:v>
                </c:pt>
                <c:pt idx="5">
                  <c:v>43252</c:v>
                </c:pt>
                <c:pt idx="6">
                  <c:v>43282</c:v>
                </c:pt>
                <c:pt idx="7">
                  <c:v>43313</c:v>
                </c:pt>
                <c:pt idx="8">
                  <c:v>43344</c:v>
                </c:pt>
                <c:pt idx="9">
                  <c:v>43374</c:v>
                </c:pt>
                <c:pt idx="10">
                  <c:v>43405</c:v>
                </c:pt>
              </c:numCache>
            </c:numRef>
          </c:cat>
          <c:val>
            <c:numRef>
              <c:f>Sheet1!$E$2:$E$12</c:f>
              <c:numCache>
                <c:formatCode>General</c:formatCode>
                <c:ptCount val="11"/>
                <c:pt idx="0">
                  <c:v>8.5</c:v>
                </c:pt>
                <c:pt idx="1">
                  <c:v>9.3000000000000007</c:v>
                </c:pt>
                <c:pt idx="2">
                  <c:v>22.4</c:v>
                </c:pt>
                <c:pt idx="3">
                  <c:v>9.6</c:v>
                </c:pt>
                <c:pt idx="4">
                  <c:v>15</c:v>
                </c:pt>
                <c:pt idx="5">
                  <c:v>10.1</c:v>
                </c:pt>
                <c:pt idx="6">
                  <c:v>9.7000000000000011</c:v>
                </c:pt>
                <c:pt idx="7">
                  <c:v>8.6</c:v>
                </c:pt>
                <c:pt idx="8">
                  <c:v>8.8000000000000007</c:v>
                </c:pt>
                <c:pt idx="9">
                  <c:v>8.8000000000000007</c:v>
                </c:pt>
                <c:pt idx="10">
                  <c:v>8.8000000000000007</c:v>
                </c:pt>
              </c:numCache>
            </c:numRef>
          </c:val>
        </c:ser>
        <c:marker val="1"/>
        <c:axId val="257552384"/>
        <c:axId val="257553920"/>
      </c:lineChart>
      <c:dateAx>
        <c:axId val="257552384"/>
        <c:scaling>
          <c:orientation val="minMax"/>
        </c:scaling>
        <c:axPos val="b"/>
        <c:numFmt formatCode="yyyy&quot;年&quot;m&quot;月&quot;" sourceLinked="1"/>
        <c:tickLblPos val="nextTo"/>
        <c:crossAx val="257553920"/>
        <c:crosses val="autoZero"/>
        <c:auto val="1"/>
        <c:lblOffset val="100"/>
      </c:dateAx>
      <c:valAx>
        <c:axId val="257553920"/>
        <c:scaling>
          <c:orientation val="minMax"/>
        </c:scaling>
        <c:axPos val="l"/>
        <c:numFmt formatCode="General" sourceLinked="1"/>
        <c:tickLblPos val="nextTo"/>
        <c:crossAx val="257552384"/>
        <c:crosses val="autoZero"/>
        <c:crossBetween val="between"/>
      </c:valAx>
      <c:spPr>
        <a:solidFill>
          <a:schemeClr val="bg1">
            <a:lumMod val="85000"/>
          </a:schemeClr>
        </a:solidFill>
      </c:spPr>
    </c:plotArea>
    <c:legend>
      <c:legendPos val="r"/>
      <c:layout/>
    </c:legend>
    <c:plotVisOnly val="1"/>
  </c:chart>
  <c:txPr>
    <a:bodyPr/>
    <a:lstStyle/>
    <a:p>
      <a:pPr>
        <a:defRPr sz="1800"/>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title>
      <c:layout/>
    </c:title>
    <c:plotArea>
      <c:layout/>
      <c:lineChart>
        <c:grouping val="standard"/>
        <c:ser>
          <c:idx val="0"/>
          <c:order val="0"/>
          <c:tx>
            <c:strRef>
              <c:f>Sheet1!$B$1</c:f>
              <c:strCache>
                <c:ptCount val="1"/>
                <c:pt idx="0">
                  <c:v>血肌酐</c:v>
                </c:pt>
              </c:strCache>
            </c:strRef>
          </c:tx>
          <c:spPr>
            <a:ln w="63500"/>
          </c:spPr>
          <c:marker>
            <c:symbol val="none"/>
          </c:marker>
          <c:cat>
            <c:numRef>
              <c:f>Sheet1!$A$2:$A$12</c:f>
              <c:numCache>
                <c:formatCode>yyyy"年"m"月"</c:formatCode>
                <c:ptCount val="11"/>
                <c:pt idx="0">
                  <c:v>42614</c:v>
                </c:pt>
                <c:pt idx="1">
                  <c:v>42767</c:v>
                </c:pt>
                <c:pt idx="2">
                  <c:v>43160</c:v>
                </c:pt>
                <c:pt idx="3">
                  <c:v>43191</c:v>
                </c:pt>
                <c:pt idx="4">
                  <c:v>43221</c:v>
                </c:pt>
                <c:pt idx="5">
                  <c:v>43252</c:v>
                </c:pt>
                <c:pt idx="6">
                  <c:v>43282</c:v>
                </c:pt>
                <c:pt idx="7">
                  <c:v>43313</c:v>
                </c:pt>
                <c:pt idx="8">
                  <c:v>43344</c:v>
                </c:pt>
                <c:pt idx="9">
                  <c:v>43374</c:v>
                </c:pt>
                <c:pt idx="10">
                  <c:v>43405</c:v>
                </c:pt>
              </c:numCache>
            </c:numRef>
          </c:cat>
          <c:val>
            <c:numRef>
              <c:f>Sheet1!$B$2:$B$12</c:f>
              <c:numCache>
                <c:formatCode>General</c:formatCode>
                <c:ptCount val="11"/>
                <c:pt idx="0">
                  <c:v>78</c:v>
                </c:pt>
                <c:pt idx="1">
                  <c:v>64</c:v>
                </c:pt>
                <c:pt idx="2">
                  <c:v>77</c:v>
                </c:pt>
                <c:pt idx="3">
                  <c:v>68</c:v>
                </c:pt>
                <c:pt idx="4">
                  <c:v>74</c:v>
                </c:pt>
                <c:pt idx="5">
                  <c:v>67</c:v>
                </c:pt>
                <c:pt idx="6">
                  <c:v>72</c:v>
                </c:pt>
                <c:pt idx="7">
                  <c:v>71</c:v>
                </c:pt>
                <c:pt idx="8">
                  <c:v>94</c:v>
                </c:pt>
                <c:pt idx="9">
                  <c:v>88</c:v>
                </c:pt>
                <c:pt idx="10">
                  <c:v>130.9</c:v>
                </c:pt>
              </c:numCache>
            </c:numRef>
          </c:val>
        </c:ser>
        <c:marker val="1"/>
        <c:axId val="259310720"/>
        <c:axId val="259312256"/>
      </c:lineChart>
      <c:dateAx>
        <c:axId val="259310720"/>
        <c:scaling>
          <c:orientation val="minMax"/>
        </c:scaling>
        <c:axPos val="b"/>
        <c:numFmt formatCode="yyyy&quot;年&quot;m&quot;月&quot;" sourceLinked="1"/>
        <c:tickLblPos val="nextTo"/>
        <c:crossAx val="259312256"/>
        <c:crosses val="autoZero"/>
        <c:auto val="1"/>
        <c:lblOffset val="100"/>
      </c:dateAx>
      <c:valAx>
        <c:axId val="259312256"/>
        <c:scaling>
          <c:orientation val="minMax"/>
        </c:scaling>
        <c:axPos val="l"/>
        <c:numFmt formatCode="General" sourceLinked="1"/>
        <c:tickLblPos val="nextTo"/>
        <c:crossAx val="259310720"/>
        <c:crosses val="autoZero"/>
        <c:crossBetween val="between"/>
      </c:valAx>
      <c:spPr>
        <a:solidFill>
          <a:prstClr val="white">
            <a:lumMod val="85000"/>
          </a:prstClr>
        </a:solidFill>
      </c:spPr>
    </c:plotArea>
    <c:legend>
      <c:legendPos val="r"/>
      <c:layout/>
    </c:legend>
    <c:plotVisOnly val="1"/>
  </c:chart>
  <c:txPr>
    <a:bodyPr/>
    <a:lstStyle/>
    <a:p>
      <a:pPr>
        <a:defRPr sz="1800"/>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title>
      <c:layout/>
    </c:title>
    <c:plotArea>
      <c:layout/>
      <c:lineChart>
        <c:grouping val="standard"/>
        <c:ser>
          <c:idx val="0"/>
          <c:order val="0"/>
          <c:tx>
            <c:strRef>
              <c:f>Sheet1!$B$1</c:f>
              <c:strCache>
                <c:ptCount val="1"/>
                <c:pt idx="0">
                  <c:v>PLA2R</c:v>
                </c:pt>
              </c:strCache>
            </c:strRef>
          </c:tx>
          <c:spPr>
            <a:ln w="38100">
              <a:solidFill>
                <a:srgbClr val="FF7575"/>
              </a:solidFill>
            </a:ln>
          </c:spPr>
          <c:cat>
            <c:numRef>
              <c:f>Sheet1!$A$2:$A$4</c:f>
              <c:numCache>
                <c:formatCode>yyyy"年"m"月"</c:formatCode>
                <c:ptCount val="3"/>
                <c:pt idx="0">
                  <c:v>43466</c:v>
                </c:pt>
                <c:pt idx="1">
                  <c:v>43525</c:v>
                </c:pt>
                <c:pt idx="2">
                  <c:v>43586</c:v>
                </c:pt>
              </c:numCache>
            </c:numRef>
          </c:cat>
          <c:val>
            <c:numRef>
              <c:f>Sheet1!$B$2:$B$4</c:f>
              <c:numCache>
                <c:formatCode>General</c:formatCode>
                <c:ptCount val="3"/>
                <c:pt idx="0">
                  <c:v>332</c:v>
                </c:pt>
                <c:pt idx="1">
                  <c:v>77.5</c:v>
                </c:pt>
                <c:pt idx="2">
                  <c:v>130</c:v>
                </c:pt>
              </c:numCache>
            </c:numRef>
          </c:val>
        </c:ser>
        <c:marker val="1"/>
        <c:axId val="257254528"/>
        <c:axId val="257256064"/>
      </c:lineChart>
      <c:dateAx>
        <c:axId val="257254528"/>
        <c:scaling>
          <c:orientation val="minMax"/>
        </c:scaling>
        <c:axPos val="b"/>
        <c:numFmt formatCode="yyyy&quot;年&quot;m&quot;月&quot;" sourceLinked="1"/>
        <c:tickLblPos val="nextTo"/>
        <c:crossAx val="257256064"/>
        <c:crosses val="autoZero"/>
        <c:auto val="1"/>
        <c:lblOffset val="100"/>
      </c:dateAx>
      <c:valAx>
        <c:axId val="257256064"/>
        <c:scaling>
          <c:orientation val="minMax"/>
        </c:scaling>
        <c:axPos val="l"/>
        <c:numFmt formatCode="General" sourceLinked="1"/>
        <c:tickLblPos val="nextTo"/>
        <c:crossAx val="257254528"/>
        <c:crosses val="autoZero"/>
        <c:crossBetween val="between"/>
      </c:valAx>
      <c:spPr>
        <a:solidFill>
          <a:prstClr val="white">
            <a:lumMod val="85000"/>
          </a:prstClr>
        </a:solidFill>
      </c:spPr>
    </c:plotArea>
    <c:legend>
      <c:legendPos val="r"/>
      <c:layout/>
    </c:legend>
    <c:plotVisOnly val="1"/>
  </c:chart>
  <c:txPr>
    <a:bodyPr/>
    <a:lstStyle/>
    <a:p>
      <a:pPr>
        <a:defRPr sz="1800"/>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chart>
    <c:plotArea>
      <c:layout/>
      <c:lineChart>
        <c:grouping val="standard"/>
        <c:ser>
          <c:idx val="0"/>
          <c:order val="0"/>
          <c:tx>
            <c:strRef>
              <c:f>Sheet1!$B$1</c:f>
              <c:strCache>
                <c:ptCount val="1"/>
                <c:pt idx="0">
                  <c:v>血白蛋白</c:v>
                </c:pt>
              </c:strCache>
            </c:strRef>
          </c:tx>
          <c:spPr>
            <a:ln w="25400"/>
          </c:spPr>
          <c:cat>
            <c:numRef>
              <c:f>Sheet1!$A$2:$A$12</c:f>
              <c:numCache>
                <c:formatCode>yyyy"年"m"月"</c:formatCode>
                <c:ptCount val="11"/>
                <c:pt idx="0">
                  <c:v>43466</c:v>
                </c:pt>
                <c:pt idx="1">
                  <c:v>43497</c:v>
                </c:pt>
                <c:pt idx="2">
                  <c:v>43525</c:v>
                </c:pt>
                <c:pt idx="3">
                  <c:v>43556</c:v>
                </c:pt>
                <c:pt idx="4">
                  <c:v>43586</c:v>
                </c:pt>
                <c:pt idx="5">
                  <c:v>43617</c:v>
                </c:pt>
                <c:pt idx="6">
                  <c:v>43647</c:v>
                </c:pt>
                <c:pt idx="7">
                  <c:v>43678</c:v>
                </c:pt>
                <c:pt idx="8">
                  <c:v>43709</c:v>
                </c:pt>
                <c:pt idx="9">
                  <c:v>43739</c:v>
                </c:pt>
                <c:pt idx="10">
                  <c:v>43770</c:v>
                </c:pt>
              </c:numCache>
            </c:numRef>
          </c:cat>
          <c:val>
            <c:numRef>
              <c:f>Sheet1!$B$2:$B$12</c:f>
              <c:numCache>
                <c:formatCode>General</c:formatCode>
                <c:ptCount val="11"/>
                <c:pt idx="0">
                  <c:v>28.6</c:v>
                </c:pt>
                <c:pt idx="1">
                  <c:v>30</c:v>
                </c:pt>
                <c:pt idx="2">
                  <c:v>27.4</c:v>
                </c:pt>
                <c:pt idx="3">
                  <c:v>28.3</c:v>
                </c:pt>
                <c:pt idx="4">
                  <c:v>28.9</c:v>
                </c:pt>
                <c:pt idx="5">
                  <c:v>30.6</c:v>
                </c:pt>
                <c:pt idx="6">
                  <c:v>30.3</c:v>
                </c:pt>
                <c:pt idx="7">
                  <c:v>28.9</c:v>
                </c:pt>
                <c:pt idx="8">
                  <c:v>30.4</c:v>
                </c:pt>
                <c:pt idx="9">
                  <c:v>28.3</c:v>
                </c:pt>
                <c:pt idx="10">
                  <c:v>31</c:v>
                </c:pt>
              </c:numCache>
            </c:numRef>
          </c:val>
        </c:ser>
        <c:ser>
          <c:idx val="1"/>
          <c:order val="1"/>
          <c:tx>
            <c:strRef>
              <c:f>Sheet1!$C$1</c:f>
              <c:strCache>
                <c:ptCount val="1"/>
                <c:pt idx="0">
                  <c:v>尿蛋白定量</c:v>
                </c:pt>
              </c:strCache>
            </c:strRef>
          </c:tx>
          <c:spPr>
            <a:ln w="25400"/>
          </c:spPr>
          <c:cat>
            <c:numRef>
              <c:f>Sheet1!$A$2:$A$12</c:f>
              <c:numCache>
                <c:formatCode>yyyy"年"m"月"</c:formatCode>
                <c:ptCount val="11"/>
                <c:pt idx="0">
                  <c:v>43466</c:v>
                </c:pt>
                <c:pt idx="1">
                  <c:v>43497</c:v>
                </c:pt>
                <c:pt idx="2">
                  <c:v>43525</c:v>
                </c:pt>
                <c:pt idx="3">
                  <c:v>43556</c:v>
                </c:pt>
                <c:pt idx="4">
                  <c:v>43586</c:v>
                </c:pt>
                <c:pt idx="5">
                  <c:v>43617</c:v>
                </c:pt>
                <c:pt idx="6">
                  <c:v>43647</c:v>
                </c:pt>
                <c:pt idx="7">
                  <c:v>43678</c:v>
                </c:pt>
                <c:pt idx="8">
                  <c:v>43709</c:v>
                </c:pt>
                <c:pt idx="9">
                  <c:v>43739</c:v>
                </c:pt>
                <c:pt idx="10">
                  <c:v>43770</c:v>
                </c:pt>
              </c:numCache>
            </c:numRef>
          </c:cat>
          <c:val>
            <c:numRef>
              <c:f>Sheet1!$C$2:$C$12</c:f>
              <c:numCache>
                <c:formatCode>General</c:formatCode>
                <c:ptCount val="11"/>
                <c:pt idx="0">
                  <c:v>7.92</c:v>
                </c:pt>
                <c:pt idx="1">
                  <c:v>9.58</c:v>
                </c:pt>
                <c:pt idx="2">
                  <c:v>7.4</c:v>
                </c:pt>
                <c:pt idx="3">
                  <c:v>4.76</c:v>
                </c:pt>
                <c:pt idx="4">
                  <c:v>4.99</c:v>
                </c:pt>
                <c:pt idx="5">
                  <c:v>3.94</c:v>
                </c:pt>
                <c:pt idx="6">
                  <c:v>9.5300000000000011</c:v>
                </c:pt>
                <c:pt idx="7">
                  <c:v>8.14</c:v>
                </c:pt>
                <c:pt idx="8">
                  <c:v>6.4700000000000015</c:v>
                </c:pt>
                <c:pt idx="9">
                  <c:v>6.02</c:v>
                </c:pt>
                <c:pt idx="10">
                  <c:v>5.46</c:v>
                </c:pt>
              </c:numCache>
            </c:numRef>
          </c:val>
        </c:ser>
        <c:marker val="1"/>
        <c:axId val="259526016"/>
        <c:axId val="259531904"/>
      </c:lineChart>
      <c:dateAx>
        <c:axId val="259526016"/>
        <c:scaling>
          <c:orientation val="minMax"/>
        </c:scaling>
        <c:axPos val="b"/>
        <c:numFmt formatCode="yyyy&quot;年&quot;m&quot;月&quot;" sourceLinked="1"/>
        <c:tickLblPos val="nextTo"/>
        <c:crossAx val="259531904"/>
        <c:crosses val="autoZero"/>
        <c:auto val="1"/>
        <c:lblOffset val="100"/>
      </c:dateAx>
      <c:valAx>
        <c:axId val="259531904"/>
        <c:scaling>
          <c:orientation val="minMax"/>
        </c:scaling>
        <c:axPos val="l"/>
        <c:numFmt formatCode="General" sourceLinked="1"/>
        <c:tickLblPos val="nextTo"/>
        <c:crossAx val="259526016"/>
        <c:crosses val="autoZero"/>
        <c:crossBetween val="between"/>
      </c:valAx>
      <c:spPr>
        <a:solidFill>
          <a:prstClr val="white">
            <a:lumMod val="85000"/>
          </a:prstClr>
        </a:solidFill>
      </c:spPr>
    </c:plotArea>
    <c:legend>
      <c:legendPos val="r"/>
      <c:layout/>
    </c:legend>
    <c:plotVisOnly val="1"/>
  </c:chart>
  <c:txPr>
    <a:bodyPr/>
    <a:lstStyle/>
    <a:p>
      <a:pPr>
        <a:defRPr sz="1800"/>
      </a:pPr>
      <a:endParaRPr lang="zh-CN"/>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chart>
    <c:plotArea>
      <c:layout/>
      <c:lineChart>
        <c:grouping val="standard"/>
        <c:ser>
          <c:idx val="0"/>
          <c:order val="0"/>
          <c:tx>
            <c:strRef>
              <c:f>Sheet1!$B$1</c:f>
              <c:strCache>
                <c:ptCount val="1"/>
                <c:pt idx="0">
                  <c:v>胆固醇</c:v>
                </c:pt>
              </c:strCache>
            </c:strRef>
          </c:tx>
          <c:spPr>
            <a:ln w="25400"/>
          </c:spPr>
          <c:cat>
            <c:numRef>
              <c:f>Sheet1!$A$2:$A$12</c:f>
              <c:numCache>
                <c:formatCode>yyyy"年"m"月"</c:formatCode>
                <c:ptCount val="11"/>
                <c:pt idx="0">
                  <c:v>43466</c:v>
                </c:pt>
                <c:pt idx="1">
                  <c:v>43497</c:v>
                </c:pt>
                <c:pt idx="2">
                  <c:v>43525</c:v>
                </c:pt>
                <c:pt idx="3">
                  <c:v>43556</c:v>
                </c:pt>
                <c:pt idx="4">
                  <c:v>43586</c:v>
                </c:pt>
                <c:pt idx="5">
                  <c:v>43617</c:v>
                </c:pt>
                <c:pt idx="6">
                  <c:v>43647</c:v>
                </c:pt>
                <c:pt idx="7">
                  <c:v>43678</c:v>
                </c:pt>
                <c:pt idx="8">
                  <c:v>43709</c:v>
                </c:pt>
                <c:pt idx="9">
                  <c:v>43739</c:v>
                </c:pt>
                <c:pt idx="10">
                  <c:v>43770</c:v>
                </c:pt>
              </c:numCache>
            </c:numRef>
          </c:cat>
          <c:val>
            <c:numRef>
              <c:f>Sheet1!$B$2:$B$12</c:f>
              <c:numCache>
                <c:formatCode>General</c:formatCode>
                <c:ptCount val="11"/>
                <c:pt idx="0">
                  <c:v>7.1599999999999984</c:v>
                </c:pt>
                <c:pt idx="1">
                  <c:v>6.98</c:v>
                </c:pt>
                <c:pt idx="2">
                  <c:v>9.08</c:v>
                </c:pt>
                <c:pt idx="3">
                  <c:v>10.6</c:v>
                </c:pt>
                <c:pt idx="4">
                  <c:v>6.4</c:v>
                </c:pt>
                <c:pt idx="5">
                  <c:v>13.41</c:v>
                </c:pt>
                <c:pt idx="6">
                  <c:v>11.65</c:v>
                </c:pt>
                <c:pt idx="7">
                  <c:v>10.350000000000003</c:v>
                </c:pt>
                <c:pt idx="8">
                  <c:v>11.22</c:v>
                </c:pt>
                <c:pt idx="9">
                  <c:v>11.72</c:v>
                </c:pt>
                <c:pt idx="10">
                  <c:v>6.33</c:v>
                </c:pt>
              </c:numCache>
            </c:numRef>
          </c:val>
        </c:ser>
        <c:ser>
          <c:idx val="1"/>
          <c:order val="1"/>
          <c:tx>
            <c:strRef>
              <c:f>Sheet1!$C$1</c:f>
              <c:strCache>
                <c:ptCount val="1"/>
                <c:pt idx="0">
                  <c:v>甘油三酯</c:v>
                </c:pt>
              </c:strCache>
            </c:strRef>
          </c:tx>
          <c:spPr>
            <a:ln w="25400"/>
          </c:spPr>
          <c:cat>
            <c:numRef>
              <c:f>Sheet1!$A$2:$A$12</c:f>
              <c:numCache>
                <c:formatCode>yyyy"年"m"月"</c:formatCode>
                <c:ptCount val="11"/>
                <c:pt idx="0">
                  <c:v>43466</c:v>
                </c:pt>
                <c:pt idx="1">
                  <c:v>43497</c:v>
                </c:pt>
                <c:pt idx="2">
                  <c:v>43525</c:v>
                </c:pt>
                <c:pt idx="3">
                  <c:v>43556</c:v>
                </c:pt>
                <c:pt idx="4">
                  <c:v>43586</c:v>
                </c:pt>
                <c:pt idx="5">
                  <c:v>43617</c:v>
                </c:pt>
                <c:pt idx="6">
                  <c:v>43647</c:v>
                </c:pt>
                <c:pt idx="7">
                  <c:v>43678</c:v>
                </c:pt>
                <c:pt idx="8">
                  <c:v>43709</c:v>
                </c:pt>
                <c:pt idx="9">
                  <c:v>43739</c:v>
                </c:pt>
                <c:pt idx="10">
                  <c:v>43770</c:v>
                </c:pt>
              </c:numCache>
            </c:numRef>
          </c:cat>
          <c:val>
            <c:numRef>
              <c:f>Sheet1!$C$2:$C$12</c:f>
              <c:numCache>
                <c:formatCode>General</c:formatCode>
                <c:ptCount val="11"/>
                <c:pt idx="0">
                  <c:v>7.91</c:v>
                </c:pt>
                <c:pt idx="1">
                  <c:v>8.11</c:v>
                </c:pt>
                <c:pt idx="2">
                  <c:v>9.93</c:v>
                </c:pt>
                <c:pt idx="3">
                  <c:v>14.05</c:v>
                </c:pt>
                <c:pt idx="4">
                  <c:v>8.2800000000000011</c:v>
                </c:pt>
                <c:pt idx="5">
                  <c:v>20.610000000000007</c:v>
                </c:pt>
                <c:pt idx="6">
                  <c:v>18.649999999999999</c:v>
                </c:pt>
                <c:pt idx="7">
                  <c:v>13.48</c:v>
                </c:pt>
                <c:pt idx="8">
                  <c:v>16.88</c:v>
                </c:pt>
                <c:pt idx="9">
                  <c:v>16.62</c:v>
                </c:pt>
                <c:pt idx="10">
                  <c:v>2.8499999999999992</c:v>
                </c:pt>
              </c:numCache>
            </c:numRef>
          </c:val>
        </c:ser>
        <c:ser>
          <c:idx val="2"/>
          <c:order val="2"/>
          <c:tx>
            <c:strRef>
              <c:f>Sheet1!$D$1</c:f>
              <c:strCache>
                <c:ptCount val="1"/>
                <c:pt idx="0">
                  <c:v>空腹血糖</c:v>
                </c:pt>
              </c:strCache>
            </c:strRef>
          </c:tx>
          <c:spPr>
            <a:ln w="25400">
              <a:solidFill>
                <a:schemeClr val="accent6">
                  <a:lumMod val="75000"/>
                </a:schemeClr>
              </a:solidFill>
            </a:ln>
          </c:spPr>
          <c:cat>
            <c:numRef>
              <c:f>Sheet1!$A$2:$A$12</c:f>
              <c:numCache>
                <c:formatCode>yyyy"年"m"月"</c:formatCode>
                <c:ptCount val="11"/>
                <c:pt idx="0">
                  <c:v>43466</c:v>
                </c:pt>
                <c:pt idx="1">
                  <c:v>43497</c:v>
                </c:pt>
                <c:pt idx="2">
                  <c:v>43525</c:v>
                </c:pt>
                <c:pt idx="3">
                  <c:v>43556</c:v>
                </c:pt>
                <c:pt idx="4">
                  <c:v>43586</c:v>
                </c:pt>
                <c:pt idx="5">
                  <c:v>43617</c:v>
                </c:pt>
                <c:pt idx="6">
                  <c:v>43647</c:v>
                </c:pt>
                <c:pt idx="7">
                  <c:v>43678</c:v>
                </c:pt>
                <c:pt idx="8">
                  <c:v>43709</c:v>
                </c:pt>
                <c:pt idx="9">
                  <c:v>43739</c:v>
                </c:pt>
                <c:pt idx="10">
                  <c:v>43770</c:v>
                </c:pt>
              </c:numCache>
            </c:numRef>
          </c:cat>
          <c:val>
            <c:numRef>
              <c:f>Sheet1!$D$2:$D$12</c:f>
              <c:numCache>
                <c:formatCode>General</c:formatCode>
                <c:ptCount val="11"/>
                <c:pt idx="0">
                  <c:v>8.25</c:v>
                </c:pt>
                <c:pt idx="1">
                  <c:v>8.4700000000000006</c:v>
                </c:pt>
                <c:pt idx="2">
                  <c:v>8.27</c:v>
                </c:pt>
                <c:pt idx="3">
                  <c:v>7.4700000000000015</c:v>
                </c:pt>
                <c:pt idx="4">
                  <c:v>8.59</c:v>
                </c:pt>
                <c:pt idx="5">
                  <c:v>6.8599999999999985</c:v>
                </c:pt>
                <c:pt idx="6">
                  <c:v>6.24</c:v>
                </c:pt>
                <c:pt idx="7">
                  <c:v>6.53</c:v>
                </c:pt>
                <c:pt idx="8">
                  <c:v>7.07</c:v>
                </c:pt>
                <c:pt idx="9">
                  <c:v>7.45</c:v>
                </c:pt>
                <c:pt idx="10">
                  <c:v>8.6</c:v>
                </c:pt>
              </c:numCache>
            </c:numRef>
          </c:val>
        </c:ser>
        <c:marker val="1"/>
        <c:axId val="259598592"/>
        <c:axId val="259604480"/>
      </c:lineChart>
      <c:dateAx>
        <c:axId val="259598592"/>
        <c:scaling>
          <c:orientation val="minMax"/>
        </c:scaling>
        <c:axPos val="b"/>
        <c:numFmt formatCode="yyyy&quot;年&quot;m&quot;月&quot;" sourceLinked="1"/>
        <c:tickLblPos val="nextTo"/>
        <c:crossAx val="259604480"/>
        <c:crosses val="autoZero"/>
        <c:auto val="1"/>
        <c:lblOffset val="100"/>
      </c:dateAx>
      <c:valAx>
        <c:axId val="259604480"/>
        <c:scaling>
          <c:orientation val="minMax"/>
        </c:scaling>
        <c:axPos val="l"/>
        <c:numFmt formatCode="General" sourceLinked="1"/>
        <c:tickLblPos val="nextTo"/>
        <c:crossAx val="259598592"/>
        <c:crosses val="autoZero"/>
        <c:crossBetween val="between"/>
      </c:valAx>
      <c:spPr>
        <a:solidFill>
          <a:prstClr val="white">
            <a:lumMod val="85000"/>
          </a:prstClr>
        </a:solidFill>
      </c:spPr>
    </c:plotArea>
    <c:legend>
      <c:legendPos val="r"/>
    </c:legend>
    <c:plotVisOnly val="1"/>
  </c:chart>
  <c:txPr>
    <a:bodyPr/>
    <a:lstStyle/>
    <a:p>
      <a:pPr>
        <a:defRPr sz="1800"/>
      </a:pPr>
      <a:endParaRPr lang="zh-CN"/>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zh-CN"/>
  <c:chart>
    <c:title/>
    <c:plotArea>
      <c:layout/>
      <c:lineChart>
        <c:grouping val="standard"/>
        <c:ser>
          <c:idx val="0"/>
          <c:order val="0"/>
          <c:tx>
            <c:strRef>
              <c:f>Sheet1!$B$1</c:f>
              <c:strCache>
                <c:ptCount val="1"/>
                <c:pt idx="0">
                  <c:v>血肌酐</c:v>
                </c:pt>
              </c:strCache>
            </c:strRef>
          </c:tx>
          <c:spPr>
            <a:ln w="25400"/>
          </c:spPr>
          <c:cat>
            <c:numRef>
              <c:f>Sheet1!$A$3:$A$12</c:f>
              <c:numCache>
                <c:formatCode>yyyy"年"m"月"</c:formatCode>
                <c:ptCount val="10"/>
                <c:pt idx="0">
                  <c:v>43497</c:v>
                </c:pt>
                <c:pt idx="1">
                  <c:v>43525</c:v>
                </c:pt>
                <c:pt idx="2">
                  <c:v>43556</c:v>
                </c:pt>
                <c:pt idx="3">
                  <c:v>43586</c:v>
                </c:pt>
                <c:pt idx="4">
                  <c:v>43617</c:v>
                </c:pt>
                <c:pt idx="5">
                  <c:v>43647</c:v>
                </c:pt>
                <c:pt idx="6">
                  <c:v>43678</c:v>
                </c:pt>
                <c:pt idx="7">
                  <c:v>43709</c:v>
                </c:pt>
                <c:pt idx="8">
                  <c:v>43739</c:v>
                </c:pt>
                <c:pt idx="9">
                  <c:v>43770</c:v>
                </c:pt>
              </c:numCache>
            </c:numRef>
          </c:cat>
          <c:val>
            <c:numRef>
              <c:f>Sheet1!$B$2:$B$12</c:f>
              <c:numCache>
                <c:formatCode>General</c:formatCode>
                <c:ptCount val="11"/>
                <c:pt idx="0">
                  <c:v>80.900000000000006</c:v>
                </c:pt>
                <c:pt idx="1">
                  <c:v>92.1</c:v>
                </c:pt>
                <c:pt idx="2">
                  <c:v>79.400000000000006</c:v>
                </c:pt>
                <c:pt idx="3">
                  <c:v>80</c:v>
                </c:pt>
                <c:pt idx="4">
                  <c:v>99</c:v>
                </c:pt>
                <c:pt idx="5">
                  <c:v>97.7</c:v>
                </c:pt>
                <c:pt idx="6">
                  <c:v>85.6</c:v>
                </c:pt>
                <c:pt idx="7">
                  <c:v>97</c:v>
                </c:pt>
                <c:pt idx="8">
                  <c:v>102</c:v>
                </c:pt>
                <c:pt idx="9">
                  <c:v>89</c:v>
                </c:pt>
                <c:pt idx="10">
                  <c:v>108.4</c:v>
                </c:pt>
              </c:numCache>
            </c:numRef>
          </c:val>
        </c:ser>
        <c:marker val="1"/>
        <c:axId val="259624320"/>
        <c:axId val="259630208"/>
      </c:lineChart>
      <c:dateAx>
        <c:axId val="259624320"/>
        <c:scaling>
          <c:orientation val="minMax"/>
        </c:scaling>
        <c:axPos val="b"/>
        <c:numFmt formatCode="yyyy&quot;年&quot;m&quot;月&quot;" sourceLinked="1"/>
        <c:tickLblPos val="nextTo"/>
        <c:crossAx val="259630208"/>
        <c:crosses val="autoZero"/>
        <c:auto val="1"/>
        <c:lblOffset val="100"/>
      </c:dateAx>
      <c:valAx>
        <c:axId val="259630208"/>
        <c:scaling>
          <c:orientation val="minMax"/>
        </c:scaling>
        <c:axPos val="l"/>
        <c:numFmt formatCode="General" sourceLinked="1"/>
        <c:tickLblPos val="nextTo"/>
        <c:crossAx val="259624320"/>
        <c:crosses val="autoZero"/>
        <c:crossBetween val="between"/>
      </c:valAx>
      <c:spPr>
        <a:solidFill>
          <a:prstClr val="white">
            <a:lumMod val="85000"/>
          </a:prstClr>
        </a:solidFill>
      </c:spPr>
    </c:plotArea>
    <c:legend>
      <c:legendPos val="r"/>
    </c:legend>
    <c:plotVisOnly val="1"/>
  </c:chart>
  <c:txPr>
    <a:bodyPr/>
    <a:lstStyle/>
    <a:p>
      <a:pPr>
        <a:defRPr sz="1800"/>
      </a:pPr>
      <a:endParaRPr lang="zh-CN"/>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79ED6-5ADE-4456-AF85-B94E96AE458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zh-CN" altLang="en-US"/>
        </a:p>
      </dgm:t>
    </dgm:pt>
    <dgm:pt modelId="{439BA78A-7717-450D-995D-B3DE9A9B1421}">
      <dgm:prSet phldrT="[文本]"/>
      <dgm:spPr>
        <a:solidFill>
          <a:srgbClr val="8DA9DB"/>
        </a:solidFill>
      </dgm:spPr>
      <dgm:t>
        <a:bodyPr/>
        <a:lstStyle/>
        <a:p>
          <a:r>
            <a:rPr lang="zh-CN" altLang="en-US" b="1" dirty="0" smtClean="0">
              <a:solidFill>
                <a:srgbClr val="002060"/>
              </a:solidFill>
            </a:rPr>
            <a:t>临床</a:t>
          </a:r>
          <a:endParaRPr lang="zh-CN" altLang="en-US" b="1" dirty="0">
            <a:solidFill>
              <a:srgbClr val="002060"/>
            </a:solidFill>
          </a:endParaRPr>
        </a:p>
      </dgm:t>
    </dgm:pt>
    <dgm:pt modelId="{BE42E9C7-1C3E-460E-8790-4AC02CFA5584}" type="parTrans" cxnId="{9FF7735B-B060-445E-815A-AFCD82D14F8A}">
      <dgm:prSet/>
      <dgm:spPr/>
      <dgm:t>
        <a:bodyPr/>
        <a:lstStyle/>
        <a:p>
          <a:endParaRPr lang="zh-CN" altLang="en-US"/>
        </a:p>
      </dgm:t>
    </dgm:pt>
    <dgm:pt modelId="{D160EE93-EA7A-4BBC-9D7B-3715F069ED83}" type="sibTrans" cxnId="{9FF7735B-B060-445E-815A-AFCD82D14F8A}">
      <dgm:prSet/>
      <dgm:spPr>
        <a:ln w="25400">
          <a:solidFill>
            <a:srgbClr val="002060"/>
          </a:solidFill>
        </a:ln>
      </dgm:spPr>
      <dgm:t>
        <a:bodyPr/>
        <a:lstStyle/>
        <a:p>
          <a:endParaRPr lang="zh-CN" altLang="en-US"/>
        </a:p>
      </dgm:t>
    </dgm:pt>
    <dgm:pt modelId="{7B920110-1EA5-4F1C-8922-3EC9C68C7DAB}">
      <dgm:prSet phldrT="[文本]"/>
      <dgm:spPr>
        <a:solidFill>
          <a:srgbClr val="8DA9DB"/>
        </a:solidFill>
      </dgm:spPr>
      <dgm:t>
        <a:bodyPr/>
        <a:lstStyle/>
        <a:p>
          <a:r>
            <a:rPr lang="zh-CN" altLang="en-US" b="1" dirty="0" smtClean="0">
              <a:solidFill>
                <a:srgbClr val="002060"/>
              </a:solidFill>
            </a:rPr>
            <a:t>发病机制</a:t>
          </a:r>
          <a:endParaRPr lang="zh-CN" altLang="en-US" b="1" dirty="0">
            <a:solidFill>
              <a:srgbClr val="002060"/>
            </a:solidFill>
          </a:endParaRPr>
        </a:p>
      </dgm:t>
    </dgm:pt>
    <dgm:pt modelId="{489DDBF9-ABD2-4693-AD92-5DB3E0FD25D7}" type="parTrans" cxnId="{ED8392C7-0E20-4221-AAEF-4DB50C27C0A2}">
      <dgm:prSet/>
      <dgm:spPr/>
      <dgm:t>
        <a:bodyPr/>
        <a:lstStyle/>
        <a:p>
          <a:endParaRPr lang="zh-CN" altLang="en-US"/>
        </a:p>
      </dgm:t>
    </dgm:pt>
    <dgm:pt modelId="{4C16B68B-4FDE-469F-B41D-55DB5A5BBA52}" type="sibTrans" cxnId="{ED8392C7-0E20-4221-AAEF-4DB50C27C0A2}">
      <dgm:prSet/>
      <dgm:spPr>
        <a:ln w="25400">
          <a:solidFill>
            <a:srgbClr val="002060"/>
          </a:solidFill>
        </a:ln>
      </dgm:spPr>
      <dgm:t>
        <a:bodyPr/>
        <a:lstStyle/>
        <a:p>
          <a:endParaRPr lang="zh-CN" altLang="en-US"/>
        </a:p>
      </dgm:t>
    </dgm:pt>
    <dgm:pt modelId="{60E7A437-F363-4E56-A887-5A23109F950E}">
      <dgm:prSet phldrT="[文本]"/>
      <dgm:spPr>
        <a:solidFill>
          <a:srgbClr val="8DA9DB"/>
        </a:solidFill>
      </dgm:spPr>
      <dgm:t>
        <a:bodyPr/>
        <a:lstStyle/>
        <a:p>
          <a:r>
            <a:rPr lang="zh-CN" altLang="en-US" b="1" dirty="0" smtClean="0">
              <a:solidFill>
                <a:srgbClr val="002060"/>
              </a:solidFill>
            </a:rPr>
            <a:t>病理</a:t>
          </a:r>
          <a:endParaRPr lang="zh-CN" altLang="en-US" b="1" dirty="0">
            <a:solidFill>
              <a:srgbClr val="002060"/>
            </a:solidFill>
          </a:endParaRPr>
        </a:p>
      </dgm:t>
    </dgm:pt>
    <dgm:pt modelId="{18106984-70ED-4F25-A5E9-FD77DE8BB67C}" type="parTrans" cxnId="{60ED0CAB-B594-4D86-8A1A-C0F7BB4BB840}">
      <dgm:prSet/>
      <dgm:spPr/>
      <dgm:t>
        <a:bodyPr/>
        <a:lstStyle/>
        <a:p>
          <a:endParaRPr lang="zh-CN" altLang="en-US"/>
        </a:p>
      </dgm:t>
    </dgm:pt>
    <dgm:pt modelId="{06688B85-5B96-4D50-A15A-4BDA51241EC9}" type="sibTrans" cxnId="{60ED0CAB-B594-4D86-8A1A-C0F7BB4BB840}">
      <dgm:prSet/>
      <dgm:spPr>
        <a:ln w="25400">
          <a:solidFill>
            <a:srgbClr val="002060"/>
          </a:solidFill>
        </a:ln>
      </dgm:spPr>
      <dgm:t>
        <a:bodyPr/>
        <a:lstStyle/>
        <a:p>
          <a:endParaRPr lang="zh-CN" altLang="en-US"/>
        </a:p>
      </dgm:t>
    </dgm:pt>
    <dgm:pt modelId="{20B24479-4904-4272-A3DC-1B18132C087D}">
      <dgm:prSet phldrT="[文本]"/>
      <dgm:spPr>
        <a:solidFill>
          <a:srgbClr val="8DA9DB"/>
        </a:solidFill>
      </dgm:spPr>
      <dgm:t>
        <a:bodyPr/>
        <a:lstStyle/>
        <a:p>
          <a:r>
            <a:rPr lang="zh-CN" altLang="en-US" b="1" dirty="0" smtClean="0">
              <a:solidFill>
                <a:srgbClr val="002060"/>
              </a:solidFill>
            </a:rPr>
            <a:t>诊断</a:t>
          </a:r>
          <a:endParaRPr lang="zh-CN" altLang="en-US" b="1" dirty="0">
            <a:solidFill>
              <a:srgbClr val="002060"/>
            </a:solidFill>
          </a:endParaRPr>
        </a:p>
      </dgm:t>
    </dgm:pt>
    <dgm:pt modelId="{E586341F-C895-4B4D-95B5-D7236F850BAE}" type="parTrans" cxnId="{88B96F21-BE02-4C08-8CF8-58777FFA3C19}">
      <dgm:prSet/>
      <dgm:spPr/>
      <dgm:t>
        <a:bodyPr/>
        <a:lstStyle/>
        <a:p>
          <a:endParaRPr lang="zh-CN" altLang="en-US"/>
        </a:p>
      </dgm:t>
    </dgm:pt>
    <dgm:pt modelId="{3CC56317-364C-4CAA-A33E-45EC8FA1D4FF}" type="sibTrans" cxnId="{88B96F21-BE02-4C08-8CF8-58777FFA3C19}">
      <dgm:prSet/>
      <dgm:spPr>
        <a:ln w="25400">
          <a:solidFill>
            <a:srgbClr val="002060"/>
          </a:solidFill>
        </a:ln>
      </dgm:spPr>
      <dgm:t>
        <a:bodyPr/>
        <a:lstStyle/>
        <a:p>
          <a:endParaRPr lang="zh-CN" altLang="en-US"/>
        </a:p>
      </dgm:t>
    </dgm:pt>
    <dgm:pt modelId="{E0D6C64A-A8F0-4774-B643-077AA30D3235}">
      <dgm:prSet phldrT="[文本]"/>
      <dgm:spPr>
        <a:solidFill>
          <a:srgbClr val="8DA9DB"/>
        </a:solidFill>
      </dgm:spPr>
      <dgm:t>
        <a:bodyPr/>
        <a:lstStyle/>
        <a:p>
          <a:r>
            <a:rPr lang="zh-CN" altLang="en-US" b="1" dirty="0" smtClean="0">
              <a:solidFill>
                <a:srgbClr val="002060"/>
              </a:solidFill>
            </a:rPr>
            <a:t>治疗</a:t>
          </a:r>
          <a:endParaRPr lang="zh-CN" altLang="en-US" b="1" dirty="0">
            <a:solidFill>
              <a:srgbClr val="002060"/>
            </a:solidFill>
          </a:endParaRPr>
        </a:p>
      </dgm:t>
    </dgm:pt>
    <dgm:pt modelId="{224B1F59-C421-43EC-B7BA-EEB83884326C}" type="parTrans" cxnId="{557A7608-7F12-42C0-8AD4-6CA23D1576A7}">
      <dgm:prSet/>
      <dgm:spPr/>
      <dgm:t>
        <a:bodyPr/>
        <a:lstStyle/>
        <a:p>
          <a:endParaRPr lang="zh-CN" altLang="en-US"/>
        </a:p>
      </dgm:t>
    </dgm:pt>
    <dgm:pt modelId="{F9DBB7A8-83F0-4FF8-B4E5-5D4DBC077ADC}" type="sibTrans" cxnId="{557A7608-7F12-42C0-8AD4-6CA23D1576A7}">
      <dgm:prSet/>
      <dgm:spPr>
        <a:ln w="25400">
          <a:solidFill>
            <a:srgbClr val="002060"/>
          </a:solidFill>
        </a:ln>
      </dgm:spPr>
      <dgm:t>
        <a:bodyPr/>
        <a:lstStyle/>
        <a:p>
          <a:endParaRPr lang="zh-CN" altLang="en-US"/>
        </a:p>
      </dgm:t>
    </dgm:pt>
    <dgm:pt modelId="{23680082-A098-40B8-9FC3-84A16CF8665B}" type="pres">
      <dgm:prSet presAssocID="{8CE79ED6-5ADE-4456-AF85-B94E96AE458C}" presName="cycle" presStyleCnt="0">
        <dgm:presLayoutVars>
          <dgm:dir/>
          <dgm:resizeHandles val="exact"/>
        </dgm:presLayoutVars>
      </dgm:prSet>
      <dgm:spPr/>
      <dgm:t>
        <a:bodyPr/>
        <a:lstStyle/>
        <a:p>
          <a:endParaRPr lang="zh-CN" altLang="en-US"/>
        </a:p>
      </dgm:t>
    </dgm:pt>
    <dgm:pt modelId="{00C04BC4-F7DB-4C54-8A42-D4E2EDF37440}" type="pres">
      <dgm:prSet presAssocID="{439BA78A-7717-450D-995D-B3DE9A9B1421}" presName="node" presStyleLbl="node1" presStyleIdx="0" presStyleCnt="5">
        <dgm:presLayoutVars>
          <dgm:bulletEnabled val="1"/>
        </dgm:presLayoutVars>
      </dgm:prSet>
      <dgm:spPr/>
      <dgm:t>
        <a:bodyPr/>
        <a:lstStyle/>
        <a:p>
          <a:endParaRPr lang="zh-CN" altLang="en-US"/>
        </a:p>
      </dgm:t>
    </dgm:pt>
    <dgm:pt modelId="{F9FBBAAC-F79F-4DB9-94AA-EA0322601E61}" type="pres">
      <dgm:prSet presAssocID="{439BA78A-7717-450D-995D-B3DE9A9B1421}" presName="spNode" presStyleCnt="0"/>
      <dgm:spPr/>
    </dgm:pt>
    <dgm:pt modelId="{6BE533B0-8881-495B-B79E-5A7669A93176}" type="pres">
      <dgm:prSet presAssocID="{D160EE93-EA7A-4BBC-9D7B-3715F069ED83}" presName="sibTrans" presStyleLbl="sibTrans1D1" presStyleIdx="0" presStyleCnt="5"/>
      <dgm:spPr/>
      <dgm:t>
        <a:bodyPr/>
        <a:lstStyle/>
        <a:p>
          <a:endParaRPr lang="zh-CN" altLang="en-US"/>
        </a:p>
      </dgm:t>
    </dgm:pt>
    <dgm:pt modelId="{CEB8FFD5-1A78-4611-989D-E63DA0E8CC2F}" type="pres">
      <dgm:prSet presAssocID="{7B920110-1EA5-4F1C-8922-3EC9C68C7DAB}" presName="node" presStyleLbl="node1" presStyleIdx="1" presStyleCnt="5">
        <dgm:presLayoutVars>
          <dgm:bulletEnabled val="1"/>
        </dgm:presLayoutVars>
      </dgm:prSet>
      <dgm:spPr/>
      <dgm:t>
        <a:bodyPr/>
        <a:lstStyle/>
        <a:p>
          <a:endParaRPr lang="zh-CN" altLang="en-US"/>
        </a:p>
      </dgm:t>
    </dgm:pt>
    <dgm:pt modelId="{2E84425D-4A5F-4F51-A591-19BBA25C2823}" type="pres">
      <dgm:prSet presAssocID="{7B920110-1EA5-4F1C-8922-3EC9C68C7DAB}" presName="spNode" presStyleCnt="0"/>
      <dgm:spPr/>
    </dgm:pt>
    <dgm:pt modelId="{E16F4AB4-33B3-4958-AD2D-FD1AE59E0800}" type="pres">
      <dgm:prSet presAssocID="{4C16B68B-4FDE-469F-B41D-55DB5A5BBA52}" presName="sibTrans" presStyleLbl="sibTrans1D1" presStyleIdx="1" presStyleCnt="5"/>
      <dgm:spPr/>
      <dgm:t>
        <a:bodyPr/>
        <a:lstStyle/>
        <a:p>
          <a:endParaRPr lang="zh-CN" altLang="en-US"/>
        </a:p>
      </dgm:t>
    </dgm:pt>
    <dgm:pt modelId="{6A21C5AB-B271-43E3-8049-ED42F87557D0}" type="pres">
      <dgm:prSet presAssocID="{60E7A437-F363-4E56-A887-5A23109F950E}" presName="node" presStyleLbl="node1" presStyleIdx="2" presStyleCnt="5">
        <dgm:presLayoutVars>
          <dgm:bulletEnabled val="1"/>
        </dgm:presLayoutVars>
      </dgm:prSet>
      <dgm:spPr/>
      <dgm:t>
        <a:bodyPr/>
        <a:lstStyle/>
        <a:p>
          <a:endParaRPr lang="zh-CN" altLang="en-US"/>
        </a:p>
      </dgm:t>
    </dgm:pt>
    <dgm:pt modelId="{AFE6A73B-DD68-4C16-8C72-3C5C497182E5}" type="pres">
      <dgm:prSet presAssocID="{60E7A437-F363-4E56-A887-5A23109F950E}" presName="spNode" presStyleCnt="0"/>
      <dgm:spPr/>
    </dgm:pt>
    <dgm:pt modelId="{D221C2DD-C202-4665-8CE9-46694D511C29}" type="pres">
      <dgm:prSet presAssocID="{06688B85-5B96-4D50-A15A-4BDA51241EC9}" presName="sibTrans" presStyleLbl="sibTrans1D1" presStyleIdx="2" presStyleCnt="5"/>
      <dgm:spPr/>
      <dgm:t>
        <a:bodyPr/>
        <a:lstStyle/>
        <a:p>
          <a:endParaRPr lang="zh-CN" altLang="en-US"/>
        </a:p>
      </dgm:t>
    </dgm:pt>
    <dgm:pt modelId="{62539ECE-A782-4887-B7E5-C50B3022963B}" type="pres">
      <dgm:prSet presAssocID="{20B24479-4904-4272-A3DC-1B18132C087D}" presName="node" presStyleLbl="node1" presStyleIdx="3" presStyleCnt="5">
        <dgm:presLayoutVars>
          <dgm:bulletEnabled val="1"/>
        </dgm:presLayoutVars>
      </dgm:prSet>
      <dgm:spPr/>
      <dgm:t>
        <a:bodyPr/>
        <a:lstStyle/>
        <a:p>
          <a:endParaRPr lang="zh-CN" altLang="en-US"/>
        </a:p>
      </dgm:t>
    </dgm:pt>
    <dgm:pt modelId="{B3A1DE55-BC53-4589-A1A7-F29745A4E4B8}" type="pres">
      <dgm:prSet presAssocID="{20B24479-4904-4272-A3DC-1B18132C087D}" presName="spNode" presStyleCnt="0"/>
      <dgm:spPr/>
    </dgm:pt>
    <dgm:pt modelId="{73F5C366-9CA2-4F9D-9572-185D3DEA0562}" type="pres">
      <dgm:prSet presAssocID="{3CC56317-364C-4CAA-A33E-45EC8FA1D4FF}" presName="sibTrans" presStyleLbl="sibTrans1D1" presStyleIdx="3" presStyleCnt="5"/>
      <dgm:spPr/>
      <dgm:t>
        <a:bodyPr/>
        <a:lstStyle/>
        <a:p>
          <a:endParaRPr lang="zh-CN" altLang="en-US"/>
        </a:p>
      </dgm:t>
    </dgm:pt>
    <dgm:pt modelId="{81AB4755-1B72-4B29-899D-594284C4235C}" type="pres">
      <dgm:prSet presAssocID="{E0D6C64A-A8F0-4774-B643-077AA30D3235}" presName="node" presStyleLbl="node1" presStyleIdx="4" presStyleCnt="5">
        <dgm:presLayoutVars>
          <dgm:bulletEnabled val="1"/>
        </dgm:presLayoutVars>
      </dgm:prSet>
      <dgm:spPr/>
      <dgm:t>
        <a:bodyPr/>
        <a:lstStyle/>
        <a:p>
          <a:endParaRPr lang="zh-CN" altLang="en-US"/>
        </a:p>
      </dgm:t>
    </dgm:pt>
    <dgm:pt modelId="{5E432678-9795-42D5-AAF0-75FA72F8DC02}" type="pres">
      <dgm:prSet presAssocID="{E0D6C64A-A8F0-4774-B643-077AA30D3235}" presName="spNode" presStyleCnt="0"/>
      <dgm:spPr/>
    </dgm:pt>
    <dgm:pt modelId="{8DD71ECF-B6B1-46CD-A76E-BA3866395FCC}" type="pres">
      <dgm:prSet presAssocID="{F9DBB7A8-83F0-4FF8-B4E5-5D4DBC077ADC}" presName="sibTrans" presStyleLbl="sibTrans1D1" presStyleIdx="4" presStyleCnt="5"/>
      <dgm:spPr/>
      <dgm:t>
        <a:bodyPr/>
        <a:lstStyle/>
        <a:p>
          <a:endParaRPr lang="zh-CN" altLang="en-US"/>
        </a:p>
      </dgm:t>
    </dgm:pt>
  </dgm:ptLst>
  <dgm:cxnLst>
    <dgm:cxn modelId="{5211DC9F-0DAC-417A-969B-CE8C49F7EA26}" type="presOf" srcId="{439BA78A-7717-450D-995D-B3DE9A9B1421}" destId="{00C04BC4-F7DB-4C54-8A42-D4E2EDF37440}" srcOrd="0" destOrd="0" presId="urn:microsoft.com/office/officeart/2005/8/layout/cycle5"/>
    <dgm:cxn modelId="{1594D883-F5B4-4DCC-9E64-1AF5EEF2CA85}" type="presOf" srcId="{F9DBB7A8-83F0-4FF8-B4E5-5D4DBC077ADC}" destId="{8DD71ECF-B6B1-46CD-A76E-BA3866395FCC}" srcOrd="0" destOrd="0" presId="urn:microsoft.com/office/officeart/2005/8/layout/cycle5"/>
    <dgm:cxn modelId="{9BD3E6C8-6331-44B8-AEE9-CA815D279B2A}" type="presOf" srcId="{60E7A437-F363-4E56-A887-5A23109F950E}" destId="{6A21C5AB-B271-43E3-8049-ED42F87557D0}" srcOrd="0" destOrd="0" presId="urn:microsoft.com/office/officeart/2005/8/layout/cycle5"/>
    <dgm:cxn modelId="{88B96F21-BE02-4C08-8CF8-58777FFA3C19}" srcId="{8CE79ED6-5ADE-4456-AF85-B94E96AE458C}" destId="{20B24479-4904-4272-A3DC-1B18132C087D}" srcOrd="3" destOrd="0" parTransId="{E586341F-C895-4B4D-95B5-D7236F850BAE}" sibTransId="{3CC56317-364C-4CAA-A33E-45EC8FA1D4FF}"/>
    <dgm:cxn modelId="{653C2C70-F54C-46FB-8CB3-A0E5D941FA8E}" type="presOf" srcId="{06688B85-5B96-4D50-A15A-4BDA51241EC9}" destId="{D221C2DD-C202-4665-8CE9-46694D511C29}" srcOrd="0" destOrd="0" presId="urn:microsoft.com/office/officeart/2005/8/layout/cycle5"/>
    <dgm:cxn modelId="{B8A7AB68-341B-4D12-9DDE-04875B834621}" type="presOf" srcId="{8CE79ED6-5ADE-4456-AF85-B94E96AE458C}" destId="{23680082-A098-40B8-9FC3-84A16CF8665B}" srcOrd="0" destOrd="0" presId="urn:microsoft.com/office/officeart/2005/8/layout/cycle5"/>
    <dgm:cxn modelId="{546424F2-59B4-46CF-B276-2D8BB85872DA}" type="presOf" srcId="{20B24479-4904-4272-A3DC-1B18132C087D}" destId="{62539ECE-A782-4887-B7E5-C50B3022963B}" srcOrd="0" destOrd="0" presId="urn:microsoft.com/office/officeart/2005/8/layout/cycle5"/>
    <dgm:cxn modelId="{BD8B3612-C7C3-45E7-847E-C0FA564DE3C9}" type="presOf" srcId="{D160EE93-EA7A-4BBC-9D7B-3715F069ED83}" destId="{6BE533B0-8881-495B-B79E-5A7669A93176}" srcOrd="0" destOrd="0" presId="urn:microsoft.com/office/officeart/2005/8/layout/cycle5"/>
    <dgm:cxn modelId="{03D43F21-EA7F-44D8-A0B6-E3EFC00C3822}" type="presOf" srcId="{E0D6C64A-A8F0-4774-B643-077AA30D3235}" destId="{81AB4755-1B72-4B29-899D-594284C4235C}" srcOrd="0" destOrd="0" presId="urn:microsoft.com/office/officeart/2005/8/layout/cycle5"/>
    <dgm:cxn modelId="{ED8392C7-0E20-4221-AAEF-4DB50C27C0A2}" srcId="{8CE79ED6-5ADE-4456-AF85-B94E96AE458C}" destId="{7B920110-1EA5-4F1C-8922-3EC9C68C7DAB}" srcOrd="1" destOrd="0" parTransId="{489DDBF9-ABD2-4693-AD92-5DB3E0FD25D7}" sibTransId="{4C16B68B-4FDE-469F-B41D-55DB5A5BBA52}"/>
    <dgm:cxn modelId="{E76ABDEE-4B0E-43BF-A5E5-4C51D93A5B65}" type="presOf" srcId="{7B920110-1EA5-4F1C-8922-3EC9C68C7DAB}" destId="{CEB8FFD5-1A78-4611-989D-E63DA0E8CC2F}" srcOrd="0" destOrd="0" presId="urn:microsoft.com/office/officeart/2005/8/layout/cycle5"/>
    <dgm:cxn modelId="{60ED0CAB-B594-4D86-8A1A-C0F7BB4BB840}" srcId="{8CE79ED6-5ADE-4456-AF85-B94E96AE458C}" destId="{60E7A437-F363-4E56-A887-5A23109F950E}" srcOrd="2" destOrd="0" parTransId="{18106984-70ED-4F25-A5E9-FD77DE8BB67C}" sibTransId="{06688B85-5B96-4D50-A15A-4BDA51241EC9}"/>
    <dgm:cxn modelId="{557A7608-7F12-42C0-8AD4-6CA23D1576A7}" srcId="{8CE79ED6-5ADE-4456-AF85-B94E96AE458C}" destId="{E0D6C64A-A8F0-4774-B643-077AA30D3235}" srcOrd="4" destOrd="0" parTransId="{224B1F59-C421-43EC-B7BA-EEB83884326C}" sibTransId="{F9DBB7A8-83F0-4FF8-B4E5-5D4DBC077ADC}"/>
    <dgm:cxn modelId="{9FF7735B-B060-445E-815A-AFCD82D14F8A}" srcId="{8CE79ED6-5ADE-4456-AF85-B94E96AE458C}" destId="{439BA78A-7717-450D-995D-B3DE9A9B1421}" srcOrd="0" destOrd="0" parTransId="{BE42E9C7-1C3E-460E-8790-4AC02CFA5584}" sibTransId="{D160EE93-EA7A-4BBC-9D7B-3715F069ED83}"/>
    <dgm:cxn modelId="{F307E0AD-BAAB-43B4-B8F7-B883727AF448}" type="presOf" srcId="{4C16B68B-4FDE-469F-B41D-55DB5A5BBA52}" destId="{E16F4AB4-33B3-4958-AD2D-FD1AE59E0800}" srcOrd="0" destOrd="0" presId="urn:microsoft.com/office/officeart/2005/8/layout/cycle5"/>
    <dgm:cxn modelId="{8F95BB7E-9C22-4C25-9427-7A54D602FFAB}" type="presOf" srcId="{3CC56317-364C-4CAA-A33E-45EC8FA1D4FF}" destId="{73F5C366-9CA2-4F9D-9572-185D3DEA0562}" srcOrd="0" destOrd="0" presId="urn:microsoft.com/office/officeart/2005/8/layout/cycle5"/>
    <dgm:cxn modelId="{7E66317C-912D-42D6-A1C8-B8EE7414BFE3}" type="presParOf" srcId="{23680082-A098-40B8-9FC3-84A16CF8665B}" destId="{00C04BC4-F7DB-4C54-8A42-D4E2EDF37440}" srcOrd="0" destOrd="0" presId="urn:microsoft.com/office/officeart/2005/8/layout/cycle5"/>
    <dgm:cxn modelId="{A54AF527-DE5C-481C-87B8-3FA5DB216982}" type="presParOf" srcId="{23680082-A098-40B8-9FC3-84A16CF8665B}" destId="{F9FBBAAC-F79F-4DB9-94AA-EA0322601E61}" srcOrd="1" destOrd="0" presId="urn:microsoft.com/office/officeart/2005/8/layout/cycle5"/>
    <dgm:cxn modelId="{A810CCEF-4EA3-4EE3-A477-2DDEEA587489}" type="presParOf" srcId="{23680082-A098-40B8-9FC3-84A16CF8665B}" destId="{6BE533B0-8881-495B-B79E-5A7669A93176}" srcOrd="2" destOrd="0" presId="urn:microsoft.com/office/officeart/2005/8/layout/cycle5"/>
    <dgm:cxn modelId="{806CD155-7F94-495E-99D9-FA07AEE24F40}" type="presParOf" srcId="{23680082-A098-40B8-9FC3-84A16CF8665B}" destId="{CEB8FFD5-1A78-4611-989D-E63DA0E8CC2F}" srcOrd="3" destOrd="0" presId="urn:microsoft.com/office/officeart/2005/8/layout/cycle5"/>
    <dgm:cxn modelId="{5088F20D-F8DB-42A1-B2D1-41C305B72F42}" type="presParOf" srcId="{23680082-A098-40B8-9FC3-84A16CF8665B}" destId="{2E84425D-4A5F-4F51-A591-19BBA25C2823}" srcOrd="4" destOrd="0" presId="urn:microsoft.com/office/officeart/2005/8/layout/cycle5"/>
    <dgm:cxn modelId="{0A5A17E8-28A7-4392-A013-190C0F6169E2}" type="presParOf" srcId="{23680082-A098-40B8-9FC3-84A16CF8665B}" destId="{E16F4AB4-33B3-4958-AD2D-FD1AE59E0800}" srcOrd="5" destOrd="0" presId="urn:microsoft.com/office/officeart/2005/8/layout/cycle5"/>
    <dgm:cxn modelId="{E9C7EA5B-48FA-4A6E-A430-F0FFBA162B90}" type="presParOf" srcId="{23680082-A098-40B8-9FC3-84A16CF8665B}" destId="{6A21C5AB-B271-43E3-8049-ED42F87557D0}" srcOrd="6" destOrd="0" presId="urn:microsoft.com/office/officeart/2005/8/layout/cycle5"/>
    <dgm:cxn modelId="{950F7F91-4DCF-4AAD-AB64-E9B7A6292CCC}" type="presParOf" srcId="{23680082-A098-40B8-9FC3-84A16CF8665B}" destId="{AFE6A73B-DD68-4C16-8C72-3C5C497182E5}" srcOrd="7" destOrd="0" presId="urn:microsoft.com/office/officeart/2005/8/layout/cycle5"/>
    <dgm:cxn modelId="{6EA219AB-BFD3-46A6-9301-1D37C5FCC089}" type="presParOf" srcId="{23680082-A098-40B8-9FC3-84A16CF8665B}" destId="{D221C2DD-C202-4665-8CE9-46694D511C29}" srcOrd="8" destOrd="0" presId="urn:microsoft.com/office/officeart/2005/8/layout/cycle5"/>
    <dgm:cxn modelId="{EFCC3EC4-462A-4714-A293-C92DFAA34DB9}" type="presParOf" srcId="{23680082-A098-40B8-9FC3-84A16CF8665B}" destId="{62539ECE-A782-4887-B7E5-C50B3022963B}" srcOrd="9" destOrd="0" presId="urn:microsoft.com/office/officeart/2005/8/layout/cycle5"/>
    <dgm:cxn modelId="{61A41957-3733-49B6-B97E-64B6BF902299}" type="presParOf" srcId="{23680082-A098-40B8-9FC3-84A16CF8665B}" destId="{B3A1DE55-BC53-4589-A1A7-F29745A4E4B8}" srcOrd="10" destOrd="0" presId="urn:microsoft.com/office/officeart/2005/8/layout/cycle5"/>
    <dgm:cxn modelId="{E78F8F7D-025D-43AC-9149-F2B06DAF9561}" type="presParOf" srcId="{23680082-A098-40B8-9FC3-84A16CF8665B}" destId="{73F5C366-9CA2-4F9D-9572-185D3DEA0562}" srcOrd="11" destOrd="0" presId="urn:microsoft.com/office/officeart/2005/8/layout/cycle5"/>
    <dgm:cxn modelId="{33DC6B09-7518-4107-A8FE-C8F26B2C4F4F}" type="presParOf" srcId="{23680082-A098-40B8-9FC3-84A16CF8665B}" destId="{81AB4755-1B72-4B29-899D-594284C4235C}" srcOrd="12" destOrd="0" presId="urn:microsoft.com/office/officeart/2005/8/layout/cycle5"/>
    <dgm:cxn modelId="{5E6ECCD6-837D-4A84-A77F-23DDE5228F95}" type="presParOf" srcId="{23680082-A098-40B8-9FC3-84A16CF8665B}" destId="{5E432678-9795-42D5-AAF0-75FA72F8DC02}" srcOrd="13" destOrd="0" presId="urn:microsoft.com/office/officeart/2005/8/layout/cycle5"/>
    <dgm:cxn modelId="{B1326F46-1ACD-4C40-93CD-9438929AE658}" type="presParOf" srcId="{23680082-A098-40B8-9FC3-84A16CF8665B}" destId="{8DD71ECF-B6B1-46CD-A76E-BA3866395FCC}"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E554D7-9F08-4568-8AF8-712089160696}"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CN" altLang="en-US"/>
        </a:p>
      </dgm:t>
    </dgm:pt>
    <dgm:pt modelId="{76E70F01-7411-4DF0-A72A-8ABD6E8575D1}">
      <dgm:prSet phldrT="[文本]"/>
      <dgm:spPr>
        <a:solidFill>
          <a:srgbClr val="8DA9DB"/>
        </a:solidFill>
      </dgm:spPr>
      <dgm:t>
        <a:bodyPr/>
        <a:lstStyle/>
        <a:p>
          <a:r>
            <a:rPr lang="en-US" altLang="zh-CN" b="1" dirty="0" smtClean="0">
              <a:solidFill>
                <a:srgbClr val="002060"/>
              </a:solidFill>
              <a:latin typeface="楷体_GB2312" pitchFamily="49" charset="-122"/>
              <a:ea typeface="楷体_GB2312" pitchFamily="49" charset="-122"/>
            </a:rPr>
            <a:t>I</a:t>
          </a:r>
          <a:r>
            <a:rPr lang="zh-CN" altLang="en-US" b="1" dirty="0" smtClean="0">
              <a:solidFill>
                <a:srgbClr val="002060"/>
              </a:solidFill>
              <a:latin typeface="楷体_GB2312" pitchFamily="49" charset="-122"/>
              <a:ea typeface="楷体_GB2312" pitchFamily="49" charset="-122"/>
            </a:rPr>
            <a:t>期：光镜下无明显改变，</a:t>
          </a:r>
          <a:r>
            <a:rPr lang="en-US" altLang="zh-CN" b="1" dirty="0" smtClean="0">
              <a:solidFill>
                <a:srgbClr val="002060"/>
              </a:solidFill>
              <a:latin typeface="楷体_GB2312" pitchFamily="49" charset="-122"/>
              <a:ea typeface="楷体_GB2312" pitchFamily="49" charset="-122"/>
            </a:rPr>
            <a:t>Masson</a:t>
          </a:r>
          <a:r>
            <a:rPr lang="zh-CN" altLang="en-US" b="1" dirty="0" smtClean="0">
              <a:solidFill>
                <a:srgbClr val="002060"/>
              </a:solidFill>
              <a:latin typeface="楷体_GB2312" pitchFamily="49" charset="-122"/>
              <a:ea typeface="楷体_GB2312" pitchFamily="49" charset="-122"/>
            </a:rPr>
            <a:t>染色时可见细小的红色沉着物排列在上皮下。电镜可见少量的上皮细胞下电子致密物沉积，足突上皮可有广泛融合</a:t>
          </a:r>
          <a:endParaRPr lang="zh-CN" altLang="en-US" dirty="0"/>
        </a:p>
      </dgm:t>
    </dgm:pt>
    <dgm:pt modelId="{8CF6B447-7BED-4AD2-B8BD-C6C87A791F33}" type="parTrans" cxnId="{579E54F7-C346-4B56-9E8B-1DC940ED2583}">
      <dgm:prSet/>
      <dgm:spPr/>
      <dgm:t>
        <a:bodyPr/>
        <a:lstStyle/>
        <a:p>
          <a:endParaRPr lang="zh-CN" altLang="en-US"/>
        </a:p>
      </dgm:t>
    </dgm:pt>
    <dgm:pt modelId="{8B1C2656-919B-4919-8C19-245A6F1DE5F0}" type="sibTrans" cxnId="{579E54F7-C346-4B56-9E8B-1DC940ED2583}">
      <dgm:prSet/>
      <dgm:spPr/>
      <dgm:t>
        <a:bodyPr/>
        <a:lstStyle/>
        <a:p>
          <a:endParaRPr lang="zh-CN" altLang="en-US"/>
        </a:p>
      </dgm:t>
    </dgm:pt>
    <dgm:pt modelId="{C1A5ABDF-CDD5-4830-9B0A-D5223C1D08BF}">
      <dgm:prSet phldrT="[文本]"/>
      <dgm:spPr>
        <a:solidFill>
          <a:srgbClr val="8DA9DB"/>
        </a:solidFill>
      </dgm:spPr>
      <dgm:t>
        <a:bodyPr/>
        <a:lstStyle/>
        <a:p>
          <a:r>
            <a:rPr lang="en-US" altLang="zh-CN" b="1" dirty="0" smtClean="0">
              <a:solidFill>
                <a:srgbClr val="002060"/>
              </a:solidFill>
              <a:latin typeface="楷体_GB2312" pitchFamily="49" charset="-122"/>
              <a:ea typeface="楷体_GB2312" pitchFamily="49" charset="-122"/>
            </a:rPr>
            <a:t>III</a:t>
          </a:r>
          <a:r>
            <a:rPr lang="zh-CN" altLang="en-US" b="1" dirty="0" smtClean="0">
              <a:solidFill>
                <a:srgbClr val="002060"/>
              </a:solidFill>
              <a:latin typeface="楷体_GB2312" pitchFamily="49" charset="-122"/>
              <a:ea typeface="楷体_GB2312" pitchFamily="49" charset="-122"/>
            </a:rPr>
            <a:t>期：光镜下基底膜不规则增厚，银染可见基底膜呈网状、链环表现，电镜下可见电子致密物在基底膜内沉积，呈链环状</a:t>
          </a:r>
          <a:endParaRPr lang="zh-CN" altLang="en-US" dirty="0"/>
        </a:p>
      </dgm:t>
    </dgm:pt>
    <dgm:pt modelId="{3083628C-5D13-4C70-BBF7-B0A6DA593EE0}" type="parTrans" cxnId="{A5E59DFE-078B-4800-AD9C-D5E457CDD661}">
      <dgm:prSet/>
      <dgm:spPr/>
      <dgm:t>
        <a:bodyPr/>
        <a:lstStyle/>
        <a:p>
          <a:endParaRPr lang="zh-CN" altLang="en-US"/>
        </a:p>
      </dgm:t>
    </dgm:pt>
    <dgm:pt modelId="{7423F12C-7FCD-49F0-8932-F4E165BF99A9}" type="sibTrans" cxnId="{A5E59DFE-078B-4800-AD9C-D5E457CDD661}">
      <dgm:prSet/>
      <dgm:spPr/>
      <dgm:t>
        <a:bodyPr/>
        <a:lstStyle/>
        <a:p>
          <a:endParaRPr lang="zh-CN" altLang="en-US"/>
        </a:p>
      </dgm:t>
    </dgm:pt>
    <dgm:pt modelId="{A20D2B7D-E030-4256-9404-CCC730AB92AC}">
      <dgm:prSet phldrT="[文本]"/>
      <dgm:spPr>
        <a:solidFill>
          <a:srgbClr val="8DA9DB"/>
        </a:solidFill>
      </dgm:spPr>
      <dgm:t>
        <a:bodyPr/>
        <a:lstStyle/>
        <a:p>
          <a:r>
            <a:rPr lang="en-US" altLang="zh-CN" b="1" dirty="0" smtClean="0">
              <a:solidFill>
                <a:srgbClr val="002060"/>
              </a:solidFill>
              <a:latin typeface="楷体_GB2312" pitchFamily="49" charset="-122"/>
              <a:ea typeface="楷体_GB2312" pitchFamily="49" charset="-122"/>
            </a:rPr>
            <a:t>IV</a:t>
          </a:r>
          <a:r>
            <a:rPr lang="zh-CN" altLang="en-US" b="1" dirty="0" smtClean="0">
              <a:solidFill>
                <a:srgbClr val="002060"/>
              </a:solidFill>
              <a:latin typeface="楷体_GB2312" pitchFamily="49" charset="-122"/>
              <a:ea typeface="楷体_GB2312" pitchFamily="49" charset="-122"/>
            </a:rPr>
            <a:t>期：光镜下基底膜极度增厚，系膜增生，肾小球硬化。电镜下基底膜内有虫噬状空白区，内含有少量电子致密物</a:t>
          </a:r>
          <a:endParaRPr lang="zh-CN" altLang="en-US" dirty="0"/>
        </a:p>
      </dgm:t>
    </dgm:pt>
    <dgm:pt modelId="{4A46119C-CB5D-4DCF-A8D3-7F2C8D48CA21}" type="parTrans" cxnId="{42E4BA03-3B9E-4C53-994F-12DDDD9EBBAC}">
      <dgm:prSet/>
      <dgm:spPr/>
      <dgm:t>
        <a:bodyPr/>
        <a:lstStyle/>
        <a:p>
          <a:endParaRPr lang="zh-CN" altLang="en-US"/>
        </a:p>
      </dgm:t>
    </dgm:pt>
    <dgm:pt modelId="{F5504548-6978-435A-A8C7-970AD508175F}" type="sibTrans" cxnId="{42E4BA03-3B9E-4C53-994F-12DDDD9EBBAC}">
      <dgm:prSet/>
      <dgm:spPr/>
      <dgm:t>
        <a:bodyPr/>
        <a:lstStyle/>
        <a:p>
          <a:endParaRPr lang="zh-CN" altLang="en-US"/>
        </a:p>
      </dgm:t>
    </dgm:pt>
    <dgm:pt modelId="{0AAC06BD-E4E9-46D1-94D2-4DE2831113C2}">
      <dgm:prSet phldrT="[文本]" phldr="1"/>
      <dgm:spPr/>
      <dgm:t>
        <a:bodyPr/>
        <a:lstStyle/>
        <a:p>
          <a:endParaRPr lang="zh-CN" altLang="en-US"/>
        </a:p>
      </dgm:t>
    </dgm:pt>
    <dgm:pt modelId="{839E7D3D-352C-41BB-8BF4-9175742521B9}" type="parTrans" cxnId="{5F08609E-78D2-4162-8905-F03C8CF1B201}">
      <dgm:prSet/>
      <dgm:spPr/>
      <dgm:t>
        <a:bodyPr/>
        <a:lstStyle/>
        <a:p>
          <a:endParaRPr lang="zh-CN" altLang="en-US"/>
        </a:p>
      </dgm:t>
    </dgm:pt>
    <dgm:pt modelId="{CDF06EFD-1195-4DA4-BA31-CC162D1DDEC9}" type="sibTrans" cxnId="{5F08609E-78D2-4162-8905-F03C8CF1B201}">
      <dgm:prSet/>
      <dgm:spPr/>
      <dgm:t>
        <a:bodyPr/>
        <a:lstStyle/>
        <a:p>
          <a:endParaRPr lang="zh-CN" altLang="en-US"/>
        </a:p>
      </dgm:t>
    </dgm:pt>
    <dgm:pt modelId="{F90F17D1-36EE-4A6C-BF2D-9C913A5DB86C}">
      <dgm:prSet/>
      <dgm:spPr>
        <a:solidFill>
          <a:srgbClr val="8DA9DB"/>
        </a:solidFill>
      </dgm:spPr>
      <dgm:t>
        <a:bodyPr/>
        <a:lstStyle/>
        <a:p>
          <a:r>
            <a:rPr lang="en-US" altLang="zh-CN" b="1" dirty="0" smtClean="0">
              <a:solidFill>
                <a:srgbClr val="002060"/>
              </a:solidFill>
              <a:latin typeface="楷体_GB2312" pitchFamily="49" charset="-122"/>
              <a:ea typeface="楷体_GB2312" pitchFamily="49" charset="-122"/>
            </a:rPr>
            <a:t>II</a:t>
          </a:r>
          <a:r>
            <a:rPr lang="zh-CN" altLang="en-US" b="1" dirty="0" smtClean="0">
              <a:solidFill>
                <a:srgbClr val="002060"/>
              </a:solidFill>
              <a:latin typeface="楷体_GB2312" pitchFamily="49" charset="-122"/>
              <a:ea typeface="楷体_GB2312" pitchFamily="49" charset="-122"/>
            </a:rPr>
            <a:t>期：光镜下毛细血管不均匀增厚呈钉突样改变，钉突成分主要是层粘连蛋白，而不是</a:t>
          </a:r>
          <a:r>
            <a:rPr lang="en-US" altLang="zh-CN" b="1" dirty="0" smtClean="0">
              <a:solidFill>
                <a:srgbClr val="002060"/>
              </a:solidFill>
              <a:latin typeface="楷体_GB2312" pitchFamily="49" charset="-122"/>
              <a:ea typeface="楷体_GB2312" pitchFamily="49" charset="-122"/>
            </a:rPr>
            <a:t>IV</a:t>
          </a:r>
          <a:r>
            <a:rPr lang="zh-CN" altLang="en-US" b="1" dirty="0" smtClean="0">
              <a:solidFill>
                <a:srgbClr val="002060"/>
              </a:solidFill>
              <a:latin typeface="楷体_GB2312" pitchFamily="49" charset="-122"/>
              <a:ea typeface="楷体_GB2312" pitchFamily="49" charset="-122"/>
            </a:rPr>
            <a:t>型胶原。电镜可见较多中等大小电子致密物沉积于上皮细胞下。</a:t>
          </a:r>
          <a:endParaRPr lang="zh-CN" altLang="en-US" dirty="0"/>
        </a:p>
      </dgm:t>
    </dgm:pt>
    <dgm:pt modelId="{1FFF1C48-A639-4CD1-9033-79BF95C86180}" type="parTrans" cxnId="{8072B1BE-CF45-47E7-B491-41C60B69985B}">
      <dgm:prSet/>
      <dgm:spPr/>
      <dgm:t>
        <a:bodyPr/>
        <a:lstStyle/>
        <a:p>
          <a:endParaRPr lang="zh-CN" altLang="en-US"/>
        </a:p>
      </dgm:t>
    </dgm:pt>
    <dgm:pt modelId="{D2DD1647-379E-406D-8BEB-C97507041858}" type="sibTrans" cxnId="{8072B1BE-CF45-47E7-B491-41C60B69985B}">
      <dgm:prSet/>
      <dgm:spPr/>
      <dgm:t>
        <a:bodyPr/>
        <a:lstStyle/>
        <a:p>
          <a:endParaRPr lang="zh-CN" altLang="en-US"/>
        </a:p>
      </dgm:t>
    </dgm:pt>
    <dgm:pt modelId="{36E607BD-6A62-419A-8A57-AA738070D66A}" type="pres">
      <dgm:prSet presAssocID="{F9E554D7-9F08-4568-8AF8-712089160696}" presName="matrix" presStyleCnt="0">
        <dgm:presLayoutVars>
          <dgm:chMax val="1"/>
          <dgm:dir/>
          <dgm:resizeHandles val="exact"/>
        </dgm:presLayoutVars>
      </dgm:prSet>
      <dgm:spPr/>
      <dgm:t>
        <a:bodyPr/>
        <a:lstStyle/>
        <a:p>
          <a:endParaRPr lang="zh-CN" altLang="en-US"/>
        </a:p>
      </dgm:t>
    </dgm:pt>
    <dgm:pt modelId="{E6C4B326-0AAA-4FE4-A8A1-5BB93D9BC445}" type="pres">
      <dgm:prSet presAssocID="{F9E554D7-9F08-4568-8AF8-712089160696}" presName="diamond" presStyleLbl="bgShp" presStyleIdx="0" presStyleCnt="1" custScaleX="134403"/>
      <dgm:spPr/>
    </dgm:pt>
    <dgm:pt modelId="{E0C55361-6746-48C6-B8DE-2237EDA3F8D0}" type="pres">
      <dgm:prSet presAssocID="{F9E554D7-9F08-4568-8AF8-712089160696}" presName="quad1" presStyleLbl="node1" presStyleIdx="0" presStyleCnt="4">
        <dgm:presLayoutVars>
          <dgm:chMax val="0"/>
          <dgm:chPref val="0"/>
          <dgm:bulletEnabled val="1"/>
        </dgm:presLayoutVars>
      </dgm:prSet>
      <dgm:spPr/>
      <dgm:t>
        <a:bodyPr/>
        <a:lstStyle/>
        <a:p>
          <a:endParaRPr lang="zh-CN" altLang="en-US"/>
        </a:p>
      </dgm:t>
    </dgm:pt>
    <dgm:pt modelId="{9E40D72D-D9A3-43BC-87C5-8C1BFF7334DA}" type="pres">
      <dgm:prSet presAssocID="{F9E554D7-9F08-4568-8AF8-712089160696}" presName="quad2" presStyleLbl="node1" presStyleIdx="1" presStyleCnt="4">
        <dgm:presLayoutVars>
          <dgm:chMax val="0"/>
          <dgm:chPref val="0"/>
          <dgm:bulletEnabled val="1"/>
        </dgm:presLayoutVars>
      </dgm:prSet>
      <dgm:spPr/>
      <dgm:t>
        <a:bodyPr/>
        <a:lstStyle/>
        <a:p>
          <a:endParaRPr lang="zh-CN" altLang="en-US"/>
        </a:p>
      </dgm:t>
    </dgm:pt>
    <dgm:pt modelId="{4E1921CE-22B4-4B20-8D75-5D9FB8642D18}" type="pres">
      <dgm:prSet presAssocID="{F9E554D7-9F08-4568-8AF8-712089160696}" presName="quad3" presStyleLbl="node1" presStyleIdx="2" presStyleCnt="4">
        <dgm:presLayoutVars>
          <dgm:chMax val="0"/>
          <dgm:chPref val="0"/>
          <dgm:bulletEnabled val="1"/>
        </dgm:presLayoutVars>
      </dgm:prSet>
      <dgm:spPr/>
      <dgm:t>
        <a:bodyPr/>
        <a:lstStyle/>
        <a:p>
          <a:endParaRPr lang="zh-CN" altLang="en-US"/>
        </a:p>
      </dgm:t>
    </dgm:pt>
    <dgm:pt modelId="{BB36BD55-5F66-44FE-86E4-FB1E126545FC}" type="pres">
      <dgm:prSet presAssocID="{F9E554D7-9F08-4568-8AF8-712089160696}" presName="quad4" presStyleLbl="node1" presStyleIdx="3" presStyleCnt="4">
        <dgm:presLayoutVars>
          <dgm:chMax val="0"/>
          <dgm:chPref val="0"/>
          <dgm:bulletEnabled val="1"/>
        </dgm:presLayoutVars>
      </dgm:prSet>
      <dgm:spPr/>
      <dgm:t>
        <a:bodyPr/>
        <a:lstStyle/>
        <a:p>
          <a:endParaRPr lang="zh-CN" altLang="en-US"/>
        </a:p>
      </dgm:t>
    </dgm:pt>
  </dgm:ptLst>
  <dgm:cxnLst>
    <dgm:cxn modelId="{5F08609E-78D2-4162-8905-F03C8CF1B201}" srcId="{F9E554D7-9F08-4568-8AF8-712089160696}" destId="{0AAC06BD-E4E9-46D1-94D2-4DE2831113C2}" srcOrd="4" destOrd="0" parTransId="{839E7D3D-352C-41BB-8BF4-9175742521B9}" sibTransId="{CDF06EFD-1195-4DA4-BA31-CC162D1DDEC9}"/>
    <dgm:cxn modelId="{42E4BA03-3B9E-4C53-994F-12DDDD9EBBAC}" srcId="{F9E554D7-9F08-4568-8AF8-712089160696}" destId="{A20D2B7D-E030-4256-9404-CCC730AB92AC}" srcOrd="3" destOrd="0" parTransId="{4A46119C-CB5D-4DCF-A8D3-7F2C8D48CA21}" sibTransId="{F5504548-6978-435A-A8C7-970AD508175F}"/>
    <dgm:cxn modelId="{8072B1BE-CF45-47E7-B491-41C60B69985B}" srcId="{F9E554D7-9F08-4568-8AF8-712089160696}" destId="{F90F17D1-36EE-4A6C-BF2D-9C913A5DB86C}" srcOrd="1" destOrd="0" parTransId="{1FFF1C48-A639-4CD1-9033-79BF95C86180}" sibTransId="{D2DD1647-379E-406D-8BEB-C97507041858}"/>
    <dgm:cxn modelId="{16A1003B-81B9-44D0-95B4-F785077B483E}" type="presOf" srcId="{F9E554D7-9F08-4568-8AF8-712089160696}" destId="{36E607BD-6A62-419A-8A57-AA738070D66A}" srcOrd="0" destOrd="0" presId="urn:microsoft.com/office/officeart/2005/8/layout/matrix3"/>
    <dgm:cxn modelId="{579E54F7-C346-4B56-9E8B-1DC940ED2583}" srcId="{F9E554D7-9F08-4568-8AF8-712089160696}" destId="{76E70F01-7411-4DF0-A72A-8ABD6E8575D1}" srcOrd="0" destOrd="0" parTransId="{8CF6B447-7BED-4AD2-B8BD-C6C87A791F33}" sibTransId="{8B1C2656-919B-4919-8C19-245A6F1DE5F0}"/>
    <dgm:cxn modelId="{AC565787-4932-4232-9054-B61E29FC94CF}" type="presOf" srcId="{A20D2B7D-E030-4256-9404-CCC730AB92AC}" destId="{BB36BD55-5F66-44FE-86E4-FB1E126545FC}" srcOrd="0" destOrd="0" presId="urn:microsoft.com/office/officeart/2005/8/layout/matrix3"/>
    <dgm:cxn modelId="{A5E59DFE-078B-4800-AD9C-D5E457CDD661}" srcId="{F9E554D7-9F08-4568-8AF8-712089160696}" destId="{C1A5ABDF-CDD5-4830-9B0A-D5223C1D08BF}" srcOrd="2" destOrd="0" parTransId="{3083628C-5D13-4C70-BBF7-B0A6DA593EE0}" sibTransId="{7423F12C-7FCD-49F0-8932-F4E165BF99A9}"/>
    <dgm:cxn modelId="{405CA1C8-AB3A-44CB-8A98-0F8608489DE6}" type="presOf" srcId="{76E70F01-7411-4DF0-A72A-8ABD6E8575D1}" destId="{E0C55361-6746-48C6-B8DE-2237EDA3F8D0}" srcOrd="0" destOrd="0" presId="urn:microsoft.com/office/officeart/2005/8/layout/matrix3"/>
    <dgm:cxn modelId="{F2AEC220-6EE2-436C-AF60-AE5CEC97A853}" type="presOf" srcId="{F90F17D1-36EE-4A6C-BF2D-9C913A5DB86C}" destId="{9E40D72D-D9A3-43BC-87C5-8C1BFF7334DA}" srcOrd="0" destOrd="0" presId="urn:microsoft.com/office/officeart/2005/8/layout/matrix3"/>
    <dgm:cxn modelId="{76CF87B4-464B-495C-A4C4-29CD921FA94F}" type="presOf" srcId="{C1A5ABDF-CDD5-4830-9B0A-D5223C1D08BF}" destId="{4E1921CE-22B4-4B20-8D75-5D9FB8642D18}" srcOrd="0" destOrd="0" presId="urn:microsoft.com/office/officeart/2005/8/layout/matrix3"/>
    <dgm:cxn modelId="{340E0433-CB14-481F-A909-72C179DAD2F6}" type="presParOf" srcId="{36E607BD-6A62-419A-8A57-AA738070D66A}" destId="{E6C4B326-0AAA-4FE4-A8A1-5BB93D9BC445}" srcOrd="0" destOrd="0" presId="urn:microsoft.com/office/officeart/2005/8/layout/matrix3"/>
    <dgm:cxn modelId="{34B81B21-453C-4DA4-B48F-DB00D2ED6AFA}" type="presParOf" srcId="{36E607BD-6A62-419A-8A57-AA738070D66A}" destId="{E0C55361-6746-48C6-B8DE-2237EDA3F8D0}" srcOrd="1" destOrd="0" presId="urn:microsoft.com/office/officeart/2005/8/layout/matrix3"/>
    <dgm:cxn modelId="{1CFEAE33-9B16-411E-90CA-1ADD0364E9C5}" type="presParOf" srcId="{36E607BD-6A62-419A-8A57-AA738070D66A}" destId="{9E40D72D-D9A3-43BC-87C5-8C1BFF7334DA}" srcOrd="2" destOrd="0" presId="urn:microsoft.com/office/officeart/2005/8/layout/matrix3"/>
    <dgm:cxn modelId="{0C3F21A4-4CC3-4F53-B319-D48003AB67C8}" type="presParOf" srcId="{36E607BD-6A62-419A-8A57-AA738070D66A}" destId="{4E1921CE-22B4-4B20-8D75-5D9FB8642D18}" srcOrd="3" destOrd="0" presId="urn:microsoft.com/office/officeart/2005/8/layout/matrix3"/>
    <dgm:cxn modelId="{5268F220-A1A7-4F0B-A290-98884EE05531}" type="presParOf" srcId="{36E607BD-6A62-419A-8A57-AA738070D66A}" destId="{BB36BD55-5F66-44FE-86E4-FB1E126545FC}"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C4B326-0AAA-4FE4-A8A1-5BB93D9BC445}">
      <dsp:nvSpPr>
        <dsp:cNvPr id="0" name=""/>
        <dsp:cNvSpPr/>
      </dsp:nvSpPr>
      <dsp:spPr>
        <a:xfrm>
          <a:off x="1375627" y="0"/>
          <a:ext cx="7764344" cy="577691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C55361-6746-48C6-B8DE-2237EDA3F8D0}">
      <dsp:nvSpPr>
        <dsp:cNvPr id="0" name=""/>
        <dsp:cNvSpPr/>
      </dsp:nvSpPr>
      <dsp:spPr>
        <a:xfrm>
          <a:off x="2918150" y="548806"/>
          <a:ext cx="2252996" cy="2252996"/>
        </a:xfrm>
        <a:prstGeom prst="roundRect">
          <a:avLst/>
        </a:prstGeom>
        <a:solidFill>
          <a:srgbClr val="8DA9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b="1" kern="1200" dirty="0" smtClean="0">
              <a:solidFill>
                <a:srgbClr val="002060"/>
              </a:solidFill>
              <a:latin typeface="楷体_GB2312" pitchFamily="49" charset="-122"/>
              <a:ea typeface="楷体_GB2312" pitchFamily="49" charset="-122"/>
            </a:rPr>
            <a:t>I</a:t>
          </a:r>
          <a:r>
            <a:rPr lang="zh-CN" altLang="en-US" sz="1500" b="1" kern="1200" dirty="0" smtClean="0">
              <a:solidFill>
                <a:srgbClr val="002060"/>
              </a:solidFill>
              <a:latin typeface="楷体_GB2312" pitchFamily="49" charset="-122"/>
              <a:ea typeface="楷体_GB2312" pitchFamily="49" charset="-122"/>
            </a:rPr>
            <a:t>期：光镜下无明显改变，</a:t>
          </a:r>
          <a:r>
            <a:rPr lang="en-US" altLang="zh-CN" sz="1500" b="1" kern="1200" dirty="0" smtClean="0">
              <a:solidFill>
                <a:srgbClr val="002060"/>
              </a:solidFill>
              <a:latin typeface="楷体_GB2312" pitchFamily="49" charset="-122"/>
              <a:ea typeface="楷体_GB2312" pitchFamily="49" charset="-122"/>
            </a:rPr>
            <a:t>Masson</a:t>
          </a:r>
          <a:r>
            <a:rPr lang="zh-CN" altLang="en-US" sz="1500" b="1" kern="1200" dirty="0" smtClean="0">
              <a:solidFill>
                <a:srgbClr val="002060"/>
              </a:solidFill>
              <a:latin typeface="楷体_GB2312" pitchFamily="49" charset="-122"/>
              <a:ea typeface="楷体_GB2312" pitchFamily="49" charset="-122"/>
            </a:rPr>
            <a:t>染色时可见细小的红色沉着物排列在上皮下。电镜可见少量的上皮细胞下电子致密物沉积，足突上皮可有广泛融合</a:t>
          </a:r>
          <a:endParaRPr lang="zh-CN" altLang="en-US" sz="1500" kern="1200" dirty="0"/>
        </a:p>
      </dsp:txBody>
      <dsp:txXfrm>
        <a:off x="2918150" y="548806"/>
        <a:ext cx="2252996" cy="2252996"/>
      </dsp:txXfrm>
    </dsp:sp>
    <dsp:sp modelId="{9E40D72D-D9A3-43BC-87C5-8C1BFF7334DA}">
      <dsp:nvSpPr>
        <dsp:cNvPr id="0" name=""/>
        <dsp:cNvSpPr/>
      </dsp:nvSpPr>
      <dsp:spPr>
        <a:xfrm>
          <a:off x="5344453" y="548806"/>
          <a:ext cx="2252996" cy="2252996"/>
        </a:xfrm>
        <a:prstGeom prst="roundRect">
          <a:avLst/>
        </a:prstGeom>
        <a:solidFill>
          <a:srgbClr val="8DA9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b="1" kern="1200" dirty="0" smtClean="0">
              <a:solidFill>
                <a:srgbClr val="002060"/>
              </a:solidFill>
              <a:latin typeface="楷体_GB2312" pitchFamily="49" charset="-122"/>
              <a:ea typeface="楷体_GB2312" pitchFamily="49" charset="-122"/>
            </a:rPr>
            <a:t>II</a:t>
          </a:r>
          <a:r>
            <a:rPr lang="zh-CN" altLang="en-US" sz="1500" b="1" kern="1200" dirty="0" smtClean="0">
              <a:solidFill>
                <a:srgbClr val="002060"/>
              </a:solidFill>
              <a:latin typeface="楷体_GB2312" pitchFamily="49" charset="-122"/>
              <a:ea typeface="楷体_GB2312" pitchFamily="49" charset="-122"/>
            </a:rPr>
            <a:t>期：光镜下毛细血管不均匀增厚呈钉突样改变，钉突成分主要是层粘连蛋白，而不是</a:t>
          </a:r>
          <a:r>
            <a:rPr lang="en-US" altLang="zh-CN" sz="1500" b="1" kern="1200" dirty="0" smtClean="0">
              <a:solidFill>
                <a:srgbClr val="002060"/>
              </a:solidFill>
              <a:latin typeface="楷体_GB2312" pitchFamily="49" charset="-122"/>
              <a:ea typeface="楷体_GB2312" pitchFamily="49" charset="-122"/>
            </a:rPr>
            <a:t>IV</a:t>
          </a:r>
          <a:r>
            <a:rPr lang="zh-CN" altLang="en-US" sz="1500" b="1" kern="1200" dirty="0" smtClean="0">
              <a:solidFill>
                <a:srgbClr val="002060"/>
              </a:solidFill>
              <a:latin typeface="楷体_GB2312" pitchFamily="49" charset="-122"/>
              <a:ea typeface="楷体_GB2312" pitchFamily="49" charset="-122"/>
            </a:rPr>
            <a:t>型胶原。电镜可见较多中等大小电子致密物沉积于上皮细胞下。</a:t>
          </a:r>
          <a:endParaRPr lang="zh-CN" altLang="en-US" sz="1500" kern="1200" dirty="0"/>
        </a:p>
      </dsp:txBody>
      <dsp:txXfrm>
        <a:off x="5344453" y="548806"/>
        <a:ext cx="2252996" cy="2252996"/>
      </dsp:txXfrm>
    </dsp:sp>
    <dsp:sp modelId="{4E1921CE-22B4-4B20-8D75-5D9FB8642D18}">
      <dsp:nvSpPr>
        <dsp:cNvPr id="0" name=""/>
        <dsp:cNvSpPr/>
      </dsp:nvSpPr>
      <dsp:spPr>
        <a:xfrm>
          <a:off x="2918150" y="2975110"/>
          <a:ext cx="2252996" cy="2252996"/>
        </a:xfrm>
        <a:prstGeom prst="roundRect">
          <a:avLst/>
        </a:prstGeom>
        <a:solidFill>
          <a:srgbClr val="8DA9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b="1" kern="1200" dirty="0" smtClean="0">
              <a:solidFill>
                <a:srgbClr val="002060"/>
              </a:solidFill>
              <a:latin typeface="楷体_GB2312" pitchFamily="49" charset="-122"/>
              <a:ea typeface="楷体_GB2312" pitchFamily="49" charset="-122"/>
            </a:rPr>
            <a:t>III</a:t>
          </a:r>
          <a:r>
            <a:rPr lang="zh-CN" altLang="en-US" sz="1500" b="1" kern="1200" dirty="0" smtClean="0">
              <a:solidFill>
                <a:srgbClr val="002060"/>
              </a:solidFill>
              <a:latin typeface="楷体_GB2312" pitchFamily="49" charset="-122"/>
              <a:ea typeface="楷体_GB2312" pitchFamily="49" charset="-122"/>
            </a:rPr>
            <a:t>期：光镜下基底膜不规则增厚，银染可见基底膜呈网状、链环表现，电镜下可见电子致密物在基底膜内沉积，呈链环状</a:t>
          </a:r>
          <a:endParaRPr lang="zh-CN" altLang="en-US" sz="1500" kern="1200" dirty="0"/>
        </a:p>
      </dsp:txBody>
      <dsp:txXfrm>
        <a:off x="2918150" y="2975110"/>
        <a:ext cx="2252996" cy="2252996"/>
      </dsp:txXfrm>
    </dsp:sp>
    <dsp:sp modelId="{BB36BD55-5F66-44FE-86E4-FB1E126545FC}">
      <dsp:nvSpPr>
        <dsp:cNvPr id="0" name=""/>
        <dsp:cNvSpPr/>
      </dsp:nvSpPr>
      <dsp:spPr>
        <a:xfrm>
          <a:off x="5344453" y="2975110"/>
          <a:ext cx="2252996" cy="2252996"/>
        </a:xfrm>
        <a:prstGeom prst="roundRect">
          <a:avLst/>
        </a:prstGeom>
        <a:solidFill>
          <a:srgbClr val="8DA9D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b="1" kern="1200" dirty="0" smtClean="0">
              <a:solidFill>
                <a:srgbClr val="002060"/>
              </a:solidFill>
              <a:latin typeface="楷体_GB2312" pitchFamily="49" charset="-122"/>
              <a:ea typeface="楷体_GB2312" pitchFamily="49" charset="-122"/>
            </a:rPr>
            <a:t>IV</a:t>
          </a:r>
          <a:r>
            <a:rPr lang="zh-CN" altLang="en-US" sz="1500" b="1" kern="1200" dirty="0" smtClean="0">
              <a:solidFill>
                <a:srgbClr val="002060"/>
              </a:solidFill>
              <a:latin typeface="楷体_GB2312" pitchFamily="49" charset="-122"/>
              <a:ea typeface="楷体_GB2312" pitchFamily="49" charset="-122"/>
            </a:rPr>
            <a:t>期：光镜下基底膜极度增厚，系膜增生，肾小球硬化。电镜下基底膜内有虫噬状空白区，内含有少量电子致密物</a:t>
          </a:r>
          <a:endParaRPr lang="zh-CN" altLang="en-US" sz="1500" kern="1200" dirty="0"/>
        </a:p>
      </dsp:txBody>
      <dsp:txXfrm>
        <a:off x="5344453" y="2975110"/>
        <a:ext cx="2252996" cy="2252996"/>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E35EA4-B23F-4A7D-B3A5-DA747B91BCDE}" type="datetimeFigureOut">
              <a:rPr lang="zh-CN" altLang="en-US" smtClean="0"/>
              <a:pPr/>
              <a:t>2019/12/14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06098-49A9-46E0-B2C1-CE739488769F}" type="slidenum">
              <a:rPr lang="zh-CN" altLang="en-US" smtClean="0"/>
              <a:pPr/>
              <a:t>‹#›</a:t>
            </a:fld>
            <a:endParaRPr lang="zh-CN" altLang="en-US"/>
          </a:p>
        </p:txBody>
      </p:sp>
    </p:spTree>
    <p:extLst>
      <p:ext uri="{BB962C8B-B14F-4D97-AF65-F5344CB8AC3E}">
        <p14:creationId xmlns:p14="http://schemas.microsoft.com/office/powerpoint/2010/main" xmlns="" val="815210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aike.baidu.com/item/B%E7%BB%86%E8%83%9E" TargetMode="External"/><Relationship Id="rId2" Type="http://schemas.openxmlformats.org/officeDocument/2006/relationships/slide" Target="../slides/slide51.xml"/><Relationship Id="rId1" Type="http://schemas.openxmlformats.org/officeDocument/2006/relationships/notesMaster" Target="../notesMasters/notesMaster1.xml"/><Relationship Id="rId5" Type="http://schemas.openxmlformats.org/officeDocument/2006/relationships/hyperlink" Target="https://baike.baidu.com/item/%E4%BD%93%E6%B6%B2%E5%85%8D%E7%96%AB%E5%8F%8D%E5%BA%94" TargetMode="External"/><Relationship Id="rId4" Type="http://schemas.openxmlformats.org/officeDocument/2006/relationships/hyperlink" Target="https://baike.baidu.com/item/%E5%85%8D%E7%96%AB%E7%90%83%E8%9B%8B%E7%99%BD"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593B2E5C-3B2D-4526-905C-1964153D1F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备注占位符 2">
            <a:extLst>
              <a:ext uri="{FF2B5EF4-FFF2-40B4-BE49-F238E27FC236}">
                <a16:creationId xmlns:a16="http://schemas.microsoft.com/office/drawing/2014/main" xmlns="" id="{CCEE3765-F0D8-4348-8EF7-388149E8A3D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7412" name="灯片编号占位符 3">
            <a:extLst>
              <a:ext uri="{FF2B5EF4-FFF2-40B4-BE49-F238E27FC236}">
                <a16:creationId xmlns:a16="http://schemas.microsoft.com/office/drawing/2014/main" xmlns="" id="{7AE8BD94-D28C-4C08-B11A-3BC9F27064C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63B18B6-FE23-44CD-9732-3604B99C3239}" type="slidenum">
              <a:rPr lang="zh-CN" altLang="en-US" smtClean="0">
                <a:solidFill>
                  <a:srgbClr val="000000"/>
                </a:solidFill>
                <a:latin typeface="Calibri" panose="020F0502020204030204" pitchFamily="34" charset="0"/>
              </a:rPr>
              <a:pPr/>
              <a:t>16</a:t>
            </a:fld>
            <a:endParaRPr lang="zh-CN" altLang="en-US">
              <a:solidFill>
                <a:srgbClr val="000000"/>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p:sp>
      <p:sp>
        <p:nvSpPr>
          <p:cNvPr id="58371" name="Rectangle 3"/>
          <p:cNvSpPr>
            <a:spLocks noGrp="1" noChangeArrowheads="1"/>
          </p:cNvSpPr>
          <p:nvPr>
            <p:ph type="body" idx="1"/>
          </p:nvPr>
        </p:nvSpPr>
        <p:spPr/>
        <p:txBody>
          <a:bodyPr/>
          <a:lstStyle/>
          <a:p>
            <a:r>
              <a:rPr lang="zh-CN" altLang="en-US"/>
              <a:t>基膜内多数电子致密物沉积，基底膜连环状增厚，足细胞足突融合</a:t>
            </a: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幻灯片图像占位符 1"/>
          <p:cNvSpPr>
            <a:spLocks noGrp="1" noRot="1" noChangeAspect="1"/>
          </p:cNvSpPr>
          <p:nvPr>
            <p:ph type="sldImg"/>
          </p:nvPr>
        </p:nvSpPr>
        <p:spPr bwMode="auto">
          <a:noFill/>
          <a:ln>
            <a:solidFill>
              <a:srgbClr val="000000"/>
            </a:solidFill>
            <a:miter lim="800000"/>
          </a:ln>
        </p:spPr>
      </p:sp>
      <p:sp>
        <p:nvSpPr>
          <p:cNvPr id="494594" name="备注占位符 2"/>
          <p:cNvSpPr>
            <a:spLocks noGrp="1"/>
          </p:cNvSpPr>
          <p:nvPr>
            <p:ph type="body" idx="1"/>
          </p:nvPr>
        </p:nvSpPr>
        <p:spPr bwMode="auto">
          <a:noFill/>
        </p:spPr>
        <p:txBody>
          <a:bodyPr/>
          <a:lstStyle/>
          <a:p>
            <a:pPr eaLnBrk="1" hangingPunct="1">
              <a:spcBef>
                <a:spcPct val="0"/>
              </a:spcBef>
            </a:pPr>
            <a:r>
              <a:rPr lang="zh-CN" altLang="en-US"/>
              <a:t>中国成人肾病综合征免疫抑制治疗专家组</a:t>
            </a:r>
            <a:r>
              <a:rPr lang="en-US" altLang="zh-CN"/>
              <a:t>.</a:t>
            </a:r>
            <a:r>
              <a:rPr lang="zh-CN" altLang="en-US"/>
              <a:t>中国成人肾病综合征免疫抑制治疗专家共识</a:t>
            </a:r>
            <a:r>
              <a:rPr lang="en-US" altLang="zh-CN"/>
              <a:t>[J].</a:t>
            </a:r>
            <a:r>
              <a:rPr lang="zh-CN" altLang="en-US"/>
              <a:t>中华肾脏病杂志</a:t>
            </a:r>
            <a:r>
              <a:rPr lang="en-US" altLang="zh-CN"/>
              <a:t>, 2014, 30(6): 467-475</a:t>
            </a:r>
          </a:p>
          <a:p>
            <a:pPr eaLnBrk="1" hangingPunct="1">
              <a:spcBef>
                <a:spcPct val="0"/>
              </a:spcBef>
            </a:pPr>
            <a:r>
              <a:rPr lang="en-US" altLang="zh-CN"/>
              <a:t>Liu SS. New progress in the diagnosis and treatment of idiopathic membranous nephropathy[J]. J Chin Pract Diagn Ther, 2017, 31(1):82-84</a:t>
            </a:r>
          </a:p>
          <a:p>
            <a:pPr eaLnBrk="1" hangingPunct="1">
              <a:spcBef>
                <a:spcPct val="0"/>
              </a:spcBef>
            </a:pPr>
            <a:r>
              <a:rPr lang="zh-CN" altLang="en-US"/>
              <a:t>南楠</a:t>
            </a:r>
            <a:r>
              <a:rPr lang="en-US" altLang="zh-CN"/>
              <a:t>,</a:t>
            </a:r>
            <a:r>
              <a:rPr lang="zh-CN" altLang="en-US"/>
              <a:t>李志义</a:t>
            </a:r>
            <a:r>
              <a:rPr lang="en-US" altLang="zh-CN"/>
              <a:t>,</a:t>
            </a:r>
            <a:r>
              <a:rPr lang="zh-CN" altLang="en-US"/>
              <a:t>陈莹</a:t>
            </a:r>
            <a:r>
              <a:rPr lang="en-US" altLang="zh-CN"/>
              <a:t>,</a:t>
            </a:r>
            <a:r>
              <a:rPr lang="zh-CN" altLang="en-US"/>
              <a:t>段筱娟</a:t>
            </a:r>
            <a:r>
              <a:rPr lang="en-US" altLang="zh-CN"/>
              <a:t>,</a:t>
            </a:r>
            <a:r>
              <a:rPr lang="zh-CN" altLang="en-US"/>
              <a:t>等</a:t>
            </a:r>
            <a:r>
              <a:rPr lang="en-US" altLang="zh-CN"/>
              <a:t>.</a:t>
            </a:r>
            <a:r>
              <a:rPr lang="zh-CN" altLang="en-US"/>
              <a:t>特发性及继发性膜性肾病</a:t>
            </a:r>
            <a:r>
              <a:rPr lang="en-US" altLang="zh-CN"/>
              <a:t>:IgG4</a:t>
            </a:r>
            <a:r>
              <a:rPr lang="zh-CN" altLang="en-US"/>
              <a:t>的表达及临床病理观察</a:t>
            </a:r>
            <a:r>
              <a:rPr lang="en-US" altLang="zh-CN"/>
              <a:t>[J].</a:t>
            </a:r>
            <a:r>
              <a:rPr lang="zh-CN" altLang="en-US"/>
              <a:t>世界最新医学信息文摘</a:t>
            </a:r>
            <a:r>
              <a:rPr lang="en-US" altLang="zh-CN"/>
              <a:t>,2017,17(89):1-3+13</a:t>
            </a:r>
            <a:endParaRPr lang="zh-CN" altLang="en-US"/>
          </a:p>
        </p:txBody>
      </p:sp>
      <p:sp>
        <p:nvSpPr>
          <p:cNvPr id="49459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B7436647-1181-4431-9B2D-ED306A082A2A}" type="slidenum">
              <a:rPr lang="zh-CN" altLang="en-US"/>
              <a:pPr fontAlgn="base">
                <a:spcBef>
                  <a:spcPct val="0"/>
                </a:spcBef>
                <a:spcAft>
                  <a:spcPct val="0"/>
                </a:spcAft>
                <a:defRPr/>
              </a:pPr>
              <a:t>36</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a:extLst>
              <a:ext uri="{FF2B5EF4-FFF2-40B4-BE49-F238E27FC236}">
                <a16:creationId xmlns:a16="http://schemas.microsoft.com/office/drawing/2014/main" xmlns="" id="{D6FD6020-C860-42CB-BF26-EFB0F410EF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Espace réservé des commentaires 2">
            <a:extLst>
              <a:ext uri="{FF2B5EF4-FFF2-40B4-BE49-F238E27FC236}">
                <a16:creationId xmlns:a16="http://schemas.microsoft.com/office/drawing/2014/main" xmlns="" id="{87DF35D1-BDC7-4BB1-B26E-BFD32A55BBFD}"/>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nl-NL" altLang="zh-CN" dirty="0"/>
              <a:t>Prevalence of anti PLA2R-ab is high in patients with:</a:t>
            </a:r>
          </a:p>
          <a:p>
            <a:r>
              <a:rPr lang="nl-NL" altLang="zh-CN" dirty="0"/>
              <a:t>Sarcoidosis: 61% (Larsen 2013, Stehlé 2015)    </a:t>
            </a:r>
          </a:p>
          <a:p>
            <a:r>
              <a:rPr lang="nl-NL" altLang="zh-CN" dirty="0"/>
              <a:t>Hepatitis C: 64% (Larsen 2013)           </a:t>
            </a:r>
          </a:p>
          <a:p>
            <a:r>
              <a:rPr lang="nl-NL" altLang="zh-CN" dirty="0"/>
              <a:t>Hepatitis B: 64% (Xie 2015)                                  </a:t>
            </a:r>
          </a:p>
          <a:p>
            <a:r>
              <a:rPr lang="nl-NL" altLang="zh-CN" dirty="0"/>
              <a:t>Malignancy: 25% (Larsen 2013)</a:t>
            </a:r>
          </a:p>
          <a:p>
            <a:r>
              <a:rPr lang="nl-NL" altLang="zh-CN" dirty="0"/>
              <a:t>Prevalence is low in MN secondary to SLE, auto-immune disease, connective tissue diseases – but not zero</a:t>
            </a:r>
          </a:p>
          <a:p>
            <a:r>
              <a:rPr lang="nl-NL" altLang="zh-CN" b="1" dirty="0">
                <a:solidFill>
                  <a:schemeClr val="tx2"/>
                </a:solidFill>
              </a:rPr>
              <a:t>Can we use serology to differentiate idiopathic from secondary MN?    </a:t>
            </a:r>
            <a:r>
              <a:rPr lang="nl-NL" altLang="zh-CN" b="1" dirty="0">
                <a:solidFill>
                  <a:srgbClr val="FF0000"/>
                </a:solidFill>
              </a:rPr>
              <a:t>NO</a:t>
            </a:r>
          </a:p>
          <a:p>
            <a:endParaRPr lang="nl-NL" altLang="zh-CN" dirty="0"/>
          </a:p>
          <a:p>
            <a:pPr eaLnBrk="1" hangingPunct="1">
              <a:spcBef>
                <a:spcPct val="0"/>
              </a:spcBef>
            </a:pPr>
            <a:endParaRPr lang="fr-FR" altLang="zh-CN" dirty="0"/>
          </a:p>
        </p:txBody>
      </p:sp>
      <p:sp>
        <p:nvSpPr>
          <p:cNvPr id="34820" name="Espace réservé du numéro de diapositive 3">
            <a:extLst>
              <a:ext uri="{FF2B5EF4-FFF2-40B4-BE49-F238E27FC236}">
                <a16:creationId xmlns:a16="http://schemas.microsoft.com/office/drawing/2014/main" xmlns="" id="{875C0144-6FEF-49F7-B8F6-5B45C52B071E}"/>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2824705-CDF0-4F7A-8E66-B0F27C97A6F6}" type="slidenum">
              <a:rPr lang="fr-FR" altLang="zh-CN" smtClean="0"/>
              <a:pPr>
                <a:spcBef>
                  <a:spcPct val="0"/>
                </a:spcBef>
              </a:pPr>
              <a:t>37</a:t>
            </a:fld>
            <a:endParaRPr lang="fr-FR" altLang="zh-CN"/>
          </a:p>
        </p:txBody>
      </p:sp>
    </p:spTree>
    <p:extLst>
      <p:ext uri="{BB962C8B-B14F-4D97-AF65-F5344CB8AC3E}">
        <p14:creationId xmlns:p14="http://schemas.microsoft.com/office/powerpoint/2010/main" xmlns="" val="2994304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9A2FE1AD-C855-4572-9458-F426362A8F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Rectangle 3">
            <a:extLst>
              <a:ext uri="{FF2B5EF4-FFF2-40B4-BE49-F238E27FC236}">
                <a16:creationId xmlns:a16="http://schemas.microsoft.com/office/drawing/2014/main" xmlns="" id="{A5085F4D-1581-452D-BEBC-BC09A890AA9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190140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a:extLst>
              <a:ext uri="{FF2B5EF4-FFF2-40B4-BE49-F238E27FC236}">
                <a16:creationId xmlns:a16="http://schemas.microsoft.com/office/drawing/2014/main" xmlns="" id="{55EFD9CD-3718-4B3D-A43D-A127605EA4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备注占位符 2">
            <a:extLst>
              <a:ext uri="{FF2B5EF4-FFF2-40B4-BE49-F238E27FC236}">
                <a16:creationId xmlns:a16="http://schemas.microsoft.com/office/drawing/2014/main" xmlns="" id="{D9239E7C-6A5B-44F0-A0E8-110E2F34D0D7}"/>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b="1" dirty="0">
                <a:latin typeface="Times New Roman" panose="02020603050405020304" pitchFamily="18" charset="0"/>
                <a:ea typeface="华文细黑" panose="02010600040101010101" pitchFamily="2" charset="-122"/>
                <a:cs typeface="Times New Roman" panose="02020603050405020304" pitchFamily="18" charset="0"/>
              </a:rPr>
              <a:t>IMN</a:t>
            </a:r>
            <a:r>
              <a:rPr lang="zh-CN" altLang="en-US" b="1" dirty="0">
                <a:latin typeface="Times New Roman" panose="02020603050405020304" pitchFamily="18" charset="0"/>
                <a:ea typeface="华文细黑" panose="02010600040101010101" pitchFamily="2" charset="-122"/>
                <a:cs typeface="Times New Roman" panose="02020603050405020304" pitchFamily="18" charset="0"/>
              </a:rPr>
              <a:t>中</a:t>
            </a:r>
            <a:r>
              <a:rPr lang="en-US" altLang="zh-CN" b="1" dirty="0">
                <a:latin typeface="Times New Roman" panose="02020603050405020304" pitchFamily="18" charset="0"/>
                <a:ea typeface="华文细黑" panose="02010600040101010101" pitchFamily="2" charset="-122"/>
                <a:cs typeface="Times New Roman" panose="02020603050405020304" pitchFamily="18" charset="0"/>
              </a:rPr>
              <a:t>THSD7A</a:t>
            </a:r>
            <a:r>
              <a:rPr lang="zh-CN" altLang="en-US" b="1" dirty="0">
                <a:latin typeface="华文细黑" panose="02010600040101010101" pitchFamily="2" charset="-122"/>
                <a:ea typeface="华文细黑" panose="02010600040101010101" pitchFamily="2" charset="-122"/>
              </a:rPr>
              <a:t>阳性率</a:t>
            </a:r>
            <a:r>
              <a:rPr lang="en-US" altLang="zh-CN" b="1" dirty="0">
                <a:latin typeface="华文细黑" panose="02010600040101010101" pitchFamily="2" charset="-122"/>
                <a:ea typeface="华文细黑" panose="02010600040101010101" pitchFamily="2" charset="-122"/>
              </a:rPr>
              <a:t>1-5%</a:t>
            </a:r>
            <a:endParaRPr lang="zh-CN" altLang="en-US" dirty="0"/>
          </a:p>
        </p:txBody>
      </p:sp>
      <p:sp>
        <p:nvSpPr>
          <p:cNvPr id="47108" name="灯片编号占位符 3">
            <a:extLst>
              <a:ext uri="{FF2B5EF4-FFF2-40B4-BE49-F238E27FC236}">
                <a16:creationId xmlns:a16="http://schemas.microsoft.com/office/drawing/2014/main" xmlns="" id="{5851FFBB-A710-48DA-8805-29355497FA57}"/>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87C4D84-2464-4476-B8DD-340E3A9870F6}" type="slidenum">
              <a:rPr lang="fr-FR" altLang="zh-CN" smtClean="0">
                <a:latin typeface="Calibri" panose="020F0502020204030204" pitchFamily="34" charset="0"/>
              </a:rPr>
              <a:pPr/>
              <a:t>41</a:t>
            </a:fld>
            <a:endParaRPr lang="fr-FR" altLang="zh-CN">
              <a:latin typeface="Calibri" panose="020F0502020204030204" pitchFamily="34" charset="0"/>
            </a:endParaRPr>
          </a:p>
        </p:txBody>
      </p:sp>
    </p:spTree>
    <p:extLst>
      <p:ext uri="{BB962C8B-B14F-4D97-AF65-F5344CB8AC3E}">
        <p14:creationId xmlns:p14="http://schemas.microsoft.com/office/powerpoint/2010/main" xmlns="" val="918781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Ponticelli</a:t>
            </a:r>
            <a:r>
              <a:rPr lang="zh-CN" altLang="en-US" dirty="0"/>
              <a:t>方案，具体为：第</a:t>
            </a:r>
            <a:r>
              <a:rPr lang="en-US" altLang="zh-CN" dirty="0"/>
              <a:t>1</a:t>
            </a:r>
            <a:r>
              <a:rPr lang="zh-CN" altLang="en-US" dirty="0"/>
              <a:t>个月甲泼尼龙</a:t>
            </a:r>
            <a:r>
              <a:rPr lang="en-US" altLang="zh-CN" dirty="0"/>
              <a:t>(1 g</a:t>
            </a:r>
            <a:r>
              <a:rPr lang="zh-CN" altLang="en-US" dirty="0"/>
              <a:t>／</a:t>
            </a:r>
            <a:r>
              <a:rPr lang="en-US" altLang="zh-CN" dirty="0"/>
              <a:t>d)</a:t>
            </a:r>
            <a:r>
              <a:rPr lang="zh-CN" altLang="en-US" dirty="0"/>
              <a:t>静脉注射</a:t>
            </a:r>
            <a:r>
              <a:rPr lang="en-US" altLang="zh-CN" dirty="0"/>
              <a:t>3</a:t>
            </a:r>
            <a:r>
              <a:rPr lang="zh-CN" altLang="en-US" dirty="0"/>
              <a:t>天，继续口服甲泼尼龙</a:t>
            </a:r>
            <a:r>
              <a:rPr lang="en-US" altLang="zh-CN" dirty="0"/>
              <a:t>0.5 mg/</a:t>
            </a:r>
            <a:r>
              <a:rPr lang="en-US" altLang="zh-CN" dirty="0" err="1"/>
              <a:t>kg·d</a:t>
            </a:r>
            <a:r>
              <a:rPr lang="en-US" altLang="zh-CN" dirty="0"/>
              <a:t> 27</a:t>
            </a:r>
            <a:r>
              <a:rPr lang="zh-CN" altLang="en-US" dirty="0"/>
              <a:t>天；第</a:t>
            </a:r>
            <a:r>
              <a:rPr lang="en-US" altLang="zh-CN" dirty="0"/>
              <a:t>2</a:t>
            </a:r>
            <a:r>
              <a:rPr lang="zh-CN" altLang="en-US" dirty="0"/>
              <a:t>个月口服</a:t>
            </a:r>
            <a:r>
              <a:rPr lang="en-US" altLang="zh-CN" dirty="0"/>
              <a:t>CTX 2.0mg/</a:t>
            </a:r>
            <a:r>
              <a:rPr lang="en-US" altLang="zh-CN" dirty="0" err="1"/>
              <a:t>kg·d</a:t>
            </a:r>
            <a:r>
              <a:rPr lang="en-US" altLang="zh-CN" dirty="0"/>
              <a:t> 3O</a:t>
            </a:r>
            <a:r>
              <a:rPr lang="zh-CN" altLang="en-US" dirty="0"/>
              <a:t>天；</a:t>
            </a:r>
            <a:r>
              <a:rPr lang="en-US" altLang="zh-CN" dirty="0"/>
              <a:t>3-6</a:t>
            </a:r>
            <a:r>
              <a:rPr lang="zh-CN" altLang="en-US" dirty="0"/>
              <a:t>个月重复第</a:t>
            </a:r>
            <a:r>
              <a:rPr lang="en-US" altLang="zh-CN" dirty="0"/>
              <a:t>1-2</a:t>
            </a:r>
            <a:r>
              <a:rPr lang="zh-CN" altLang="en-US" dirty="0"/>
              <a:t>个月的治疗方案。每</a:t>
            </a:r>
            <a:r>
              <a:rPr lang="en-US" altLang="zh-CN" dirty="0"/>
              <a:t>2</a:t>
            </a:r>
            <a:r>
              <a:rPr lang="zh-CN" altLang="en-US" dirty="0"/>
              <a:t>周监测血肌酐、尿蛋白定量、血清白蛋白及血常规，持续</a:t>
            </a:r>
            <a:r>
              <a:rPr lang="en-US" altLang="zh-CN" dirty="0"/>
              <a:t>2</a:t>
            </a:r>
            <a:r>
              <a:rPr lang="zh-CN" altLang="en-US" dirty="0"/>
              <a:t>个月，随后每月</a:t>
            </a:r>
            <a:r>
              <a:rPr lang="en-US" altLang="zh-CN" dirty="0"/>
              <a:t>1</a:t>
            </a:r>
            <a:r>
              <a:rPr lang="zh-CN" altLang="en-US" dirty="0"/>
              <a:t>次，持续</a:t>
            </a:r>
            <a:r>
              <a:rPr lang="en-US" altLang="zh-CN" dirty="0"/>
              <a:t>6</a:t>
            </a:r>
            <a:r>
              <a:rPr lang="zh-CN" altLang="en-US" dirty="0"/>
              <a:t>个月如果白细胞</a:t>
            </a:r>
            <a:r>
              <a:rPr lang="en-US" altLang="zh-CN" dirty="0"/>
              <a:t>&lt;3500/ml</a:t>
            </a:r>
            <a:r>
              <a:rPr lang="zh-CN" altLang="en-US" dirty="0"/>
              <a:t>，停止</a:t>
            </a:r>
            <a:r>
              <a:rPr lang="en-US" altLang="zh-CN" dirty="0"/>
              <a:t>CTX</a:t>
            </a:r>
            <a:r>
              <a:rPr lang="zh-CN" altLang="en-US" dirty="0"/>
              <a:t>治疗，直至白细胞恢复至</a:t>
            </a:r>
            <a:r>
              <a:rPr lang="en-US" altLang="zh-CN" dirty="0"/>
              <a:t>&gt;4000/ml</a:t>
            </a:r>
            <a:r>
              <a:rPr lang="zh-CN" altLang="en-US" dirty="0"/>
              <a:t>。</a:t>
            </a:r>
          </a:p>
        </p:txBody>
      </p:sp>
      <p:sp>
        <p:nvSpPr>
          <p:cNvPr id="4" name="灯片编号占位符 3"/>
          <p:cNvSpPr>
            <a:spLocks noGrp="1"/>
          </p:cNvSpPr>
          <p:nvPr>
            <p:ph type="sldNum" sz="quarter" idx="10"/>
          </p:nvPr>
        </p:nvSpPr>
        <p:spPr/>
        <p:txBody>
          <a:bodyPr/>
          <a:lstStyle/>
          <a:p>
            <a:fld id="{98AEA929-C201-4D4B-ACC4-FDBF671EA109}" type="slidenum">
              <a:rPr lang="zh-CN" altLang="en-US" smtClean="0"/>
              <a:pPr/>
              <a:t>46</a:t>
            </a:fld>
            <a:endParaRPr lang="zh-CN" altLang="en-US"/>
          </a:p>
        </p:txBody>
      </p:sp>
    </p:spTree>
    <p:extLst>
      <p:ext uri="{BB962C8B-B14F-4D97-AF65-F5344CB8AC3E}">
        <p14:creationId xmlns:p14="http://schemas.microsoft.com/office/powerpoint/2010/main" xmlns="" val="281119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8AEA929-C201-4D4B-ACC4-FDBF671EA109}" type="slidenum">
              <a:rPr lang="zh-CN" altLang="en-US" smtClean="0"/>
              <a:pPr/>
              <a:t>47</a:t>
            </a:fld>
            <a:endParaRPr lang="zh-CN" altLang="en-US"/>
          </a:p>
        </p:txBody>
      </p:sp>
    </p:spTree>
    <p:extLst>
      <p:ext uri="{BB962C8B-B14F-4D97-AF65-F5344CB8AC3E}">
        <p14:creationId xmlns:p14="http://schemas.microsoft.com/office/powerpoint/2010/main" xmlns="" val="693348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CD</a:t>
            </a:r>
            <a:r>
              <a:rPr lang="zh-CN" altLang="en-US" dirty="0"/>
              <a:t>（白细胞分化抗原）是指血细胞在分化、成熟过程中的细胞表面标记。</a:t>
            </a:r>
            <a:endParaRPr lang="en-US" altLang="zh-CN"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mn-lt"/>
                <a:ea typeface="+mn-ea"/>
                <a:cs typeface="+mn-cs"/>
              </a:rPr>
              <a:t>B</a:t>
            </a:r>
            <a:r>
              <a:rPr lang="zh-CN" altLang="en-US" sz="1200" kern="1200" dirty="0">
                <a:solidFill>
                  <a:schemeClr val="tx1"/>
                </a:solidFill>
                <a:latin typeface="+mn-lt"/>
                <a:ea typeface="+mn-ea"/>
                <a:cs typeface="+mn-cs"/>
              </a:rPr>
              <a:t>细胞尚存在不同的细胞系，它们表达不同的表面标记、存在机体不同的部位</a:t>
            </a:r>
            <a:r>
              <a:rPr lang="en-US" altLang="zh-CN" sz="1200" kern="1200" dirty="0">
                <a:solidFill>
                  <a:schemeClr val="tx1"/>
                </a:solidFill>
                <a:latin typeface="+mn-lt"/>
                <a:ea typeface="+mn-ea"/>
                <a:cs typeface="+mn-cs"/>
              </a:rPr>
              <a:t>[</a:t>
            </a:r>
            <a:r>
              <a:rPr lang="zh-CN" altLang="en-US" sz="1200" kern="1200" dirty="0">
                <a:solidFill>
                  <a:schemeClr val="tx1"/>
                </a:solidFill>
                <a:latin typeface="+mn-lt"/>
                <a:ea typeface="+mn-ea"/>
                <a:cs typeface="+mn-cs"/>
              </a:rPr>
              <a:t>如</a:t>
            </a:r>
            <a:r>
              <a:rPr lang="en-US" altLang="zh-CN" sz="1200" kern="1200" dirty="0">
                <a:solidFill>
                  <a:schemeClr val="tx1"/>
                </a:solidFill>
                <a:latin typeface="+mn-lt"/>
                <a:ea typeface="+mn-ea"/>
                <a:cs typeface="+mn-cs"/>
              </a:rPr>
              <a:t>CD20+</a:t>
            </a:r>
            <a:r>
              <a:rPr lang="zh-CN" altLang="en-US" sz="1200" kern="1200" dirty="0">
                <a:solidFill>
                  <a:schemeClr val="tx1"/>
                </a:solidFill>
                <a:latin typeface="+mn-lt"/>
                <a:ea typeface="+mn-ea"/>
                <a:cs typeface="+mn-cs"/>
              </a:rPr>
              <a:t>激活的</a:t>
            </a:r>
            <a:r>
              <a:rPr lang="en-US" altLang="zh-CN" sz="1200" kern="1200" dirty="0">
                <a:solidFill>
                  <a:schemeClr val="tx1"/>
                </a:solidFill>
                <a:latin typeface="+mn-lt"/>
                <a:ea typeface="+mn-ea"/>
                <a:cs typeface="+mn-cs"/>
              </a:rPr>
              <a:t>B</a:t>
            </a:r>
            <a:r>
              <a:rPr lang="zh-CN" altLang="en-US" sz="1200" kern="1200" dirty="0">
                <a:solidFill>
                  <a:schemeClr val="tx1"/>
                </a:solidFill>
                <a:latin typeface="+mn-lt"/>
                <a:ea typeface="+mn-ea"/>
                <a:cs typeface="+mn-cs"/>
              </a:rPr>
              <a:t>细胞：脾、淋巴结；</a:t>
            </a:r>
            <a:r>
              <a:rPr lang="en-US" altLang="zh-CN" sz="1200" kern="1200" dirty="0">
                <a:solidFill>
                  <a:schemeClr val="tx1"/>
                </a:solidFill>
                <a:latin typeface="+mn-lt"/>
                <a:ea typeface="+mn-ea"/>
                <a:cs typeface="+mn-cs"/>
              </a:rPr>
              <a:t>CD19+CD20-</a:t>
            </a:r>
            <a:r>
              <a:rPr lang="zh-CN" altLang="en-US" sz="1200" kern="1200" dirty="0">
                <a:solidFill>
                  <a:schemeClr val="tx1"/>
                </a:solidFill>
                <a:latin typeface="+mn-lt"/>
                <a:ea typeface="+mn-ea"/>
                <a:cs typeface="+mn-cs"/>
              </a:rPr>
              <a:t>浆母细胞、短寿命浆细胞：血液；</a:t>
            </a:r>
            <a:r>
              <a:rPr lang="en-US" altLang="zh-CN" sz="1200" kern="1200" dirty="0">
                <a:solidFill>
                  <a:schemeClr val="tx1"/>
                </a:solidFill>
                <a:latin typeface="+mn-lt"/>
                <a:ea typeface="+mn-ea"/>
                <a:cs typeface="+mn-cs"/>
              </a:rPr>
              <a:t>CD19-CD20-CD38+CD138+</a:t>
            </a:r>
            <a:r>
              <a:rPr lang="zh-CN" altLang="en-US" sz="1200" kern="1200" dirty="0">
                <a:solidFill>
                  <a:schemeClr val="tx1"/>
                </a:solidFill>
                <a:latin typeface="+mn-lt"/>
                <a:ea typeface="+mn-ea"/>
                <a:cs typeface="+mn-cs"/>
              </a:rPr>
              <a:t>长寿命记忆浆细胞：骨髓、炎细胞浸润的肾脏</a:t>
            </a:r>
            <a:r>
              <a:rPr lang="en-US" altLang="zh-CN" sz="1200" kern="1200" dirty="0">
                <a:solidFill>
                  <a:schemeClr val="tx1"/>
                </a:solidFill>
                <a:latin typeface="+mn-lt"/>
                <a:ea typeface="+mn-ea"/>
                <a:cs typeface="+mn-cs"/>
              </a:rPr>
              <a:t>]</a:t>
            </a:r>
            <a:r>
              <a:rPr lang="zh-CN" altLang="en-US" sz="1200" kern="1200" dirty="0">
                <a:solidFill>
                  <a:schemeClr val="tx1"/>
                </a:solidFill>
                <a:latin typeface="+mn-lt"/>
                <a:ea typeface="+mn-ea"/>
                <a:cs typeface="+mn-cs"/>
              </a:rPr>
              <a:t>，但均可能与自身抗体的产生有关，将来是否可以根据</a:t>
            </a:r>
            <a:r>
              <a:rPr lang="en-US" altLang="zh-CN" sz="1200" kern="1200" dirty="0">
                <a:solidFill>
                  <a:schemeClr val="tx1"/>
                </a:solidFill>
                <a:latin typeface="+mn-lt"/>
                <a:ea typeface="+mn-ea"/>
                <a:cs typeface="+mn-cs"/>
              </a:rPr>
              <a:t>B</a:t>
            </a:r>
            <a:r>
              <a:rPr lang="zh-CN" altLang="en-US" sz="1200" kern="1200" dirty="0">
                <a:solidFill>
                  <a:schemeClr val="tx1"/>
                </a:solidFill>
                <a:latin typeface="+mn-lt"/>
                <a:ea typeface="+mn-ea"/>
                <a:cs typeface="+mn-cs"/>
              </a:rPr>
              <a:t>细胞的不同表面标记来选择相应的治疗药物？</a:t>
            </a:r>
            <a:endParaRPr lang="en-US" altLang="zh-CN" sz="1200" kern="1200" dirty="0">
              <a:solidFill>
                <a:schemeClr val="tx1"/>
              </a:solidFill>
              <a:latin typeface="+mn-lt"/>
              <a:ea typeface="+mn-ea"/>
              <a:cs typeface="+mn-cs"/>
            </a:endParaRPr>
          </a:p>
          <a:p>
            <a:r>
              <a:rPr lang="en-US" altLang="zh-CN" sz="1200" kern="1200" dirty="0" err="1">
                <a:solidFill>
                  <a:schemeClr val="tx1"/>
                </a:solidFill>
                <a:latin typeface="+mn-lt"/>
                <a:ea typeface="+mn-ea"/>
                <a:cs typeface="+mn-cs"/>
              </a:rPr>
              <a:t>BLyS</a:t>
            </a:r>
            <a:r>
              <a:rPr lang="zh-CN" altLang="en-US" sz="1200" kern="1200" dirty="0">
                <a:solidFill>
                  <a:schemeClr val="tx1"/>
                </a:solidFill>
                <a:latin typeface="+mn-lt"/>
                <a:ea typeface="+mn-ea"/>
                <a:cs typeface="+mn-cs"/>
              </a:rPr>
              <a:t>：</a:t>
            </a:r>
            <a:r>
              <a:rPr lang="en-US" altLang="zh-CN" sz="1200" kern="1200" dirty="0">
                <a:solidFill>
                  <a:schemeClr val="tx1"/>
                </a:solidFill>
                <a:latin typeface="+mn-lt"/>
                <a:ea typeface="+mn-ea"/>
                <a:cs typeface="+mn-cs"/>
              </a:rPr>
              <a:t>B</a:t>
            </a:r>
            <a:r>
              <a:rPr lang="zh-CN" altLang="en-US" sz="1200" kern="1200" dirty="0">
                <a:solidFill>
                  <a:schemeClr val="tx1"/>
                </a:solidFill>
                <a:latin typeface="+mn-lt"/>
                <a:ea typeface="+mn-ea"/>
                <a:cs typeface="+mn-cs"/>
              </a:rPr>
              <a:t>淋巴细胞刺激因子</a:t>
            </a:r>
            <a:r>
              <a:rPr lang="en-US" altLang="zh-CN" sz="1200" kern="1200" dirty="0">
                <a:solidFill>
                  <a:schemeClr val="tx1"/>
                </a:solidFill>
                <a:latin typeface="+mn-lt"/>
                <a:ea typeface="+mn-ea"/>
                <a:cs typeface="+mn-cs"/>
              </a:rPr>
              <a:t>(B Lymphocyte Stimulator</a:t>
            </a:r>
            <a:r>
              <a:rPr lang="zh-CN" altLang="en-US" sz="1200" kern="1200" dirty="0">
                <a:solidFill>
                  <a:schemeClr val="tx1"/>
                </a:solidFill>
                <a:latin typeface="+mn-lt"/>
                <a:ea typeface="+mn-ea"/>
                <a:cs typeface="+mn-cs"/>
              </a:rPr>
              <a:t>，</a:t>
            </a:r>
            <a:r>
              <a:rPr lang="en-US" altLang="zh-CN" sz="1200" kern="1200" dirty="0" err="1">
                <a:solidFill>
                  <a:schemeClr val="tx1"/>
                </a:solidFill>
                <a:latin typeface="+mn-lt"/>
                <a:ea typeface="+mn-ea"/>
                <a:cs typeface="+mn-cs"/>
              </a:rPr>
              <a:t>BLyS</a:t>
            </a:r>
            <a:r>
              <a:rPr lang="en-US" altLang="zh-CN" sz="1200" kern="1200" dirty="0">
                <a:solidFill>
                  <a:schemeClr val="tx1"/>
                </a:solidFill>
                <a:latin typeface="+mn-lt"/>
                <a:ea typeface="+mn-ea"/>
                <a:cs typeface="+mn-cs"/>
              </a:rPr>
              <a:t>)</a:t>
            </a:r>
            <a:r>
              <a:rPr lang="zh-CN" altLang="en-US" sz="1200" kern="1200" dirty="0">
                <a:solidFill>
                  <a:schemeClr val="tx1"/>
                </a:solidFill>
                <a:latin typeface="+mn-lt"/>
                <a:ea typeface="+mn-ea"/>
                <a:cs typeface="+mn-cs"/>
              </a:rPr>
              <a:t>称为</a:t>
            </a:r>
            <a:r>
              <a:rPr lang="en-US" altLang="zh-CN" sz="1200" kern="1200" dirty="0">
                <a:solidFill>
                  <a:schemeClr val="tx1"/>
                </a:solidFill>
                <a:latin typeface="+mn-lt"/>
                <a:ea typeface="+mn-ea"/>
                <a:cs typeface="+mn-cs"/>
              </a:rPr>
              <a:t>BAFF</a:t>
            </a:r>
            <a:r>
              <a:rPr lang="zh-CN" altLang="en-US" sz="1200" kern="1200" dirty="0">
                <a:solidFill>
                  <a:schemeClr val="tx1"/>
                </a:solidFill>
                <a:latin typeface="+mn-lt"/>
                <a:ea typeface="+mn-ea"/>
                <a:cs typeface="+mn-cs"/>
              </a:rPr>
              <a:t>、</a:t>
            </a:r>
            <a:r>
              <a:rPr lang="en-US" altLang="zh-CN" sz="1200" kern="1200" dirty="0">
                <a:solidFill>
                  <a:schemeClr val="tx1"/>
                </a:solidFill>
                <a:latin typeface="+mn-lt"/>
                <a:ea typeface="+mn-ea"/>
                <a:cs typeface="+mn-cs"/>
              </a:rPr>
              <a:t>TALL</a:t>
            </a:r>
            <a:r>
              <a:rPr lang="zh-CN" altLang="en-US" sz="1200" kern="1200" dirty="0">
                <a:solidFill>
                  <a:schemeClr val="tx1"/>
                </a:solidFill>
                <a:latin typeface="+mn-lt"/>
                <a:ea typeface="+mn-ea"/>
                <a:cs typeface="+mn-cs"/>
              </a:rPr>
              <a:t>一</a:t>
            </a:r>
            <a:r>
              <a:rPr lang="en-US" altLang="zh-CN" sz="1200" kern="1200" dirty="0">
                <a:solidFill>
                  <a:schemeClr val="tx1"/>
                </a:solidFill>
                <a:latin typeface="+mn-lt"/>
                <a:ea typeface="+mn-ea"/>
                <a:cs typeface="+mn-cs"/>
              </a:rPr>
              <a:t>1</a:t>
            </a:r>
            <a:r>
              <a:rPr lang="zh-CN" altLang="en-US" sz="1200" kern="1200" dirty="0">
                <a:solidFill>
                  <a:schemeClr val="tx1"/>
                </a:solidFill>
                <a:latin typeface="+mn-lt"/>
                <a:ea typeface="+mn-ea"/>
                <a:cs typeface="+mn-cs"/>
              </a:rPr>
              <a:t>、</a:t>
            </a:r>
            <a:r>
              <a:rPr lang="en-US" altLang="zh-CN" sz="1200" kern="1200" dirty="0">
                <a:solidFill>
                  <a:schemeClr val="tx1"/>
                </a:solidFill>
                <a:latin typeface="+mn-lt"/>
                <a:ea typeface="+mn-ea"/>
                <a:cs typeface="+mn-cs"/>
              </a:rPr>
              <a:t>THANK</a:t>
            </a:r>
            <a:r>
              <a:rPr lang="zh-CN" altLang="en-US" sz="1200" kern="1200" dirty="0">
                <a:solidFill>
                  <a:schemeClr val="tx1"/>
                </a:solidFill>
                <a:latin typeface="+mn-lt"/>
                <a:ea typeface="+mn-ea"/>
                <a:cs typeface="+mn-cs"/>
              </a:rPr>
              <a:t>、</a:t>
            </a:r>
            <a:r>
              <a:rPr lang="en-US" altLang="zh-CN" sz="1200" kern="1200" dirty="0">
                <a:solidFill>
                  <a:schemeClr val="tx1"/>
                </a:solidFill>
                <a:latin typeface="+mn-lt"/>
                <a:ea typeface="+mn-ea"/>
                <a:cs typeface="+mn-cs"/>
              </a:rPr>
              <a:t>TNFSF20</a:t>
            </a:r>
            <a:r>
              <a:rPr lang="zh-CN" altLang="en-US" sz="1200" kern="1200" dirty="0">
                <a:solidFill>
                  <a:schemeClr val="tx1"/>
                </a:solidFill>
                <a:latin typeface="+mn-lt"/>
                <a:ea typeface="+mn-ea"/>
                <a:cs typeface="+mn-cs"/>
              </a:rPr>
              <a:t>、</a:t>
            </a:r>
            <a:r>
              <a:rPr lang="en-US" altLang="zh-CN" sz="1200" kern="1200" dirty="0">
                <a:solidFill>
                  <a:schemeClr val="tx1"/>
                </a:solidFill>
                <a:latin typeface="+mn-lt"/>
                <a:ea typeface="+mn-ea"/>
                <a:cs typeface="+mn-cs"/>
              </a:rPr>
              <a:t>TNFSF13B</a:t>
            </a:r>
            <a:r>
              <a:rPr lang="zh-CN" altLang="en-US" sz="1200" kern="1200" dirty="0">
                <a:solidFill>
                  <a:schemeClr val="tx1"/>
                </a:solidFill>
                <a:latin typeface="+mn-lt"/>
                <a:ea typeface="+mn-ea"/>
                <a:cs typeface="+mn-cs"/>
              </a:rPr>
              <a:t>、</a:t>
            </a:r>
            <a:r>
              <a:rPr lang="en-US" altLang="zh-CN" sz="1200" kern="1200" dirty="0">
                <a:solidFill>
                  <a:schemeClr val="tx1"/>
                </a:solidFill>
                <a:latin typeface="+mn-lt"/>
                <a:ea typeface="+mn-ea"/>
                <a:cs typeface="+mn-cs"/>
              </a:rPr>
              <a:t>zTNF4</a:t>
            </a:r>
            <a:r>
              <a:rPr lang="zh-CN" altLang="en-US" sz="1200" kern="1200" dirty="0">
                <a:solidFill>
                  <a:schemeClr val="tx1"/>
                </a:solidFill>
                <a:latin typeface="+mn-lt"/>
                <a:ea typeface="+mn-ea"/>
                <a:cs typeface="+mn-cs"/>
              </a:rPr>
              <a:t>，属</a:t>
            </a:r>
            <a:r>
              <a:rPr lang="en-US" altLang="zh-CN" sz="1200" kern="1200" dirty="0">
                <a:solidFill>
                  <a:schemeClr val="tx1"/>
                </a:solidFill>
                <a:latin typeface="+mn-lt"/>
                <a:ea typeface="+mn-ea"/>
                <a:cs typeface="+mn-cs"/>
              </a:rPr>
              <a:t>2</a:t>
            </a:r>
            <a:r>
              <a:rPr lang="zh-CN" altLang="en-US" sz="1200" kern="1200" dirty="0">
                <a:solidFill>
                  <a:schemeClr val="tx1"/>
                </a:solidFill>
                <a:latin typeface="+mn-lt"/>
                <a:ea typeface="+mn-ea"/>
                <a:cs typeface="+mn-cs"/>
              </a:rPr>
              <a:t>型跨膜蛋白。其通过与细胞表面的</a:t>
            </a:r>
            <a:r>
              <a:rPr lang="en-US" altLang="zh-CN" sz="1200" kern="1200" dirty="0">
                <a:solidFill>
                  <a:schemeClr val="tx1"/>
                </a:solidFill>
                <a:latin typeface="+mn-lt"/>
                <a:ea typeface="+mn-ea"/>
                <a:cs typeface="+mn-cs"/>
              </a:rPr>
              <a:t>3</a:t>
            </a:r>
            <a:r>
              <a:rPr lang="zh-CN" altLang="en-US" sz="1200" kern="1200" dirty="0">
                <a:solidFill>
                  <a:schemeClr val="tx1"/>
                </a:solidFill>
                <a:latin typeface="+mn-lt"/>
                <a:ea typeface="+mn-ea"/>
                <a:cs typeface="+mn-cs"/>
              </a:rPr>
              <a:t>个受体一</a:t>
            </a:r>
            <a:r>
              <a:rPr lang="en-US" altLang="zh-CN" sz="1200" kern="1200" dirty="0">
                <a:solidFill>
                  <a:schemeClr val="tx1"/>
                </a:solidFill>
                <a:latin typeface="+mn-lt"/>
                <a:ea typeface="+mn-ea"/>
                <a:cs typeface="+mn-cs"/>
              </a:rPr>
              <a:t>B</a:t>
            </a:r>
            <a:r>
              <a:rPr lang="zh-CN" altLang="en-US" sz="1200" kern="1200" dirty="0">
                <a:solidFill>
                  <a:schemeClr val="tx1"/>
                </a:solidFill>
                <a:latin typeface="+mn-lt"/>
                <a:ea typeface="+mn-ea"/>
                <a:cs typeface="+mn-cs"/>
              </a:rPr>
              <a:t>细胞成熟抗原</a:t>
            </a:r>
            <a:r>
              <a:rPr lang="en-US" altLang="zh-CN" sz="1200" kern="1200" dirty="0">
                <a:solidFill>
                  <a:schemeClr val="tx1"/>
                </a:solidFill>
                <a:latin typeface="+mn-lt"/>
                <a:ea typeface="+mn-ea"/>
                <a:cs typeface="+mn-cs"/>
              </a:rPr>
              <a:t>(BCMA)</a:t>
            </a:r>
            <a:r>
              <a:rPr lang="zh-CN" altLang="en-US" sz="1200" kern="1200" dirty="0">
                <a:solidFill>
                  <a:schemeClr val="tx1"/>
                </a:solidFill>
                <a:latin typeface="+mn-lt"/>
                <a:ea typeface="+mn-ea"/>
                <a:cs typeface="+mn-cs"/>
              </a:rPr>
              <a:t>、穿膜蛋</a:t>
            </a:r>
            <a:r>
              <a:rPr lang="zh-CN" altLang="en-US" sz="1200" b="0" i="0" u="none" strike="noStrike" kern="1200" baseline="0" dirty="0">
                <a:solidFill>
                  <a:schemeClr val="tx1"/>
                </a:solidFill>
                <a:latin typeface="+mn-lt"/>
                <a:ea typeface="+mn-ea"/>
                <a:cs typeface="+mn-cs"/>
              </a:rPr>
              <a:t>白活化物</a:t>
            </a:r>
            <a:r>
              <a:rPr lang="en-US" altLang="zh-CN" sz="1200" b="0" i="0" u="none" strike="noStrike" kern="1200" baseline="0" dirty="0">
                <a:solidFill>
                  <a:schemeClr val="tx1"/>
                </a:solidFill>
                <a:latin typeface="+mn-lt"/>
                <a:ea typeface="+mn-ea"/>
                <a:cs typeface="+mn-cs"/>
              </a:rPr>
              <a:t>(TACI)</a:t>
            </a:r>
            <a:r>
              <a:rPr lang="zh-CN" altLang="en-US" sz="1200" b="0" i="0" u="none" strike="noStrike" kern="1200" baseline="0" dirty="0">
                <a:solidFill>
                  <a:schemeClr val="tx1"/>
                </a:solidFill>
                <a:latin typeface="+mn-lt"/>
                <a:ea typeface="+mn-ea"/>
                <a:cs typeface="+mn-cs"/>
              </a:rPr>
              <a:t>和</a:t>
            </a:r>
            <a:r>
              <a:rPr lang="en-US" altLang="zh-CN" sz="1200" b="0" i="0" u="none" strike="noStrike" kern="1200" baseline="0" dirty="0">
                <a:solidFill>
                  <a:schemeClr val="tx1"/>
                </a:solidFill>
                <a:latin typeface="+mn-lt"/>
                <a:ea typeface="+mn-ea"/>
                <a:cs typeface="+mn-cs"/>
              </a:rPr>
              <a:t>B</a:t>
            </a:r>
            <a:r>
              <a:rPr lang="zh-CN" altLang="en-US" sz="1200" b="0" i="0" u="none" strike="noStrike" kern="1200" baseline="0" dirty="0">
                <a:solidFill>
                  <a:schemeClr val="tx1"/>
                </a:solidFill>
                <a:latin typeface="+mn-lt"/>
                <a:ea typeface="+mn-ea"/>
                <a:cs typeface="+mn-cs"/>
              </a:rPr>
              <a:t>细胞活化因子受体</a:t>
            </a:r>
            <a:r>
              <a:rPr lang="en-US" altLang="zh-CN" sz="1200" b="0" i="0" u="none" strike="noStrike" kern="1200" baseline="0" dirty="0">
                <a:solidFill>
                  <a:schemeClr val="tx1"/>
                </a:solidFill>
                <a:latin typeface="+mn-lt"/>
                <a:ea typeface="+mn-ea"/>
                <a:cs typeface="+mn-cs"/>
              </a:rPr>
              <a:t>(BAFF-R)</a:t>
            </a:r>
            <a:r>
              <a:rPr lang="zh-CN" altLang="en-US" sz="1200" b="0" i="0" u="none" strike="noStrike" kern="1200" baseline="0" dirty="0">
                <a:solidFill>
                  <a:schemeClr val="tx1"/>
                </a:solidFill>
                <a:latin typeface="+mn-lt"/>
                <a:ea typeface="+mn-ea"/>
                <a:cs typeface="+mn-cs"/>
              </a:rPr>
              <a:t>结合参与</a:t>
            </a:r>
            <a:r>
              <a:rPr lang="en-US" altLang="zh-CN" sz="1200" b="0" i="0" u="none" strike="noStrike" kern="1200" baseline="0" dirty="0">
                <a:solidFill>
                  <a:schemeClr val="tx1"/>
                </a:solidFill>
                <a:latin typeface="+mn-lt"/>
                <a:ea typeface="+mn-ea"/>
                <a:cs typeface="+mn-cs"/>
              </a:rPr>
              <a:t>B</a:t>
            </a:r>
            <a:r>
              <a:rPr lang="zh-CN" altLang="en-US" sz="1200" b="0" i="0" u="none" strike="noStrike" kern="1200" baseline="0" dirty="0">
                <a:solidFill>
                  <a:schemeClr val="tx1"/>
                </a:solidFill>
                <a:latin typeface="+mn-lt"/>
                <a:ea typeface="+mn-ea"/>
                <a:cs typeface="+mn-cs"/>
              </a:rPr>
              <a:t>、</a:t>
            </a:r>
            <a:r>
              <a:rPr lang="en-US" altLang="zh-CN" sz="1200" b="0" i="0" u="none" strike="noStrike" kern="1200" baseline="0" dirty="0">
                <a:solidFill>
                  <a:schemeClr val="tx1"/>
                </a:solidFill>
                <a:latin typeface="+mn-lt"/>
                <a:ea typeface="+mn-ea"/>
                <a:cs typeface="+mn-cs"/>
              </a:rPr>
              <a:t>T</a:t>
            </a:r>
            <a:r>
              <a:rPr lang="zh-CN" altLang="en-US" sz="1200" b="0" i="0" u="none" strike="noStrike" kern="1200" baseline="0" dirty="0">
                <a:solidFill>
                  <a:schemeClr val="tx1"/>
                </a:solidFill>
                <a:latin typeface="+mn-lt"/>
                <a:ea typeface="+mn-ea"/>
                <a:cs typeface="+mn-cs"/>
              </a:rPr>
              <a:t>淋巴细胞增殖和功能的调节</a:t>
            </a:r>
            <a:endParaRPr lang="en-US" altLang="zh-CN" sz="1200" b="0" i="0" u="none" strike="noStrike" kern="1200" baseline="0" dirty="0">
              <a:solidFill>
                <a:schemeClr val="tx1"/>
              </a:solidFill>
              <a:latin typeface="+mn-lt"/>
              <a:ea typeface="+mn-ea"/>
              <a:cs typeface="+mn-cs"/>
            </a:endParaRPr>
          </a:p>
          <a:p>
            <a:r>
              <a:rPr lang="zh-CN" altLang="en-US" dirty="0"/>
              <a:t>浆细胞来源于</a:t>
            </a:r>
            <a:r>
              <a:rPr lang="en-US" altLang="zh-CN" dirty="0">
                <a:hlinkClick r:id="rId3"/>
              </a:rPr>
              <a:t>B</a:t>
            </a:r>
            <a:r>
              <a:rPr lang="zh-CN" altLang="en-US" dirty="0">
                <a:hlinkClick r:id="rId3"/>
              </a:rPr>
              <a:t>细胞</a:t>
            </a:r>
            <a:r>
              <a:rPr lang="zh-CN" altLang="en-US" dirty="0"/>
              <a:t>，又称效应</a:t>
            </a:r>
            <a:r>
              <a:rPr lang="en-US" altLang="zh-CN" dirty="0"/>
              <a:t>B</a:t>
            </a:r>
            <a:r>
              <a:rPr lang="zh-CN" altLang="en-US" dirty="0"/>
              <a:t>细胞，具有合成、贮存抗体即</a:t>
            </a:r>
            <a:r>
              <a:rPr lang="zh-CN" altLang="en-US" dirty="0">
                <a:hlinkClick r:id="rId4"/>
              </a:rPr>
              <a:t>免疫球蛋白</a:t>
            </a:r>
            <a:r>
              <a:rPr lang="zh-CN" altLang="en-US" dirty="0"/>
              <a:t>（</a:t>
            </a:r>
            <a:r>
              <a:rPr lang="en-US" altLang="zh-CN" dirty="0"/>
              <a:t>immunoglobulin</a:t>
            </a:r>
            <a:r>
              <a:rPr lang="zh-CN" altLang="en-US" dirty="0"/>
              <a:t>）的功能，参与</a:t>
            </a:r>
            <a:r>
              <a:rPr lang="zh-CN" altLang="en-US" dirty="0">
                <a:hlinkClick r:id="rId5"/>
              </a:rPr>
              <a:t>体液免疫反应</a:t>
            </a:r>
            <a:endParaRPr lang="zh-CN" altLang="en-US" dirty="0"/>
          </a:p>
        </p:txBody>
      </p:sp>
      <p:sp>
        <p:nvSpPr>
          <p:cNvPr id="4" name="灯片编号占位符 3"/>
          <p:cNvSpPr>
            <a:spLocks noGrp="1"/>
          </p:cNvSpPr>
          <p:nvPr>
            <p:ph type="sldNum" sz="quarter" idx="10"/>
          </p:nvPr>
        </p:nvSpPr>
        <p:spPr/>
        <p:txBody>
          <a:bodyPr/>
          <a:lstStyle/>
          <a:p>
            <a:fld id="{98AEA929-C201-4D4B-ACC4-FDBF671EA109}" type="slidenum">
              <a:rPr lang="zh-CN" altLang="en-US" smtClean="0"/>
              <a:pPr/>
              <a:t>51</a:t>
            </a:fld>
            <a:endParaRPr lang="zh-CN" altLang="en-US"/>
          </a:p>
        </p:txBody>
      </p:sp>
    </p:spTree>
    <p:extLst>
      <p:ext uri="{BB962C8B-B14F-4D97-AF65-F5344CB8AC3E}">
        <p14:creationId xmlns:p14="http://schemas.microsoft.com/office/powerpoint/2010/main" xmlns="" val="636307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进行性多灶性白质脑病（</a:t>
            </a:r>
            <a:r>
              <a:rPr lang="en-US" altLang="zh-CN" dirty="0"/>
              <a:t>PML</a:t>
            </a:r>
            <a:r>
              <a:rPr lang="zh-CN" altLang="en-US" dirty="0"/>
              <a:t>）是一种罕见亚急性脱髓鞘疾病，其病原体多为乳头多瘤空泡病毒（</a:t>
            </a:r>
            <a:r>
              <a:rPr lang="en-US" altLang="zh-CN" dirty="0"/>
              <a:t>JCV</a:t>
            </a:r>
            <a:r>
              <a:rPr lang="zh-CN" altLang="en-US" dirty="0"/>
              <a:t>）。主要见于自身免疫功能低下的患者，因机会性感染致病。</a:t>
            </a:r>
          </a:p>
        </p:txBody>
      </p:sp>
      <p:sp>
        <p:nvSpPr>
          <p:cNvPr id="4" name="灯片编号占位符 3"/>
          <p:cNvSpPr>
            <a:spLocks noGrp="1"/>
          </p:cNvSpPr>
          <p:nvPr>
            <p:ph type="sldNum" sz="quarter" idx="10"/>
          </p:nvPr>
        </p:nvSpPr>
        <p:spPr/>
        <p:txBody>
          <a:bodyPr/>
          <a:lstStyle/>
          <a:p>
            <a:fld id="{98AEA929-C201-4D4B-ACC4-FDBF671EA109}" type="slidenum">
              <a:rPr lang="zh-CN" altLang="en-US" smtClean="0"/>
              <a:pPr/>
              <a:t>52</a:t>
            </a:fld>
            <a:endParaRPr lang="zh-CN" altLang="en-US"/>
          </a:p>
        </p:txBody>
      </p:sp>
    </p:spTree>
    <p:extLst>
      <p:ext uri="{BB962C8B-B14F-4D97-AF65-F5344CB8AC3E}">
        <p14:creationId xmlns:p14="http://schemas.microsoft.com/office/powerpoint/2010/main" xmlns="" val="1779353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2000" b="1" kern="1200" dirty="0">
              <a:solidFill>
                <a:schemeClr val="tx1"/>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98AEA929-C201-4D4B-ACC4-FDBF671EA109}" type="slidenum">
              <a:rPr lang="zh-CN" altLang="en-US" smtClean="0"/>
              <a:pPr/>
              <a:t>54</a:t>
            </a:fld>
            <a:endParaRPr lang="zh-CN" altLang="en-US"/>
          </a:p>
        </p:txBody>
      </p:sp>
    </p:spTree>
    <p:extLst>
      <p:ext uri="{BB962C8B-B14F-4D97-AF65-F5344CB8AC3E}">
        <p14:creationId xmlns:p14="http://schemas.microsoft.com/office/powerpoint/2010/main" xmlns="" val="2064756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a:extLst>
              <a:ext uri="{FF2B5EF4-FFF2-40B4-BE49-F238E27FC236}">
                <a16:creationId xmlns:a16="http://schemas.microsoft.com/office/drawing/2014/main" xmlns="" id="{42104FBE-7A28-4FEE-A669-4E7602CE99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备注占位符 2">
            <a:extLst>
              <a:ext uri="{FF2B5EF4-FFF2-40B4-BE49-F238E27FC236}">
                <a16:creationId xmlns:a16="http://schemas.microsoft.com/office/drawing/2014/main" xmlns="" id="{AE6F54E3-5EA0-4CFE-BB8D-344E64C7F7A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19460" name="灯片编号占位符 3">
            <a:extLst>
              <a:ext uri="{FF2B5EF4-FFF2-40B4-BE49-F238E27FC236}">
                <a16:creationId xmlns:a16="http://schemas.microsoft.com/office/drawing/2014/main" xmlns="" id="{B7468451-09B6-4792-8307-7ED20C364DF3}"/>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43870D1-1AED-4308-AF72-C937F978FFA9}" type="slidenum">
              <a:rPr lang="zh-CN" altLang="en-US" smtClean="0">
                <a:solidFill>
                  <a:srgbClr val="000000"/>
                </a:solidFill>
                <a:latin typeface="Calibri" panose="020F0502020204030204" pitchFamily="34" charset="0"/>
              </a:rPr>
              <a:pPr/>
              <a:t>18</a:t>
            </a:fld>
            <a:endParaRPr lang="zh-CN" altLang="en-US">
              <a:solidFill>
                <a:srgbClr val="000000"/>
              </a:solidFill>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49" name="幻灯片图像占位符 1"/>
          <p:cNvSpPr>
            <a:spLocks noGrp="1" noRot="1" noChangeAspect="1"/>
          </p:cNvSpPr>
          <p:nvPr>
            <p:ph type="sldImg"/>
          </p:nvPr>
        </p:nvSpPr>
        <p:spPr bwMode="auto">
          <a:noFill/>
          <a:ln>
            <a:solidFill>
              <a:srgbClr val="000000"/>
            </a:solidFill>
            <a:miter lim="800000"/>
          </a:ln>
        </p:spPr>
      </p:sp>
      <p:sp>
        <p:nvSpPr>
          <p:cNvPr id="514050" name="备注占位符 2"/>
          <p:cNvSpPr>
            <a:spLocks noGrp="1"/>
          </p:cNvSpPr>
          <p:nvPr>
            <p:ph type="body" idx="1"/>
          </p:nvPr>
        </p:nvSpPr>
        <p:spPr bwMode="auto">
          <a:noFill/>
        </p:spPr>
        <p:txBody>
          <a:bodyPr/>
          <a:lstStyle/>
          <a:p>
            <a:pPr eaLnBrk="1" hangingPunct="1">
              <a:spcBef>
                <a:spcPct val="0"/>
              </a:spcBef>
            </a:pPr>
            <a:r>
              <a:rPr lang="zh-CN" altLang="en-US"/>
              <a:t>中国成人肾病综合征免疫抑制治疗专家组</a:t>
            </a:r>
            <a:r>
              <a:rPr lang="en-US" altLang="zh-CN"/>
              <a:t>.</a:t>
            </a:r>
            <a:r>
              <a:rPr lang="zh-CN" altLang="en-US"/>
              <a:t>中国成人肾病综合征免疫抑制治疗专家共识</a:t>
            </a:r>
            <a:r>
              <a:rPr lang="en-US" altLang="zh-CN"/>
              <a:t>[J].</a:t>
            </a:r>
            <a:r>
              <a:rPr lang="zh-CN" altLang="en-US"/>
              <a:t>中华肾脏病杂志</a:t>
            </a:r>
            <a:r>
              <a:rPr lang="en-US" altLang="zh-CN"/>
              <a:t>,2014,30(6)</a:t>
            </a:r>
            <a:r>
              <a:rPr lang="zh-CN" altLang="en-US"/>
              <a:t>：</a:t>
            </a:r>
            <a:r>
              <a:rPr lang="en-US" altLang="zh-CN"/>
              <a:t>467-475</a:t>
            </a:r>
            <a:endParaRPr lang="zh-CN" altLang="en-US"/>
          </a:p>
          <a:p>
            <a:pPr eaLnBrk="1" hangingPunct="1">
              <a:spcBef>
                <a:spcPct val="0"/>
              </a:spcBef>
            </a:pPr>
            <a:endParaRPr lang="zh-CN" altLang="en-US"/>
          </a:p>
        </p:txBody>
      </p:sp>
      <p:sp>
        <p:nvSpPr>
          <p:cNvPr id="514051"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294DB300-F60C-40B3-869C-1610DB174A95}" type="slidenum">
              <a:rPr lang="zh-CN" altLang="en-US"/>
              <a:pPr fontAlgn="base">
                <a:spcBef>
                  <a:spcPct val="0"/>
                </a:spcBef>
                <a:spcAft>
                  <a:spcPct val="0"/>
                </a:spcAft>
                <a:defRPr/>
              </a:pPr>
              <a:t>58</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1" name="幻灯片图像占位符 1"/>
          <p:cNvSpPr>
            <a:spLocks noGrp="1" noRot="1" noChangeAspect="1"/>
          </p:cNvSpPr>
          <p:nvPr>
            <p:ph type="sldImg"/>
          </p:nvPr>
        </p:nvSpPr>
        <p:spPr bwMode="auto">
          <a:noFill/>
          <a:ln>
            <a:solidFill>
              <a:srgbClr val="000000"/>
            </a:solidFill>
            <a:miter lim="800000"/>
          </a:ln>
        </p:spPr>
      </p:sp>
      <p:sp>
        <p:nvSpPr>
          <p:cNvPr id="558082" name="备注占位符 2"/>
          <p:cNvSpPr>
            <a:spLocks noGrp="1"/>
          </p:cNvSpPr>
          <p:nvPr>
            <p:ph type="body" idx="1"/>
          </p:nvPr>
        </p:nvSpPr>
        <p:spPr bwMode="auto">
          <a:noFill/>
        </p:spPr>
        <p:txBody>
          <a:bodyPr/>
          <a:lstStyle/>
          <a:p>
            <a:pPr eaLnBrk="1" hangingPunct="1">
              <a:spcBef>
                <a:spcPct val="0"/>
              </a:spcBef>
            </a:pPr>
            <a:endParaRPr lang="zh-CN" altLang="en-US"/>
          </a:p>
        </p:txBody>
      </p:sp>
      <p:sp>
        <p:nvSpPr>
          <p:cNvPr id="55808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3386B7A5-A010-4ABE-B5B8-417A130CA4E1}" type="slidenum">
              <a:rPr lang="zh-CN" altLang="en-US"/>
              <a:pPr fontAlgn="base">
                <a:spcBef>
                  <a:spcPct val="0"/>
                </a:spcBef>
                <a:spcAft>
                  <a:spcPct val="0"/>
                </a:spcAft>
                <a:defRPr/>
              </a:pPr>
              <a:t>61</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a:extLst>
              <a:ext uri="{FF2B5EF4-FFF2-40B4-BE49-F238E27FC236}">
                <a16:creationId xmlns:a16="http://schemas.microsoft.com/office/drawing/2014/main" xmlns="" id="{C3A745AB-DE34-42D7-8EEB-4F84C1EC97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Espace réservé des commentaires 2">
            <a:extLst>
              <a:ext uri="{FF2B5EF4-FFF2-40B4-BE49-F238E27FC236}">
                <a16:creationId xmlns:a16="http://schemas.microsoft.com/office/drawing/2014/main" xmlns="" id="{574FA615-158E-49E4-8AF1-4744C897B83B}"/>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zh-CN" dirty="0"/>
          </a:p>
        </p:txBody>
      </p:sp>
      <p:sp>
        <p:nvSpPr>
          <p:cNvPr id="60420" name="Espace réservé du numéro de diapositive 3">
            <a:extLst>
              <a:ext uri="{FF2B5EF4-FFF2-40B4-BE49-F238E27FC236}">
                <a16:creationId xmlns:a16="http://schemas.microsoft.com/office/drawing/2014/main" xmlns="" id="{D3D88789-44AD-4A5E-B0A3-0F18578F41D5}"/>
              </a:ext>
            </a:extLst>
          </p:cNvPr>
          <p:cNvSpPr txBox="1">
            <a:spLocks noGrp="1"/>
          </p:cNvSpPr>
          <p:nvPr/>
        </p:nvSpPr>
        <p:spPr bwMode="auto">
          <a:xfrm>
            <a:off x="3849689" y="9431338"/>
            <a:ext cx="2946400"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7759893-065D-4D20-853C-420E1FE1A5B7}" type="slidenum">
              <a:rPr lang="fr-FR" altLang="zh-CN"/>
              <a:pPr algn="r" eaLnBrk="1" hangingPunct="1">
                <a:spcBef>
                  <a:spcPct val="0"/>
                </a:spcBef>
              </a:pPr>
              <a:t>19</a:t>
            </a:fld>
            <a:endParaRPr lang="fr-FR"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幻灯片图像占位符 1"/>
          <p:cNvSpPr>
            <a:spLocks noGrp="1" noRot="1" noChangeAspect="1"/>
          </p:cNvSpPr>
          <p:nvPr>
            <p:ph type="sldImg"/>
          </p:nvPr>
        </p:nvSpPr>
        <p:spPr bwMode="auto">
          <a:noFill/>
          <a:ln>
            <a:solidFill>
              <a:srgbClr val="000000"/>
            </a:solidFill>
            <a:miter lim="800000"/>
          </a:ln>
        </p:spPr>
      </p:sp>
      <p:sp>
        <p:nvSpPr>
          <p:cNvPr id="489474" name="备注占位符 2"/>
          <p:cNvSpPr>
            <a:spLocks noGrp="1"/>
          </p:cNvSpPr>
          <p:nvPr>
            <p:ph type="body" idx="1"/>
          </p:nvPr>
        </p:nvSpPr>
        <p:spPr bwMode="auto">
          <a:noFill/>
        </p:spPr>
        <p:txBody>
          <a:bodyPr/>
          <a:lstStyle/>
          <a:p>
            <a:pPr eaLnBrk="1" hangingPunct="1">
              <a:spcBef>
                <a:spcPct val="0"/>
              </a:spcBef>
            </a:pPr>
            <a:r>
              <a:rPr lang="zh-CN" altLang="en-US"/>
              <a:t>中国成人肾病综合征免疫抑制治疗专家组</a:t>
            </a:r>
            <a:r>
              <a:rPr lang="en-US" altLang="zh-CN"/>
              <a:t>.</a:t>
            </a:r>
            <a:r>
              <a:rPr lang="zh-CN" altLang="en-US"/>
              <a:t>中国成人肾病综合征免疫抑制治疗专家共识</a:t>
            </a:r>
            <a:r>
              <a:rPr lang="en-US" altLang="zh-CN"/>
              <a:t>[J].</a:t>
            </a:r>
            <a:r>
              <a:rPr lang="zh-CN" altLang="en-US"/>
              <a:t>中华肾脏病杂志</a:t>
            </a:r>
            <a:r>
              <a:rPr lang="en-US" altLang="zh-CN"/>
              <a:t>,2014,30(6)</a:t>
            </a:r>
            <a:r>
              <a:rPr lang="zh-CN" altLang="en-US"/>
              <a:t>：</a:t>
            </a:r>
            <a:r>
              <a:rPr lang="en-US" altLang="zh-CN"/>
              <a:t>467-475</a:t>
            </a:r>
            <a:endParaRPr lang="zh-CN" altLang="en-US"/>
          </a:p>
          <a:p>
            <a:pPr eaLnBrk="1" hangingPunct="1">
              <a:spcBef>
                <a:spcPct val="0"/>
              </a:spcBef>
            </a:pPr>
            <a:endParaRPr lang="zh-CN" altLang="en-US"/>
          </a:p>
        </p:txBody>
      </p:sp>
      <p:sp>
        <p:nvSpPr>
          <p:cNvPr id="489475"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9AE59B8F-3467-476A-9CEB-B182EC539220}" type="slidenum">
              <a:rPr lang="zh-CN" altLang="en-US"/>
              <a:pPr fontAlgn="base">
                <a:spcBef>
                  <a:spcPct val="0"/>
                </a:spcBef>
                <a:spcAft>
                  <a:spcPct val="0"/>
                </a:spcAft>
                <a:defRPr/>
              </a:pPr>
              <a:t>20</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5" name="幻灯片图像占位符 1"/>
          <p:cNvSpPr>
            <a:spLocks noGrp="1" noRot="1" noChangeAspect="1"/>
          </p:cNvSpPr>
          <p:nvPr>
            <p:ph type="sldImg"/>
          </p:nvPr>
        </p:nvSpPr>
        <p:spPr bwMode="auto">
          <a:noFill/>
          <a:ln>
            <a:solidFill>
              <a:srgbClr val="000000"/>
            </a:solidFill>
            <a:miter lim="800000"/>
          </a:ln>
        </p:spPr>
      </p:sp>
      <p:sp>
        <p:nvSpPr>
          <p:cNvPr id="492546" name="备注占位符 2"/>
          <p:cNvSpPr>
            <a:spLocks noGrp="1"/>
          </p:cNvSpPr>
          <p:nvPr>
            <p:ph type="body" idx="1"/>
          </p:nvPr>
        </p:nvSpPr>
        <p:spPr bwMode="auto">
          <a:noFill/>
        </p:spPr>
        <p:txBody>
          <a:bodyPr/>
          <a:lstStyle/>
          <a:p>
            <a:pPr eaLnBrk="1" hangingPunct="1">
              <a:spcBef>
                <a:spcPct val="0"/>
              </a:spcBef>
            </a:pPr>
            <a:r>
              <a:rPr lang="zh-CN" altLang="en-US">
                <a:solidFill>
                  <a:srgbClr val="000000"/>
                </a:solidFill>
              </a:rPr>
              <a:t>章友康</a:t>
            </a:r>
            <a:r>
              <a:rPr lang="en-US" altLang="zh-CN">
                <a:solidFill>
                  <a:srgbClr val="000000"/>
                </a:solidFill>
              </a:rPr>
              <a:t>,</a:t>
            </a:r>
            <a:r>
              <a:rPr lang="zh-CN" altLang="en-US">
                <a:solidFill>
                  <a:srgbClr val="000000"/>
                </a:solidFill>
              </a:rPr>
              <a:t>李英</a:t>
            </a:r>
            <a:r>
              <a:rPr lang="en-US" altLang="zh-CN">
                <a:solidFill>
                  <a:srgbClr val="000000"/>
                </a:solidFill>
              </a:rPr>
              <a:t>.</a:t>
            </a:r>
            <a:r>
              <a:rPr lang="zh-CN" altLang="en-US">
                <a:solidFill>
                  <a:srgbClr val="000000"/>
                </a:solidFill>
              </a:rPr>
              <a:t>膜性肾病的诊断与治疗</a:t>
            </a:r>
            <a:r>
              <a:rPr lang="en-US" altLang="zh-CN">
                <a:solidFill>
                  <a:srgbClr val="000000"/>
                </a:solidFill>
              </a:rPr>
              <a:t>[J].</a:t>
            </a:r>
            <a:r>
              <a:rPr lang="zh-CN" altLang="en-US">
                <a:solidFill>
                  <a:srgbClr val="000000"/>
                </a:solidFill>
              </a:rPr>
              <a:t>中华肾病研究电子杂志</a:t>
            </a:r>
            <a:r>
              <a:rPr lang="en-US" altLang="zh-CN">
                <a:solidFill>
                  <a:srgbClr val="000000"/>
                </a:solidFill>
              </a:rPr>
              <a:t>,2013,2(01):5-10</a:t>
            </a:r>
          </a:p>
          <a:p>
            <a:pPr eaLnBrk="1" hangingPunct="1">
              <a:spcBef>
                <a:spcPct val="0"/>
              </a:spcBef>
            </a:pPr>
            <a:endParaRPr lang="zh-CN" altLang="en-US"/>
          </a:p>
        </p:txBody>
      </p:sp>
      <p:sp>
        <p:nvSpPr>
          <p:cNvPr id="492547"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E5D45BA0-2A90-4E77-8F2B-B020CD864D4D}" type="slidenum">
              <a:rPr lang="zh-CN" altLang="en-US"/>
              <a:pPr fontAlgn="base">
                <a:spcBef>
                  <a:spcPct val="0"/>
                </a:spcBef>
                <a:spcAft>
                  <a:spcPct val="0"/>
                </a:spcAft>
                <a:defRPr/>
              </a:pPr>
              <a:t>23</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幻灯片图像占位符 1"/>
          <p:cNvSpPr>
            <a:spLocks noGrp="1" noRot="1" noChangeAspect="1"/>
          </p:cNvSpPr>
          <p:nvPr>
            <p:ph type="sldImg"/>
          </p:nvPr>
        </p:nvSpPr>
        <p:spPr bwMode="auto">
          <a:noFill/>
          <a:ln>
            <a:solidFill>
              <a:srgbClr val="000000"/>
            </a:solidFill>
            <a:miter lim="800000"/>
          </a:ln>
        </p:spPr>
      </p:sp>
      <p:sp>
        <p:nvSpPr>
          <p:cNvPr id="496642" name="备注占位符 2"/>
          <p:cNvSpPr>
            <a:spLocks noGrp="1"/>
          </p:cNvSpPr>
          <p:nvPr>
            <p:ph type="body" idx="1"/>
          </p:nvPr>
        </p:nvSpPr>
        <p:spPr bwMode="auto">
          <a:noFill/>
        </p:spPr>
        <p:txBody>
          <a:bodyPr/>
          <a:lstStyle/>
          <a:p>
            <a:pPr eaLnBrk="1" hangingPunct="1">
              <a:spcBef>
                <a:spcPct val="0"/>
              </a:spcBef>
            </a:pPr>
            <a:r>
              <a:rPr lang="zh-CN" altLang="en-US"/>
              <a:t>代谢因素，血液动力学改变，基因突变，中毒感染等因素造成足细胞损伤，以及</a:t>
            </a:r>
            <a:r>
              <a:rPr lang="en-US" altLang="zh-CN"/>
              <a:t>Th2</a:t>
            </a:r>
            <a:r>
              <a:rPr lang="zh-CN" altLang="en-US"/>
              <a:t>介导的体液免疫导致</a:t>
            </a:r>
            <a:r>
              <a:rPr lang="en-US" altLang="zh-CN"/>
              <a:t>IgG4</a:t>
            </a:r>
            <a:r>
              <a:rPr lang="zh-CN" altLang="en-US"/>
              <a:t>为主的原为免疫复合物形成并激活补体，导致膜功击复合物</a:t>
            </a:r>
            <a:r>
              <a:rPr lang="en-US" altLang="zh-CN"/>
              <a:t>C5b-9</a:t>
            </a:r>
            <a:r>
              <a:rPr lang="zh-CN" altLang="en-US"/>
              <a:t>刺激足细胞引起足细胞损伤，足细胞的损伤增加了细胞周期蛋白</a:t>
            </a:r>
            <a:r>
              <a:rPr lang="en-US" altLang="zh-CN"/>
              <a:t>P21</a:t>
            </a:r>
            <a:r>
              <a:rPr lang="zh-CN" altLang="en-US"/>
              <a:t>和</a:t>
            </a:r>
            <a:r>
              <a:rPr lang="en-US" altLang="zh-CN"/>
              <a:t>P27</a:t>
            </a:r>
            <a:r>
              <a:rPr lang="zh-CN" altLang="en-US"/>
              <a:t>的表达，抑制细胞分裂增殖。因足细胞分裂增殖能力有限，当足细胞损伤严重时，会发生凋亡，从</a:t>
            </a:r>
            <a:r>
              <a:rPr lang="en-US" altLang="zh-CN"/>
              <a:t>GBM</a:t>
            </a:r>
            <a:r>
              <a:rPr lang="zh-CN" altLang="en-US"/>
              <a:t>上脱落。当足细胞丢失到一定程度，会引起</a:t>
            </a:r>
            <a:r>
              <a:rPr lang="en-US" altLang="zh-CN"/>
              <a:t>GBM</a:t>
            </a:r>
            <a:r>
              <a:rPr lang="zh-CN" altLang="en-US"/>
              <a:t>裸露，毛细血管袢塌陷，肾小球滤过屏障的正常结构被破坏，大量蛋白滤过膜形成蛋白尿，而蛋白尿又可反过来加重足细胞的损伤，最终促进</a:t>
            </a:r>
            <a:r>
              <a:rPr lang="en-US" altLang="zh-CN"/>
              <a:t>IMN </a:t>
            </a:r>
            <a:r>
              <a:rPr lang="zh-CN" altLang="en-US"/>
              <a:t>发展至终末期。</a:t>
            </a:r>
            <a:endParaRPr lang="en-US" altLang="zh-CN"/>
          </a:p>
          <a:p>
            <a:pPr eaLnBrk="1" hangingPunct="1">
              <a:spcBef>
                <a:spcPct val="0"/>
              </a:spcBef>
            </a:pPr>
            <a:r>
              <a:rPr lang="zh-CN" altLang="en-US"/>
              <a:t>章友康</a:t>
            </a:r>
            <a:r>
              <a:rPr lang="en-US" altLang="zh-CN"/>
              <a:t>,</a:t>
            </a:r>
            <a:r>
              <a:rPr lang="zh-CN" altLang="en-US"/>
              <a:t>李英</a:t>
            </a:r>
            <a:r>
              <a:rPr lang="en-US" altLang="zh-CN"/>
              <a:t>.</a:t>
            </a:r>
            <a:r>
              <a:rPr lang="zh-CN" altLang="en-US"/>
              <a:t>膜性肾病的诊断与治疗</a:t>
            </a:r>
            <a:r>
              <a:rPr lang="en-US" altLang="zh-CN"/>
              <a:t>[J].</a:t>
            </a:r>
            <a:r>
              <a:rPr lang="zh-CN" altLang="en-US"/>
              <a:t>中华肾病研究电子杂志</a:t>
            </a:r>
            <a:r>
              <a:rPr lang="en-US" altLang="zh-CN"/>
              <a:t>,2013,2(01):5-10</a:t>
            </a:r>
          </a:p>
          <a:p>
            <a:pPr eaLnBrk="1" hangingPunct="1">
              <a:spcBef>
                <a:spcPct val="0"/>
              </a:spcBef>
            </a:pPr>
            <a:r>
              <a:rPr lang="zh-CN" altLang="en-US"/>
              <a:t>宋爱凤</a:t>
            </a:r>
            <a:r>
              <a:rPr lang="en-US" altLang="zh-CN"/>
              <a:t>,</a:t>
            </a:r>
            <a:r>
              <a:rPr lang="zh-CN" altLang="en-US"/>
              <a:t>杨巧芳</a:t>
            </a:r>
            <a:r>
              <a:rPr lang="en-US" altLang="zh-CN"/>
              <a:t>,</a:t>
            </a:r>
            <a:r>
              <a:rPr lang="zh-CN" altLang="en-US"/>
              <a:t>沈敬华</a:t>
            </a:r>
            <a:r>
              <a:rPr lang="en-US" altLang="zh-CN"/>
              <a:t>.</a:t>
            </a:r>
            <a:r>
              <a:rPr lang="zh-CN" altLang="en-US"/>
              <a:t>足细胞损伤与膜性肾病的研究进展</a:t>
            </a:r>
            <a:r>
              <a:rPr lang="en-US" altLang="zh-CN"/>
              <a:t>[J].</a:t>
            </a:r>
            <a:r>
              <a:rPr lang="zh-CN" altLang="en-US"/>
              <a:t>中国医药科学</a:t>
            </a:r>
            <a:r>
              <a:rPr lang="en-US" altLang="zh-CN"/>
              <a:t>,2013,3(23):49-51</a:t>
            </a:r>
            <a:endParaRPr lang="zh-CN" altLang="en-US"/>
          </a:p>
          <a:p>
            <a:pPr eaLnBrk="1" hangingPunct="1">
              <a:spcBef>
                <a:spcPct val="0"/>
              </a:spcBef>
            </a:pPr>
            <a:endParaRPr lang="zh-CN" altLang="en-US"/>
          </a:p>
        </p:txBody>
      </p:sp>
      <p:sp>
        <p:nvSpPr>
          <p:cNvPr id="496643"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8177CF50-C104-4EFA-8D2D-08F97CEE100F}" type="slidenum">
              <a:rPr lang="zh-CN" altLang="en-US"/>
              <a:pPr fontAlgn="base">
                <a:spcBef>
                  <a:spcPct val="0"/>
                </a:spcBef>
                <a:spcAft>
                  <a:spcPct val="0"/>
                </a:spcAft>
                <a:defRPr/>
              </a:pPr>
              <a:t>27</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幻灯片图像占位符 1"/>
          <p:cNvSpPr>
            <a:spLocks noGrp="1" noRot="1" noChangeAspect="1"/>
          </p:cNvSpPr>
          <p:nvPr>
            <p:ph type="sldImg"/>
          </p:nvPr>
        </p:nvSpPr>
        <p:spPr bwMode="auto">
          <a:noFill/>
          <a:ln>
            <a:solidFill>
              <a:srgbClr val="000000"/>
            </a:solidFill>
            <a:miter lim="800000"/>
          </a:ln>
        </p:spPr>
      </p:sp>
      <p:sp>
        <p:nvSpPr>
          <p:cNvPr id="487426" name="备注占位符 2"/>
          <p:cNvSpPr>
            <a:spLocks noGrp="1"/>
          </p:cNvSpPr>
          <p:nvPr>
            <p:ph type="body" idx="1"/>
          </p:nvPr>
        </p:nvSpPr>
        <p:spPr bwMode="auto">
          <a:noFill/>
        </p:spPr>
        <p:txBody>
          <a:bodyPr/>
          <a:lstStyle/>
          <a:p>
            <a:pPr eaLnBrk="1" hangingPunct="1">
              <a:spcBef>
                <a:spcPct val="0"/>
              </a:spcBef>
            </a:pPr>
            <a:r>
              <a:rPr lang="zh-CN" altLang="en-US"/>
              <a:t>中国成人肾病综合征免疫抑制治疗专家组</a:t>
            </a:r>
            <a:r>
              <a:rPr lang="en-US" altLang="zh-CN"/>
              <a:t>.</a:t>
            </a:r>
            <a:r>
              <a:rPr lang="zh-CN" altLang="en-US"/>
              <a:t>中国成人肾病综合征免疫抑制治疗专家共识</a:t>
            </a:r>
            <a:r>
              <a:rPr lang="en-US" altLang="zh-CN"/>
              <a:t>[J].</a:t>
            </a:r>
            <a:r>
              <a:rPr lang="zh-CN" altLang="en-US"/>
              <a:t>中华肾脏病杂志</a:t>
            </a:r>
            <a:r>
              <a:rPr lang="en-US" altLang="zh-CN"/>
              <a:t>,2014,30(6)</a:t>
            </a:r>
            <a:r>
              <a:rPr lang="zh-CN" altLang="en-US"/>
              <a:t>：</a:t>
            </a:r>
            <a:r>
              <a:rPr lang="en-US" altLang="zh-CN"/>
              <a:t>467-475</a:t>
            </a:r>
            <a:endParaRPr lang="zh-CN" altLang="en-US"/>
          </a:p>
        </p:txBody>
      </p:sp>
      <p:sp>
        <p:nvSpPr>
          <p:cNvPr id="487427" name="灯片编号占位符 3"/>
          <p:cNvSpPr>
            <a:spLocks noGrp="1"/>
          </p:cNvSpPr>
          <p:nvPr>
            <p:ph type="sldNum" sz="quarter" idx="5"/>
          </p:nvPr>
        </p:nvSpPr>
        <p:spPr bwMode="auto">
          <a:ln>
            <a:miter lim="800000"/>
          </a:ln>
        </p:spPr>
        <p:txBody>
          <a:bodyPr wrap="square" numCol="1" anchorCtr="0" compatLnSpc="1"/>
          <a:lstStyle/>
          <a:p>
            <a:pPr fontAlgn="base">
              <a:spcBef>
                <a:spcPct val="0"/>
              </a:spcBef>
              <a:spcAft>
                <a:spcPct val="0"/>
              </a:spcAft>
              <a:defRPr/>
            </a:pPr>
            <a:fld id="{5EE989B3-44A3-4A54-9F7D-0924B00E75A1}" type="slidenum">
              <a:rPr lang="zh-CN" altLang="en-US"/>
              <a:pPr fontAlgn="base">
                <a:spcBef>
                  <a:spcPct val="0"/>
                </a:spcBef>
                <a:spcAft>
                  <a:spcPct val="0"/>
                </a:spcAft>
                <a:defRPr/>
              </a:pPr>
              <a:t>29</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xmlns="" id="{34540689-1F95-4CE8-9BE4-520415F4394F}"/>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209367-816D-4D4A-9E5D-DF114B72A965}" type="slidenum">
              <a:rPr lang="fr-FR" altLang="zh-CN" smtClean="0"/>
              <a:pPr>
                <a:spcBef>
                  <a:spcPct val="0"/>
                </a:spcBef>
              </a:pPr>
              <a:t>30</a:t>
            </a:fld>
            <a:endParaRPr lang="fr-FR" altLang="zh-CN"/>
          </a:p>
        </p:txBody>
      </p:sp>
      <p:sp>
        <p:nvSpPr>
          <p:cNvPr id="13315" name="Rectangle 2">
            <a:extLst>
              <a:ext uri="{FF2B5EF4-FFF2-40B4-BE49-F238E27FC236}">
                <a16:creationId xmlns:a16="http://schemas.microsoft.com/office/drawing/2014/main" xmlns="" id="{5D761712-B872-4BAD-BDDC-A59C092D8A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6" name="Rectangle 3">
            <a:extLst>
              <a:ext uri="{FF2B5EF4-FFF2-40B4-BE49-F238E27FC236}">
                <a16:creationId xmlns:a16="http://schemas.microsoft.com/office/drawing/2014/main" xmlns="" id="{C8F198DD-F734-47A9-9BF7-1253CCC03783}"/>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zh-CN" dirty="0"/>
              <a:t>1946</a:t>
            </a:r>
            <a:r>
              <a:rPr lang="zh-CN" altLang="en-US" dirty="0"/>
              <a:t>年首次描述</a:t>
            </a:r>
            <a:endParaRPr lang="fr-FR" altLang="zh-CN" dirty="0"/>
          </a:p>
        </p:txBody>
      </p:sp>
    </p:spTree>
    <p:extLst>
      <p:ext uri="{BB962C8B-B14F-4D97-AF65-F5344CB8AC3E}">
        <p14:creationId xmlns:p14="http://schemas.microsoft.com/office/powerpoint/2010/main" xmlns="" val="2971665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p:sp>
      <p:sp>
        <p:nvSpPr>
          <p:cNvPr id="56323" name="Rectangle 3"/>
          <p:cNvSpPr>
            <a:spLocks noGrp="1" noChangeArrowheads="1"/>
          </p:cNvSpPr>
          <p:nvPr>
            <p:ph type="body" idx="1"/>
          </p:nvPr>
        </p:nvSpPr>
        <p:spPr/>
        <p:txBody>
          <a:bodyPr/>
          <a:lstStyle/>
          <a:p>
            <a:r>
              <a:rPr lang="en-US"/>
              <a:t>IGG</a:t>
            </a:r>
            <a:r>
              <a:rPr lang="zh-CN" altLang="en-US"/>
              <a:t>沿毛细血管壁细颗粒状沉积</a:t>
            </a: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90F7A78-8C94-4D3C-A53A-C1F72DBA009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72AEADB0-69B5-4F69-A24D-B494536C04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5313D536-4589-4333-8E79-B59F5E164D92}"/>
              </a:ext>
            </a:extLst>
          </p:cNvPr>
          <p:cNvSpPr>
            <a:spLocks noGrp="1"/>
          </p:cNvSpPr>
          <p:nvPr>
            <p:ph type="dt" sz="half" idx="10"/>
          </p:nvPr>
        </p:nvSpPr>
        <p:spPr/>
        <p:txBody>
          <a:bodyPr/>
          <a:lstStyle/>
          <a:p>
            <a:fld id="{B80EE0B9-67AB-4081-98A4-7FD0F888BC73}" type="datetimeFigureOut">
              <a:rPr lang="zh-CN" altLang="en-US" smtClean="0"/>
              <a:pPr/>
              <a:t>2019/12/14</a:t>
            </a:fld>
            <a:endParaRPr lang="zh-CN" altLang="en-US"/>
          </a:p>
        </p:txBody>
      </p:sp>
      <p:sp>
        <p:nvSpPr>
          <p:cNvPr id="5" name="页脚占位符 4">
            <a:extLst>
              <a:ext uri="{FF2B5EF4-FFF2-40B4-BE49-F238E27FC236}">
                <a16:creationId xmlns:a16="http://schemas.microsoft.com/office/drawing/2014/main" xmlns="" id="{62C1CB90-AF38-4E96-93EC-8520D3291D8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5172FE9-C4CC-4AE0-B40B-A1DD2646A372}"/>
              </a:ext>
            </a:extLst>
          </p:cNvPr>
          <p:cNvSpPr>
            <a:spLocks noGrp="1"/>
          </p:cNvSpPr>
          <p:nvPr>
            <p:ph type="sldNum" sz="quarter" idx="12"/>
          </p:nvPr>
        </p:nvSpPr>
        <p:spPr/>
        <p:txBody>
          <a:bodyPr/>
          <a:lstStyle/>
          <a:p>
            <a:fld id="{479888FF-06C2-477B-BC9D-31D23A275422}" type="slidenum">
              <a:rPr lang="zh-CN" altLang="en-US" smtClean="0"/>
              <a:pPr/>
              <a:t>‹#›</a:t>
            </a:fld>
            <a:endParaRPr lang="zh-CN" altLang="en-US"/>
          </a:p>
        </p:txBody>
      </p:sp>
    </p:spTree>
    <p:extLst>
      <p:ext uri="{BB962C8B-B14F-4D97-AF65-F5344CB8AC3E}">
        <p14:creationId xmlns:p14="http://schemas.microsoft.com/office/powerpoint/2010/main" xmlns="" val="4084480534"/>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C4F22E0-37FA-4602-9BEA-F740CA98F4E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C96912E9-429A-4334-8B2E-19306D51076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80EBB24-CC45-4131-A9A3-0AA9F0AE3471}"/>
              </a:ext>
            </a:extLst>
          </p:cNvPr>
          <p:cNvSpPr>
            <a:spLocks noGrp="1"/>
          </p:cNvSpPr>
          <p:nvPr>
            <p:ph type="dt" sz="half" idx="10"/>
          </p:nvPr>
        </p:nvSpPr>
        <p:spPr/>
        <p:txBody>
          <a:bodyPr/>
          <a:lstStyle/>
          <a:p>
            <a:fld id="{B80EE0B9-67AB-4081-98A4-7FD0F888BC73}" type="datetimeFigureOut">
              <a:rPr lang="zh-CN" altLang="en-US" smtClean="0"/>
              <a:pPr/>
              <a:t>2019/12/14</a:t>
            </a:fld>
            <a:endParaRPr lang="zh-CN" altLang="en-US"/>
          </a:p>
        </p:txBody>
      </p:sp>
      <p:sp>
        <p:nvSpPr>
          <p:cNvPr id="5" name="页脚占位符 4">
            <a:extLst>
              <a:ext uri="{FF2B5EF4-FFF2-40B4-BE49-F238E27FC236}">
                <a16:creationId xmlns:a16="http://schemas.microsoft.com/office/drawing/2014/main" xmlns="" id="{1523AD10-485E-4C87-9C5D-667290E50BA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318BF64-5B8E-4B7C-BC8D-760B77BDD4B3}"/>
              </a:ext>
            </a:extLst>
          </p:cNvPr>
          <p:cNvSpPr>
            <a:spLocks noGrp="1"/>
          </p:cNvSpPr>
          <p:nvPr>
            <p:ph type="sldNum" sz="quarter" idx="12"/>
          </p:nvPr>
        </p:nvSpPr>
        <p:spPr/>
        <p:txBody>
          <a:bodyPr/>
          <a:lstStyle/>
          <a:p>
            <a:fld id="{479888FF-06C2-477B-BC9D-31D23A275422}" type="slidenum">
              <a:rPr lang="zh-CN" altLang="en-US" smtClean="0"/>
              <a:pPr/>
              <a:t>‹#›</a:t>
            </a:fld>
            <a:endParaRPr lang="zh-CN" altLang="en-US"/>
          </a:p>
        </p:txBody>
      </p:sp>
    </p:spTree>
    <p:extLst>
      <p:ext uri="{BB962C8B-B14F-4D97-AF65-F5344CB8AC3E}">
        <p14:creationId xmlns:p14="http://schemas.microsoft.com/office/powerpoint/2010/main" xmlns="" val="356577103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4F4C34F7-CA52-44BF-BF60-D06A8CF5B54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27D981D7-3440-45ED-90E9-A3D2D982E85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8683D10-2753-4BFA-9129-45F918AE88DF}"/>
              </a:ext>
            </a:extLst>
          </p:cNvPr>
          <p:cNvSpPr>
            <a:spLocks noGrp="1"/>
          </p:cNvSpPr>
          <p:nvPr>
            <p:ph type="dt" sz="half" idx="10"/>
          </p:nvPr>
        </p:nvSpPr>
        <p:spPr/>
        <p:txBody>
          <a:bodyPr/>
          <a:lstStyle/>
          <a:p>
            <a:fld id="{B80EE0B9-67AB-4081-98A4-7FD0F888BC73}" type="datetimeFigureOut">
              <a:rPr lang="zh-CN" altLang="en-US" smtClean="0"/>
              <a:pPr/>
              <a:t>2019/12/14</a:t>
            </a:fld>
            <a:endParaRPr lang="zh-CN" altLang="en-US"/>
          </a:p>
        </p:txBody>
      </p:sp>
      <p:sp>
        <p:nvSpPr>
          <p:cNvPr id="5" name="页脚占位符 4">
            <a:extLst>
              <a:ext uri="{FF2B5EF4-FFF2-40B4-BE49-F238E27FC236}">
                <a16:creationId xmlns:a16="http://schemas.microsoft.com/office/drawing/2014/main" xmlns="" id="{707CD56B-B5CF-47C4-B601-A5F8CA3A604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7D23FDE-97EE-4D78-B871-7A543198B766}"/>
              </a:ext>
            </a:extLst>
          </p:cNvPr>
          <p:cNvSpPr>
            <a:spLocks noGrp="1"/>
          </p:cNvSpPr>
          <p:nvPr>
            <p:ph type="sldNum" sz="quarter" idx="12"/>
          </p:nvPr>
        </p:nvSpPr>
        <p:spPr/>
        <p:txBody>
          <a:bodyPr/>
          <a:lstStyle/>
          <a:p>
            <a:fld id="{479888FF-06C2-477B-BC9D-31D23A275422}" type="slidenum">
              <a:rPr lang="zh-CN" altLang="en-US" smtClean="0"/>
              <a:pPr/>
              <a:t>‹#›</a:t>
            </a:fld>
            <a:endParaRPr lang="zh-CN" altLang="en-US"/>
          </a:p>
        </p:txBody>
      </p:sp>
    </p:spTree>
    <p:extLst>
      <p:ext uri="{BB962C8B-B14F-4D97-AF65-F5344CB8AC3E}">
        <p14:creationId xmlns:p14="http://schemas.microsoft.com/office/powerpoint/2010/main" xmlns="" val="124201447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10253280"/>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7193670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06875381"/>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89584005"/>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80230630"/>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6736145"/>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3733514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24082444"/>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31B93E7-E2C5-4CCD-8B94-B358979B20D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1726E7B-B1EF-48F0-AAE9-4B44EFE5402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D0616511-2EEC-49E2-93EE-309D06D9A053}"/>
              </a:ext>
            </a:extLst>
          </p:cNvPr>
          <p:cNvSpPr>
            <a:spLocks noGrp="1"/>
          </p:cNvSpPr>
          <p:nvPr>
            <p:ph type="dt" sz="half" idx="10"/>
          </p:nvPr>
        </p:nvSpPr>
        <p:spPr/>
        <p:txBody>
          <a:bodyPr/>
          <a:lstStyle/>
          <a:p>
            <a:fld id="{B80EE0B9-67AB-4081-98A4-7FD0F888BC73}" type="datetimeFigureOut">
              <a:rPr lang="zh-CN" altLang="en-US" smtClean="0"/>
              <a:pPr/>
              <a:t>2019/12/14</a:t>
            </a:fld>
            <a:endParaRPr lang="zh-CN" altLang="en-US"/>
          </a:p>
        </p:txBody>
      </p:sp>
      <p:sp>
        <p:nvSpPr>
          <p:cNvPr id="5" name="页脚占位符 4">
            <a:extLst>
              <a:ext uri="{FF2B5EF4-FFF2-40B4-BE49-F238E27FC236}">
                <a16:creationId xmlns:a16="http://schemas.microsoft.com/office/drawing/2014/main" xmlns="" id="{077900A5-12A9-4842-8F39-BCB6ADC5A92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23D087B-26CC-416D-B03E-6820BAD42C7A}"/>
              </a:ext>
            </a:extLst>
          </p:cNvPr>
          <p:cNvSpPr>
            <a:spLocks noGrp="1"/>
          </p:cNvSpPr>
          <p:nvPr>
            <p:ph type="sldNum" sz="quarter" idx="12"/>
          </p:nvPr>
        </p:nvSpPr>
        <p:spPr/>
        <p:txBody>
          <a:bodyPr/>
          <a:lstStyle/>
          <a:p>
            <a:fld id="{479888FF-06C2-477B-BC9D-31D23A275422}" type="slidenum">
              <a:rPr lang="zh-CN" altLang="en-US" smtClean="0"/>
              <a:pPr/>
              <a:t>‹#›</a:t>
            </a:fld>
            <a:endParaRPr lang="zh-CN" altLang="en-US"/>
          </a:p>
        </p:txBody>
      </p:sp>
    </p:spTree>
    <p:extLst>
      <p:ext uri="{BB962C8B-B14F-4D97-AF65-F5344CB8AC3E}">
        <p14:creationId xmlns:p14="http://schemas.microsoft.com/office/powerpoint/2010/main" xmlns="" val="378182394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43001123"/>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5521613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4463038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48385253"/>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4834681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2000643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6268823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5005239"/>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47755901"/>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00540081"/>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6BD39EB-829E-47B3-B33B-5EE6CB63375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B5B386E2-250B-4876-BC72-9685498498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62EC2808-AA88-4E65-9458-A6146AEB30EC}"/>
              </a:ext>
            </a:extLst>
          </p:cNvPr>
          <p:cNvSpPr>
            <a:spLocks noGrp="1"/>
          </p:cNvSpPr>
          <p:nvPr>
            <p:ph type="dt" sz="half" idx="10"/>
          </p:nvPr>
        </p:nvSpPr>
        <p:spPr/>
        <p:txBody>
          <a:bodyPr/>
          <a:lstStyle/>
          <a:p>
            <a:fld id="{B80EE0B9-67AB-4081-98A4-7FD0F888BC73}" type="datetimeFigureOut">
              <a:rPr lang="zh-CN" altLang="en-US" smtClean="0"/>
              <a:pPr/>
              <a:t>2019/12/14</a:t>
            </a:fld>
            <a:endParaRPr lang="zh-CN" altLang="en-US"/>
          </a:p>
        </p:txBody>
      </p:sp>
      <p:sp>
        <p:nvSpPr>
          <p:cNvPr id="5" name="页脚占位符 4">
            <a:extLst>
              <a:ext uri="{FF2B5EF4-FFF2-40B4-BE49-F238E27FC236}">
                <a16:creationId xmlns:a16="http://schemas.microsoft.com/office/drawing/2014/main" xmlns="" id="{DA93DF38-DDB5-47E5-9E61-FCCE4E07F3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5E77C53-53FD-41B6-8514-9C88EFA4A21C}"/>
              </a:ext>
            </a:extLst>
          </p:cNvPr>
          <p:cNvSpPr>
            <a:spLocks noGrp="1"/>
          </p:cNvSpPr>
          <p:nvPr>
            <p:ph type="sldNum" sz="quarter" idx="12"/>
          </p:nvPr>
        </p:nvSpPr>
        <p:spPr/>
        <p:txBody>
          <a:bodyPr/>
          <a:lstStyle/>
          <a:p>
            <a:fld id="{479888FF-06C2-477B-BC9D-31D23A275422}" type="slidenum">
              <a:rPr lang="zh-CN" altLang="en-US" smtClean="0"/>
              <a:pPr/>
              <a:t>‹#›</a:t>
            </a:fld>
            <a:endParaRPr lang="zh-CN" altLang="en-US"/>
          </a:p>
        </p:txBody>
      </p:sp>
    </p:spTree>
    <p:extLst>
      <p:ext uri="{BB962C8B-B14F-4D97-AF65-F5344CB8AC3E}">
        <p14:creationId xmlns:p14="http://schemas.microsoft.com/office/powerpoint/2010/main" xmlns="" val="4036584404"/>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1673645"/>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6649189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22481713"/>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92581289"/>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68798734"/>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5909114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8264641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4672861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55660424"/>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42552027"/>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8575E62-CD1A-4B4B-8DCD-C91A5663687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1E3A080-4F5C-4718-B29B-AD9FAF9AB5A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DEA4E9B2-EAD4-4E37-BC9B-BFA6A407BB9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BE35C459-D2E5-4634-B40E-F7A6DD0CE5FD}"/>
              </a:ext>
            </a:extLst>
          </p:cNvPr>
          <p:cNvSpPr>
            <a:spLocks noGrp="1"/>
          </p:cNvSpPr>
          <p:nvPr>
            <p:ph type="dt" sz="half" idx="10"/>
          </p:nvPr>
        </p:nvSpPr>
        <p:spPr/>
        <p:txBody>
          <a:bodyPr/>
          <a:lstStyle/>
          <a:p>
            <a:fld id="{B80EE0B9-67AB-4081-98A4-7FD0F888BC73}" type="datetimeFigureOut">
              <a:rPr lang="zh-CN" altLang="en-US" smtClean="0"/>
              <a:pPr/>
              <a:t>2019/12/14</a:t>
            </a:fld>
            <a:endParaRPr lang="zh-CN" altLang="en-US"/>
          </a:p>
        </p:txBody>
      </p:sp>
      <p:sp>
        <p:nvSpPr>
          <p:cNvPr id="6" name="页脚占位符 5">
            <a:extLst>
              <a:ext uri="{FF2B5EF4-FFF2-40B4-BE49-F238E27FC236}">
                <a16:creationId xmlns:a16="http://schemas.microsoft.com/office/drawing/2014/main" xmlns="" id="{A4D1D30C-3382-4930-B31C-A4E7B8B4291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1DF8CFAE-7998-4303-9B43-287032F146DA}"/>
              </a:ext>
            </a:extLst>
          </p:cNvPr>
          <p:cNvSpPr>
            <a:spLocks noGrp="1"/>
          </p:cNvSpPr>
          <p:nvPr>
            <p:ph type="sldNum" sz="quarter" idx="12"/>
          </p:nvPr>
        </p:nvSpPr>
        <p:spPr/>
        <p:txBody>
          <a:bodyPr/>
          <a:lstStyle/>
          <a:p>
            <a:fld id="{479888FF-06C2-477B-BC9D-31D23A275422}" type="slidenum">
              <a:rPr lang="zh-CN" altLang="en-US" smtClean="0"/>
              <a:pPr/>
              <a:t>‹#›</a:t>
            </a:fld>
            <a:endParaRPr lang="zh-CN" altLang="en-US"/>
          </a:p>
        </p:txBody>
      </p:sp>
    </p:spTree>
    <p:extLst>
      <p:ext uri="{BB962C8B-B14F-4D97-AF65-F5344CB8AC3E}">
        <p14:creationId xmlns:p14="http://schemas.microsoft.com/office/powerpoint/2010/main" xmlns="" val="408449708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93950515"/>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9425798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36617795"/>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00098603"/>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8314078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31694753"/>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35173709"/>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5827492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9147571"/>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007045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835D8C1-F960-4B0F-BDFD-99A9D651876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263E90A-474F-4EA0-AB8C-434F1093DE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BBFC8F51-F8CC-4E0B-A366-C16D0FA8D57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6F05922D-43B6-4D55-B592-27C8B56841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EF6A60F6-C3F5-43F0-96C2-CCC4CA859B0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6F696955-D48F-4C9C-A691-054CB12F8C4C}"/>
              </a:ext>
            </a:extLst>
          </p:cNvPr>
          <p:cNvSpPr>
            <a:spLocks noGrp="1"/>
          </p:cNvSpPr>
          <p:nvPr>
            <p:ph type="dt" sz="half" idx="10"/>
          </p:nvPr>
        </p:nvSpPr>
        <p:spPr/>
        <p:txBody>
          <a:bodyPr/>
          <a:lstStyle/>
          <a:p>
            <a:fld id="{B80EE0B9-67AB-4081-98A4-7FD0F888BC73}" type="datetimeFigureOut">
              <a:rPr lang="zh-CN" altLang="en-US" smtClean="0"/>
              <a:pPr/>
              <a:t>2019/12/14</a:t>
            </a:fld>
            <a:endParaRPr lang="zh-CN" altLang="en-US"/>
          </a:p>
        </p:txBody>
      </p:sp>
      <p:sp>
        <p:nvSpPr>
          <p:cNvPr id="8" name="页脚占位符 7">
            <a:extLst>
              <a:ext uri="{FF2B5EF4-FFF2-40B4-BE49-F238E27FC236}">
                <a16:creationId xmlns:a16="http://schemas.microsoft.com/office/drawing/2014/main" xmlns="" id="{630F62E6-D1FD-4F90-9DAF-AA266CC8799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660FDF2-DC78-42B3-8417-0F9675BC4ACE}"/>
              </a:ext>
            </a:extLst>
          </p:cNvPr>
          <p:cNvSpPr>
            <a:spLocks noGrp="1"/>
          </p:cNvSpPr>
          <p:nvPr>
            <p:ph type="sldNum" sz="quarter" idx="12"/>
          </p:nvPr>
        </p:nvSpPr>
        <p:spPr/>
        <p:txBody>
          <a:bodyPr/>
          <a:lstStyle/>
          <a:p>
            <a:fld id="{479888FF-06C2-477B-BC9D-31D23A275422}" type="slidenum">
              <a:rPr lang="zh-CN" altLang="en-US" smtClean="0"/>
              <a:pPr/>
              <a:t>‹#›</a:t>
            </a:fld>
            <a:endParaRPr lang="zh-CN" altLang="en-US"/>
          </a:p>
        </p:txBody>
      </p:sp>
    </p:spTree>
    <p:extLst>
      <p:ext uri="{BB962C8B-B14F-4D97-AF65-F5344CB8AC3E}">
        <p14:creationId xmlns:p14="http://schemas.microsoft.com/office/powerpoint/2010/main" xmlns="" val="4256465917"/>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2127816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36454775"/>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94047834"/>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2036974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55928133"/>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47848968"/>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26031240"/>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7852786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25160684"/>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99977909"/>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A31BC8-F26E-49D8-A145-69C87EA9DD5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9C66B078-AB9B-4FF6-B686-E9513AD8A9E4}"/>
              </a:ext>
            </a:extLst>
          </p:cNvPr>
          <p:cNvSpPr>
            <a:spLocks noGrp="1"/>
          </p:cNvSpPr>
          <p:nvPr>
            <p:ph type="dt" sz="half" idx="10"/>
          </p:nvPr>
        </p:nvSpPr>
        <p:spPr/>
        <p:txBody>
          <a:bodyPr/>
          <a:lstStyle/>
          <a:p>
            <a:fld id="{B80EE0B9-67AB-4081-98A4-7FD0F888BC73}" type="datetimeFigureOut">
              <a:rPr lang="zh-CN" altLang="en-US" smtClean="0"/>
              <a:pPr/>
              <a:t>2019/12/14</a:t>
            </a:fld>
            <a:endParaRPr lang="zh-CN" altLang="en-US"/>
          </a:p>
        </p:txBody>
      </p:sp>
      <p:sp>
        <p:nvSpPr>
          <p:cNvPr id="4" name="页脚占位符 3">
            <a:extLst>
              <a:ext uri="{FF2B5EF4-FFF2-40B4-BE49-F238E27FC236}">
                <a16:creationId xmlns:a16="http://schemas.microsoft.com/office/drawing/2014/main" xmlns="" id="{7A29EEE4-4D15-44C9-9B15-FC44A1CC381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6D9B4B49-A666-4BCA-A91C-ABB7AF41DE65}"/>
              </a:ext>
            </a:extLst>
          </p:cNvPr>
          <p:cNvSpPr>
            <a:spLocks noGrp="1"/>
          </p:cNvSpPr>
          <p:nvPr>
            <p:ph type="sldNum" sz="quarter" idx="12"/>
          </p:nvPr>
        </p:nvSpPr>
        <p:spPr/>
        <p:txBody>
          <a:bodyPr/>
          <a:lstStyle/>
          <a:p>
            <a:fld id="{479888FF-06C2-477B-BC9D-31D23A275422}" type="slidenum">
              <a:rPr lang="zh-CN" altLang="en-US" smtClean="0"/>
              <a:pPr/>
              <a:t>‹#›</a:t>
            </a:fld>
            <a:endParaRPr lang="zh-CN" altLang="en-US"/>
          </a:p>
        </p:txBody>
      </p:sp>
    </p:spTree>
    <p:extLst>
      <p:ext uri="{BB962C8B-B14F-4D97-AF65-F5344CB8AC3E}">
        <p14:creationId xmlns:p14="http://schemas.microsoft.com/office/powerpoint/2010/main" xmlns="" val="116076541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lvl1pPr>
          </a:lstStyle>
          <a:p>
            <a:pPr>
              <a:defRPr/>
            </a:pPr>
            <a:fld id="{ABB6C99B-6C58-4093-8668-27FD1DBFEE59}" type="datetimeFigureOut">
              <a:rPr lang="zh-CN" altLang="en-US"/>
              <a:pPr>
                <a:defRPr/>
              </a:pPr>
              <a:t>2019/12/14</a:t>
            </a:fld>
            <a:endParaRPr lang="zh-CN" altLang="en-US"/>
          </a:p>
        </p:txBody>
      </p:sp>
      <p:sp>
        <p:nvSpPr>
          <p:cNvPr id="3" name="页脚占位符 3"/>
          <p:cNvSpPr>
            <a:spLocks noGrp="1"/>
          </p:cNvSpPr>
          <p:nvPr>
            <p:ph type="ftr" sz="quarter" idx="11"/>
          </p:nvPr>
        </p:nvSpPr>
        <p:spPr/>
        <p:txBody>
          <a:bodyPr/>
          <a:lstStyle>
            <a:lvl1pPr>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lvl1pPr>
          </a:lstStyle>
          <a:p>
            <a:pPr>
              <a:defRPr/>
            </a:pPr>
            <a:fld id="{A4B978C3-D7A3-47BC-A9D8-549BAD576D68}" type="slidenum">
              <a:rPr lang="zh-CN" altLang="en-US"/>
              <a:pPr>
                <a:defRPr/>
              </a:pPr>
              <a:t>‹#›</a:t>
            </a:fld>
            <a:endParaRPr lang="zh-CN" altLang="en-US"/>
          </a:p>
        </p:txBody>
      </p:sp>
    </p:spTree>
    <p:extLst>
      <p:ext uri="{BB962C8B-B14F-4D97-AF65-F5344CB8AC3E}">
        <p14:creationId xmlns:p14="http://schemas.microsoft.com/office/powerpoint/2010/main" xmlns="" val="2646446357"/>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7AC1F634-E240-48C9-9A67-4CA06BE379F7}"/>
              </a:ext>
            </a:extLst>
          </p:cNvPr>
          <p:cNvSpPr>
            <a:spLocks noGrp="1"/>
          </p:cNvSpPr>
          <p:nvPr>
            <p:ph type="dt" sz="half" idx="10"/>
          </p:nvPr>
        </p:nvSpPr>
        <p:spPr/>
        <p:txBody>
          <a:bodyPr/>
          <a:lstStyle/>
          <a:p>
            <a:fld id="{B80EE0B9-67AB-4081-98A4-7FD0F888BC73}" type="datetimeFigureOut">
              <a:rPr lang="zh-CN" altLang="en-US" smtClean="0"/>
              <a:pPr/>
              <a:t>2019/12/14</a:t>
            </a:fld>
            <a:endParaRPr lang="zh-CN" altLang="en-US"/>
          </a:p>
        </p:txBody>
      </p:sp>
      <p:sp>
        <p:nvSpPr>
          <p:cNvPr id="3" name="页脚占位符 2">
            <a:extLst>
              <a:ext uri="{FF2B5EF4-FFF2-40B4-BE49-F238E27FC236}">
                <a16:creationId xmlns:a16="http://schemas.microsoft.com/office/drawing/2014/main" xmlns="" id="{9B6AE7AD-DC0E-46E4-AD27-129893A7AD4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19AC79A6-4193-4938-9DD6-945260EA951D}"/>
              </a:ext>
            </a:extLst>
          </p:cNvPr>
          <p:cNvSpPr>
            <a:spLocks noGrp="1"/>
          </p:cNvSpPr>
          <p:nvPr>
            <p:ph type="sldNum" sz="quarter" idx="12"/>
          </p:nvPr>
        </p:nvSpPr>
        <p:spPr/>
        <p:txBody>
          <a:bodyPr/>
          <a:lstStyle/>
          <a:p>
            <a:fld id="{479888FF-06C2-477B-BC9D-31D23A275422}" type="slidenum">
              <a:rPr lang="zh-CN" altLang="en-US" smtClean="0"/>
              <a:pPr/>
              <a:t>‹#›</a:t>
            </a:fld>
            <a:endParaRPr lang="zh-CN" altLang="en-US"/>
          </a:p>
        </p:txBody>
      </p:sp>
    </p:spTree>
    <p:extLst>
      <p:ext uri="{BB962C8B-B14F-4D97-AF65-F5344CB8AC3E}">
        <p14:creationId xmlns:p14="http://schemas.microsoft.com/office/powerpoint/2010/main" xmlns="" val="302769911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1E373B3-A959-488F-B37C-E8B514F6440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7C23255F-4AD7-490B-904D-FCC8AFECBD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56B99D27-CCDF-427F-BD8F-3F75F15C5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0A90C96D-833E-41AB-818F-919221AAF3DD}"/>
              </a:ext>
            </a:extLst>
          </p:cNvPr>
          <p:cNvSpPr>
            <a:spLocks noGrp="1"/>
          </p:cNvSpPr>
          <p:nvPr>
            <p:ph type="dt" sz="half" idx="10"/>
          </p:nvPr>
        </p:nvSpPr>
        <p:spPr/>
        <p:txBody>
          <a:bodyPr/>
          <a:lstStyle/>
          <a:p>
            <a:fld id="{B80EE0B9-67AB-4081-98A4-7FD0F888BC73}" type="datetimeFigureOut">
              <a:rPr lang="zh-CN" altLang="en-US" smtClean="0"/>
              <a:pPr/>
              <a:t>2019/12/14</a:t>
            </a:fld>
            <a:endParaRPr lang="zh-CN" altLang="en-US"/>
          </a:p>
        </p:txBody>
      </p:sp>
      <p:sp>
        <p:nvSpPr>
          <p:cNvPr id="6" name="页脚占位符 5">
            <a:extLst>
              <a:ext uri="{FF2B5EF4-FFF2-40B4-BE49-F238E27FC236}">
                <a16:creationId xmlns:a16="http://schemas.microsoft.com/office/drawing/2014/main" xmlns="" id="{95A7F061-59ED-4C11-94E4-6C3506C3C54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28783B58-BDDC-4A1E-9A45-6F6AAF085678}"/>
              </a:ext>
            </a:extLst>
          </p:cNvPr>
          <p:cNvSpPr>
            <a:spLocks noGrp="1"/>
          </p:cNvSpPr>
          <p:nvPr>
            <p:ph type="sldNum" sz="quarter" idx="12"/>
          </p:nvPr>
        </p:nvSpPr>
        <p:spPr/>
        <p:txBody>
          <a:bodyPr/>
          <a:lstStyle/>
          <a:p>
            <a:fld id="{479888FF-06C2-477B-BC9D-31D23A275422}" type="slidenum">
              <a:rPr lang="zh-CN" altLang="en-US" smtClean="0"/>
              <a:pPr/>
              <a:t>‹#›</a:t>
            </a:fld>
            <a:endParaRPr lang="zh-CN" altLang="en-US"/>
          </a:p>
        </p:txBody>
      </p:sp>
    </p:spTree>
    <p:extLst>
      <p:ext uri="{BB962C8B-B14F-4D97-AF65-F5344CB8AC3E}">
        <p14:creationId xmlns:p14="http://schemas.microsoft.com/office/powerpoint/2010/main" xmlns="" val="3126104046"/>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92A79F4-1AAD-483C-B76C-C928700CA5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60D7429-C9D3-40CC-AE47-1AC6C2A681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AF4A586E-D5AE-43F8-B28B-F13C609A3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83BB8E24-77CB-49A8-AF13-98C0E7EB44F5}"/>
              </a:ext>
            </a:extLst>
          </p:cNvPr>
          <p:cNvSpPr>
            <a:spLocks noGrp="1"/>
          </p:cNvSpPr>
          <p:nvPr>
            <p:ph type="dt" sz="half" idx="10"/>
          </p:nvPr>
        </p:nvSpPr>
        <p:spPr/>
        <p:txBody>
          <a:bodyPr/>
          <a:lstStyle/>
          <a:p>
            <a:fld id="{B80EE0B9-67AB-4081-98A4-7FD0F888BC73}" type="datetimeFigureOut">
              <a:rPr lang="zh-CN" altLang="en-US" smtClean="0"/>
              <a:pPr/>
              <a:t>2019/12/14</a:t>
            </a:fld>
            <a:endParaRPr lang="zh-CN" altLang="en-US"/>
          </a:p>
        </p:txBody>
      </p:sp>
      <p:sp>
        <p:nvSpPr>
          <p:cNvPr id="6" name="页脚占位符 5">
            <a:extLst>
              <a:ext uri="{FF2B5EF4-FFF2-40B4-BE49-F238E27FC236}">
                <a16:creationId xmlns:a16="http://schemas.microsoft.com/office/drawing/2014/main" xmlns="" id="{469209A3-E187-42F8-92BB-8F0F8EFD68A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7F14366F-E2E4-476F-AC6F-D438E1E82DF5}"/>
              </a:ext>
            </a:extLst>
          </p:cNvPr>
          <p:cNvSpPr>
            <a:spLocks noGrp="1"/>
          </p:cNvSpPr>
          <p:nvPr>
            <p:ph type="sldNum" sz="quarter" idx="12"/>
          </p:nvPr>
        </p:nvSpPr>
        <p:spPr/>
        <p:txBody>
          <a:bodyPr/>
          <a:lstStyle/>
          <a:p>
            <a:fld id="{479888FF-06C2-477B-BC9D-31D23A275422}" type="slidenum">
              <a:rPr lang="zh-CN" altLang="en-US" smtClean="0"/>
              <a:pPr/>
              <a:t>‹#›</a:t>
            </a:fld>
            <a:endParaRPr lang="zh-CN" altLang="en-US"/>
          </a:p>
        </p:txBody>
      </p:sp>
    </p:spTree>
    <p:extLst>
      <p:ext uri="{BB962C8B-B14F-4D97-AF65-F5344CB8AC3E}">
        <p14:creationId xmlns:p14="http://schemas.microsoft.com/office/powerpoint/2010/main" xmlns="" val="680226035"/>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9EAFA746-02AF-43FE-AA4E-082334AA56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4F92B4B-FE00-4E13-88D8-8EC1393817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3084142-5E95-4C8B-A0A8-6966954245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0EE0B9-67AB-4081-98A4-7FD0F888BC73}" type="datetimeFigureOut">
              <a:rPr lang="zh-CN" altLang="en-US" smtClean="0"/>
              <a:pPr/>
              <a:t>2019/12/14</a:t>
            </a:fld>
            <a:endParaRPr lang="zh-CN" altLang="en-US"/>
          </a:p>
        </p:txBody>
      </p:sp>
      <p:sp>
        <p:nvSpPr>
          <p:cNvPr id="5" name="页脚占位符 4">
            <a:extLst>
              <a:ext uri="{FF2B5EF4-FFF2-40B4-BE49-F238E27FC236}">
                <a16:creationId xmlns:a16="http://schemas.microsoft.com/office/drawing/2014/main" xmlns="" id="{AD4EA599-C85C-429D-B90E-957E5BE664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31E63B80-0CDD-4289-B989-48C7C57A12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888FF-06C2-477B-BC9D-31D23A275422}" type="slidenum">
              <a:rPr lang="zh-CN" altLang="en-US" smtClean="0"/>
              <a:pPr/>
              <a:t>‹#›</a:t>
            </a:fld>
            <a:endParaRPr lang="zh-CN" altLang="en-US"/>
          </a:p>
        </p:txBody>
      </p:sp>
    </p:spTree>
    <p:extLst>
      <p:ext uri="{BB962C8B-B14F-4D97-AF65-F5344CB8AC3E}">
        <p14:creationId xmlns:p14="http://schemas.microsoft.com/office/powerpoint/2010/main" xmlns="" val="2991166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Lst>
  <mc:AlternateContent xmlns:mc="http://schemas.openxmlformats.org/markup-compatibility/2006">
    <mc:Choice xmlns:p14="http://schemas.microsoft.com/office/powerpoint/2010/main" xmlns="" Requires="p14">
      <p:transition p14:dur="10" advClick="0"/>
    </mc:Choice>
    <mc:Fallback>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1461" y="357166"/>
            <a:ext cx="10972800" cy="1143000"/>
          </a:xfrm>
        </p:spPr>
        <p:txBody>
          <a:bodyPr/>
          <a:lstStyle/>
          <a:p>
            <a:r>
              <a:rPr lang="zh-CN" altLang="en-US" b="1" dirty="0" smtClean="0">
                <a:solidFill>
                  <a:srgbClr val="002060"/>
                </a:solidFill>
              </a:rPr>
              <a:t>案例</a:t>
            </a:r>
            <a:endParaRPr lang="zh-CN" altLang="en-US" b="1" dirty="0">
              <a:solidFill>
                <a:srgbClr val="002060"/>
              </a:solidFill>
            </a:endParaRPr>
          </a:p>
        </p:txBody>
      </p:sp>
      <p:sp>
        <p:nvSpPr>
          <p:cNvPr id="3" name="内容占位符 2"/>
          <p:cNvSpPr>
            <a:spLocks noGrp="1"/>
          </p:cNvSpPr>
          <p:nvPr>
            <p:ph idx="1"/>
          </p:nvPr>
        </p:nvSpPr>
        <p:spPr>
          <a:xfrm>
            <a:off x="571461" y="1785926"/>
            <a:ext cx="10972800" cy="4389120"/>
          </a:xfrm>
        </p:spPr>
        <p:txBody>
          <a:bodyPr>
            <a:normAutofit/>
          </a:bodyPr>
          <a:lstStyle/>
          <a:p>
            <a:r>
              <a:rPr lang="zh-CN" altLang="zh-CN" b="1" dirty="0" smtClean="0">
                <a:solidFill>
                  <a:srgbClr val="002060"/>
                </a:solidFill>
              </a:rPr>
              <a:t>患者，女性，</a:t>
            </a:r>
            <a:r>
              <a:rPr lang="en-US" altLang="zh-CN" b="1" dirty="0" smtClean="0">
                <a:solidFill>
                  <a:srgbClr val="002060"/>
                </a:solidFill>
              </a:rPr>
              <a:t>50</a:t>
            </a:r>
            <a:r>
              <a:rPr lang="zh-CN" altLang="zh-CN" b="1" dirty="0" smtClean="0">
                <a:solidFill>
                  <a:srgbClr val="002060"/>
                </a:solidFill>
              </a:rPr>
              <a:t>岁，</a:t>
            </a:r>
            <a:endParaRPr lang="en-US" altLang="zh-CN" b="1" dirty="0" smtClean="0">
              <a:solidFill>
                <a:srgbClr val="002060"/>
              </a:solidFill>
            </a:endParaRPr>
          </a:p>
          <a:p>
            <a:r>
              <a:rPr lang="en-US" altLang="zh-CN" b="1" dirty="0" smtClean="0">
                <a:solidFill>
                  <a:srgbClr val="002060"/>
                </a:solidFill>
              </a:rPr>
              <a:t>2012</a:t>
            </a:r>
            <a:r>
              <a:rPr lang="zh-CN" altLang="zh-CN" b="1" dirty="0" smtClean="0">
                <a:solidFill>
                  <a:srgbClr val="002060"/>
                </a:solidFill>
              </a:rPr>
              <a:t>年因水肿蛋白尿，诊断肾病综合征，</a:t>
            </a:r>
            <a:r>
              <a:rPr lang="zh-CN" altLang="en-US" b="1" dirty="0" smtClean="0">
                <a:solidFill>
                  <a:srgbClr val="002060"/>
                </a:solidFill>
              </a:rPr>
              <a:t>肾功能正常</a:t>
            </a:r>
            <a:endParaRPr lang="en-US" altLang="zh-CN" b="1" dirty="0" smtClean="0">
              <a:solidFill>
                <a:srgbClr val="002060"/>
              </a:solidFill>
            </a:endParaRPr>
          </a:p>
          <a:p>
            <a:r>
              <a:rPr lang="zh-CN" altLang="en-US" b="1" dirty="0" smtClean="0">
                <a:solidFill>
                  <a:srgbClr val="002060"/>
                </a:solidFill>
              </a:rPr>
              <a:t>既往体健</a:t>
            </a:r>
            <a:endParaRPr lang="en-US" altLang="zh-CN" b="1" dirty="0" smtClean="0">
              <a:solidFill>
                <a:srgbClr val="002060"/>
              </a:solidFill>
            </a:endParaRPr>
          </a:p>
          <a:p>
            <a:r>
              <a:rPr lang="zh-CN" altLang="zh-CN" b="1" dirty="0" smtClean="0">
                <a:solidFill>
                  <a:srgbClr val="002060"/>
                </a:solidFill>
              </a:rPr>
              <a:t>我院肾活检示为Ⅱ期膜性肾病</a:t>
            </a:r>
            <a:endParaRPr lang="en-US" altLang="zh-CN" b="1" dirty="0" smtClean="0">
              <a:solidFill>
                <a:srgbClr val="002060"/>
              </a:solidFill>
            </a:endParaRPr>
          </a:p>
          <a:p>
            <a:endParaRPr lang="zh-CN" altLang="zh-CN" dirty="0" smtClean="0"/>
          </a:p>
          <a:p>
            <a:endParaRPr lang="zh-CN" altLang="en-US" dirty="0"/>
          </a:p>
        </p:txBody>
      </p:sp>
      <p:pic>
        <p:nvPicPr>
          <p:cNvPr id="4" name="Picture 2"/>
          <p:cNvPicPr>
            <a:picLocks noChangeAspect="1" noChangeArrowheads="1"/>
          </p:cNvPicPr>
          <p:nvPr/>
        </p:nvPicPr>
        <p:blipFill>
          <a:blip r:embed="rId2" cstate="print"/>
          <a:srcRect/>
          <a:stretch>
            <a:fillRect/>
          </a:stretch>
        </p:blipFill>
        <p:spPr bwMode="auto">
          <a:xfrm>
            <a:off x="1333467" y="3857628"/>
            <a:ext cx="4468880" cy="2592288"/>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6286501" y="3857628"/>
            <a:ext cx="4288024" cy="2592288"/>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10414000" y="0"/>
            <a:ext cx="1778000" cy="1333500"/>
          </a:xfrm>
          <a:prstGeom prst="rect">
            <a:avLst/>
          </a:prstGeom>
          <a:noFill/>
          <a:ln w="9525">
            <a:noFill/>
            <a:miter lim="800000"/>
            <a:headEnd/>
            <a:tailEnd/>
          </a:ln>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nvPr>
        </p:nvGraphicFramePr>
        <p:xfrm>
          <a:off x="1152525" y="1797050"/>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002060"/>
                </a:solidFill>
                <a:latin typeface="+mn-ea"/>
                <a:ea typeface="+mn-ea"/>
              </a:rPr>
              <a:t>小结</a:t>
            </a:r>
            <a:endParaRPr lang="zh-CN" altLang="en-US" b="1" dirty="0">
              <a:solidFill>
                <a:srgbClr val="002060"/>
              </a:solidFill>
              <a:latin typeface="+mn-ea"/>
              <a:ea typeface="+mn-ea"/>
            </a:endParaRPr>
          </a:p>
        </p:txBody>
      </p:sp>
      <p:sp>
        <p:nvSpPr>
          <p:cNvPr id="3" name="内容占位符 2"/>
          <p:cNvSpPr>
            <a:spLocks noGrp="1"/>
          </p:cNvSpPr>
          <p:nvPr>
            <p:ph idx="1"/>
          </p:nvPr>
        </p:nvSpPr>
        <p:spPr/>
        <p:txBody>
          <a:bodyPr/>
          <a:lstStyle/>
          <a:p>
            <a:r>
              <a:rPr lang="zh-CN" altLang="en-US" b="1" dirty="0" smtClean="0">
                <a:solidFill>
                  <a:srgbClr val="002060"/>
                </a:solidFill>
              </a:rPr>
              <a:t>中年女性，病程</a:t>
            </a:r>
            <a:r>
              <a:rPr lang="en-US" altLang="zh-CN" b="1" dirty="0" smtClean="0">
                <a:solidFill>
                  <a:srgbClr val="002060"/>
                </a:solidFill>
              </a:rPr>
              <a:t>9</a:t>
            </a:r>
            <a:r>
              <a:rPr lang="zh-CN" altLang="en-US" b="1" dirty="0" smtClean="0">
                <a:solidFill>
                  <a:srgbClr val="002060"/>
                </a:solidFill>
              </a:rPr>
              <a:t>年</a:t>
            </a:r>
            <a:endParaRPr lang="en-US" altLang="zh-CN" b="1" dirty="0" smtClean="0">
              <a:solidFill>
                <a:srgbClr val="002060"/>
              </a:solidFill>
            </a:endParaRPr>
          </a:p>
          <a:p>
            <a:r>
              <a:rPr lang="zh-CN" altLang="en-US" b="1" dirty="0" smtClean="0">
                <a:solidFill>
                  <a:srgbClr val="002060"/>
                </a:solidFill>
              </a:rPr>
              <a:t>病理类型从</a:t>
            </a:r>
            <a:r>
              <a:rPr lang="en-US" altLang="zh-CN" b="1" dirty="0" smtClean="0">
                <a:solidFill>
                  <a:srgbClr val="002060"/>
                </a:solidFill>
              </a:rPr>
              <a:t>Ⅱ</a:t>
            </a:r>
            <a:r>
              <a:rPr lang="zh-CN" altLang="en-US" b="1" dirty="0" smtClean="0">
                <a:solidFill>
                  <a:srgbClr val="002060"/>
                </a:solidFill>
              </a:rPr>
              <a:t>期膜性肾病</a:t>
            </a:r>
            <a:r>
              <a:rPr lang="en-US" altLang="zh-CN" b="1" dirty="0" smtClean="0">
                <a:solidFill>
                  <a:srgbClr val="002060"/>
                </a:solidFill>
              </a:rPr>
              <a:t>~ Ⅲ</a:t>
            </a:r>
            <a:r>
              <a:rPr lang="zh-CN" altLang="en-US" b="1" dirty="0" smtClean="0">
                <a:solidFill>
                  <a:srgbClr val="002060"/>
                </a:solidFill>
              </a:rPr>
              <a:t>期膜性肾病</a:t>
            </a:r>
            <a:endParaRPr lang="en-US" altLang="zh-CN" b="1" dirty="0" smtClean="0">
              <a:solidFill>
                <a:srgbClr val="002060"/>
              </a:solidFill>
            </a:endParaRPr>
          </a:p>
          <a:p>
            <a:r>
              <a:rPr lang="zh-CN" altLang="en-US" b="1" dirty="0" smtClean="0">
                <a:solidFill>
                  <a:srgbClr val="002060"/>
                </a:solidFill>
              </a:rPr>
              <a:t>免疫抑制剂从激素       环孢素        他克莫司      环磷酰胺</a:t>
            </a:r>
            <a:endParaRPr lang="en-US" altLang="zh-CN" b="1" dirty="0" smtClean="0">
              <a:solidFill>
                <a:srgbClr val="002060"/>
              </a:solidFill>
            </a:endParaRPr>
          </a:p>
          <a:p>
            <a:endParaRPr lang="en-US" altLang="zh-CN" b="1" dirty="0" smtClean="0">
              <a:solidFill>
                <a:srgbClr val="002060"/>
              </a:solidFill>
            </a:endParaRPr>
          </a:p>
          <a:p>
            <a:pPr>
              <a:buNone/>
            </a:pPr>
            <a:endParaRPr lang="en-US" altLang="zh-CN" b="1" dirty="0" smtClean="0">
              <a:solidFill>
                <a:srgbClr val="002060"/>
              </a:solidFill>
            </a:endParaRPr>
          </a:p>
          <a:p>
            <a:r>
              <a:rPr lang="zh-CN" altLang="en-US" b="1" dirty="0" smtClean="0">
                <a:solidFill>
                  <a:srgbClr val="002060"/>
                </a:solidFill>
              </a:rPr>
              <a:t>病程中出现糖尿病</a:t>
            </a:r>
            <a:endParaRPr lang="en-US" altLang="zh-CN" b="1" dirty="0" smtClean="0">
              <a:solidFill>
                <a:srgbClr val="002060"/>
              </a:solidFill>
            </a:endParaRPr>
          </a:p>
          <a:p>
            <a:r>
              <a:rPr lang="zh-CN" altLang="en-US" b="1" dirty="0" smtClean="0">
                <a:solidFill>
                  <a:srgbClr val="002060"/>
                </a:solidFill>
              </a:rPr>
              <a:t>给予利妥昔单抗</a:t>
            </a:r>
            <a:r>
              <a:rPr lang="en-US" altLang="zh-CN" b="1" dirty="0" smtClean="0">
                <a:solidFill>
                  <a:srgbClr val="002060"/>
                </a:solidFill>
              </a:rPr>
              <a:t>PLA2R</a:t>
            </a:r>
            <a:r>
              <a:rPr lang="zh-CN" altLang="en-US" b="1" dirty="0" smtClean="0">
                <a:solidFill>
                  <a:srgbClr val="002060"/>
                </a:solidFill>
              </a:rPr>
              <a:t>的滴度下降，尿蛋白仍无明显缓解</a:t>
            </a:r>
            <a:endParaRPr lang="en-US" altLang="zh-CN" b="1" dirty="0" smtClean="0">
              <a:solidFill>
                <a:srgbClr val="002060"/>
              </a:solidFill>
            </a:endParaRPr>
          </a:p>
          <a:p>
            <a:r>
              <a:rPr lang="zh-CN" altLang="en-US" b="1" dirty="0" smtClean="0">
                <a:solidFill>
                  <a:srgbClr val="002060"/>
                </a:solidFill>
              </a:rPr>
              <a:t>尿蛋白无明显减少，目前肾功能尚可</a:t>
            </a:r>
            <a:endParaRPr lang="en-US" altLang="zh-CN" b="1" dirty="0" smtClean="0">
              <a:solidFill>
                <a:srgbClr val="002060"/>
              </a:solidFill>
            </a:endParaRPr>
          </a:p>
          <a:p>
            <a:endParaRPr lang="zh-CN" altLang="en-US" dirty="0">
              <a:solidFill>
                <a:srgbClr val="002060"/>
              </a:solidFill>
            </a:endParaRPr>
          </a:p>
        </p:txBody>
      </p:sp>
      <p:sp>
        <p:nvSpPr>
          <p:cNvPr id="4" name="右箭头 3"/>
          <p:cNvSpPr/>
          <p:nvPr/>
        </p:nvSpPr>
        <p:spPr>
          <a:xfrm>
            <a:off x="4091808" y="3009900"/>
            <a:ext cx="600075" cy="14287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右箭头 4"/>
          <p:cNvSpPr/>
          <p:nvPr/>
        </p:nvSpPr>
        <p:spPr>
          <a:xfrm>
            <a:off x="5810250" y="3009900"/>
            <a:ext cx="600075" cy="14287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nvSpPr>
        <p:spPr>
          <a:xfrm>
            <a:off x="7981294" y="2997091"/>
            <a:ext cx="600075" cy="14287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右箭头 6"/>
          <p:cNvSpPr/>
          <p:nvPr/>
        </p:nvSpPr>
        <p:spPr>
          <a:xfrm rot="5400000">
            <a:off x="9096374" y="3457576"/>
            <a:ext cx="476250" cy="15240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8582025" y="3743325"/>
            <a:ext cx="1620957" cy="523220"/>
          </a:xfrm>
          <a:prstGeom prst="rect">
            <a:avLst/>
          </a:prstGeom>
          <a:noFill/>
        </p:spPr>
        <p:txBody>
          <a:bodyPr wrap="none" rtlCol="0">
            <a:spAutoFit/>
          </a:bodyPr>
          <a:lstStyle/>
          <a:p>
            <a:r>
              <a:rPr lang="zh-CN" altLang="en-US" sz="2800" b="1" dirty="0" smtClean="0">
                <a:solidFill>
                  <a:srgbClr val="002060"/>
                </a:solidFill>
              </a:rPr>
              <a:t>来氟米特</a:t>
            </a:r>
            <a:endParaRPr lang="zh-CN" altLang="en-US" sz="2800" b="1" dirty="0">
              <a:solidFill>
                <a:srgbClr val="002060"/>
              </a:solidFill>
            </a:endParaRPr>
          </a:p>
        </p:txBody>
      </p:sp>
      <p:sp>
        <p:nvSpPr>
          <p:cNvPr id="9" name="右箭头 8"/>
          <p:cNvSpPr/>
          <p:nvPr/>
        </p:nvSpPr>
        <p:spPr>
          <a:xfrm rot="10800000">
            <a:off x="8029575" y="3933825"/>
            <a:ext cx="600075" cy="142875"/>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6010275" y="3733800"/>
            <a:ext cx="1980029" cy="523220"/>
          </a:xfrm>
          <a:prstGeom prst="rect">
            <a:avLst/>
          </a:prstGeom>
          <a:noFill/>
        </p:spPr>
        <p:txBody>
          <a:bodyPr wrap="none" rtlCol="0">
            <a:spAutoFit/>
          </a:bodyPr>
          <a:lstStyle/>
          <a:p>
            <a:r>
              <a:rPr lang="zh-CN" altLang="en-US" sz="2800" b="1" dirty="0" smtClean="0">
                <a:solidFill>
                  <a:srgbClr val="002060"/>
                </a:solidFill>
              </a:rPr>
              <a:t>利妥昔单抗</a:t>
            </a:r>
            <a:endParaRPr lang="zh-CN" altLang="en-US" sz="2800" b="1" dirty="0">
              <a:solidFill>
                <a:srgbClr val="002060"/>
              </a:solidFill>
            </a:endParaRPr>
          </a:p>
        </p:txBody>
      </p:sp>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solidFill>
                  <a:srgbClr val="002060"/>
                </a:solidFill>
              </a:rPr>
              <a:t>肾病综合征</a:t>
            </a:r>
            <a:r>
              <a:rPr lang="en-US" altLang="zh-CN" b="1" dirty="0" smtClean="0">
                <a:solidFill>
                  <a:srgbClr val="002060"/>
                </a:solidFill>
              </a:rPr>
              <a:t>-</a:t>
            </a:r>
            <a:r>
              <a:rPr lang="zh-CN" altLang="en-US" b="1" dirty="0" smtClean="0">
                <a:solidFill>
                  <a:srgbClr val="002060"/>
                </a:solidFill>
              </a:rPr>
              <a:t>膜性肾病</a:t>
            </a:r>
            <a:endParaRPr lang="zh-CN" altLang="en-US" b="1" dirty="0">
              <a:solidFill>
                <a:srgbClr val="002060"/>
              </a:solidFill>
            </a:endParaRPr>
          </a:p>
        </p:txBody>
      </p:sp>
      <p:sp>
        <p:nvSpPr>
          <p:cNvPr id="38914" name="AutoShape 2" descr="http://img2.imgtn.bdimg.com/it/u=3408630752,2912711296&amp;fm=26&amp;gp=0.jp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38915" name="Picture 3"/>
          <p:cNvPicPr>
            <a:picLocks noChangeAspect="1" noChangeArrowheads="1"/>
          </p:cNvPicPr>
          <p:nvPr/>
        </p:nvPicPr>
        <p:blipFill>
          <a:blip r:embed="rId2" cstate="print"/>
          <a:srcRect/>
          <a:stretch>
            <a:fillRect/>
          </a:stretch>
        </p:blipFill>
        <p:spPr bwMode="auto">
          <a:xfrm>
            <a:off x="9334512" y="4714884"/>
            <a:ext cx="2857488" cy="2143116"/>
          </a:xfrm>
          <a:prstGeom prst="rect">
            <a:avLst/>
          </a:prstGeom>
          <a:noFill/>
          <a:ln w="9525">
            <a:noFill/>
            <a:miter lim="800000"/>
            <a:headEnd/>
            <a:tailEnd/>
          </a:ln>
          <a:effectLst/>
        </p:spPr>
      </p:pic>
      <p:graphicFrame>
        <p:nvGraphicFramePr>
          <p:cNvPr id="10" name="内容占位符 9"/>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09740" y="3074962"/>
            <a:ext cx="4172520" cy="708075"/>
            <a:chOff x="2322272" y="0"/>
            <a:chExt cx="4172520" cy="708075"/>
          </a:xfrm>
        </p:grpSpPr>
        <p:sp>
          <p:nvSpPr>
            <p:cNvPr id="3" name="五边形 2"/>
            <p:cNvSpPr/>
            <p:nvPr/>
          </p:nvSpPr>
          <p:spPr>
            <a:xfrm rot="10800000">
              <a:off x="2322272" y="0"/>
              <a:ext cx="4172520" cy="708075"/>
            </a:xfrm>
            <a:prstGeom prst="homePlate">
              <a:avLst/>
            </a:pr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五边形 4"/>
            <p:cNvSpPr/>
            <p:nvPr/>
          </p:nvSpPr>
          <p:spPr>
            <a:xfrm rot="21600000">
              <a:off x="2499293" y="0"/>
              <a:ext cx="3995499" cy="7080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241" tIns="114300" rIns="213360" bIns="114300" numCol="1" spcCol="1270" anchor="ctr" anchorCtr="0">
              <a:noAutofit/>
            </a:bodyPr>
            <a:lstStyle/>
            <a:p>
              <a:pPr lvl="0" algn="ctr" defTabSz="1333500">
                <a:lnSpc>
                  <a:spcPct val="90000"/>
                </a:lnSpc>
                <a:spcBef>
                  <a:spcPct val="0"/>
                </a:spcBef>
                <a:spcAft>
                  <a:spcPct val="35000"/>
                </a:spcAft>
              </a:pPr>
              <a:r>
                <a:rPr lang="zh-CN" altLang="en-US" sz="3000" b="1" kern="1200" dirty="0" smtClean="0">
                  <a:solidFill>
                    <a:srgbClr val="002060"/>
                  </a:solidFill>
                </a:rPr>
                <a:t>临床</a:t>
              </a:r>
              <a:endParaRPr lang="zh-CN" altLang="en-US" sz="3000" b="1" kern="1200" dirty="0">
                <a:solidFill>
                  <a:srgbClr val="002060"/>
                </a:solidFill>
              </a:endParaRPr>
            </a:p>
          </p:txBody>
        </p:sp>
      </p:grpSp>
      <p:sp>
        <p:nvSpPr>
          <p:cNvPr id="5" name="椭圆 4"/>
          <p:cNvSpPr/>
          <p:nvPr/>
        </p:nvSpPr>
        <p:spPr>
          <a:xfrm>
            <a:off x="3836962" y="3065437"/>
            <a:ext cx="708075" cy="708075"/>
          </a:xfrm>
          <a:prstGeom prst="ellipse">
            <a:avLst/>
          </a:prstGeom>
          <a:solidFill>
            <a:srgbClr val="CBA2D6"/>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图片 8">
            <a:extLst>
              <a:ext uri="{FF2B5EF4-FFF2-40B4-BE49-F238E27FC236}">
                <a16:creationId xmlns:a16="http://schemas.microsoft.com/office/drawing/2014/main" xmlns="" id="{13473E5F-08C4-4947-812A-56AAA238689E}"/>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1716" y="6072188"/>
            <a:ext cx="287337" cy="13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图片 11">
            <a:extLst>
              <a:ext uri="{FF2B5EF4-FFF2-40B4-BE49-F238E27FC236}">
                <a16:creationId xmlns:a16="http://schemas.microsoft.com/office/drawing/2014/main" xmlns="" id="{AB668A6B-47B5-4A8B-B53B-582F36B1CF2E}"/>
              </a:ext>
            </a:extLst>
          </p:cNvPr>
          <p:cNvPicPr>
            <a:picLocks noChangeAspect="1"/>
          </p:cNvPicPr>
          <p:nvPr/>
        </p:nvPicPr>
        <p:blipFill>
          <a:blip r:embed="rId4" cstate="print">
            <a:extLst>
              <a:ext uri="{28A0092B-C50C-407E-A947-70E740481C1C}">
                <a14:useLocalDpi xmlns:a14="http://schemas.microsoft.com/office/drawing/2010/main" xmlns="" val="0"/>
              </a:ext>
            </a:extLst>
          </a:blip>
          <a:srcRect t="9079"/>
          <a:stretch>
            <a:fillRect/>
          </a:stretch>
        </p:blipFill>
        <p:spPr bwMode="auto">
          <a:xfrm>
            <a:off x="2127249" y="1243013"/>
            <a:ext cx="5835651" cy="147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图片 12">
            <a:extLst>
              <a:ext uri="{FF2B5EF4-FFF2-40B4-BE49-F238E27FC236}">
                <a16:creationId xmlns:a16="http://schemas.microsoft.com/office/drawing/2014/main" xmlns="" id="{CA844FAE-93AA-4097-ABAF-A9043AEAC373}"/>
              </a:ext>
            </a:extLst>
          </p:cNvPr>
          <p:cNvPicPr>
            <a:picLocks noChangeAspect="1"/>
          </p:cNvPicPr>
          <p:nvPr/>
        </p:nvPicPr>
        <p:blipFill>
          <a:blip r:embed="rId5" cstate="print">
            <a:extLst>
              <a:ext uri="{28A0092B-C50C-407E-A947-70E740481C1C}">
                <a14:useLocalDpi xmlns:a14="http://schemas.microsoft.com/office/drawing/2010/main" xmlns="" val="0"/>
              </a:ext>
            </a:extLst>
          </a:blip>
          <a:srcRect t="9457"/>
          <a:stretch>
            <a:fillRect/>
          </a:stretch>
        </p:blipFill>
        <p:spPr bwMode="auto">
          <a:xfrm>
            <a:off x="2127251" y="2765425"/>
            <a:ext cx="5818188" cy="146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图片 13">
            <a:extLst>
              <a:ext uri="{FF2B5EF4-FFF2-40B4-BE49-F238E27FC236}">
                <a16:creationId xmlns:a16="http://schemas.microsoft.com/office/drawing/2014/main" xmlns="" id="{9770D5F1-02CC-4A78-B89C-5260B7E83CF2}"/>
              </a:ext>
            </a:extLst>
          </p:cNvPr>
          <p:cNvPicPr>
            <a:picLocks noChangeAspect="1"/>
          </p:cNvPicPr>
          <p:nvPr/>
        </p:nvPicPr>
        <p:blipFill>
          <a:blip r:embed="rId6" cstate="print">
            <a:extLst>
              <a:ext uri="{28A0092B-C50C-407E-A947-70E740481C1C}">
                <a14:useLocalDpi xmlns:a14="http://schemas.microsoft.com/office/drawing/2010/main" xmlns="" val="0"/>
              </a:ext>
            </a:extLst>
          </a:blip>
          <a:srcRect t="8482"/>
          <a:stretch>
            <a:fillRect/>
          </a:stretch>
        </p:blipFill>
        <p:spPr bwMode="auto">
          <a:xfrm>
            <a:off x="2171701" y="4278316"/>
            <a:ext cx="5795963" cy="146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91" name="文本框 14">
            <a:extLst>
              <a:ext uri="{FF2B5EF4-FFF2-40B4-BE49-F238E27FC236}">
                <a16:creationId xmlns:a16="http://schemas.microsoft.com/office/drawing/2014/main" xmlns="" id="{2444F658-9EC3-44A2-9BD7-2617AAB254F3}"/>
              </a:ext>
            </a:extLst>
          </p:cNvPr>
          <p:cNvSpPr txBox="1">
            <a:spLocks noChangeArrowheads="1"/>
          </p:cNvSpPr>
          <p:nvPr/>
        </p:nvSpPr>
        <p:spPr bwMode="auto">
          <a:xfrm>
            <a:off x="3938590" y="1235076"/>
            <a:ext cx="70643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600" b="1" dirty="0" err="1">
                <a:solidFill>
                  <a:srgbClr val="000000"/>
                </a:solidFill>
                <a:latin typeface="Calibri" panose="020F0502020204030204" pitchFamily="34" charset="0"/>
              </a:rPr>
              <a:t>IgAN</a:t>
            </a:r>
            <a:endParaRPr lang="zh-CN" altLang="en-US" sz="1600" b="1" dirty="0">
              <a:solidFill>
                <a:srgbClr val="000000"/>
              </a:solidFill>
              <a:latin typeface="Calibri" panose="020F0502020204030204" pitchFamily="34" charset="0"/>
            </a:endParaRPr>
          </a:p>
        </p:txBody>
      </p:sp>
      <p:sp>
        <p:nvSpPr>
          <p:cNvPr id="16392" name="文本框 15">
            <a:extLst>
              <a:ext uri="{FF2B5EF4-FFF2-40B4-BE49-F238E27FC236}">
                <a16:creationId xmlns:a16="http://schemas.microsoft.com/office/drawing/2014/main" xmlns="" id="{52D1CB43-A1C5-48F1-8E10-1FB79042CD32}"/>
              </a:ext>
            </a:extLst>
          </p:cNvPr>
          <p:cNvSpPr txBox="1">
            <a:spLocks noChangeArrowheads="1"/>
          </p:cNvSpPr>
          <p:nvPr/>
        </p:nvSpPr>
        <p:spPr bwMode="auto">
          <a:xfrm>
            <a:off x="6559553" y="1244603"/>
            <a:ext cx="86042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600" b="1">
                <a:solidFill>
                  <a:srgbClr val="000000"/>
                </a:solidFill>
                <a:latin typeface="Calibri" panose="020F0502020204030204" pitchFamily="34" charset="0"/>
              </a:rPr>
              <a:t>MN</a:t>
            </a:r>
            <a:endParaRPr lang="zh-CN" altLang="en-US" sz="1600" b="1">
              <a:solidFill>
                <a:srgbClr val="000000"/>
              </a:solidFill>
              <a:latin typeface="Calibri" panose="020F0502020204030204" pitchFamily="34" charset="0"/>
            </a:endParaRPr>
          </a:p>
        </p:txBody>
      </p:sp>
      <p:sp>
        <p:nvSpPr>
          <p:cNvPr id="16393" name="文本框 16">
            <a:extLst>
              <a:ext uri="{FF2B5EF4-FFF2-40B4-BE49-F238E27FC236}">
                <a16:creationId xmlns:a16="http://schemas.microsoft.com/office/drawing/2014/main" xmlns="" id="{0C96BC5C-A6A6-4B7D-81C0-BDFA22E80F4F}"/>
              </a:ext>
            </a:extLst>
          </p:cNvPr>
          <p:cNvSpPr txBox="1">
            <a:spLocks noChangeArrowheads="1"/>
          </p:cNvSpPr>
          <p:nvPr/>
        </p:nvSpPr>
        <p:spPr bwMode="auto">
          <a:xfrm>
            <a:off x="3854452" y="2786066"/>
            <a:ext cx="842963"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600" b="1">
                <a:solidFill>
                  <a:srgbClr val="000000"/>
                </a:solidFill>
                <a:latin typeface="Calibri" panose="020F0502020204030204" pitchFamily="34" charset="0"/>
              </a:rPr>
              <a:t>MCD</a:t>
            </a:r>
            <a:endParaRPr lang="zh-CN" altLang="en-US" sz="1600" b="1">
              <a:solidFill>
                <a:srgbClr val="000000"/>
              </a:solidFill>
              <a:latin typeface="Calibri" panose="020F0502020204030204" pitchFamily="34" charset="0"/>
            </a:endParaRPr>
          </a:p>
        </p:txBody>
      </p:sp>
      <p:sp>
        <p:nvSpPr>
          <p:cNvPr id="16394" name="文本框 17">
            <a:extLst>
              <a:ext uri="{FF2B5EF4-FFF2-40B4-BE49-F238E27FC236}">
                <a16:creationId xmlns:a16="http://schemas.microsoft.com/office/drawing/2014/main" xmlns="" id="{5853A3B1-9AF6-47E4-B6E2-F0EE5972F663}"/>
              </a:ext>
            </a:extLst>
          </p:cNvPr>
          <p:cNvSpPr txBox="1">
            <a:spLocks noChangeArrowheads="1"/>
          </p:cNvSpPr>
          <p:nvPr/>
        </p:nvSpPr>
        <p:spPr bwMode="auto">
          <a:xfrm>
            <a:off x="6710363" y="2786066"/>
            <a:ext cx="785812"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600" b="1">
                <a:solidFill>
                  <a:srgbClr val="000000"/>
                </a:solidFill>
                <a:latin typeface="Calibri" panose="020F0502020204030204" pitchFamily="34" charset="0"/>
              </a:rPr>
              <a:t>LN</a:t>
            </a:r>
            <a:endParaRPr lang="zh-CN" altLang="en-US" sz="1600" b="1">
              <a:solidFill>
                <a:srgbClr val="000000"/>
              </a:solidFill>
              <a:latin typeface="Calibri" panose="020F0502020204030204" pitchFamily="34" charset="0"/>
            </a:endParaRPr>
          </a:p>
        </p:txBody>
      </p:sp>
      <p:sp>
        <p:nvSpPr>
          <p:cNvPr id="16395" name="文本框 18">
            <a:extLst>
              <a:ext uri="{FF2B5EF4-FFF2-40B4-BE49-F238E27FC236}">
                <a16:creationId xmlns:a16="http://schemas.microsoft.com/office/drawing/2014/main" xmlns="" id="{32D7FB60-2518-48A0-A412-B95D9D4E6A93}"/>
              </a:ext>
            </a:extLst>
          </p:cNvPr>
          <p:cNvSpPr txBox="1">
            <a:spLocks noChangeArrowheads="1"/>
          </p:cNvSpPr>
          <p:nvPr/>
        </p:nvSpPr>
        <p:spPr bwMode="auto">
          <a:xfrm>
            <a:off x="6792914" y="4305303"/>
            <a:ext cx="78581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600" b="1">
                <a:solidFill>
                  <a:srgbClr val="000000"/>
                </a:solidFill>
                <a:latin typeface="Calibri" panose="020F0502020204030204" pitchFamily="34" charset="0"/>
              </a:rPr>
              <a:t>HSPN</a:t>
            </a:r>
            <a:endParaRPr lang="zh-CN" altLang="en-US" sz="1600" b="1">
              <a:solidFill>
                <a:srgbClr val="000000"/>
              </a:solidFill>
              <a:latin typeface="Calibri" panose="020F0502020204030204" pitchFamily="34" charset="0"/>
            </a:endParaRPr>
          </a:p>
        </p:txBody>
      </p:sp>
      <p:sp>
        <p:nvSpPr>
          <p:cNvPr id="16396" name="文本框 19">
            <a:extLst>
              <a:ext uri="{FF2B5EF4-FFF2-40B4-BE49-F238E27FC236}">
                <a16:creationId xmlns:a16="http://schemas.microsoft.com/office/drawing/2014/main" xmlns="" id="{4714A1F0-9C34-4AE7-AF0A-932D3A3A02B1}"/>
              </a:ext>
            </a:extLst>
          </p:cNvPr>
          <p:cNvSpPr txBox="1">
            <a:spLocks noChangeArrowheads="1"/>
          </p:cNvSpPr>
          <p:nvPr/>
        </p:nvSpPr>
        <p:spPr bwMode="auto">
          <a:xfrm>
            <a:off x="3949702" y="4356103"/>
            <a:ext cx="78581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600" b="1">
                <a:solidFill>
                  <a:srgbClr val="000000"/>
                </a:solidFill>
                <a:latin typeface="Calibri" panose="020F0502020204030204" pitchFamily="34" charset="0"/>
              </a:rPr>
              <a:t>FSGS</a:t>
            </a:r>
            <a:endParaRPr lang="zh-CN" altLang="en-US" sz="1600" b="1">
              <a:solidFill>
                <a:srgbClr val="000000"/>
              </a:solidFill>
              <a:latin typeface="Calibri" panose="020F0502020204030204" pitchFamily="34" charset="0"/>
            </a:endParaRPr>
          </a:p>
        </p:txBody>
      </p:sp>
      <p:sp>
        <p:nvSpPr>
          <p:cNvPr id="16397" name="文本框 1">
            <a:extLst>
              <a:ext uri="{FF2B5EF4-FFF2-40B4-BE49-F238E27FC236}">
                <a16:creationId xmlns:a16="http://schemas.microsoft.com/office/drawing/2014/main" xmlns="" id="{D9E6115F-A980-4EEC-98F7-474C4DCD00CA}"/>
              </a:ext>
            </a:extLst>
          </p:cNvPr>
          <p:cNvSpPr txBox="1">
            <a:spLocks noChangeArrowheads="1"/>
          </p:cNvSpPr>
          <p:nvPr/>
        </p:nvSpPr>
        <p:spPr bwMode="auto">
          <a:xfrm>
            <a:off x="8508885" y="1962317"/>
            <a:ext cx="2559457" cy="2893100"/>
          </a:xfrm>
          <a:prstGeom prst="rect">
            <a:avLst/>
          </a:prstGeom>
          <a:noFill/>
          <a:ln w="9525">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2600" b="1">
                <a:latin typeface="华文细黑" panose="02010600040101010101" pitchFamily="2" charset="-122"/>
                <a:ea typeface="华文细黑" panose="02010600040101010101" pitchFamily="2" charset="-122"/>
              </a:rPr>
              <a:t>基于肾活检病理诊断的多中心流行病学调查，范围覆盖我国</a:t>
            </a:r>
            <a:r>
              <a:rPr lang="en-US" altLang="zh-CN" sz="2600" b="1">
                <a:latin typeface="华文细黑" panose="02010600040101010101" pitchFamily="2" charset="-122"/>
                <a:ea typeface="华文细黑" panose="02010600040101010101" pitchFamily="2" charset="-122"/>
              </a:rPr>
              <a:t>282</a:t>
            </a:r>
            <a:r>
              <a:rPr lang="zh-CN" altLang="en-US" sz="2600" b="1">
                <a:latin typeface="华文细黑" panose="02010600040101010101" pitchFamily="2" charset="-122"/>
                <a:ea typeface="华文细黑" panose="02010600040101010101" pitchFamily="2" charset="-122"/>
              </a:rPr>
              <a:t>个城市，</a:t>
            </a:r>
            <a:r>
              <a:rPr lang="en-US" altLang="zh-CN" sz="2600" b="1">
                <a:latin typeface="华文细黑" panose="02010600040101010101" pitchFamily="2" charset="-122"/>
                <a:ea typeface="华文细黑" panose="02010600040101010101" pitchFamily="2" charset="-122"/>
              </a:rPr>
              <a:t>938</a:t>
            </a:r>
            <a:r>
              <a:rPr lang="zh-CN" altLang="en-US" sz="2600" b="1">
                <a:latin typeface="华文细黑" panose="02010600040101010101" pitchFamily="2" charset="-122"/>
                <a:ea typeface="华文细黑" panose="02010600040101010101" pitchFamily="2" charset="-122"/>
              </a:rPr>
              <a:t>家医院，总例数</a:t>
            </a:r>
            <a:r>
              <a:rPr lang="en-US" altLang="zh-CN" sz="2600" b="1">
                <a:latin typeface="华文细黑" panose="02010600040101010101" pitchFamily="2" charset="-122"/>
                <a:ea typeface="华文细黑" panose="02010600040101010101" pitchFamily="2" charset="-122"/>
              </a:rPr>
              <a:t>71151</a:t>
            </a:r>
            <a:r>
              <a:rPr lang="zh-CN" altLang="en-US" sz="2600" b="1">
                <a:latin typeface="华文细黑" panose="02010600040101010101" pitchFamily="2" charset="-122"/>
                <a:ea typeface="华文细黑" panose="02010600040101010101" pitchFamily="2" charset="-122"/>
              </a:rPr>
              <a:t>人</a:t>
            </a:r>
          </a:p>
        </p:txBody>
      </p:sp>
      <p:sp>
        <p:nvSpPr>
          <p:cNvPr id="16398" name="Rectangle 2">
            <a:extLst>
              <a:ext uri="{FF2B5EF4-FFF2-40B4-BE49-F238E27FC236}">
                <a16:creationId xmlns:a16="http://schemas.microsoft.com/office/drawing/2014/main" xmlns="" id="{F9D7E53A-E616-46F8-A38A-E08E9A1AB53F}"/>
              </a:ext>
            </a:extLst>
          </p:cNvPr>
          <p:cNvSpPr>
            <a:spLocks noGrp="1" noChangeArrowheads="1"/>
          </p:cNvSpPr>
          <p:nvPr>
            <p:ph type="title"/>
          </p:nvPr>
        </p:nvSpPr>
        <p:spPr>
          <a:xfrm>
            <a:off x="1703390" y="17463"/>
            <a:ext cx="8828087" cy="1143000"/>
          </a:xfrm>
        </p:spPr>
        <p:txBody>
          <a:bodyPr>
            <a:normAutofit/>
          </a:bodyPr>
          <a:lstStyle/>
          <a:p>
            <a:pPr algn="ctr" eaLnBrk="1" hangingPunct="1">
              <a:tabLst>
                <a:tab pos="4208463" algn="l"/>
              </a:tabLst>
            </a:pPr>
            <a:r>
              <a:rPr lang="en-US" altLang="zh-CN" sz="4000" b="1" dirty="0">
                <a:solidFill>
                  <a:srgbClr val="000066"/>
                </a:solidFill>
                <a:latin typeface="Times New Roman" panose="02020603050405020304" pitchFamily="18" charset="0"/>
                <a:ea typeface="微软雅黑" panose="020B0503020204020204" pitchFamily="34" charset="-122"/>
                <a:cs typeface="Times New Roman" panose="02020603050405020304" pitchFamily="18" charset="0"/>
              </a:rPr>
              <a:t>2004</a:t>
            </a:r>
            <a:r>
              <a:rPr lang="en-US" altLang="zh-CN" sz="4000" b="1" dirty="0">
                <a:solidFill>
                  <a:srgbClr val="000066"/>
                </a:solidFill>
                <a:latin typeface="微软雅黑" panose="020B0503020204020204" pitchFamily="34" charset="-122"/>
                <a:ea typeface="微软雅黑" panose="020B0503020204020204" pitchFamily="34" charset="-122"/>
              </a:rPr>
              <a:t>-</a:t>
            </a:r>
            <a:r>
              <a:rPr lang="en-US" altLang="zh-CN" sz="4000" b="1" dirty="0">
                <a:solidFill>
                  <a:srgbClr val="000066"/>
                </a:solidFill>
                <a:latin typeface="Times New Roman" panose="02020603050405020304" pitchFamily="18" charset="0"/>
                <a:ea typeface="微软雅黑" panose="020B0503020204020204" pitchFamily="34" charset="-122"/>
                <a:cs typeface="Times New Roman" panose="02020603050405020304" pitchFamily="18" charset="0"/>
              </a:rPr>
              <a:t>2014</a:t>
            </a:r>
            <a:r>
              <a:rPr lang="zh-CN" altLang="en-US" sz="4000" b="1" dirty="0">
                <a:solidFill>
                  <a:srgbClr val="000066"/>
                </a:solidFill>
                <a:latin typeface="Times New Roman" panose="02020603050405020304" pitchFamily="18" charset="0"/>
                <a:ea typeface="微软雅黑" panose="020B0503020204020204" pitchFamily="34" charset="-122"/>
                <a:cs typeface="Times New Roman" panose="02020603050405020304" pitchFamily="18" charset="0"/>
              </a:rPr>
              <a:t>年</a:t>
            </a:r>
            <a:r>
              <a:rPr lang="zh-CN" altLang="en-US" sz="4000" b="1" dirty="0">
                <a:solidFill>
                  <a:srgbClr val="000066"/>
                </a:solidFill>
                <a:latin typeface="微软雅黑" panose="020B0503020204020204" pitchFamily="34" charset="-122"/>
                <a:ea typeface="微软雅黑" panose="020B0503020204020204" pitchFamily="34" charset="-122"/>
              </a:rPr>
              <a:t>肾小球病频率变化</a:t>
            </a:r>
          </a:p>
        </p:txBody>
      </p:sp>
      <p:sp>
        <p:nvSpPr>
          <p:cNvPr id="16399" name="文本框 3">
            <a:extLst>
              <a:ext uri="{FF2B5EF4-FFF2-40B4-BE49-F238E27FC236}">
                <a16:creationId xmlns:a16="http://schemas.microsoft.com/office/drawing/2014/main" xmlns="" id="{C3DCE9D2-1B3D-49ED-B5B0-DB4423EEB068}"/>
              </a:ext>
            </a:extLst>
          </p:cNvPr>
          <p:cNvSpPr txBox="1">
            <a:spLocks noChangeArrowheads="1"/>
          </p:cNvSpPr>
          <p:nvPr/>
        </p:nvSpPr>
        <p:spPr bwMode="auto">
          <a:xfrm>
            <a:off x="1466850" y="5973766"/>
            <a:ext cx="736282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ts val="600"/>
              </a:spcBef>
              <a:buNone/>
            </a:pPr>
            <a:r>
              <a:rPr lang="zh-CN" altLang="en-US" sz="1600" b="1" dirty="0">
                <a:solidFill>
                  <a:srgbClr val="000000"/>
                </a:solidFill>
                <a:latin typeface="微软雅黑" panose="020B0503020204020204" pitchFamily="34" charset="-122"/>
                <a:ea typeface="微软雅黑" panose="020B0503020204020204" pitchFamily="34" charset="-122"/>
              </a:rPr>
              <a:t>注</a:t>
            </a:r>
            <a:r>
              <a:rPr lang="zh-CN" altLang="en-US" sz="1600" b="1" dirty="0" smtClean="0">
                <a:solidFill>
                  <a:srgbClr val="000000"/>
                </a:solidFill>
                <a:latin typeface="微软雅黑" panose="020B0503020204020204" pitchFamily="34" charset="-122"/>
                <a:ea typeface="微软雅黑" panose="020B0503020204020204" pitchFamily="34" charset="-122"/>
              </a:rPr>
              <a:t>：疾病</a:t>
            </a:r>
            <a:r>
              <a:rPr lang="zh-CN" altLang="en-US" sz="1600" b="1" dirty="0">
                <a:solidFill>
                  <a:srgbClr val="000000"/>
                </a:solidFill>
                <a:latin typeface="微软雅黑" panose="020B0503020204020204" pitchFamily="34" charset="-122"/>
                <a:ea typeface="微软雅黑" panose="020B0503020204020204" pitchFamily="34" charset="-122"/>
              </a:rPr>
              <a:t>在所有肾小球病中所占比例（未校正）；</a:t>
            </a:r>
            <a:r>
              <a:rPr lang="en-US" altLang="zh-CN" sz="1600" b="1" dirty="0">
                <a:solidFill>
                  <a:srgbClr val="000000"/>
                </a:solidFill>
                <a:latin typeface="微软雅黑" panose="020B0503020204020204" pitchFamily="34" charset="-122"/>
                <a:ea typeface="微软雅黑" panose="020B0503020204020204" pitchFamily="34" charset="-122"/>
              </a:rPr>
              <a:t>—</a:t>
            </a:r>
            <a:r>
              <a:rPr lang="zh-CN" altLang="en-US" sz="1600" b="1" dirty="0">
                <a:solidFill>
                  <a:srgbClr val="000000"/>
                </a:solidFill>
                <a:latin typeface="微软雅黑" panose="020B0503020204020204" pitchFamily="34" charset="-122"/>
                <a:ea typeface="微软雅黑" panose="020B0503020204020204" pitchFamily="34" charset="-122"/>
              </a:rPr>
              <a:t>校正的</a:t>
            </a:r>
            <a:r>
              <a:rPr lang="zh-CN" altLang="en-US" sz="1600" b="1" dirty="0" smtClean="0">
                <a:solidFill>
                  <a:srgbClr val="000000"/>
                </a:solidFill>
                <a:latin typeface="微软雅黑" panose="020B0503020204020204" pitchFamily="34" charset="-122"/>
                <a:ea typeface="微软雅黑" panose="020B0503020204020204" pitchFamily="34" charset="-122"/>
              </a:rPr>
              <a:t>比例</a:t>
            </a:r>
            <a:r>
              <a:rPr lang="en-US" altLang="zh-CN" sz="1600" b="1" dirty="0" smtClean="0">
                <a:solidFill>
                  <a:srgbClr val="000000"/>
                </a:solidFill>
                <a:latin typeface="微软雅黑" panose="020B0503020204020204" pitchFamily="34" charset="-122"/>
                <a:ea typeface="微软雅黑" panose="020B0503020204020204" pitchFamily="34" charset="-122"/>
              </a:rPr>
              <a:t>ORs</a:t>
            </a:r>
            <a:r>
              <a:rPr lang="zh-CN" altLang="en-US" sz="1600" b="1" dirty="0">
                <a:solidFill>
                  <a:srgbClr val="000000"/>
                </a:solidFill>
                <a:latin typeface="微软雅黑" panose="020B0503020204020204" pitchFamily="34" charset="-122"/>
                <a:ea typeface="微软雅黑" panose="020B0503020204020204" pitchFamily="34" charset="-122"/>
              </a:rPr>
              <a:t>和</a:t>
            </a:r>
            <a:r>
              <a:rPr lang="en-US" altLang="zh-CN" sz="1600" b="1" dirty="0">
                <a:solidFill>
                  <a:srgbClr val="000000"/>
                </a:solidFill>
                <a:latin typeface="微软雅黑" panose="020B0503020204020204" pitchFamily="34" charset="-122"/>
                <a:ea typeface="微软雅黑" panose="020B0503020204020204" pitchFamily="34" charset="-122"/>
              </a:rPr>
              <a:t>95%CIs</a:t>
            </a:r>
            <a:endParaRPr lang="zh-CN" altLang="en-US" sz="1600" b="1" dirty="0">
              <a:solidFill>
                <a:srgbClr val="000000"/>
              </a:solidFill>
              <a:latin typeface="微软雅黑" panose="020B0503020204020204" pitchFamily="34" charset="-122"/>
              <a:ea typeface="微软雅黑" panose="020B0503020204020204" pitchFamily="34" charset="-122"/>
            </a:endParaRPr>
          </a:p>
        </p:txBody>
      </p:sp>
      <p:pic>
        <p:nvPicPr>
          <p:cNvPr id="16400" name="图片 9">
            <a:extLst>
              <a:ext uri="{FF2B5EF4-FFF2-40B4-BE49-F238E27FC236}">
                <a16:creationId xmlns:a16="http://schemas.microsoft.com/office/drawing/2014/main" xmlns="" id="{C603DE63-040F-4CA4-B8BA-F4E752270C91}"/>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609016" y="6075366"/>
            <a:ext cx="250825"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矩形 20">
            <a:extLst>
              <a:ext uri="{FF2B5EF4-FFF2-40B4-BE49-F238E27FC236}">
                <a16:creationId xmlns:a16="http://schemas.microsoft.com/office/drawing/2014/main" xmlns="" id="{2591738D-5B4B-4F87-958E-18097D543EBB}"/>
              </a:ext>
            </a:extLst>
          </p:cNvPr>
          <p:cNvSpPr/>
          <p:nvPr/>
        </p:nvSpPr>
        <p:spPr>
          <a:xfrm>
            <a:off x="1136469" y="2571586"/>
            <a:ext cx="10411097" cy="1970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534988" indent="-352425">
              <a:lnSpc>
                <a:spcPct val="120000"/>
              </a:lnSpc>
              <a:spcBef>
                <a:spcPts val="600"/>
              </a:spcBef>
              <a:buClr>
                <a:srgbClr val="800000"/>
              </a:buClr>
              <a:buFont typeface="Wingdings" panose="05000000000000000000" pitchFamily="2" charset="2"/>
              <a:buChar char="n"/>
              <a:defRPr/>
            </a:pPr>
            <a:r>
              <a:rPr lang="zh-CN" altLang="en-US" sz="2400" b="1" dirty="0">
                <a:solidFill>
                  <a:srgbClr val="FFC000"/>
                </a:solidFill>
                <a:latin typeface="微软雅黑" panose="020B0503020204020204" pitchFamily="34" charset="-122"/>
                <a:ea typeface="微软雅黑" panose="020B0503020204020204" pitchFamily="34" charset="-122"/>
              </a:rPr>
              <a:t>特发性膜性肾病的发生频率在过去十年增加了</a:t>
            </a:r>
            <a:r>
              <a:rPr lang="en-US" altLang="zh-CN" sz="24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400" b="1" dirty="0">
                <a:solidFill>
                  <a:srgbClr val="FFC000"/>
                </a:solidFill>
                <a:latin typeface="微软雅黑" panose="020B0503020204020204" pitchFamily="34" charset="-122"/>
                <a:ea typeface="微软雅黑" panose="020B0503020204020204" pitchFamily="34" charset="-122"/>
              </a:rPr>
              <a:t>倍（</a:t>
            </a:r>
            <a:r>
              <a:rPr lang="en-US" altLang="zh-CN" sz="24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12.2% in 2004</a:t>
            </a:r>
            <a:r>
              <a:rPr lang="zh-CN" altLang="en-US" sz="2400" b="1" dirty="0">
                <a:solidFill>
                  <a:srgbClr val="FFC000"/>
                </a:solidFill>
                <a:latin typeface="微软雅黑" panose="020B0503020204020204" pitchFamily="34" charset="-122"/>
                <a:ea typeface="微软雅黑" panose="020B0503020204020204" pitchFamily="34" charset="-122"/>
              </a:rPr>
              <a:t>；</a:t>
            </a:r>
            <a:r>
              <a:rPr lang="en-US" altLang="zh-CN" sz="24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24.9% in 2014</a:t>
            </a:r>
            <a:r>
              <a:rPr lang="zh-CN" altLang="en-US" sz="2400" b="1" dirty="0">
                <a:solidFill>
                  <a:srgbClr val="FFC000"/>
                </a:solidFill>
                <a:latin typeface="微软雅黑" panose="020B0503020204020204" pitchFamily="34" charset="-122"/>
                <a:ea typeface="微软雅黑" panose="020B0503020204020204" pitchFamily="34" charset="-122"/>
              </a:rPr>
              <a:t>）</a:t>
            </a:r>
          </a:p>
          <a:p>
            <a:pPr marL="534988" indent="-352425">
              <a:lnSpc>
                <a:spcPct val="120000"/>
              </a:lnSpc>
              <a:spcBef>
                <a:spcPts val="600"/>
              </a:spcBef>
              <a:buClr>
                <a:srgbClr val="800000"/>
              </a:buClr>
              <a:buFont typeface="Wingdings" panose="05000000000000000000" pitchFamily="2" charset="2"/>
              <a:buChar char="n"/>
              <a:defRPr/>
            </a:pPr>
            <a:r>
              <a:rPr lang="zh-CN" altLang="en-US" sz="2400" b="1" dirty="0">
                <a:solidFill>
                  <a:srgbClr val="FFC000"/>
                </a:solidFill>
                <a:latin typeface="微软雅黑" panose="020B0503020204020204" pitchFamily="34" charset="-122"/>
                <a:ea typeface="微软雅黑" panose="020B0503020204020204" pitchFamily="34" charset="-122"/>
              </a:rPr>
              <a:t>发病风险</a:t>
            </a:r>
            <a:r>
              <a:rPr lang="en-US" altLang="zh-CN" sz="2400" b="1" dirty="0">
                <a:solidFill>
                  <a:srgbClr val="FFC000"/>
                </a:solidFill>
                <a:latin typeface="微软雅黑" panose="020B0503020204020204" pitchFamily="34" charset="-122"/>
                <a:ea typeface="微软雅黑" panose="020B0503020204020204" pitchFamily="34" charset="-122"/>
              </a:rPr>
              <a:t>(</a:t>
            </a:r>
            <a:r>
              <a:rPr lang="en-US" altLang="zh-CN" sz="24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Odds</a:t>
            </a:r>
            <a:r>
              <a:rPr lang="en-US" altLang="zh-CN" sz="2400" b="1" dirty="0">
                <a:solidFill>
                  <a:srgbClr val="FFC000"/>
                </a:solidFill>
                <a:latin typeface="微软雅黑" panose="020B0503020204020204" pitchFamily="34" charset="-122"/>
                <a:ea typeface="微软雅黑" panose="020B0503020204020204" pitchFamily="34" charset="-122"/>
              </a:rPr>
              <a:t>)</a:t>
            </a:r>
            <a:r>
              <a:rPr lang="zh-CN" altLang="en-US" sz="2400" b="1" dirty="0">
                <a:solidFill>
                  <a:srgbClr val="FFC000"/>
                </a:solidFill>
                <a:latin typeface="微软雅黑" panose="020B0503020204020204" pitchFamily="34" charset="-122"/>
                <a:ea typeface="微软雅黑" panose="020B0503020204020204" pitchFamily="34" charset="-122"/>
              </a:rPr>
              <a:t>每年增加</a:t>
            </a:r>
            <a:r>
              <a:rPr lang="en-US" altLang="zh-CN" sz="2400" b="1" dirty="0">
                <a:solidFill>
                  <a:srgbClr val="FFC000"/>
                </a:solidFill>
                <a:latin typeface="Times New Roman" panose="02020603050405020304" pitchFamily="18" charset="0"/>
                <a:ea typeface="微软雅黑" panose="020B0503020204020204" pitchFamily="34" charset="-122"/>
                <a:cs typeface="Times New Roman" panose="02020603050405020304" pitchFamily="18" charset="0"/>
              </a:rPr>
              <a:t>13%</a:t>
            </a:r>
          </a:p>
        </p:txBody>
      </p:sp>
      <p:sp>
        <p:nvSpPr>
          <p:cNvPr id="19" name="Freeform 39">
            <a:extLst>
              <a:ext uri="{FF2B5EF4-FFF2-40B4-BE49-F238E27FC236}">
                <a16:creationId xmlns:a16="http://schemas.microsoft.com/office/drawing/2014/main" xmlns="" id="{5F390229-20C7-4C34-A8B0-6E35583D11A7}"/>
              </a:ext>
            </a:extLst>
          </p:cNvPr>
          <p:cNvSpPr>
            <a:spLocks/>
          </p:cNvSpPr>
          <p:nvPr/>
        </p:nvSpPr>
        <p:spPr bwMode="auto">
          <a:xfrm flipV="1">
            <a:off x="287780" y="979611"/>
            <a:ext cx="11457709" cy="45719"/>
          </a:xfrm>
          <a:custGeom>
            <a:avLst/>
            <a:gdLst>
              <a:gd name="T0" fmla="*/ 0 w 5608"/>
              <a:gd name="T1" fmla="*/ 0 h 11"/>
              <a:gd name="T2" fmla="*/ 0 w 5608"/>
              <a:gd name="T3" fmla="*/ 2147483646 h 11"/>
              <a:gd name="T4" fmla="*/ 2147483646 w 5608"/>
              <a:gd name="T5" fmla="*/ 2147483646 h 11"/>
              <a:gd name="T6" fmla="*/ 2147483646 w 5608"/>
              <a:gd name="T7" fmla="*/ 0 h 11"/>
              <a:gd name="T8" fmla="*/ 0 w 5608"/>
              <a:gd name="T9" fmla="*/ 0 h 11"/>
              <a:gd name="T10" fmla="*/ 0 60000 65536"/>
              <a:gd name="T11" fmla="*/ 0 60000 65536"/>
              <a:gd name="T12" fmla="*/ 0 60000 65536"/>
              <a:gd name="T13" fmla="*/ 0 60000 65536"/>
              <a:gd name="T14" fmla="*/ 0 60000 65536"/>
              <a:gd name="T15" fmla="*/ 0 w 5608"/>
              <a:gd name="T16" fmla="*/ 0 h 11"/>
              <a:gd name="T17" fmla="*/ 5608 w 5608"/>
              <a:gd name="T18" fmla="*/ 11 h 11"/>
            </a:gdLst>
            <a:ahLst/>
            <a:cxnLst>
              <a:cxn ang="T10">
                <a:pos x="T0" y="T1"/>
              </a:cxn>
              <a:cxn ang="T11">
                <a:pos x="T2" y="T3"/>
              </a:cxn>
              <a:cxn ang="T12">
                <a:pos x="T4" y="T5"/>
              </a:cxn>
              <a:cxn ang="T13">
                <a:pos x="T6" y="T7"/>
              </a:cxn>
              <a:cxn ang="T14">
                <a:pos x="T8" y="T9"/>
              </a:cxn>
            </a:cxnLst>
            <a:rect l="T15" t="T16" r="T17" b="T18"/>
            <a:pathLst>
              <a:path w="5608" h="11">
                <a:moveTo>
                  <a:pt x="0" y="0"/>
                </a:moveTo>
                <a:lnTo>
                  <a:pt x="0" y="10"/>
                </a:lnTo>
                <a:lnTo>
                  <a:pt x="5607" y="10"/>
                </a:lnTo>
                <a:lnTo>
                  <a:pt x="5607" y="0"/>
                </a:lnTo>
                <a:lnTo>
                  <a:pt x="0" y="0"/>
                </a:lnTo>
              </a:path>
            </a:pathLst>
          </a:custGeom>
          <a:solidFill>
            <a:srgbClr val="FF0000"/>
          </a:solidFill>
          <a:ln w="6350" cap="rnd" cmpd="sng">
            <a:solidFill>
              <a:srgbClr val="FF0000"/>
            </a:solidFill>
            <a:prstDash val="solid"/>
            <a:round/>
            <a:headEnd type="none" w="med" len="med"/>
            <a:tailEnd type="none" w="med" len="med"/>
          </a:ln>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sz="4000" b="1" dirty="0" smtClean="0">
                <a:solidFill>
                  <a:srgbClr val="002060"/>
                </a:solidFill>
                <a:ea typeface="黑体" pitchFamily="2" charset="-122"/>
              </a:rPr>
              <a:t>膜性肾病的流行病学调查</a:t>
            </a:r>
          </a:p>
        </p:txBody>
      </p:sp>
      <p:pic>
        <p:nvPicPr>
          <p:cNvPr id="13315" name="Picture 3"/>
          <p:cNvPicPr>
            <a:picLocks noGrp="1" noChangeAspect="1" noChangeArrowheads="1"/>
          </p:cNvPicPr>
          <p:nvPr>
            <p:ph idx="1"/>
          </p:nvPr>
        </p:nvPicPr>
        <p:blipFill>
          <a:blip r:embed="rId2" cstate="print"/>
          <a:srcRect/>
          <a:stretch>
            <a:fillRect/>
          </a:stretch>
        </p:blipFill>
        <p:spPr>
          <a:xfrm>
            <a:off x="203201" y="2057400"/>
            <a:ext cx="11789833" cy="3024188"/>
          </a:xfrm>
          <a:noFill/>
        </p:spPr>
      </p:pic>
      <p:sp>
        <p:nvSpPr>
          <p:cNvPr id="13316" name="Rectangle 4"/>
          <p:cNvSpPr>
            <a:spLocks noChangeArrowheads="1"/>
          </p:cNvSpPr>
          <p:nvPr/>
        </p:nvSpPr>
        <p:spPr bwMode="auto">
          <a:xfrm>
            <a:off x="209550" y="3829050"/>
            <a:ext cx="11605684" cy="287338"/>
          </a:xfrm>
          <a:prstGeom prst="rect">
            <a:avLst/>
          </a:prstGeom>
          <a:noFill/>
          <a:ln w="19050">
            <a:solidFill>
              <a:srgbClr val="993300"/>
            </a:solidFill>
            <a:miter lim="800000"/>
            <a:headEnd/>
            <a:tailEnd/>
          </a:ln>
        </p:spPr>
        <p:txBody>
          <a:bodyPr anchor="ctr"/>
          <a:lstStyle/>
          <a:p>
            <a:endParaRPr lang="zh-CN" altLang="en-US"/>
          </a:p>
        </p:txBody>
      </p:sp>
      <p:sp>
        <p:nvSpPr>
          <p:cNvPr id="13318" name="Text Box 6"/>
          <p:cNvSpPr txBox="1">
            <a:spLocks noChangeArrowheads="1"/>
          </p:cNvSpPr>
          <p:nvPr/>
        </p:nvSpPr>
        <p:spPr bwMode="auto">
          <a:xfrm>
            <a:off x="624418" y="5947848"/>
            <a:ext cx="184731" cy="369332"/>
          </a:xfrm>
          <a:prstGeom prst="rect">
            <a:avLst/>
          </a:prstGeom>
          <a:noFill/>
          <a:ln w="9525">
            <a:noFill/>
            <a:miter lim="800000"/>
            <a:headEnd/>
            <a:tailEnd/>
          </a:ln>
        </p:spPr>
        <p:txBody>
          <a:bodyPr wrap="none" anchor="ctr">
            <a:spAutoFit/>
          </a:bodyPr>
          <a:lstStyle/>
          <a:p>
            <a:pPr algn="l"/>
            <a:endParaRPr lang="zh-CN" altLang="en-US" sz="1800" b="0">
              <a:solidFill>
                <a:schemeClr val="tx1"/>
              </a:solidFill>
              <a:ea typeface="宋体" pitchFamily="2" charset="-122"/>
            </a:endParaRPr>
          </a:p>
        </p:txBody>
      </p:sp>
      <p:sp>
        <p:nvSpPr>
          <p:cNvPr id="13319" name="Text Box 7"/>
          <p:cNvSpPr txBox="1">
            <a:spLocks noChangeArrowheads="1"/>
          </p:cNvSpPr>
          <p:nvPr/>
        </p:nvSpPr>
        <p:spPr bwMode="auto">
          <a:xfrm>
            <a:off x="2038351" y="1665567"/>
            <a:ext cx="5790368" cy="369332"/>
          </a:xfrm>
          <a:prstGeom prst="rect">
            <a:avLst/>
          </a:prstGeom>
          <a:noFill/>
          <a:ln w="9525">
            <a:noFill/>
            <a:miter lim="800000"/>
            <a:headEnd/>
            <a:tailEnd/>
          </a:ln>
        </p:spPr>
        <p:txBody>
          <a:bodyPr wrap="none" anchor="ctr">
            <a:spAutoFit/>
          </a:bodyPr>
          <a:lstStyle/>
          <a:p>
            <a:pPr algn="l"/>
            <a:r>
              <a:rPr lang="zh-CN" altLang="en-US" sz="1800" b="1" dirty="0">
                <a:solidFill>
                  <a:srgbClr val="002060"/>
                </a:solidFill>
                <a:ea typeface="宋体" pitchFamily="2" charset="-122"/>
              </a:rPr>
              <a:t>北京大学回顾性分析收集1993年-2007年肾活检1523</a:t>
            </a:r>
            <a:r>
              <a:rPr lang="zh-CN" altLang="en-US" sz="1800" b="1" dirty="0" smtClean="0">
                <a:solidFill>
                  <a:srgbClr val="002060"/>
                </a:solidFill>
                <a:ea typeface="宋体" pitchFamily="2" charset="-122"/>
              </a:rPr>
              <a:t>例</a:t>
            </a:r>
            <a:endParaRPr lang="zh-CN" altLang="en-US" sz="1800" dirty="0">
              <a:solidFill>
                <a:srgbClr val="002060"/>
              </a:solidFill>
              <a:ea typeface="宋体" pitchFamily="2" charset="-122"/>
            </a:endParaRPr>
          </a:p>
        </p:txBody>
      </p:sp>
      <p:sp>
        <p:nvSpPr>
          <p:cNvPr id="13320" name="Rectangle 9"/>
          <p:cNvSpPr>
            <a:spLocks noChangeArrowheads="1"/>
          </p:cNvSpPr>
          <p:nvPr/>
        </p:nvSpPr>
        <p:spPr bwMode="auto">
          <a:xfrm>
            <a:off x="4525433" y="3244335"/>
            <a:ext cx="1170513" cy="369332"/>
          </a:xfrm>
          <a:prstGeom prst="rect">
            <a:avLst/>
          </a:prstGeom>
          <a:noFill/>
          <a:ln w="9525">
            <a:noFill/>
            <a:miter lim="800000"/>
            <a:headEnd/>
            <a:tailEnd/>
          </a:ln>
        </p:spPr>
        <p:txBody>
          <a:bodyPr wrap="none" anchor="ctr">
            <a:spAutoFit/>
          </a:bodyPr>
          <a:lstStyle/>
          <a:p>
            <a:pPr algn="l"/>
            <a:r>
              <a:rPr lang="zh-CN" altLang="en-US" b="0"/>
              <a:t>航班信息</a:t>
            </a:r>
            <a:r>
              <a:rPr lang="zh-CN" altLang="en-US"/>
              <a:t> </a:t>
            </a: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33CCD94A-89A9-45A8-AB12-3F5537885819}"/>
              </a:ext>
            </a:extLst>
          </p:cNvPr>
          <p:cNvSpPr>
            <a:spLocks noGrp="1" noChangeArrowheads="1"/>
          </p:cNvSpPr>
          <p:nvPr>
            <p:ph type="title"/>
          </p:nvPr>
        </p:nvSpPr>
        <p:spPr>
          <a:xfrm>
            <a:off x="1371602" y="269875"/>
            <a:ext cx="9332913" cy="1143000"/>
          </a:xfrm>
        </p:spPr>
        <p:txBody>
          <a:bodyPr/>
          <a:lstStyle/>
          <a:p>
            <a:pPr algn="ctr" eaLnBrk="1" hangingPunct="1"/>
            <a:r>
              <a:rPr lang="zh-CN" altLang="en-US" sz="3600" b="1" dirty="0">
                <a:solidFill>
                  <a:srgbClr val="000066"/>
                </a:solidFill>
                <a:latin typeface="微软雅黑" panose="020B0503020204020204" pitchFamily="34" charset="-122"/>
                <a:ea typeface="微软雅黑" panose="020B0503020204020204" pitchFamily="34" charset="-122"/>
              </a:rPr>
              <a:t>不同年龄和不同地区特发性膜性肾病均增加</a:t>
            </a:r>
          </a:p>
        </p:txBody>
      </p:sp>
      <p:pic>
        <p:nvPicPr>
          <p:cNvPr id="18436" name="图片 3">
            <a:extLst>
              <a:ext uri="{FF2B5EF4-FFF2-40B4-BE49-F238E27FC236}">
                <a16:creationId xmlns:a16="http://schemas.microsoft.com/office/drawing/2014/main" xmlns="" id="{EB746F56-8281-429D-B6BF-C32B48538F89}"/>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53138" y="1776688"/>
            <a:ext cx="5002255" cy="3600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7" name="图片 5">
            <a:extLst>
              <a:ext uri="{FF2B5EF4-FFF2-40B4-BE49-F238E27FC236}">
                <a16:creationId xmlns:a16="http://schemas.microsoft.com/office/drawing/2014/main" xmlns="" id="{181D620A-D646-417C-9F69-408CD92A14C7}"/>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9899" y="1765576"/>
            <a:ext cx="5002256" cy="3600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8" name="文本框 9">
            <a:extLst>
              <a:ext uri="{FF2B5EF4-FFF2-40B4-BE49-F238E27FC236}">
                <a16:creationId xmlns:a16="http://schemas.microsoft.com/office/drawing/2014/main" xmlns="" id="{2E3A6DAA-790C-4C0F-B906-8A476B74773F}"/>
              </a:ext>
            </a:extLst>
          </p:cNvPr>
          <p:cNvSpPr txBox="1">
            <a:spLocks noChangeArrowheads="1"/>
          </p:cNvSpPr>
          <p:nvPr/>
        </p:nvSpPr>
        <p:spPr bwMode="auto">
          <a:xfrm>
            <a:off x="1548583" y="5403992"/>
            <a:ext cx="3886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dirty="0">
                <a:latin typeface="楷体" panose="02010609060101010101" pitchFamily="49" charset="-122"/>
                <a:ea typeface="楷体" panose="02010609060101010101" pitchFamily="49" charset="-122"/>
              </a:rPr>
              <a:t>膜性肾病风险按年龄分组</a:t>
            </a:r>
          </a:p>
        </p:txBody>
      </p:sp>
      <p:sp>
        <p:nvSpPr>
          <p:cNvPr id="18439" name="文本框 10">
            <a:extLst>
              <a:ext uri="{FF2B5EF4-FFF2-40B4-BE49-F238E27FC236}">
                <a16:creationId xmlns:a16="http://schemas.microsoft.com/office/drawing/2014/main" xmlns="" id="{CDFD1266-6850-4FFF-9F3C-86DA94B7FD01}"/>
              </a:ext>
            </a:extLst>
          </p:cNvPr>
          <p:cNvSpPr txBox="1">
            <a:spLocks noChangeArrowheads="1"/>
          </p:cNvSpPr>
          <p:nvPr/>
        </p:nvSpPr>
        <p:spPr bwMode="auto">
          <a:xfrm>
            <a:off x="6611123" y="5415106"/>
            <a:ext cx="41243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en-US" sz="2400" b="1" dirty="0">
                <a:latin typeface="楷体" panose="02010609060101010101" pitchFamily="49" charset="-122"/>
                <a:ea typeface="楷体" panose="02010609060101010101" pitchFamily="49" charset="-122"/>
              </a:rPr>
              <a:t>膜性肾病风险按地区分组</a:t>
            </a:r>
          </a:p>
        </p:txBody>
      </p:sp>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a:extLst>
              <a:ext uri="{FF2B5EF4-FFF2-40B4-BE49-F238E27FC236}">
                <a16:creationId xmlns:a16="http://schemas.microsoft.com/office/drawing/2014/main" xmlns="" id="{CAFA6E40-9ED8-4265-A247-92A6799CBCD3}"/>
              </a:ext>
            </a:extLst>
          </p:cNvPr>
          <p:cNvSpPr>
            <a:spLocks noGrp="1"/>
          </p:cNvSpPr>
          <p:nvPr>
            <p:ph type="title" idx="4294967295"/>
          </p:nvPr>
        </p:nvSpPr>
        <p:spPr>
          <a:xfrm>
            <a:off x="1524000" y="115891"/>
            <a:ext cx="9144000" cy="1108075"/>
          </a:xfrm>
        </p:spPr>
        <p:txBody>
          <a:bodyPr/>
          <a:lstStyle/>
          <a:p>
            <a:pPr algn="ctr" eaLnBrk="1" hangingPunct="1"/>
            <a:r>
              <a:rPr lang="zh-CN" altLang="en-US" sz="3200" b="1" dirty="0">
                <a:solidFill>
                  <a:srgbClr val="002060"/>
                </a:solidFill>
                <a:ea typeface="微软雅黑" panose="020B0503020204020204" pitchFamily="34" charset="-122"/>
              </a:rPr>
              <a:t>人类膜性肾病的疾病谱正不断扩展</a:t>
            </a:r>
            <a:endParaRPr lang="zh-CN" altLang="fr-FR" sz="3200" b="1" dirty="0">
              <a:solidFill>
                <a:srgbClr val="002060"/>
              </a:solidFill>
              <a:ea typeface="微软雅黑" panose="020B0503020204020204" pitchFamily="34" charset="-122"/>
            </a:endParaRPr>
          </a:p>
        </p:txBody>
      </p:sp>
      <p:sp>
        <p:nvSpPr>
          <p:cNvPr id="11267" name="Espace réservé du contenu 2">
            <a:extLst>
              <a:ext uri="{FF2B5EF4-FFF2-40B4-BE49-F238E27FC236}">
                <a16:creationId xmlns:a16="http://schemas.microsoft.com/office/drawing/2014/main" xmlns="" id="{EA7F6949-B1B0-44C5-A004-710CFCCF7FEA}"/>
              </a:ext>
            </a:extLst>
          </p:cNvPr>
          <p:cNvSpPr>
            <a:spLocks noGrp="1"/>
          </p:cNvSpPr>
          <p:nvPr>
            <p:ph idx="4294967295"/>
          </p:nvPr>
        </p:nvSpPr>
        <p:spPr>
          <a:xfrm>
            <a:off x="488516" y="1547816"/>
            <a:ext cx="11254824" cy="5265737"/>
          </a:xfrm>
        </p:spPr>
        <p:txBody>
          <a:bodyPr>
            <a:normAutofit/>
          </a:bodyPr>
          <a:lstStyle/>
          <a:p>
            <a:pPr marL="363538" indent="-363538">
              <a:spcBef>
                <a:spcPts val="1200"/>
              </a:spcBef>
              <a:buFont typeface="Wingdings" pitchFamily="2" charset="2"/>
              <a:buChar char="Ø"/>
              <a:defRPr/>
            </a:pPr>
            <a:r>
              <a:rPr lang="zh-CN" altLang="en-US" sz="2600" b="1" dirty="0">
                <a:latin typeface="微软雅黑" panose="020B0503020204020204" pitchFamily="34" charset="-122"/>
                <a:ea typeface="微软雅黑" panose="020B0503020204020204" pitchFamily="34" charset="-122"/>
              </a:rPr>
              <a:t>新生儿膜性肾病</a:t>
            </a:r>
            <a:r>
              <a:rPr lang="zh-CN" altLang="fr-FR" sz="2200" b="1" dirty="0">
                <a:latin typeface="华文细黑" panose="02010600040101010101" pitchFamily="2" charset="-122"/>
                <a:ea typeface="华文细黑" panose="02010600040101010101" pitchFamily="2" charset="-122"/>
              </a:rPr>
              <a:t>：</a:t>
            </a:r>
            <a:r>
              <a:rPr lang="zh-CN" altLang="en-US" sz="2200" b="1" dirty="0">
                <a:latin typeface="华文细黑" panose="02010600040101010101" pitchFamily="2" charset="-122"/>
                <a:ea typeface="华文细黑" panose="02010600040101010101" pitchFamily="2" charset="-122"/>
              </a:rPr>
              <a:t>同种免疫，</a:t>
            </a:r>
            <a:r>
              <a:rPr lang="zh-CN" altLang="en-US" sz="2200" b="1" dirty="0">
                <a:solidFill>
                  <a:schemeClr val="tx2"/>
                </a:solidFill>
                <a:latin typeface="华文细黑" panose="02010600040101010101" pitchFamily="2" charset="-122"/>
                <a:ea typeface="华文细黑" panose="02010600040101010101" pitchFamily="2" charset="-122"/>
              </a:rPr>
              <a:t>中性内肽酶</a:t>
            </a:r>
            <a:r>
              <a:rPr lang="zh-CN" altLang="en-US" sz="2200" b="1" dirty="0">
                <a:latin typeface="华文细黑" panose="02010600040101010101" pitchFamily="2" charset="-122"/>
                <a:ea typeface="华文细黑" panose="02010600040101010101" pitchFamily="2" charset="-122"/>
              </a:rPr>
              <a:t>（</a:t>
            </a:r>
            <a:r>
              <a:rPr lang="fr-FR" altLang="zh-CN" sz="2200" b="1" dirty="0">
                <a:solidFill>
                  <a:schemeClr val="tx2"/>
                </a:solidFill>
                <a:latin typeface="Times New Roman" panose="02020603050405020304" pitchFamily="18" charset="0"/>
                <a:ea typeface="华文细黑" panose="02010600040101010101" pitchFamily="2" charset="-122"/>
                <a:cs typeface="Times New Roman" panose="02020603050405020304" pitchFamily="18" charset="0"/>
              </a:rPr>
              <a:t>NEP</a:t>
            </a:r>
            <a:r>
              <a:rPr lang="zh-CN" altLang="en-US" sz="2200" b="1" dirty="0">
                <a:latin typeface="华文细黑" panose="02010600040101010101" pitchFamily="2" charset="-122"/>
                <a:ea typeface="华文细黑" panose="02010600040101010101" pitchFamily="2" charset="-122"/>
              </a:rPr>
              <a:t>）（</a:t>
            </a:r>
            <a:r>
              <a:rPr lang="en-US" altLang="zh-CN" sz="2200" b="1" dirty="0">
                <a:latin typeface="Times New Roman" panose="02020603050405020304" pitchFamily="18" charset="0"/>
                <a:ea typeface="华文细黑" panose="02010600040101010101" pitchFamily="2" charset="-122"/>
                <a:cs typeface="Times New Roman" panose="02020603050405020304" pitchFamily="18" charset="0"/>
              </a:rPr>
              <a:t>2002</a:t>
            </a:r>
            <a:r>
              <a:rPr lang="zh-CN" altLang="en-US" sz="2200" b="1" dirty="0">
                <a:latin typeface="华文细黑" panose="02010600040101010101" pitchFamily="2" charset="-122"/>
                <a:ea typeface="华文细黑" panose="02010600040101010101" pitchFamily="2" charset="-122"/>
              </a:rPr>
              <a:t>年）</a:t>
            </a:r>
            <a:endParaRPr lang="fr-FR" altLang="zh-CN" sz="2200" b="1" dirty="0">
              <a:latin typeface="华文细黑" panose="02010600040101010101" pitchFamily="2" charset="-122"/>
              <a:ea typeface="华文细黑" panose="02010600040101010101" pitchFamily="2" charset="-122"/>
            </a:endParaRPr>
          </a:p>
          <a:p>
            <a:pPr marL="363538" indent="-363538">
              <a:spcBef>
                <a:spcPts val="1200"/>
              </a:spcBef>
              <a:buFont typeface="Wingdings" pitchFamily="2" charset="2"/>
              <a:buChar char="Ø"/>
              <a:defRPr/>
            </a:pPr>
            <a:r>
              <a:rPr lang="zh-CN" altLang="en-US" sz="2600" b="1" dirty="0">
                <a:latin typeface="微软雅黑" panose="020B0503020204020204" pitchFamily="34" charset="-122"/>
                <a:ea typeface="微软雅黑" panose="020B0503020204020204" pitchFamily="34" charset="-122"/>
              </a:rPr>
              <a:t>幼儿膜性肾病</a:t>
            </a:r>
            <a:r>
              <a:rPr lang="zh-CN" altLang="fr-FR" sz="2200" b="1" dirty="0">
                <a:latin typeface="华文细黑" panose="02010600040101010101" pitchFamily="2" charset="-122"/>
                <a:ea typeface="华文细黑" panose="02010600040101010101" pitchFamily="2" charset="-122"/>
              </a:rPr>
              <a:t>：</a:t>
            </a:r>
            <a:r>
              <a:rPr lang="zh-CN" altLang="en-US" sz="2200" b="1" dirty="0">
                <a:solidFill>
                  <a:schemeClr val="tx2"/>
                </a:solidFill>
                <a:latin typeface="华文细黑" panose="02010600040101010101" pitchFamily="2" charset="-122"/>
                <a:ea typeface="华文细黑" panose="02010600040101010101" pitchFamily="2" charset="-122"/>
              </a:rPr>
              <a:t>阳离子化牛血清白蛋白</a:t>
            </a:r>
            <a:r>
              <a:rPr lang="zh-CN" altLang="en-US" sz="2200" b="1" dirty="0">
                <a:latin typeface="华文细黑" panose="02010600040101010101" pitchFamily="2" charset="-122"/>
                <a:ea typeface="华文细黑" panose="02010600040101010101" pitchFamily="2" charset="-122"/>
              </a:rPr>
              <a:t>（</a:t>
            </a:r>
            <a:r>
              <a:rPr lang="fr-FR" altLang="zh-CN" sz="2200" b="1" dirty="0">
                <a:solidFill>
                  <a:schemeClr val="tx2"/>
                </a:solidFill>
                <a:latin typeface="Times New Roman" panose="02020603050405020304" pitchFamily="18" charset="0"/>
                <a:ea typeface="华文细黑" panose="02010600040101010101" pitchFamily="2" charset="-122"/>
                <a:cs typeface="Times New Roman" panose="02020603050405020304" pitchFamily="18" charset="0"/>
              </a:rPr>
              <a:t>cationic BSA</a:t>
            </a:r>
            <a:r>
              <a:rPr lang="zh-CN" altLang="en-US" sz="2200" b="1" dirty="0">
                <a:latin typeface="华文细黑" panose="02010600040101010101" pitchFamily="2" charset="-122"/>
                <a:ea typeface="华文细黑" panose="02010600040101010101" pitchFamily="2" charset="-122"/>
              </a:rPr>
              <a:t>） （</a:t>
            </a:r>
            <a:r>
              <a:rPr lang="en-US" altLang="zh-CN" sz="2200" b="1" dirty="0">
                <a:latin typeface="Times New Roman" panose="02020603050405020304" pitchFamily="18" charset="0"/>
                <a:ea typeface="华文细黑" panose="02010600040101010101" pitchFamily="2" charset="-122"/>
                <a:cs typeface="Times New Roman" panose="02020603050405020304" pitchFamily="18" charset="0"/>
              </a:rPr>
              <a:t>2011</a:t>
            </a:r>
            <a:r>
              <a:rPr lang="zh-CN" altLang="en-US" sz="2200" b="1" dirty="0">
                <a:latin typeface="华文细黑" panose="02010600040101010101" pitchFamily="2" charset="-122"/>
                <a:ea typeface="华文细黑" panose="02010600040101010101" pitchFamily="2" charset="-122"/>
              </a:rPr>
              <a:t>年）</a:t>
            </a:r>
            <a:endParaRPr lang="zh-CN" altLang="fr-FR" sz="2200" b="1" dirty="0">
              <a:latin typeface="华文细黑" panose="02010600040101010101" pitchFamily="2" charset="-122"/>
              <a:ea typeface="华文细黑" panose="02010600040101010101" pitchFamily="2" charset="-122"/>
            </a:endParaRPr>
          </a:p>
          <a:p>
            <a:pPr marL="363538" indent="-363538">
              <a:spcBef>
                <a:spcPts val="600"/>
              </a:spcBef>
              <a:buFont typeface="Wingdings" pitchFamily="2" charset="2"/>
              <a:buChar char="Ø"/>
              <a:defRPr/>
            </a:pPr>
            <a:r>
              <a:rPr lang="zh-CN" altLang="en-US" sz="2600" b="1" dirty="0">
                <a:latin typeface="微软雅黑" panose="020B0503020204020204" pitchFamily="34" charset="-122"/>
                <a:ea typeface="微软雅黑" panose="020B0503020204020204" pitchFamily="34" charset="-122"/>
              </a:rPr>
              <a:t>成人特发性膜性肾病：</a:t>
            </a:r>
            <a:r>
              <a:rPr lang="zh-CN" altLang="en-US" sz="2200" b="1" dirty="0">
                <a:solidFill>
                  <a:srgbClr val="C00000"/>
                </a:solidFill>
                <a:latin typeface="华文细黑" panose="02010600040101010101" pitchFamily="2" charset="-122"/>
                <a:ea typeface="华文细黑" panose="02010600040101010101" pitchFamily="2" charset="-122"/>
              </a:rPr>
              <a:t>器官特异性自身免疫性疾病</a:t>
            </a:r>
            <a:endParaRPr lang="zh-CN" altLang="fr-FR" sz="2200" b="1" dirty="0">
              <a:solidFill>
                <a:srgbClr val="C00000"/>
              </a:solidFill>
              <a:latin typeface="华文细黑" panose="02010600040101010101" pitchFamily="2" charset="-122"/>
              <a:ea typeface="华文细黑" panose="02010600040101010101" pitchFamily="2" charset="-122"/>
            </a:endParaRPr>
          </a:p>
          <a:p>
            <a:pPr marL="714375" indent="-350838" defTabSz="901700" eaLnBrk="1" hangingPunct="1">
              <a:buFont typeface="Wingdings" panose="05000000000000000000" pitchFamily="2" charset="2"/>
              <a:buChar char="n"/>
              <a:tabLst>
                <a:tab pos="801688" algn="l"/>
              </a:tabLst>
              <a:defRPr/>
            </a:pPr>
            <a:r>
              <a:rPr lang="fr-FR" altLang="zh-CN" sz="2200" b="1" dirty="0">
                <a:latin typeface="华文细黑" panose="02010600040101010101" pitchFamily="2" charset="-122"/>
                <a:ea typeface="华文细黑" panose="02010600040101010101" pitchFamily="2" charset="-122"/>
              </a:rPr>
              <a:t>70-85%</a:t>
            </a:r>
            <a:r>
              <a:rPr lang="zh-CN" altLang="fr-FR" sz="2200" b="1" dirty="0">
                <a:latin typeface="华文细黑" panose="02010600040101010101" pitchFamily="2" charset="-122"/>
                <a:ea typeface="华文细黑" panose="02010600040101010101" pitchFamily="2" charset="-122"/>
              </a:rPr>
              <a:t>：</a:t>
            </a:r>
            <a:r>
              <a:rPr lang="fr-FR" altLang="zh-CN" sz="22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PLA2R</a:t>
            </a:r>
            <a:r>
              <a:rPr lang="fr-FR" altLang="zh-CN" sz="2200" b="1" dirty="0">
                <a:latin typeface="华文细黑" panose="02010600040101010101" pitchFamily="2" charset="-122"/>
                <a:ea typeface="华文细黑" panose="02010600040101010101" pitchFamily="2" charset="-122"/>
              </a:rPr>
              <a:t> </a:t>
            </a:r>
            <a:r>
              <a:rPr lang="zh-CN" altLang="en-US" sz="2200" b="1" dirty="0">
                <a:latin typeface="华文细黑" panose="02010600040101010101" pitchFamily="2" charset="-122"/>
                <a:ea typeface="华文细黑" panose="02010600040101010101" pitchFamily="2" charset="-122"/>
              </a:rPr>
              <a:t>（</a:t>
            </a:r>
            <a:r>
              <a:rPr lang="en-US" altLang="zh-CN" sz="2200" b="1" dirty="0">
                <a:latin typeface="Times New Roman" panose="02020603050405020304" pitchFamily="18" charset="0"/>
                <a:ea typeface="华文细黑" panose="02010600040101010101" pitchFamily="2" charset="-122"/>
                <a:cs typeface="Times New Roman" panose="02020603050405020304" pitchFamily="18" charset="0"/>
              </a:rPr>
              <a:t>2009</a:t>
            </a:r>
            <a:r>
              <a:rPr lang="zh-CN" altLang="en-US" sz="2200" b="1" dirty="0">
                <a:latin typeface="华文细黑" panose="02010600040101010101" pitchFamily="2" charset="-122"/>
                <a:ea typeface="华文细黑" panose="02010600040101010101" pitchFamily="2" charset="-122"/>
              </a:rPr>
              <a:t>年）</a:t>
            </a:r>
            <a:endParaRPr lang="fr-FR" altLang="zh-CN" sz="2200" b="1" dirty="0">
              <a:latin typeface="华文细黑" panose="02010600040101010101" pitchFamily="2" charset="-122"/>
              <a:ea typeface="华文细黑" panose="02010600040101010101" pitchFamily="2" charset="-122"/>
            </a:endParaRPr>
          </a:p>
          <a:p>
            <a:pPr marL="714375" indent="-350838" defTabSz="901700">
              <a:buFont typeface="Wingdings" panose="05000000000000000000" pitchFamily="2" charset="2"/>
              <a:buChar char="n"/>
              <a:tabLst>
                <a:tab pos="801688" algn="l"/>
              </a:tabLst>
              <a:defRPr/>
            </a:pPr>
            <a:r>
              <a:rPr lang="fr-FR" altLang="zh-CN" sz="2200" b="1" dirty="0">
                <a:latin typeface="华文细黑" panose="02010600040101010101" pitchFamily="2" charset="-122"/>
                <a:ea typeface="华文细黑" panose="02010600040101010101" pitchFamily="2" charset="-122"/>
              </a:rPr>
              <a:t>15-30%</a:t>
            </a:r>
            <a:r>
              <a:rPr lang="zh-CN" altLang="fr-FR" sz="2200" b="1" dirty="0">
                <a:latin typeface="华文细黑" panose="02010600040101010101" pitchFamily="2" charset="-122"/>
                <a:ea typeface="华文细黑" panose="02010600040101010101" pitchFamily="2" charset="-122"/>
              </a:rPr>
              <a:t>：</a:t>
            </a:r>
            <a:r>
              <a:rPr lang="fr-FR" altLang="zh-CN" sz="22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THSD7A</a:t>
            </a:r>
            <a:r>
              <a:rPr lang="zh-CN" altLang="en-US" sz="2200" b="1" dirty="0">
                <a:solidFill>
                  <a:schemeClr val="tx2"/>
                </a:solidFill>
                <a:latin typeface="华文细黑" panose="02010600040101010101" pitchFamily="2" charset="-122"/>
                <a:ea typeface="华文细黑" panose="02010600040101010101" pitchFamily="2" charset="-122"/>
              </a:rPr>
              <a:t> </a:t>
            </a:r>
            <a:r>
              <a:rPr lang="zh-CN" altLang="en-US" sz="2200" b="1" dirty="0">
                <a:latin typeface="华文细黑" panose="02010600040101010101" pitchFamily="2" charset="-122"/>
                <a:ea typeface="华文细黑" panose="02010600040101010101" pitchFamily="2" charset="-122"/>
              </a:rPr>
              <a:t>（</a:t>
            </a:r>
            <a:r>
              <a:rPr lang="en-US" altLang="zh-CN" sz="2200" b="1" dirty="0">
                <a:latin typeface="Times New Roman" panose="02020603050405020304" pitchFamily="18" charset="0"/>
                <a:ea typeface="华文细黑" panose="02010600040101010101" pitchFamily="2" charset="-122"/>
                <a:cs typeface="Times New Roman" panose="02020603050405020304" pitchFamily="18" charset="0"/>
              </a:rPr>
              <a:t>2014</a:t>
            </a:r>
            <a:r>
              <a:rPr lang="zh-CN" altLang="en-US" sz="2200" b="1" dirty="0">
                <a:latin typeface="华文细黑" panose="02010600040101010101" pitchFamily="2" charset="-122"/>
                <a:ea typeface="华文细黑" panose="02010600040101010101" pitchFamily="2" charset="-122"/>
              </a:rPr>
              <a:t>年）</a:t>
            </a:r>
            <a:r>
              <a:rPr lang="fr-FR" altLang="zh-CN" sz="2200" b="1" dirty="0">
                <a:latin typeface="华文细黑" panose="02010600040101010101" pitchFamily="2" charset="-122"/>
                <a:ea typeface="华文细黑" panose="02010600040101010101" pitchFamily="2" charset="-122"/>
              </a:rPr>
              <a:t> (1-5%) + </a:t>
            </a:r>
            <a:r>
              <a:rPr lang="en-US" altLang="zh-CN" sz="22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NELL-1</a:t>
            </a:r>
            <a:r>
              <a:rPr lang="zh-CN" altLang="en-US" sz="2400" b="1"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200" b="1" dirty="0">
                <a:latin typeface="Times New Roman" panose="02020603050405020304" pitchFamily="18" charset="0"/>
                <a:ea typeface="华文细黑" panose="02010600040101010101" pitchFamily="2" charset="-122"/>
                <a:cs typeface="Times New Roman" panose="02020603050405020304" pitchFamily="18" charset="0"/>
              </a:rPr>
              <a:t>2019</a:t>
            </a:r>
            <a:r>
              <a:rPr lang="zh-CN" altLang="en-US" sz="2200" b="1" dirty="0">
                <a:latin typeface="Times New Roman" panose="02020603050405020304" pitchFamily="18" charset="0"/>
                <a:ea typeface="华文细黑" panose="02010600040101010101" pitchFamily="2" charset="-122"/>
                <a:cs typeface="Times New Roman" panose="02020603050405020304" pitchFamily="18" charset="0"/>
              </a:rPr>
              <a:t>年</a:t>
            </a:r>
            <a:r>
              <a:rPr lang="zh-CN" altLang="en-US" sz="2400" b="1" dirty="0">
                <a:latin typeface="Times New Roman" panose="02020603050405020304" pitchFamily="18" charset="0"/>
                <a:ea typeface="华文细黑" panose="02010600040101010101" pitchFamily="2" charset="-122"/>
                <a:cs typeface="Times New Roman" panose="02020603050405020304" pitchFamily="18" charset="0"/>
              </a:rPr>
              <a:t>）</a:t>
            </a:r>
            <a:r>
              <a:rPr lang="fr-FR" altLang="zh-CN" sz="2400" b="1" dirty="0">
                <a:latin typeface="华文细黑" panose="02010600040101010101" pitchFamily="2" charset="-122"/>
                <a:ea typeface="华文细黑" panose="02010600040101010101" pitchFamily="2" charset="-122"/>
              </a:rPr>
              <a:t> +</a:t>
            </a:r>
            <a:r>
              <a:rPr lang="zh-CN" altLang="en-US" sz="2200" b="1" dirty="0">
                <a:solidFill>
                  <a:schemeClr val="tx2"/>
                </a:solidFill>
                <a:latin typeface="华文细黑" panose="02010600040101010101" pitchFamily="2" charset="-122"/>
                <a:ea typeface="华文细黑" panose="02010600040101010101" pitchFamily="2" charset="-122"/>
              </a:rPr>
              <a:t>其他抗原</a:t>
            </a:r>
            <a:r>
              <a:rPr lang="en-US" altLang="zh-CN" sz="2200" b="1" dirty="0">
                <a:solidFill>
                  <a:schemeClr val="tx2"/>
                </a:solidFill>
                <a:latin typeface="华文细黑" panose="02010600040101010101" pitchFamily="2" charset="-122"/>
                <a:ea typeface="华文细黑" panose="02010600040101010101" pitchFamily="2" charset="-122"/>
              </a:rPr>
              <a:t>[</a:t>
            </a:r>
            <a:r>
              <a:rPr lang="zh-CN" altLang="en-US" sz="2200" b="1" dirty="0">
                <a:solidFill>
                  <a:schemeClr val="tx2"/>
                </a:solidFill>
                <a:latin typeface="华文细黑" panose="02010600040101010101" pitchFamily="2" charset="-122"/>
                <a:ea typeface="华文细黑" panose="02010600040101010101" pitchFamily="2" charset="-122"/>
              </a:rPr>
              <a:t>醛糖还原酶、超氧化物歧化酶</a:t>
            </a:r>
            <a:r>
              <a:rPr lang="en-US" altLang="zh-CN" sz="2200" b="1" dirty="0">
                <a:solidFill>
                  <a:schemeClr val="tx2"/>
                </a:solidFill>
                <a:latin typeface="华文细黑" panose="02010600040101010101" pitchFamily="2" charset="-122"/>
                <a:ea typeface="华文细黑" panose="02010600040101010101" pitchFamily="2" charset="-122"/>
              </a:rPr>
              <a:t>2</a:t>
            </a:r>
            <a:r>
              <a:rPr lang="zh-CN" altLang="en-US" sz="2200" b="1" dirty="0">
                <a:latin typeface="华文细黑" panose="02010600040101010101" pitchFamily="2" charset="-122"/>
                <a:ea typeface="华文细黑" panose="02010600040101010101" pitchFamily="2" charset="-122"/>
              </a:rPr>
              <a:t>（</a:t>
            </a:r>
            <a:r>
              <a:rPr lang="en-US" altLang="zh-CN" sz="2200" b="1" dirty="0">
                <a:latin typeface="Times New Roman" panose="02020603050405020304" pitchFamily="18" charset="0"/>
                <a:ea typeface="华文细黑" panose="02010600040101010101" pitchFamily="2" charset="-122"/>
                <a:cs typeface="Times New Roman" panose="02020603050405020304" pitchFamily="18" charset="0"/>
              </a:rPr>
              <a:t>2010</a:t>
            </a:r>
            <a:r>
              <a:rPr lang="zh-CN" altLang="en-US" sz="2200" b="1" dirty="0">
                <a:latin typeface="华文细黑" panose="02010600040101010101" pitchFamily="2" charset="-122"/>
                <a:ea typeface="华文细黑" panose="02010600040101010101" pitchFamily="2" charset="-122"/>
              </a:rPr>
              <a:t>年），</a:t>
            </a:r>
            <a:r>
              <a:rPr lang="en-US" altLang="zh-CN" sz="2200" b="1" dirty="0">
                <a:solidFill>
                  <a:schemeClr val="tx2"/>
                </a:solidFill>
                <a:latin typeface="华文细黑" panose="02010600040101010101" pitchFamily="2" charset="-122"/>
                <a:ea typeface="华文细黑" panose="02010600040101010101" pitchFamily="2" charset="-122"/>
              </a:rPr>
              <a:t>α-</a:t>
            </a:r>
            <a:r>
              <a:rPr lang="zh-CN" altLang="en-US" sz="2200" b="1" dirty="0">
                <a:solidFill>
                  <a:schemeClr val="tx2"/>
                </a:solidFill>
                <a:latin typeface="华文细黑" panose="02010600040101010101" pitchFamily="2" charset="-122"/>
                <a:ea typeface="华文细黑" panose="02010600040101010101" pitchFamily="2" charset="-122"/>
              </a:rPr>
              <a:t>烯醇化酶</a:t>
            </a:r>
            <a:r>
              <a:rPr lang="zh-CN" altLang="en-US" sz="2200" b="1" dirty="0">
                <a:latin typeface="华文细黑" panose="02010600040101010101" pitchFamily="2" charset="-122"/>
                <a:ea typeface="华文细黑" panose="02010600040101010101" pitchFamily="2" charset="-122"/>
              </a:rPr>
              <a:t>（</a:t>
            </a:r>
            <a:r>
              <a:rPr lang="en-US" altLang="zh-CN" sz="2200" b="1" dirty="0">
                <a:latin typeface="Times New Roman" panose="02020603050405020304" pitchFamily="18" charset="0"/>
                <a:ea typeface="华文细黑" panose="02010600040101010101" pitchFamily="2" charset="-122"/>
                <a:cs typeface="Times New Roman" panose="02020603050405020304" pitchFamily="18" charset="0"/>
              </a:rPr>
              <a:t>2011</a:t>
            </a:r>
            <a:r>
              <a:rPr lang="zh-CN" altLang="en-US" sz="2200" b="1" dirty="0">
                <a:latin typeface="华文细黑" panose="02010600040101010101" pitchFamily="2" charset="-122"/>
                <a:ea typeface="华文细黑" panose="02010600040101010101" pitchFamily="2" charset="-122"/>
              </a:rPr>
              <a:t>年），</a:t>
            </a:r>
            <a:r>
              <a:rPr lang="fr-FR" altLang="zh-CN" sz="2200" b="1" dirty="0">
                <a:latin typeface="华文细黑" panose="02010600040101010101" pitchFamily="2" charset="-122"/>
                <a:ea typeface="华文细黑" panose="02010600040101010101" pitchFamily="2" charset="-122"/>
              </a:rPr>
              <a:t>…</a:t>
            </a:r>
            <a:r>
              <a:rPr lang="zh-CN" altLang="fr-FR" sz="2200" b="1" dirty="0">
                <a:latin typeface="华文细黑" panose="02010600040101010101" pitchFamily="2" charset="-122"/>
                <a:ea typeface="华文细黑" panose="02010600040101010101" pitchFamily="2" charset="-122"/>
              </a:rPr>
              <a:t>？</a:t>
            </a:r>
            <a:r>
              <a:rPr lang="fr-FR" altLang="zh-CN" sz="2200" b="1" dirty="0">
                <a:latin typeface="华文细黑" panose="02010600040101010101" pitchFamily="2" charset="-122"/>
                <a:ea typeface="华文细黑" panose="02010600040101010101" pitchFamily="2" charset="-122"/>
              </a:rPr>
              <a:t>]</a:t>
            </a:r>
          </a:p>
          <a:p>
            <a:pPr marL="363538" indent="-363538">
              <a:spcBef>
                <a:spcPts val="1200"/>
              </a:spcBef>
              <a:buFont typeface="Wingdings" pitchFamily="2" charset="2"/>
              <a:buChar char="Ø"/>
              <a:defRPr/>
            </a:pPr>
            <a:r>
              <a:rPr lang="zh-CN" altLang="en-US" sz="2600" b="1" dirty="0">
                <a:latin typeface="微软雅黑" panose="020B0503020204020204" pitchFamily="34" charset="-122"/>
                <a:ea typeface="微软雅黑" panose="020B0503020204020204" pitchFamily="34" charset="-122"/>
              </a:rPr>
              <a:t>酶替代治疗诱发的膜性肾病</a:t>
            </a:r>
            <a:r>
              <a:rPr lang="zh-CN" altLang="en-US" sz="2200" b="1" dirty="0">
                <a:latin typeface="华文细黑" panose="02010600040101010101" pitchFamily="2" charset="-122"/>
                <a:ea typeface="华文细黑" panose="02010600040101010101" pitchFamily="2" charset="-122"/>
              </a:rPr>
              <a:t>：</a:t>
            </a:r>
            <a:r>
              <a:rPr lang="en-US" altLang="zh-CN" sz="2000" b="1" dirty="0">
                <a:solidFill>
                  <a:schemeClr val="tx2"/>
                </a:solidFill>
                <a:latin typeface="华文细黑" panose="02010600040101010101" pitchFamily="2" charset="-122"/>
                <a:ea typeface="华文细黑" panose="02010600040101010101" pitchFamily="2" charset="-122"/>
              </a:rPr>
              <a:t>α-</a:t>
            </a:r>
            <a:r>
              <a:rPr lang="zh-CN" altLang="en-US" sz="2000" b="1" dirty="0">
                <a:solidFill>
                  <a:schemeClr val="tx2"/>
                </a:solidFill>
                <a:latin typeface="华文细黑" panose="02010600040101010101" pitchFamily="2" charset="-122"/>
                <a:ea typeface="华文细黑" panose="02010600040101010101" pitchFamily="2" charset="-122"/>
              </a:rPr>
              <a:t>葡萄糖苷酶</a:t>
            </a:r>
            <a:r>
              <a:rPr lang="zh-CN" altLang="en-US" sz="2000" b="1" dirty="0">
                <a:latin typeface="华文细黑" panose="02010600040101010101" pitchFamily="2" charset="-122"/>
                <a:ea typeface="华文细黑" panose="02010600040101010101" pitchFamily="2" charset="-122"/>
              </a:rPr>
              <a:t>，</a:t>
            </a:r>
            <a:r>
              <a:rPr lang="zh-CN" altLang="en-US" sz="2000" b="1" dirty="0">
                <a:solidFill>
                  <a:schemeClr val="tx2"/>
                </a:solidFill>
                <a:latin typeface="华文细黑" panose="02010600040101010101" pitchFamily="2" charset="-122"/>
                <a:ea typeface="华文细黑" panose="02010600040101010101" pitchFamily="2" charset="-122"/>
              </a:rPr>
              <a:t>芳基硫酸酯酶</a:t>
            </a:r>
            <a:endParaRPr lang="zh-CN" altLang="fr-FR" sz="2200" b="1" dirty="0">
              <a:solidFill>
                <a:schemeClr val="tx2"/>
              </a:solidFill>
              <a:latin typeface="华文细黑" panose="02010600040101010101" pitchFamily="2" charset="-122"/>
              <a:ea typeface="华文细黑" panose="02010600040101010101" pitchFamily="2" charset="-122"/>
            </a:endParaRPr>
          </a:p>
          <a:p>
            <a:pPr marL="363538" indent="-363538">
              <a:spcBef>
                <a:spcPts val="1200"/>
              </a:spcBef>
              <a:buFont typeface="Wingdings" pitchFamily="2" charset="2"/>
              <a:buChar char="Ø"/>
              <a:defRPr/>
            </a:pPr>
            <a:r>
              <a:rPr lang="zh-CN" altLang="en-US" sz="2600" b="1" dirty="0">
                <a:latin typeface="微软雅黑" panose="020B0503020204020204" pitchFamily="34" charset="-122"/>
                <a:ea typeface="微软雅黑" panose="020B0503020204020204" pitchFamily="34" charset="-122"/>
              </a:rPr>
              <a:t>继发性膜性肾病</a:t>
            </a:r>
            <a:r>
              <a:rPr lang="zh-CN" altLang="fr-FR" sz="2200" b="1" dirty="0">
                <a:latin typeface="华文细黑" panose="02010600040101010101" pitchFamily="2" charset="-122"/>
                <a:ea typeface="华文细黑" panose="02010600040101010101" pitchFamily="2" charset="-122"/>
              </a:rPr>
              <a:t>：</a:t>
            </a:r>
            <a:r>
              <a:rPr lang="zh-CN" altLang="en-US" sz="2200" b="1" dirty="0">
                <a:solidFill>
                  <a:schemeClr val="tx2"/>
                </a:solidFill>
                <a:latin typeface="华文细黑" panose="02010600040101010101" pitchFamily="2" charset="-122"/>
                <a:ea typeface="华文细黑" panose="02010600040101010101" pitchFamily="2" charset="-122"/>
              </a:rPr>
              <a:t>乙肝病毒抗原</a:t>
            </a:r>
            <a:r>
              <a:rPr lang="zh-CN" altLang="fr-FR" sz="2200" b="1" dirty="0">
                <a:latin typeface="华文细黑" panose="02010600040101010101" pitchFamily="2" charset="-122"/>
                <a:ea typeface="华文细黑" panose="02010600040101010101" pitchFamily="2" charset="-122"/>
              </a:rPr>
              <a:t>，</a:t>
            </a:r>
            <a:r>
              <a:rPr lang="en-US" altLang="zh-CN" sz="2400" b="1" dirty="0">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2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EXT1/EXT2</a:t>
            </a:r>
            <a:r>
              <a:rPr lang="fr-FR" altLang="zh-CN" sz="2200" b="1" dirty="0">
                <a:solidFill>
                  <a:srgbClr val="C00000"/>
                </a:solidFill>
                <a:latin typeface="Times New Roman" panose="02020603050405020304" pitchFamily="18" charset="0"/>
                <a:ea typeface="华文细黑" panose="02010600040101010101" pitchFamily="2" charset="-122"/>
                <a:cs typeface="Times New Roman" panose="02020603050405020304" pitchFamily="18" charset="0"/>
              </a:rPr>
              <a:t> </a:t>
            </a:r>
            <a:r>
              <a:rPr lang="zh-CN" altLang="en-US" sz="2200" b="1" dirty="0">
                <a:latin typeface="Times New Roman" panose="02020603050405020304" pitchFamily="18" charset="0"/>
                <a:ea typeface="华文细黑" panose="02010600040101010101" pitchFamily="2" charset="-122"/>
                <a:cs typeface="Times New Roman" panose="02020603050405020304" pitchFamily="18" charset="0"/>
              </a:rPr>
              <a:t>（靶抗原 </a:t>
            </a:r>
            <a:r>
              <a:rPr lang="en-US" altLang="zh-CN" sz="2200" b="1" dirty="0">
                <a:latin typeface="Times New Roman" panose="02020603050405020304" pitchFamily="18" charset="0"/>
                <a:ea typeface="华文细黑" panose="02010600040101010101" pitchFamily="2" charset="-122"/>
                <a:cs typeface="Times New Roman" panose="02020603050405020304" pitchFamily="18" charset="0"/>
              </a:rPr>
              <a:t>or </a:t>
            </a:r>
            <a:r>
              <a:rPr lang="zh-CN" altLang="en-US" sz="2200" b="1" dirty="0">
                <a:latin typeface="Times New Roman" panose="02020603050405020304" pitchFamily="18" charset="0"/>
                <a:ea typeface="华文细黑" panose="02010600040101010101" pitchFamily="2" charset="-122"/>
                <a:cs typeface="Times New Roman" panose="02020603050405020304" pitchFamily="18" charset="0"/>
              </a:rPr>
              <a:t>生物标志蛋白）</a:t>
            </a:r>
            <a:r>
              <a:rPr lang="zh-CN" altLang="en-US" sz="2400" b="1" dirty="0">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200" b="1" dirty="0">
                <a:latin typeface="Times New Roman" panose="02020603050405020304" pitchFamily="18" charset="0"/>
                <a:ea typeface="华文细黑" panose="02010600040101010101" pitchFamily="2" charset="-122"/>
                <a:cs typeface="Times New Roman" panose="02020603050405020304" pitchFamily="18" charset="0"/>
              </a:rPr>
              <a:t>2019</a:t>
            </a:r>
            <a:r>
              <a:rPr lang="zh-CN" altLang="en-US" sz="2200" b="1" dirty="0">
                <a:latin typeface="Times New Roman" panose="02020603050405020304" pitchFamily="18" charset="0"/>
                <a:ea typeface="华文细黑" panose="02010600040101010101" pitchFamily="2" charset="-122"/>
                <a:cs typeface="Times New Roman" panose="02020603050405020304" pitchFamily="18" charset="0"/>
              </a:rPr>
              <a:t>年</a:t>
            </a:r>
            <a:r>
              <a:rPr lang="zh-CN" altLang="en-US" sz="2400" b="1" dirty="0">
                <a:latin typeface="Times New Roman" panose="02020603050405020304" pitchFamily="18" charset="0"/>
                <a:ea typeface="华文细黑" panose="02010600040101010101" pitchFamily="2" charset="-122"/>
                <a:cs typeface="Times New Roman" panose="02020603050405020304" pitchFamily="18" charset="0"/>
              </a:rPr>
              <a:t>）</a:t>
            </a:r>
            <a:r>
              <a:rPr lang="zh-CN" altLang="fr-FR" sz="2200" b="1" dirty="0">
                <a:latin typeface="华文细黑" panose="02010600040101010101" pitchFamily="2" charset="-122"/>
                <a:ea typeface="华文细黑" panose="02010600040101010101" pitchFamily="2" charset="-122"/>
              </a:rPr>
              <a:t>，</a:t>
            </a:r>
            <a:r>
              <a:rPr lang="fr-FR" altLang="zh-CN" sz="2200" b="1" dirty="0">
                <a:solidFill>
                  <a:schemeClr val="tx2"/>
                </a:solidFill>
                <a:latin typeface="Times New Roman" panose="02020603050405020304" pitchFamily="18" charset="0"/>
                <a:ea typeface="华文细黑" panose="02010600040101010101" pitchFamily="2" charset="-122"/>
                <a:cs typeface="Times New Roman" panose="02020603050405020304" pitchFamily="18" charset="0"/>
              </a:rPr>
              <a:t>THSD7A</a:t>
            </a:r>
            <a:r>
              <a:rPr lang="zh-CN" altLang="fr-FR" sz="2200" b="1" dirty="0">
                <a:latin typeface="华文细黑" panose="02010600040101010101" pitchFamily="2" charset="-122"/>
                <a:ea typeface="华文细黑" panose="02010600040101010101" pitchFamily="2" charset="-122"/>
              </a:rPr>
              <a:t> ，</a:t>
            </a:r>
            <a:r>
              <a:rPr lang="zh-CN" altLang="en-US" sz="2200" b="1" dirty="0">
                <a:solidFill>
                  <a:schemeClr val="tx2"/>
                </a:solidFill>
                <a:latin typeface="华文细黑" panose="02010600040101010101" pitchFamily="2" charset="-122"/>
                <a:ea typeface="华文细黑" panose="02010600040101010101" pitchFamily="2" charset="-122"/>
              </a:rPr>
              <a:t>其他待确定的抗原</a:t>
            </a:r>
            <a:endParaRPr lang="zh-CN" altLang="fr-FR" sz="2200" b="1" dirty="0">
              <a:solidFill>
                <a:schemeClr val="tx2"/>
              </a:solidFill>
              <a:latin typeface="华文细黑" panose="02010600040101010101" pitchFamily="2" charset="-122"/>
              <a:ea typeface="华文细黑" panose="02010600040101010101" pitchFamily="2" charset="-122"/>
            </a:endParaRPr>
          </a:p>
          <a:p>
            <a:pPr marL="363538" indent="-363538">
              <a:spcBef>
                <a:spcPts val="1200"/>
              </a:spcBef>
              <a:spcAft>
                <a:spcPts val="600"/>
              </a:spcAft>
              <a:buFont typeface="Wingdings" pitchFamily="2" charset="2"/>
              <a:buChar char="Ø"/>
              <a:defRPr/>
            </a:pPr>
            <a:r>
              <a:rPr lang="zh-CN" altLang="en-US" sz="2600" b="1" dirty="0">
                <a:latin typeface="微软雅黑" panose="020B0503020204020204" pitchFamily="34" charset="-122"/>
                <a:ea typeface="微软雅黑" panose="020B0503020204020204" pitchFamily="34" charset="-122"/>
              </a:rPr>
              <a:t>移植物膜性肾病</a:t>
            </a:r>
            <a:r>
              <a:rPr lang="zh-CN" altLang="fr-FR" sz="2600" b="1" dirty="0">
                <a:latin typeface="微软雅黑" panose="020B0503020204020204" pitchFamily="34" charset="-122"/>
                <a:ea typeface="微软雅黑" panose="020B0503020204020204" pitchFamily="34" charset="-122"/>
              </a:rPr>
              <a:t> </a:t>
            </a:r>
            <a:endParaRPr lang="fr-FR" altLang="zh-CN" sz="2600" b="1" dirty="0">
              <a:latin typeface="微软雅黑" panose="020B0503020204020204" pitchFamily="34" charset="-122"/>
              <a:ea typeface="微软雅黑" panose="020B0503020204020204" pitchFamily="34" charset="-122"/>
            </a:endParaRPr>
          </a:p>
          <a:p>
            <a:pPr marL="714375" indent="-350838">
              <a:spcBef>
                <a:spcPts val="0"/>
              </a:spcBef>
              <a:buFont typeface="Wingdings" panose="05000000000000000000" pitchFamily="2" charset="2"/>
              <a:buChar char="n"/>
              <a:tabLst>
                <a:tab pos="714375" algn="l"/>
              </a:tabLst>
              <a:defRPr/>
            </a:pPr>
            <a:r>
              <a:rPr lang="zh-CN" altLang="en-US" sz="2200" b="1" dirty="0">
                <a:latin typeface="华文细黑" panose="02010600040101010101" pitchFamily="2" charset="-122"/>
                <a:ea typeface="华文细黑" panose="02010600040101010101" pitchFamily="2" charset="-122"/>
              </a:rPr>
              <a:t>复发</a:t>
            </a:r>
            <a:r>
              <a:rPr lang="zh-CN" altLang="fr-FR" sz="2200" b="1" dirty="0">
                <a:latin typeface="华文细黑" panose="02010600040101010101" pitchFamily="2" charset="-122"/>
                <a:ea typeface="华文细黑" panose="02010600040101010101" pitchFamily="2" charset="-122"/>
              </a:rPr>
              <a:t>：</a:t>
            </a:r>
            <a:r>
              <a:rPr lang="fr-FR" altLang="zh-CN" sz="2200" b="1" dirty="0">
                <a:solidFill>
                  <a:schemeClr val="tx2"/>
                </a:solidFill>
                <a:latin typeface="Times New Roman" panose="02020603050405020304" pitchFamily="18" charset="0"/>
                <a:ea typeface="华文细黑" panose="02010600040101010101" pitchFamily="2" charset="-122"/>
                <a:cs typeface="Times New Roman" panose="02020603050405020304" pitchFamily="18" charset="0"/>
              </a:rPr>
              <a:t>PLA2R</a:t>
            </a:r>
            <a:r>
              <a:rPr lang="fr-FR" altLang="zh-CN" sz="2200" b="1" dirty="0">
                <a:solidFill>
                  <a:schemeClr val="tx2"/>
                </a:solidFill>
                <a:latin typeface="华文细黑" panose="02010600040101010101" pitchFamily="2" charset="-122"/>
                <a:ea typeface="华文细黑" panose="02010600040101010101" pitchFamily="2" charset="-122"/>
              </a:rPr>
              <a:t> (&gt; 50%)</a:t>
            </a:r>
            <a:r>
              <a:rPr lang="zh-CN" altLang="en-US" sz="2200" b="1" dirty="0">
                <a:solidFill>
                  <a:schemeClr val="tx2"/>
                </a:solidFill>
                <a:latin typeface="华文细黑" panose="02010600040101010101" pitchFamily="2" charset="-122"/>
                <a:ea typeface="华文细黑" panose="02010600040101010101" pitchFamily="2" charset="-122"/>
              </a:rPr>
              <a:t>；</a:t>
            </a:r>
            <a:r>
              <a:rPr lang="zh-CN" altLang="en-US" sz="2200" b="1" dirty="0">
                <a:latin typeface="华文细黑" panose="02010600040101010101" pitchFamily="2" charset="-122"/>
                <a:ea typeface="华文细黑" panose="02010600040101010101" pitchFamily="2" charset="-122"/>
              </a:rPr>
              <a:t>新发</a:t>
            </a:r>
            <a:r>
              <a:rPr lang="zh-CN" altLang="fr-FR" sz="2200" b="1" dirty="0">
                <a:latin typeface="华文细黑" panose="02010600040101010101" pitchFamily="2" charset="-122"/>
                <a:ea typeface="华文细黑" panose="02010600040101010101" pitchFamily="2" charset="-122"/>
              </a:rPr>
              <a:t>：</a:t>
            </a:r>
            <a:r>
              <a:rPr lang="zh-CN" altLang="en-US" sz="2200" b="1" dirty="0">
                <a:solidFill>
                  <a:schemeClr val="tx2"/>
                </a:solidFill>
                <a:latin typeface="华文细黑" panose="02010600040101010101" pitchFamily="2" charset="-122"/>
                <a:ea typeface="华文细黑" panose="02010600040101010101" pitchFamily="2" charset="-122"/>
              </a:rPr>
              <a:t>同种免疫</a:t>
            </a:r>
            <a:endParaRPr lang="zh-CN" altLang="fr-FR" sz="600" dirty="0">
              <a:solidFill>
                <a:schemeClr val="tx2"/>
              </a:solidFill>
              <a:latin typeface="华文细黑" panose="02010600040101010101" pitchFamily="2" charset="-122"/>
              <a:ea typeface="华文细黑" panose="02010600040101010101" pitchFamily="2" charset="-122"/>
            </a:endParaRPr>
          </a:p>
        </p:txBody>
      </p:sp>
      <p:pic>
        <p:nvPicPr>
          <p:cNvPr id="7" name="Picture 5" descr="j0195812">
            <a:extLst>
              <a:ext uri="{FF2B5EF4-FFF2-40B4-BE49-F238E27FC236}">
                <a16:creationId xmlns:a16="http://schemas.microsoft.com/office/drawing/2014/main" xmlns="" id="{F99AE9A6-8C83-4516-ACE9-DE50DA4DEA9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521454" y="5332507"/>
            <a:ext cx="1484935" cy="14215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右箭头 3"/>
          <p:cNvSpPr/>
          <p:nvPr/>
        </p:nvSpPr>
        <p:spPr>
          <a:xfrm>
            <a:off x="1047714" y="5143512"/>
            <a:ext cx="10382323" cy="484632"/>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285973" y="4857760"/>
            <a:ext cx="1219200"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2060"/>
                </a:solidFill>
              </a:rPr>
              <a:t>2012</a:t>
            </a:r>
            <a:endParaRPr lang="zh-CN" altLang="en-US" sz="2000" dirty="0">
              <a:solidFill>
                <a:srgbClr val="002060"/>
              </a:solidFill>
            </a:endParaRPr>
          </a:p>
        </p:txBody>
      </p:sp>
      <p:sp>
        <p:nvSpPr>
          <p:cNvPr id="8" name="椭圆 7"/>
          <p:cNvSpPr/>
          <p:nvPr/>
        </p:nvSpPr>
        <p:spPr>
          <a:xfrm>
            <a:off x="5333995" y="4857760"/>
            <a:ext cx="1219200"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2060"/>
                </a:solidFill>
              </a:rPr>
              <a:t>2012</a:t>
            </a:r>
            <a:endParaRPr lang="zh-CN" altLang="en-US" sz="2000" dirty="0">
              <a:solidFill>
                <a:srgbClr val="002060"/>
              </a:solidFill>
            </a:endParaRPr>
          </a:p>
        </p:txBody>
      </p:sp>
      <p:sp>
        <p:nvSpPr>
          <p:cNvPr id="9" name="椭圆 8"/>
          <p:cNvSpPr/>
          <p:nvPr/>
        </p:nvSpPr>
        <p:spPr>
          <a:xfrm>
            <a:off x="8382016" y="4857760"/>
            <a:ext cx="1219200"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solidFill>
                  <a:srgbClr val="002060"/>
                </a:solidFill>
              </a:rPr>
              <a:t>2013</a:t>
            </a:r>
            <a:endParaRPr lang="zh-CN" altLang="en-US" sz="2000" dirty="0">
              <a:solidFill>
                <a:srgbClr val="002060"/>
              </a:solidFill>
            </a:endParaRPr>
          </a:p>
        </p:txBody>
      </p:sp>
      <p:sp>
        <p:nvSpPr>
          <p:cNvPr id="13" name="圆角矩形标注 12"/>
          <p:cNvSpPr/>
          <p:nvPr/>
        </p:nvSpPr>
        <p:spPr>
          <a:xfrm>
            <a:off x="2400273" y="1533525"/>
            <a:ext cx="1733577" cy="1479418"/>
          </a:xfrm>
          <a:prstGeom prst="wedgeRoundRectCallout">
            <a:avLst>
              <a:gd name="adj1" fmla="val -21309"/>
              <a:gd name="adj2" fmla="val 169502"/>
              <a:gd name="adj3" fmla="val 16667"/>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dirty="0" smtClean="0">
                <a:solidFill>
                  <a:srgbClr val="002060"/>
                </a:solidFill>
              </a:rPr>
              <a:t>给予</a:t>
            </a:r>
            <a:r>
              <a:rPr lang="en-US" altLang="zh-CN" b="1" dirty="0" smtClean="0">
                <a:solidFill>
                  <a:srgbClr val="002060"/>
                </a:solidFill>
              </a:rPr>
              <a:t>ARB</a:t>
            </a:r>
            <a:r>
              <a:rPr lang="zh-CN" altLang="zh-CN" b="1" dirty="0" smtClean="0">
                <a:solidFill>
                  <a:srgbClr val="002060"/>
                </a:solidFill>
              </a:rPr>
              <a:t>和抗凝降脂治疗</a:t>
            </a:r>
            <a:r>
              <a:rPr lang="en-US" altLang="zh-CN" b="1" dirty="0" smtClean="0">
                <a:solidFill>
                  <a:srgbClr val="002060"/>
                </a:solidFill>
              </a:rPr>
              <a:t>6</a:t>
            </a:r>
            <a:r>
              <a:rPr lang="zh-CN" altLang="en-US" b="1" dirty="0" smtClean="0">
                <a:solidFill>
                  <a:srgbClr val="002060"/>
                </a:solidFill>
              </a:rPr>
              <a:t>个月</a:t>
            </a:r>
            <a:endParaRPr lang="zh-CN" altLang="en-US" dirty="0">
              <a:solidFill>
                <a:srgbClr val="002060"/>
              </a:solidFill>
            </a:endParaRPr>
          </a:p>
        </p:txBody>
      </p:sp>
      <p:sp>
        <p:nvSpPr>
          <p:cNvPr id="14" name="圆角矩形标注 13"/>
          <p:cNvSpPr/>
          <p:nvPr/>
        </p:nvSpPr>
        <p:spPr>
          <a:xfrm>
            <a:off x="5476869" y="1562100"/>
            <a:ext cx="1724031" cy="1541331"/>
          </a:xfrm>
          <a:prstGeom prst="wedgeRoundRectCallout">
            <a:avLst>
              <a:gd name="adj1" fmla="val -22197"/>
              <a:gd name="adj2" fmla="val 158085"/>
              <a:gd name="adj3" fmla="val 16667"/>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b="1" dirty="0" smtClean="0">
                <a:solidFill>
                  <a:srgbClr val="002060"/>
                </a:solidFill>
              </a:rPr>
              <a:t>他克莫司、雷公藤多甙片、强的松</a:t>
            </a:r>
            <a:r>
              <a:rPr lang="en-US" altLang="zh-CN" b="1" dirty="0" smtClean="0">
                <a:solidFill>
                  <a:srgbClr val="002060"/>
                </a:solidFill>
              </a:rPr>
              <a:t>6</a:t>
            </a:r>
            <a:r>
              <a:rPr lang="zh-CN" altLang="zh-CN" b="1" dirty="0" smtClean="0">
                <a:solidFill>
                  <a:srgbClr val="002060"/>
                </a:solidFill>
              </a:rPr>
              <a:t>片</a:t>
            </a:r>
            <a:endParaRPr lang="zh-CN" altLang="en-US" dirty="0">
              <a:solidFill>
                <a:srgbClr val="002060"/>
              </a:solidFill>
            </a:endParaRPr>
          </a:p>
        </p:txBody>
      </p:sp>
      <p:sp>
        <p:nvSpPr>
          <p:cNvPr id="15" name="圆角矩形标注 14"/>
          <p:cNvSpPr/>
          <p:nvPr/>
        </p:nvSpPr>
        <p:spPr>
          <a:xfrm>
            <a:off x="8420115" y="1600200"/>
            <a:ext cx="1885935" cy="1446081"/>
          </a:xfrm>
          <a:prstGeom prst="wedgeRoundRectCallout">
            <a:avLst>
              <a:gd name="adj1" fmla="val -21128"/>
              <a:gd name="adj2" fmla="val 168983"/>
              <a:gd name="adj3" fmla="val 16667"/>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rgbClr val="002060"/>
                </a:solidFill>
              </a:rPr>
              <a:t>发现</a:t>
            </a:r>
            <a:r>
              <a:rPr lang="zh-CN" altLang="zh-CN" b="1" dirty="0" smtClean="0">
                <a:solidFill>
                  <a:srgbClr val="002060"/>
                </a:solidFill>
              </a:rPr>
              <a:t>类固醇性糖尿病，口服降糖治疗，激素减量</a:t>
            </a:r>
            <a:endParaRPr lang="zh-CN" altLang="en-US" dirty="0">
              <a:solidFill>
                <a:srgbClr val="002060"/>
              </a:solidFill>
            </a:endParaRPr>
          </a:p>
        </p:txBody>
      </p:sp>
      <p:pic>
        <p:nvPicPr>
          <p:cNvPr id="16" name="Picture 3"/>
          <p:cNvPicPr>
            <a:picLocks noChangeAspect="1" noChangeArrowheads="1"/>
          </p:cNvPicPr>
          <p:nvPr/>
        </p:nvPicPr>
        <p:blipFill>
          <a:blip r:embed="rId2" cstate="print"/>
          <a:srcRect/>
          <a:stretch>
            <a:fillRect/>
          </a:stretch>
        </p:blipFill>
        <p:spPr bwMode="auto">
          <a:xfrm>
            <a:off x="10414000" y="0"/>
            <a:ext cx="1778000" cy="1333500"/>
          </a:xfrm>
          <a:prstGeom prst="rect">
            <a:avLst/>
          </a:prstGeom>
          <a:noFill/>
          <a:ln w="9525">
            <a:noFill/>
            <a:miter lim="800000"/>
            <a:headEnd/>
            <a:tailEnd/>
          </a:ln>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5"/>
          <p:cNvSpPr txBox="1"/>
          <p:nvPr/>
        </p:nvSpPr>
        <p:spPr>
          <a:xfrm>
            <a:off x="143934" y="1238251"/>
            <a:ext cx="11952817" cy="666786"/>
          </a:xfrm>
          <a:prstGeom prst="rect">
            <a:avLst/>
          </a:prstGeom>
          <a:noFill/>
        </p:spPr>
        <p:txBody>
          <a:bodyPr>
            <a:spAutoFit/>
          </a:bodyPr>
          <a:lstStyle/>
          <a:p>
            <a:pPr algn="ctr">
              <a:defRPr/>
            </a:pPr>
            <a:r>
              <a:rPr lang="zh-CN" altLang="en-US" sz="3733" b="1" kern="0" dirty="0">
                <a:solidFill>
                  <a:srgbClr val="002060"/>
                </a:solidFill>
                <a:latin typeface="Times New Roman" panose="02020603050405020304" pitchFamily="18" charset="0"/>
                <a:ea typeface="微软雅黑" panose="020B0503020204020204" charset="-122"/>
              </a:rPr>
              <a:t>膜性肾病</a:t>
            </a:r>
            <a:r>
              <a:rPr lang="en-US" altLang="zh-CN" sz="3733" b="1" kern="0" dirty="0">
                <a:solidFill>
                  <a:srgbClr val="002060"/>
                </a:solidFill>
                <a:latin typeface="Times New Roman" panose="02020603050405020304" pitchFamily="18" charset="0"/>
                <a:ea typeface="微软雅黑" panose="020B0503020204020204" charset="-122"/>
              </a:rPr>
              <a:t>(MN)</a:t>
            </a:r>
            <a:r>
              <a:rPr lang="zh-CN" altLang="en-US" sz="3733" b="1" kern="0" dirty="0">
                <a:solidFill>
                  <a:srgbClr val="002060"/>
                </a:solidFill>
                <a:latin typeface="Times New Roman" panose="02020603050405020304" pitchFamily="18" charset="0"/>
                <a:ea typeface="微软雅黑" panose="020B0503020204020204" charset="-122"/>
              </a:rPr>
              <a:t>：是导致成人肾病综合征常见的病因之一 </a:t>
            </a:r>
          </a:p>
        </p:txBody>
      </p:sp>
      <p:pic>
        <p:nvPicPr>
          <p:cNvPr id="488452" name="Picture 2" descr="https://timgsa.baidu.com/timg?image&amp;quality=80&amp;size=b9999_10000&amp;sec=1532515188425&amp;di=f8e539098be27348879be9f81aff21a2&amp;imgtype=0&amp;src=http%3A%2F%2Fpic25.photophoto.cn%2F20121204%2F0007019804643651_b.jpg"/>
          <p:cNvPicPr>
            <a:picLocks noChangeAspect="1" noChangeArrowheads="1"/>
          </p:cNvPicPr>
          <p:nvPr/>
        </p:nvPicPr>
        <p:blipFill>
          <a:blip r:embed="rId3" cstate="print"/>
          <a:srcRect/>
          <a:stretch>
            <a:fillRect/>
          </a:stretch>
        </p:blipFill>
        <p:spPr bwMode="auto">
          <a:xfrm>
            <a:off x="2095500" y="2821517"/>
            <a:ext cx="2700867" cy="2512483"/>
          </a:xfrm>
          <a:prstGeom prst="rect">
            <a:avLst/>
          </a:prstGeom>
          <a:noFill/>
          <a:ln w="9525">
            <a:noFill/>
            <a:miter lim="800000"/>
            <a:headEnd/>
            <a:tailEnd/>
          </a:ln>
        </p:spPr>
      </p:pic>
      <p:sp>
        <p:nvSpPr>
          <p:cNvPr id="488453" name="TextBox 3"/>
          <p:cNvSpPr txBox="1">
            <a:spLocks noChangeArrowheads="1"/>
          </p:cNvSpPr>
          <p:nvPr/>
        </p:nvSpPr>
        <p:spPr bwMode="auto">
          <a:xfrm>
            <a:off x="2734734" y="5291667"/>
            <a:ext cx="1729317" cy="830997"/>
          </a:xfrm>
          <a:prstGeom prst="rect">
            <a:avLst/>
          </a:prstGeom>
          <a:noFill/>
          <a:ln w="9525">
            <a:noFill/>
            <a:miter lim="800000"/>
          </a:ln>
        </p:spPr>
        <p:txBody>
          <a:bodyPr>
            <a:spAutoFit/>
          </a:bodyPr>
          <a:lstStyle/>
          <a:p>
            <a:r>
              <a:rPr lang="en-US" altLang="zh-CN" sz="4800" b="1">
                <a:solidFill>
                  <a:srgbClr val="002060"/>
                </a:solidFill>
                <a:latin typeface="Lucida Sans Unicode" panose="020B0602030504020204" pitchFamily="34" charset="0"/>
                <a:ea typeface="黑体" panose="02010609060101010101" pitchFamily="49" charset="-122"/>
              </a:rPr>
              <a:t>2</a:t>
            </a:r>
            <a:r>
              <a:rPr lang="zh-CN" altLang="en-US" sz="4800" b="1">
                <a:solidFill>
                  <a:srgbClr val="002060"/>
                </a:solidFill>
                <a:latin typeface="Lucida Sans Unicode" panose="020B0602030504020204" pitchFamily="34" charset="0"/>
                <a:ea typeface="黑体" panose="02010609060101010101" pitchFamily="49" charset="-122"/>
              </a:rPr>
              <a:t>：</a:t>
            </a:r>
            <a:r>
              <a:rPr lang="en-US" altLang="zh-CN" sz="4800" b="1">
                <a:solidFill>
                  <a:srgbClr val="002060"/>
                </a:solidFill>
                <a:latin typeface="Lucida Sans Unicode" panose="020B0602030504020204" pitchFamily="34" charset="0"/>
                <a:ea typeface="黑体" panose="02010609060101010101" pitchFamily="49" charset="-122"/>
              </a:rPr>
              <a:t>1</a:t>
            </a:r>
            <a:endParaRPr lang="zh-CN" altLang="en-US" sz="4800" b="1">
              <a:solidFill>
                <a:srgbClr val="002060"/>
              </a:solidFill>
              <a:latin typeface="Lucida Sans Unicode" panose="020B0602030504020204" pitchFamily="34" charset="0"/>
              <a:ea typeface="黑体" panose="02010609060101010101" pitchFamily="49" charset="-122"/>
            </a:endParaRPr>
          </a:p>
        </p:txBody>
      </p:sp>
      <p:sp>
        <p:nvSpPr>
          <p:cNvPr id="5" name="TextBox 4"/>
          <p:cNvSpPr txBox="1"/>
          <p:nvPr/>
        </p:nvSpPr>
        <p:spPr>
          <a:xfrm>
            <a:off x="5808134" y="2106084"/>
            <a:ext cx="4282017" cy="748988"/>
          </a:xfrm>
          <a:prstGeom prst="rect">
            <a:avLst/>
          </a:prstGeom>
          <a:noFill/>
          <a:ln w="31750">
            <a:solidFill>
              <a:srgbClr val="2F5395"/>
            </a:solidFill>
          </a:ln>
        </p:spPr>
        <p:txBody>
          <a:bodyPr>
            <a:spAutoFit/>
          </a:bodyPr>
          <a:lstStyle/>
          <a:p>
            <a:pPr algn="ctr">
              <a:defRPr/>
            </a:pPr>
            <a:r>
              <a:rPr lang="zh-CN" altLang="en-US" sz="4267" b="1" dirty="0">
                <a:solidFill>
                  <a:srgbClr val="002060"/>
                </a:solidFill>
                <a:latin typeface="+mn-ea"/>
              </a:rPr>
              <a:t>自然缓解</a:t>
            </a:r>
          </a:p>
        </p:txBody>
      </p:sp>
      <p:sp>
        <p:nvSpPr>
          <p:cNvPr id="7" name="TextBox 6"/>
          <p:cNvSpPr txBox="1"/>
          <p:nvPr/>
        </p:nvSpPr>
        <p:spPr>
          <a:xfrm>
            <a:off x="5808134" y="3486151"/>
            <a:ext cx="4282017" cy="1077218"/>
          </a:xfrm>
          <a:prstGeom prst="rect">
            <a:avLst/>
          </a:prstGeom>
          <a:noFill/>
          <a:ln w="31750">
            <a:solidFill>
              <a:srgbClr val="2F5395"/>
            </a:solidFill>
          </a:ln>
        </p:spPr>
        <p:txBody>
          <a:bodyPr>
            <a:spAutoFit/>
          </a:bodyPr>
          <a:lstStyle/>
          <a:p>
            <a:pPr algn="ctr">
              <a:defRPr/>
            </a:pPr>
            <a:r>
              <a:rPr lang="zh-CN" altLang="en-US" sz="3200" b="1" dirty="0">
                <a:solidFill>
                  <a:srgbClr val="002060"/>
                </a:solidFill>
                <a:latin typeface="+mn-ea"/>
              </a:rPr>
              <a:t>持续尿蛋白，</a:t>
            </a:r>
            <a:endParaRPr lang="en-US" altLang="zh-CN" sz="3200" b="1" dirty="0">
              <a:solidFill>
                <a:srgbClr val="002060"/>
              </a:solidFill>
              <a:latin typeface="+mn-ea"/>
            </a:endParaRPr>
          </a:p>
          <a:p>
            <a:pPr algn="ctr">
              <a:defRPr/>
            </a:pPr>
            <a:r>
              <a:rPr lang="zh-CN" altLang="en-US" sz="3200" b="1" dirty="0">
                <a:solidFill>
                  <a:srgbClr val="002060"/>
                </a:solidFill>
                <a:latin typeface="+mn-ea"/>
              </a:rPr>
              <a:t>肾功能稳定</a:t>
            </a:r>
          </a:p>
        </p:txBody>
      </p:sp>
      <p:sp>
        <p:nvSpPr>
          <p:cNvPr id="488456" name="TextBox 7"/>
          <p:cNvSpPr txBox="1">
            <a:spLocks noChangeArrowheads="1"/>
          </p:cNvSpPr>
          <p:nvPr/>
        </p:nvSpPr>
        <p:spPr bwMode="auto">
          <a:xfrm>
            <a:off x="5782734" y="4912785"/>
            <a:ext cx="4307417" cy="1159228"/>
          </a:xfrm>
          <a:prstGeom prst="rect">
            <a:avLst/>
          </a:prstGeom>
          <a:noFill/>
          <a:ln w="31750">
            <a:solidFill>
              <a:srgbClr val="2F5395"/>
            </a:solidFill>
            <a:miter lim="800000"/>
          </a:ln>
        </p:spPr>
        <p:txBody>
          <a:bodyPr>
            <a:spAutoFit/>
          </a:bodyPr>
          <a:lstStyle/>
          <a:p>
            <a:pPr algn="ctr"/>
            <a:r>
              <a:rPr lang="en-US" altLang="zh-CN" sz="3200" b="1">
                <a:solidFill>
                  <a:srgbClr val="002060"/>
                </a:solidFill>
                <a:latin typeface="Times New Roman" panose="02020603050405020304" pitchFamily="18" charset="0"/>
                <a:ea typeface="黑体" panose="02010609060101010101" pitchFamily="49" charset="-122"/>
              </a:rPr>
              <a:t>5-10</a:t>
            </a:r>
            <a:r>
              <a:rPr lang="zh-CN" altLang="en-US" sz="3200" b="1">
                <a:solidFill>
                  <a:srgbClr val="002060"/>
                </a:solidFill>
                <a:latin typeface="Times New Roman" panose="02020603050405020304" pitchFamily="18" charset="0"/>
                <a:ea typeface="黑体" panose="02010609060101010101" pitchFamily="49" charset="-122"/>
              </a:rPr>
              <a:t>年进展至</a:t>
            </a:r>
            <a:endParaRPr lang="en-US" altLang="zh-CN" sz="3200" b="1">
              <a:solidFill>
                <a:srgbClr val="002060"/>
              </a:solidFill>
              <a:latin typeface="Times New Roman" panose="02020603050405020304" pitchFamily="18" charset="0"/>
              <a:ea typeface="黑体" panose="02010609060101010101" pitchFamily="49" charset="-122"/>
            </a:endParaRPr>
          </a:p>
          <a:p>
            <a:pPr algn="ctr"/>
            <a:r>
              <a:rPr lang="zh-CN" altLang="en-US" sz="3200" b="1">
                <a:solidFill>
                  <a:srgbClr val="002060"/>
                </a:solidFill>
                <a:latin typeface="Times New Roman" panose="02020603050405020304" pitchFamily="18" charset="0"/>
                <a:ea typeface="黑体" panose="02010609060101010101" pitchFamily="49" charset="-122"/>
              </a:rPr>
              <a:t>终末期肾病</a:t>
            </a:r>
            <a:r>
              <a:rPr lang="en-US" altLang="zh-CN" sz="3200" b="1">
                <a:solidFill>
                  <a:srgbClr val="002060"/>
                </a:solidFill>
                <a:latin typeface="Times New Roman" panose="02020603050405020304" pitchFamily="18" charset="0"/>
                <a:ea typeface="黑体" panose="02010609060101010101" pitchFamily="49" charset="-122"/>
              </a:rPr>
              <a:t>(ESRD</a:t>
            </a:r>
            <a:r>
              <a:rPr lang="en-US" altLang="zh-CN" sz="3733" b="1">
                <a:solidFill>
                  <a:srgbClr val="002060"/>
                </a:solidFill>
                <a:latin typeface="Times New Roman" panose="02020603050405020304" pitchFamily="18" charset="0"/>
                <a:ea typeface="黑体" panose="02010609060101010101" pitchFamily="49" charset="-122"/>
              </a:rPr>
              <a:t>)</a:t>
            </a:r>
            <a:endParaRPr lang="zh-CN" altLang="en-US" sz="3733" b="1">
              <a:solidFill>
                <a:srgbClr val="002060"/>
              </a:solidFill>
              <a:latin typeface="Times New Roman" panose="02020603050405020304" pitchFamily="18" charset="0"/>
              <a:ea typeface="黑体" panose="02010609060101010101" pitchFamily="49" charset="-122"/>
            </a:endParaRPr>
          </a:p>
        </p:txBody>
      </p:sp>
      <p:sp>
        <p:nvSpPr>
          <p:cNvPr id="488457" name="TextBox 5"/>
          <p:cNvSpPr txBox="1">
            <a:spLocks noChangeArrowheads="1"/>
          </p:cNvSpPr>
          <p:nvPr/>
        </p:nvSpPr>
        <p:spPr bwMode="auto">
          <a:xfrm>
            <a:off x="772585" y="5399618"/>
            <a:ext cx="2084916" cy="584775"/>
          </a:xfrm>
          <a:prstGeom prst="rect">
            <a:avLst/>
          </a:prstGeom>
          <a:noFill/>
          <a:ln w="9525">
            <a:noFill/>
            <a:miter lim="800000"/>
          </a:ln>
        </p:spPr>
        <p:txBody>
          <a:bodyPr>
            <a:spAutoFit/>
          </a:bodyPr>
          <a:lstStyle/>
          <a:p>
            <a:r>
              <a:rPr lang="zh-CN" altLang="en-US" sz="3200" b="1">
                <a:solidFill>
                  <a:srgbClr val="002060"/>
                </a:solidFill>
                <a:latin typeface="Lucida Sans Unicode" panose="020B0602030504020204" pitchFamily="34" charset="0"/>
                <a:ea typeface="黑体" panose="02010609060101010101" pitchFamily="49" charset="-122"/>
              </a:rPr>
              <a:t>发病率：</a:t>
            </a:r>
          </a:p>
        </p:txBody>
      </p:sp>
      <p:cxnSp>
        <p:nvCxnSpPr>
          <p:cNvPr id="10" name="直接箭头连接符 9"/>
          <p:cNvCxnSpPr>
            <a:stCxn id="3074" idx="3"/>
            <a:endCxn id="5" idx="1"/>
          </p:cNvCxnSpPr>
          <p:nvPr/>
        </p:nvCxnSpPr>
        <p:spPr>
          <a:xfrm flipV="1">
            <a:off x="4796367" y="2480578"/>
            <a:ext cx="1011767" cy="1594007"/>
          </a:xfrm>
          <a:prstGeom prst="straightConnector1">
            <a:avLst/>
          </a:prstGeom>
          <a:ln w="38100">
            <a:solidFill>
              <a:srgbClr val="002060"/>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3074" idx="3"/>
            <a:endCxn id="7" idx="1"/>
          </p:cNvCxnSpPr>
          <p:nvPr/>
        </p:nvCxnSpPr>
        <p:spPr>
          <a:xfrm flipV="1">
            <a:off x="4796367" y="4024760"/>
            <a:ext cx="1011767" cy="54059"/>
          </a:xfrm>
          <a:prstGeom prst="straightConnector1">
            <a:avLst/>
          </a:prstGeom>
          <a:ln w="38100">
            <a:solidFill>
              <a:srgbClr val="412E92"/>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3074" idx="3"/>
            <a:endCxn id="488456" idx="1"/>
          </p:cNvCxnSpPr>
          <p:nvPr/>
        </p:nvCxnSpPr>
        <p:spPr>
          <a:xfrm>
            <a:off x="4796367" y="4076701"/>
            <a:ext cx="986367" cy="1415698"/>
          </a:xfrm>
          <a:prstGeom prst="straightConnector1">
            <a:avLst/>
          </a:prstGeom>
          <a:ln w="38100">
            <a:solidFill>
              <a:srgbClr val="412E92"/>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8462" name="TextBox 1"/>
          <p:cNvSpPr txBox="1">
            <a:spLocks noChangeArrowheads="1"/>
          </p:cNvSpPr>
          <p:nvPr/>
        </p:nvSpPr>
        <p:spPr bwMode="auto">
          <a:xfrm>
            <a:off x="10111318" y="2169584"/>
            <a:ext cx="814916" cy="584775"/>
          </a:xfrm>
          <a:prstGeom prst="rect">
            <a:avLst/>
          </a:prstGeom>
          <a:noFill/>
          <a:ln w="9525">
            <a:noFill/>
            <a:miter lim="800000"/>
          </a:ln>
        </p:spPr>
        <p:txBody>
          <a:bodyPr>
            <a:spAutoFit/>
          </a:bodyPr>
          <a:lstStyle/>
          <a:p>
            <a:r>
              <a:rPr lang="en-US" altLang="zh-CN"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1/3</a:t>
            </a:r>
            <a:endParaRPr lang="zh-CN" altLang="en-US"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88463" name="TextBox 14"/>
          <p:cNvSpPr txBox="1">
            <a:spLocks noChangeArrowheads="1"/>
          </p:cNvSpPr>
          <p:nvPr/>
        </p:nvSpPr>
        <p:spPr bwMode="auto">
          <a:xfrm>
            <a:off x="10113434" y="5128684"/>
            <a:ext cx="817033" cy="584775"/>
          </a:xfrm>
          <a:prstGeom prst="rect">
            <a:avLst/>
          </a:prstGeom>
          <a:noFill/>
          <a:ln w="9525">
            <a:noFill/>
            <a:miter lim="800000"/>
          </a:ln>
        </p:spPr>
        <p:txBody>
          <a:bodyPr>
            <a:spAutoFit/>
          </a:bodyPr>
          <a:lstStyle/>
          <a:p>
            <a:r>
              <a:rPr lang="en-US" altLang="zh-CN"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1/3</a:t>
            </a:r>
            <a:endParaRPr lang="zh-CN" altLang="en-US"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88464" name="TextBox 15"/>
          <p:cNvSpPr txBox="1">
            <a:spLocks noChangeArrowheads="1"/>
          </p:cNvSpPr>
          <p:nvPr/>
        </p:nvSpPr>
        <p:spPr bwMode="auto">
          <a:xfrm>
            <a:off x="10090151" y="3670300"/>
            <a:ext cx="814916" cy="584775"/>
          </a:xfrm>
          <a:prstGeom prst="rect">
            <a:avLst/>
          </a:prstGeom>
          <a:noFill/>
          <a:ln w="9525">
            <a:noFill/>
            <a:miter lim="800000"/>
          </a:ln>
        </p:spPr>
        <p:txBody>
          <a:bodyPr>
            <a:spAutoFit/>
          </a:bodyPr>
          <a:lstStyle/>
          <a:p>
            <a:r>
              <a:rPr lang="en-US" altLang="zh-CN"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1/3</a:t>
            </a:r>
            <a:endParaRPr lang="zh-CN" altLang="en-US"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09740" y="3074962"/>
            <a:ext cx="4172520" cy="708075"/>
            <a:chOff x="2322272" y="0"/>
            <a:chExt cx="4172520" cy="708075"/>
          </a:xfrm>
        </p:grpSpPr>
        <p:sp>
          <p:nvSpPr>
            <p:cNvPr id="3" name="五边形 2"/>
            <p:cNvSpPr/>
            <p:nvPr/>
          </p:nvSpPr>
          <p:spPr>
            <a:xfrm rot="10800000">
              <a:off x="2322272" y="0"/>
              <a:ext cx="4172520" cy="708075"/>
            </a:xfrm>
            <a:prstGeom prst="homePlate">
              <a:avLst/>
            </a:pr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五边形 4"/>
            <p:cNvSpPr/>
            <p:nvPr/>
          </p:nvSpPr>
          <p:spPr>
            <a:xfrm rot="21600000">
              <a:off x="2499293" y="0"/>
              <a:ext cx="3995499" cy="7080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241" tIns="114300" rIns="213360" bIns="114300" numCol="1" spcCol="1270" anchor="ctr" anchorCtr="0">
              <a:noAutofit/>
            </a:bodyPr>
            <a:lstStyle/>
            <a:p>
              <a:pPr lvl="0" algn="ctr" defTabSz="1333500">
                <a:lnSpc>
                  <a:spcPct val="90000"/>
                </a:lnSpc>
                <a:spcBef>
                  <a:spcPct val="0"/>
                </a:spcBef>
                <a:spcAft>
                  <a:spcPct val="35000"/>
                </a:spcAft>
              </a:pPr>
              <a:r>
                <a:rPr lang="zh-CN" altLang="en-US" sz="3000" b="1" kern="1200" dirty="0" smtClean="0">
                  <a:solidFill>
                    <a:srgbClr val="002060"/>
                  </a:solidFill>
                </a:rPr>
                <a:t>病因和发病机制</a:t>
              </a:r>
              <a:endParaRPr lang="zh-CN" altLang="en-US" sz="3000" b="1" kern="1200" dirty="0">
                <a:solidFill>
                  <a:srgbClr val="002060"/>
                </a:solidFill>
              </a:endParaRPr>
            </a:p>
          </p:txBody>
        </p:sp>
      </p:grpSp>
      <p:sp>
        <p:nvSpPr>
          <p:cNvPr id="5" name="椭圆 4"/>
          <p:cNvSpPr/>
          <p:nvPr/>
        </p:nvSpPr>
        <p:spPr>
          <a:xfrm>
            <a:off x="3836962" y="3065437"/>
            <a:ext cx="708075" cy="708075"/>
          </a:xfrm>
          <a:prstGeom prst="ellipse">
            <a:avLst/>
          </a:prstGeom>
          <a:solidFill>
            <a:srgbClr val="CBA2D6"/>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0499" name="组合 5"/>
          <p:cNvGrpSpPr/>
          <p:nvPr/>
        </p:nvGrpSpPr>
        <p:grpSpPr bwMode="auto">
          <a:xfrm>
            <a:off x="814917" y="2925234"/>
            <a:ext cx="9025467" cy="1899701"/>
            <a:chOff x="1187624" y="1556792"/>
            <a:chExt cx="6768752" cy="1899136"/>
          </a:xfrm>
        </p:grpSpPr>
        <p:sp>
          <p:nvSpPr>
            <p:cNvPr id="490503" name="TextBox 1"/>
            <p:cNvSpPr>
              <a:spLocks noChangeArrowheads="1"/>
            </p:cNvSpPr>
            <p:nvPr/>
          </p:nvSpPr>
          <p:spPr bwMode="auto">
            <a:xfrm>
              <a:off x="1187624" y="2088139"/>
              <a:ext cx="1944216" cy="828421"/>
            </a:xfrm>
            <a:prstGeom prst="roundRect">
              <a:avLst>
                <a:gd name="adj" fmla="val 16667"/>
              </a:avLst>
            </a:prstGeom>
            <a:noFill/>
            <a:ln w="28575">
              <a:solidFill>
                <a:srgbClr val="002060"/>
              </a:solidFill>
              <a:round/>
            </a:ln>
          </p:spPr>
          <p:txBody>
            <a:bodyPr>
              <a:spAutoFit/>
            </a:bodyPr>
            <a:lstStyle/>
            <a:p>
              <a:r>
                <a:rPr lang="en-US" altLang="zh-CN" sz="4267" b="1">
                  <a:solidFill>
                    <a:srgbClr val="2F5395"/>
                  </a:solidFill>
                  <a:latin typeface="Lucida Sans Unicode" panose="020B0602030504020204" pitchFamily="34" charset="0"/>
                  <a:ea typeface="黑体" panose="02010609060101010101" pitchFamily="49" charset="-122"/>
                </a:rPr>
                <a:t>    </a:t>
              </a:r>
              <a:r>
                <a:rPr lang="en-US" altLang="zh-CN" sz="4267" b="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MN</a:t>
              </a:r>
              <a:endParaRPr lang="zh-CN" altLang="en-US" sz="4267" b="1">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TextBox 2"/>
            <p:cNvSpPr txBox="1"/>
            <p:nvPr/>
          </p:nvSpPr>
          <p:spPr>
            <a:xfrm>
              <a:off x="3571926" y="1556792"/>
              <a:ext cx="4384450" cy="828421"/>
            </a:xfrm>
            <a:prstGeom prst="roundRect">
              <a:avLst/>
            </a:prstGeom>
            <a:noFill/>
            <a:ln w="28575">
              <a:solidFill>
                <a:srgbClr val="002060"/>
              </a:solidFill>
            </a:ln>
          </p:spPr>
          <p:txBody>
            <a:bodyPr>
              <a:spAutoFit/>
            </a:bodyPr>
            <a:lstStyle/>
            <a:p>
              <a:pPr>
                <a:defRPr/>
              </a:pPr>
              <a:r>
                <a:rPr lang="zh-CN" altLang="en-US" sz="4267" b="1" dirty="0">
                  <a:solidFill>
                    <a:srgbClr val="002060"/>
                  </a:solidFill>
                  <a:latin typeface="+mn-ea"/>
                </a:rPr>
                <a:t>特发性膜性肾病</a:t>
              </a:r>
              <a:r>
                <a:rPr lang="en-US" altLang="zh-CN" sz="4267" b="1" dirty="0">
                  <a:solidFill>
                    <a:srgbClr val="002060"/>
                  </a:solidFill>
                  <a:latin typeface="Times New Roman" panose="02020603050405020304" pitchFamily="18" charset="0"/>
                  <a:ea typeface="宋体" panose="02010600030101010101" pitchFamily="2" charset="-122"/>
                </a:rPr>
                <a:t>(IMN)</a:t>
              </a:r>
              <a:endParaRPr lang="zh-CN" altLang="en-US" sz="4267" b="1" dirty="0">
                <a:solidFill>
                  <a:srgbClr val="002060"/>
                </a:solidFill>
                <a:latin typeface="Times New Roman" panose="02020603050405020304" pitchFamily="18" charset="0"/>
                <a:ea typeface="宋体" panose="02010600030101010101" pitchFamily="2" charset="-122"/>
              </a:endParaRPr>
            </a:p>
          </p:txBody>
        </p:sp>
        <p:sp>
          <p:nvSpPr>
            <p:cNvPr id="4" name="TextBox 3"/>
            <p:cNvSpPr txBox="1"/>
            <p:nvPr/>
          </p:nvSpPr>
          <p:spPr>
            <a:xfrm>
              <a:off x="3571926" y="2627507"/>
              <a:ext cx="4384450" cy="828421"/>
            </a:xfrm>
            <a:prstGeom prst="roundRect">
              <a:avLst/>
            </a:prstGeom>
            <a:noFill/>
            <a:ln w="28575">
              <a:solidFill>
                <a:srgbClr val="002060"/>
              </a:solidFill>
            </a:ln>
          </p:spPr>
          <p:txBody>
            <a:bodyPr>
              <a:spAutoFit/>
            </a:bodyPr>
            <a:lstStyle/>
            <a:p>
              <a:pPr>
                <a:defRPr/>
              </a:pPr>
              <a:r>
                <a:rPr lang="zh-CN" altLang="en-US" sz="4267" b="1" dirty="0">
                  <a:solidFill>
                    <a:srgbClr val="002060"/>
                  </a:solidFill>
                  <a:latin typeface="+mn-ea"/>
                </a:rPr>
                <a:t>继发性膜性肾病</a:t>
              </a:r>
              <a:r>
                <a:rPr lang="en-US" altLang="zh-CN" sz="4267" b="1" dirty="0">
                  <a:solidFill>
                    <a:srgbClr val="002060"/>
                  </a:solidFill>
                  <a:latin typeface="Times New Roman" panose="02020603050405020304" pitchFamily="18" charset="0"/>
                  <a:ea typeface="宋体" panose="02010600030101010101" pitchFamily="2" charset="-122"/>
                </a:rPr>
                <a:t>(SMN)</a:t>
              </a:r>
              <a:endParaRPr lang="zh-CN" altLang="en-US" sz="4267" b="1" dirty="0">
                <a:solidFill>
                  <a:srgbClr val="002060"/>
                </a:solidFill>
                <a:latin typeface="Times New Roman" panose="02020603050405020304" pitchFamily="18" charset="0"/>
                <a:ea typeface="宋体" panose="02010600030101010101" pitchFamily="2" charset="-122"/>
              </a:endParaRPr>
            </a:p>
          </p:txBody>
        </p:sp>
        <p:sp>
          <p:nvSpPr>
            <p:cNvPr id="5" name="左大括号 4"/>
            <p:cNvSpPr/>
            <p:nvPr/>
          </p:nvSpPr>
          <p:spPr>
            <a:xfrm>
              <a:off x="3132211" y="1836109"/>
              <a:ext cx="439715" cy="1089760"/>
            </a:xfrm>
            <a:prstGeom prst="lef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sz="2400">
                <a:solidFill>
                  <a:srgbClr val="2F5395"/>
                </a:solidFill>
              </a:endParaRPr>
            </a:p>
          </p:txBody>
        </p:sp>
      </p:grpSp>
      <p:sp>
        <p:nvSpPr>
          <p:cNvPr id="7" name="文本框 15"/>
          <p:cNvSpPr txBox="1"/>
          <p:nvPr/>
        </p:nvSpPr>
        <p:spPr>
          <a:xfrm>
            <a:off x="143934" y="1536701"/>
            <a:ext cx="5808133" cy="666786"/>
          </a:xfrm>
          <a:prstGeom prst="rect">
            <a:avLst/>
          </a:prstGeom>
          <a:noFill/>
        </p:spPr>
        <p:txBody>
          <a:bodyPr>
            <a:spAutoFit/>
          </a:bodyPr>
          <a:lstStyle/>
          <a:p>
            <a:pPr algn="ctr">
              <a:defRPr/>
            </a:pPr>
            <a:r>
              <a:rPr lang="en-US" altLang="zh-CN" sz="3733" b="1" kern="0" dirty="0">
                <a:solidFill>
                  <a:srgbClr val="002060"/>
                </a:solidFill>
                <a:latin typeface="Times New Roman" panose="02020603050405020304" pitchFamily="18" charset="0"/>
                <a:ea typeface="微软雅黑" panose="020B0503020204020204" charset="-122"/>
              </a:rPr>
              <a:t>MN</a:t>
            </a:r>
            <a:r>
              <a:rPr lang="zh-CN" altLang="en-US" sz="3733" b="1" kern="0" dirty="0">
                <a:solidFill>
                  <a:srgbClr val="002060"/>
                </a:solidFill>
                <a:latin typeface="Times New Roman" panose="02020603050405020304" pitchFamily="18" charset="0"/>
                <a:ea typeface="微软雅黑" panose="020B0503020204020204" charset="-122"/>
              </a:rPr>
              <a:t>根据发病机制分类</a:t>
            </a:r>
          </a:p>
        </p:txBody>
      </p:sp>
      <p:sp>
        <p:nvSpPr>
          <p:cNvPr id="490501" name="TextBox 8"/>
          <p:cNvSpPr txBox="1">
            <a:spLocks noChangeArrowheads="1"/>
          </p:cNvSpPr>
          <p:nvPr/>
        </p:nvSpPr>
        <p:spPr bwMode="auto">
          <a:xfrm>
            <a:off x="10111318" y="3018367"/>
            <a:ext cx="814916" cy="584775"/>
          </a:xfrm>
          <a:prstGeom prst="rect">
            <a:avLst/>
          </a:prstGeom>
          <a:noFill/>
          <a:ln w="9525">
            <a:noFill/>
            <a:miter lim="800000"/>
          </a:ln>
        </p:spPr>
        <p:txBody>
          <a:bodyPr>
            <a:spAutoFit/>
          </a:bodyPr>
          <a:lstStyle/>
          <a:p>
            <a:r>
              <a:rPr lang="en-US" altLang="zh-CN"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2/3</a:t>
            </a:r>
            <a:endParaRPr lang="zh-CN" altLang="en-US"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90502" name="TextBox 9"/>
          <p:cNvSpPr txBox="1">
            <a:spLocks noChangeArrowheads="1"/>
          </p:cNvSpPr>
          <p:nvPr/>
        </p:nvSpPr>
        <p:spPr bwMode="auto">
          <a:xfrm>
            <a:off x="10111318" y="4089400"/>
            <a:ext cx="814916" cy="584775"/>
          </a:xfrm>
          <a:prstGeom prst="rect">
            <a:avLst/>
          </a:prstGeom>
          <a:noFill/>
          <a:ln w="9525">
            <a:noFill/>
            <a:miter lim="800000"/>
          </a:ln>
        </p:spPr>
        <p:txBody>
          <a:bodyPr>
            <a:spAutoFit/>
          </a:bodyPr>
          <a:lstStyle/>
          <a:p>
            <a:r>
              <a:rPr lang="en-US" altLang="zh-CN"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rPr>
              <a:t>1/3</a:t>
            </a:r>
            <a:endParaRPr lang="zh-CN" altLang="en-US" sz="3200" b="1">
              <a:solidFill>
                <a:srgbClr val="002060"/>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23" name="组合 38"/>
          <p:cNvGrpSpPr/>
          <p:nvPr/>
        </p:nvGrpSpPr>
        <p:grpSpPr bwMode="auto">
          <a:xfrm>
            <a:off x="1678517" y="1051984"/>
            <a:ext cx="8633883" cy="3858683"/>
            <a:chOff x="755576" y="902208"/>
            <a:chExt cx="6474352" cy="3856881"/>
          </a:xfrm>
        </p:grpSpPr>
        <p:sp>
          <p:nvSpPr>
            <p:cNvPr id="13" name="椭圆 12"/>
            <p:cNvSpPr/>
            <p:nvPr/>
          </p:nvSpPr>
          <p:spPr>
            <a:xfrm>
              <a:off x="2195202" y="1412086"/>
              <a:ext cx="3566529" cy="2737688"/>
            </a:xfrm>
            <a:prstGeom prst="ellipse">
              <a:avLst/>
            </a:prstGeom>
            <a:noFill/>
            <a:ln w="38100">
              <a:solidFill>
                <a:srgbClr val="412E9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
          <p:nvSpPr>
            <p:cNvPr id="3" name="椭圆 2"/>
            <p:cNvSpPr/>
            <p:nvPr/>
          </p:nvSpPr>
          <p:spPr>
            <a:xfrm>
              <a:off x="3051008" y="2060848"/>
              <a:ext cx="2016224" cy="1440160"/>
            </a:xfrm>
            <a:prstGeom prst="ellipse">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4800" b="1" dirty="0">
                  <a:solidFill>
                    <a:srgbClr val="C00000"/>
                  </a:solidFill>
                  <a:latin typeface="Times New Roman" panose="02020603050405020304" pitchFamily="18" charset="0"/>
                  <a:cs typeface="Times New Roman" panose="02020603050405020304" pitchFamily="18" charset="0"/>
                </a:rPr>
                <a:t>SMN</a:t>
              </a:r>
              <a:endParaRPr lang="zh-CN" altLang="en-US" sz="4800" b="1" dirty="0">
                <a:solidFill>
                  <a:srgbClr val="C00000"/>
                </a:solidFill>
                <a:latin typeface="Times New Roman" panose="02020603050405020304" pitchFamily="18" charset="0"/>
                <a:cs typeface="Times New Roman" panose="02020603050405020304" pitchFamily="18" charset="0"/>
              </a:endParaRPr>
            </a:p>
          </p:txBody>
        </p:sp>
        <p:sp>
          <p:nvSpPr>
            <p:cNvPr id="6" name="椭圆 5"/>
            <p:cNvSpPr/>
            <p:nvPr/>
          </p:nvSpPr>
          <p:spPr>
            <a:xfrm>
              <a:off x="2085348" y="3822985"/>
              <a:ext cx="1872208" cy="93610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bIns="0" anchor="ctr"/>
            <a:lstStyle/>
            <a:p>
              <a:pPr algn="ctr">
                <a:defRPr/>
              </a:pPr>
              <a:r>
                <a:rPr lang="zh-CN" altLang="en-US" sz="2133" b="1" dirty="0">
                  <a:solidFill>
                    <a:srgbClr val="412E92"/>
                  </a:solidFill>
                </a:rPr>
                <a:t>免疫性疾病：系统性红斑狼疮</a:t>
              </a:r>
            </a:p>
          </p:txBody>
        </p:sp>
        <p:sp>
          <p:nvSpPr>
            <p:cNvPr id="7" name="椭圆 6"/>
            <p:cNvSpPr/>
            <p:nvPr/>
          </p:nvSpPr>
          <p:spPr>
            <a:xfrm>
              <a:off x="755576" y="2353997"/>
              <a:ext cx="1872208" cy="93610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0" tIns="0" rIns="0" bIns="0" anchor="ctr"/>
            <a:lstStyle/>
            <a:p>
              <a:pPr>
                <a:defRPr/>
              </a:pPr>
              <a:r>
                <a:rPr lang="zh-CN" altLang="en-US" sz="2133" b="1" dirty="0">
                  <a:solidFill>
                    <a:srgbClr val="412E92"/>
                  </a:solidFill>
                </a:rPr>
                <a:t>感染或寄生虫</a:t>
              </a:r>
              <a:r>
                <a:rPr lang="zh-CN" altLang="en-US" sz="2133" b="1" dirty="0" smtClean="0">
                  <a:solidFill>
                    <a:srgbClr val="412E92"/>
                  </a:solidFill>
                </a:rPr>
                <a:t>：乙肝</a:t>
              </a:r>
              <a:r>
                <a:rPr lang="zh-CN" altLang="en-US" sz="2133" b="1" dirty="0">
                  <a:solidFill>
                    <a:srgbClr val="412E92"/>
                  </a:solidFill>
                </a:rPr>
                <a:t>病毒</a:t>
              </a:r>
              <a:endParaRPr lang="zh-CN" altLang="en-US" sz="2667" b="1" dirty="0">
                <a:solidFill>
                  <a:srgbClr val="412E92"/>
                </a:solidFill>
              </a:endParaRPr>
            </a:p>
          </p:txBody>
        </p:sp>
        <p:sp>
          <p:nvSpPr>
            <p:cNvPr id="8" name="椭圆 7"/>
            <p:cNvSpPr/>
            <p:nvPr/>
          </p:nvSpPr>
          <p:spPr>
            <a:xfrm>
              <a:off x="2014253" y="1026164"/>
              <a:ext cx="1861043" cy="93610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bIns="0" anchor="ctr"/>
            <a:lstStyle/>
            <a:p>
              <a:pPr>
                <a:defRPr/>
              </a:pPr>
              <a:r>
                <a:rPr lang="zh-CN" altLang="en-US" sz="2133" b="1" dirty="0">
                  <a:solidFill>
                    <a:srgbClr val="412E92"/>
                  </a:solidFill>
                </a:rPr>
                <a:t>毒素、药物</a:t>
              </a:r>
              <a:r>
                <a:rPr lang="zh-CN" altLang="en-US" sz="2133" b="1" dirty="0" smtClean="0">
                  <a:solidFill>
                    <a:srgbClr val="412E92"/>
                  </a:solidFill>
                </a:rPr>
                <a:t>：汞</a:t>
              </a:r>
              <a:r>
                <a:rPr lang="zh-CN" altLang="en-US" sz="2133" b="1" dirty="0">
                  <a:solidFill>
                    <a:srgbClr val="412E92"/>
                  </a:solidFill>
                </a:rPr>
                <a:t>、青霉胺</a:t>
              </a:r>
            </a:p>
          </p:txBody>
        </p:sp>
        <p:sp>
          <p:nvSpPr>
            <p:cNvPr id="9" name="椭圆 8"/>
            <p:cNvSpPr/>
            <p:nvPr/>
          </p:nvSpPr>
          <p:spPr>
            <a:xfrm>
              <a:off x="4421616" y="902208"/>
              <a:ext cx="1872208" cy="93610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bIns="0" anchor="ctr"/>
            <a:lstStyle/>
            <a:p>
              <a:pPr algn="ctr">
                <a:defRPr/>
              </a:pPr>
              <a:r>
                <a:rPr lang="zh-CN" altLang="en-US" sz="2667" b="1" dirty="0">
                  <a:solidFill>
                    <a:srgbClr val="412E92"/>
                  </a:solidFill>
                </a:rPr>
                <a:t>肾移植</a:t>
              </a:r>
            </a:p>
          </p:txBody>
        </p:sp>
        <p:sp>
          <p:nvSpPr>
            <p:cNvPr id="10" name="椭圆 9"/>
            <p:cNvSpPr/>
            <p:nvPr/>
          </p:nvSpPr>
          <p:spPr>
            <a:xfrm>
              <a:off x="5357720" y="2214296"/>
              <a:ext cx="1872208" cy="93610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bIns="0" anchor="ctr"/>
            <a:lstStyle/>
            <a:p>
              <a:pPr algn="ctr">
                <a:defRPr/>
              </a:pPr>
              <a:r>
                <a:rPr lang="zh-CN" altLang="en-US" sz="2667" b="1" dirty="0">
                  <a:solidFill>
                    <a:srgbClr val="412E92"/>
                  </a:solidFill>
                </a:rPr>
                <a:t>肿瘤</a:t>
              </a:r>
            </a:p>
          </p:txBody>
        </p:sp>
        <p:sp>
          <p:nvSpPr>
            <p:cNvPr id="11" name="椭圆 10"/>
            <p:cNvSpPr/>
            <p:nvPr/>
          </p:nvSpPr>
          <p:spPr>
            <a:xfrm>
              <a:off x="4716281" y="3573016"/>
              <a:ext cx="1872208" cy="93610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bIns="0" anchor="ctr"/>
            <a:lstStyle/>
            <a:p>
              <a:pPr algn="ctr">
                <a:defRPr/>
              </a:pPr>
              <a:r>
                <a:rPr lang="zh-CN" altLang="en-US" sz="2667" b="1" dirty="0">
                  <a:solidFill>
                    <a:srgbClr val="412E92"/>
                  </a:solidFill>
                </a:rPr>
                <a:t>其他</a:t>
              </a:r>
            </a:p>
          </p:txBody>
        </p:sp>
        <p:cxnSp>
          <p:nvCxnSpPr>
            <p:cNvPr id="15" name="直接连接符 14"/>
            <p:cNvCxnSpPr/>
            <p:nvPr/>
          </p:nvCxnSpPr>
          <p:spPr>
            <a:xfrm>
              <a:off x="3282462" y="1973798"/>
              <a:ext cx="63490" cy="297252"/>
            </a:xfrm>
            <a:prstGeom prst="line">
              <a:avLst/>
            </a:prstGeom>
            <a:ln w="38100">
              <a:solidFill>
                <a:srgbClr val="412E9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539556" y="1701934"/>
              <a:ext cx="155550" cy="433713"/>
            </a:xfrm>
            <a:prstGeom prst="line">
              <a:avLst/>
            </a:prstGeom>
            <a:ln w="38100">
              <a:solidFill>
                <a:srgbClr val="412E9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646772" y="2906812"/>
              <a:ext cx="414270" cy="19041"/>
            </a:xfrm>
            <a:prstGeom prst="line">
              <a:avLst/>
            </a:prstGeom>
            <a:ln w="38100">
              <a:solidFill>
                <a:srgbClr val="412E9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3684034" y="3497087"/>
              <a:ext cx="112694" cy="462278"/>
            </a:xfrm>
            <a:prstGeom prst="line">
              <a:avLst/>
            </a:prstGeom>
            <a:ln w="38100">
              <a:solidFill>
                <a:srgbClr val="412E9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060964" y="2681493"/>
              <a:ext cx="296021" cy="6347"/>
            </a:xfrm>
            <a:prstGeom prst="line">
              <a:avLst/>
            </a:prstGeom>
            <a:ln w="38100">
              <a:solidFill>
                <a:srgbClr val="412E9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0" idx="1"/>
              <a:endCxn id="0" idx="5"/>
            </p:cNvCxnSpPr>
            <p:nvPr/>
          </p:nvCxnSpPr>
          <p:spPr>
            <a:xfrm flipH="1" flipV="1">
              <a:off x="4771294" y="3290808"/>
              <a:ext cx="219039" cy="418904"/>
            </a:xfrm>
            <a:prstGeom prst="line">
              <a:avLst/>
            </a:prstGeom>
            <a:ln w="38100">
              <a:solidFill>
                <a:srgbClr val="412E92"/>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491524" name="组合 44"/>
          <p:cNvGrpSpPr/>
          <p:nvPr/>
        </p:nvGrpSpPr>
        <p:grpSpPr bwMode="auto">
          <a:xfrm>
            <a:off x="1951568" y="4993217"/>
            <a:ext cx="7190318" cy="1441451"/>
            <a:chOff x="1223004" y="4922135"/>
            <a:chExt cx="5393720" cy="1440160"/>
          </a:xfrm>
        </p:grpSpPr>
        <p:sp>
          <p:nvSpPr>
            <p:cNvPr id="40" name="椭圆 39"/>
            <p:cNvSpPr/>
            <p:nvPr/>
          </p:nvSpPr>
          <p:spPr>
            <a:xfrm>
              <a:off x="1223004" y="4922135"/>
              <a:ext cx="2016224" cy="1440160"/>
            </a:xfrm>
            <a:prstGeom prst="ellipse">
              <a:avLst/>
            </a:prstGeom>
            <a:ln>
              <a:noFill/>
            </a:ln>
            <a:effectLst/>
            <a:scene3d>
              <a:camera prst="orthographicFront">
                <a:rot lat="0" lon="0" rev="0"/>
              </a:camera>
              <a:lightRig rig="contrasting" dir="t">
                <a:rot lat="0" lon="0" rev="7800000"/>
              </a:lightRig>
            </a:scene3d>
            <a:sp3d>
              <a:bevelT w="139700" h="1397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ltLang="zh-CN" sz="4800" b="1" dirty="0">
                  <a:solidFill>
                    <a:srgbClr val="C00000"/>
                  </a:solidFill>
                  <a:latin typeface="Times New Roman" panose="02020603050405020304" pitchFamily="18" charset="0"/>
                  <a:cs typeface="Times New Roman" panose="02020603050405020304" pitchFamily="18" charset="0"/>
                </a:rPr>
                <a:t>IMN</a:t>
              </a:r>
              <a:endParaRPr lang="zh-CN" altLang="en-US" sz="4800" b="1" dirty="0">
                <a:solidFill>
                  <a:srgbClr val="C00000"/>
                </a:solidFill>
                <a:latin typeface="Times New Roman" panose="02020603050405020304" pitchFamily="18" charset="0"/>
                <a:cs typeface="Times New Roman" panose="02020603050405020304" pitchFamily="18" charset="0"/>
              </a:endParaRPr>
            </a:p>
          </p:txBody>
        </p:sp>
        <p:sp>
          <p:nvSpPr>
            <p:cNvPr id="41" name="椭圆 40"/>
            <p:cNvSpPr/>
            <p:nvPr/>
          </p:nvSpPr>
          <p:spPr>
            <a:xfrm>
              <a:off x="4744516" y="5193196"/>
              <a:ext cx="1872208" cy="93610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bIns="0" anchor="ctr"/>
            <a:lstStyle/>
            <a:p>
              <a:pPr algn="ctr">
                <a:defRPr/>
              </a:pPr>
              <a:r>
                <a:rPr lang="en-US" altLang="zh-CN" sz="4267" b="1" dirty="0">
                  <a:solidFill>
                    <a:srgbClr val="412E92"/>
                  </a:solidFill>
                </a:rPr>
                <a:t>?</a:t>
              </a:r>
              <a:endParaRPr lang="zh-CN" altLang="en-US" sz="4267" b="1" dirty="0">
                <a:solidFill>
                  <a:srgbClr val="412E92"/>
                </a:solidFill>
              </a:endParaRPr>
            </a:p>
          </p:txBody>
        </p:sp>
      </p:grpSp>
      <p:cxnSp>
        <p:nvCxnSpPr>
          <p:cNvPr id="43" name="直接连接符 42"/>
          <p:cNvCxnSpPr/>
          <p:nvPr/>
        </p:nvCxnSpPr>
        <p:spPr>
          <a:xfrm>
            <a:off x="4667250" y="5715000"/>
            <a:ext cx="1979084" cy="19051"/>
          </a:xfrm>
          <a:prstGeom prst="line">
            <a:avLst/>
          </a:prstGeom>
          <a:ln w="38100">
            <a:solidFill>
              <a:srgbClr val="412E92"/>
            </a:solidFill>
          </a:ln>
        </p:spPr>
        <p:style>
          <a:lnRef idx="1">
            <a:schemeClr val="accent1"/>
          </a:lnRef>
          <a:fillRef idx="0">
            <a:schemeClr val="accent1"/>
          </a:fillRef>
          <a:effectRef idx="0">
            <a:schemeClr val="accent1"/>
          </a:effectRef>
          <a:fontRef idx="minor">
            <a:schemeClr val="tx1"/>
          </a:fontRef>
        </p:style>
      </p:cxnSp>
      <p:sp>
        <p:nvSpPr>
          <p:cNvPr id="491527" name="TextBox 21"/>
          <p:cNvSpPr txBox="1">
            <a:spLocks noChangeArrowheads="1"/>
          </p:cNvSpPr>
          <p:nvPr/>
        </p:nvSpPr>
        <p:spPr bwMode="auto">
          <a:xfrm>
            <a:off x="239185" y="1071033"/>
            <a:ext cx="8257116" cy="666786"/>
          </a:xfrm>
          <a:prstGeom prst="rect">
            <a:avLst/>
          </a:prstGeom>
          <a:noFill/>
          <a:ln w="9525">
            <a:noFill/>
            <a:miter lim="800000"/>
          </a:ln>
        </p:spPr>
        <p:txBody>
          <a:bodyPr>
            <a:spAutoFit/>
          </a:bodyPr>
          <a:lstStyle/>
          <a:p>
            <a:r>
              <a:rPr lang="en-US" altLang="zh-CN" sz="3733" b="1">
                <a:solidFill>
                  <a:srgbClr val="002060"/>
                </a:solidFill>
                <a:latin typeface="Times New Roman" panose="02020603050405020304" pitchFamily="18" charset="0"/>
                <a:ea typeface="微软雅黑" panose="020B0503020204020204" charset="-122"/>
                <a:cs typeface="微软雅黑" panose="020B0503020204020204" charset="-122"/>
              </a:rPr>
              <a:t>  MN</a:t>
            </a:r>
            <a:r>
              <a:rPr lang="zh-CN" altLang="en-US" sz="3733" b="1">
                <a:solidFill>
                  <a:srgbClr val="002060"/>
                </a:solidFill>
                <a:latin typeface="Times New Roman" panose="02020603050405020304" pitchFamily="18" charset="0"/>
                <a:ea typeface="微软雅黑" panose="020B0503020204020204" charset="-122"/>
                <a:cs typeface="微软雅黑" panose="020B0503020204020204" charset="-122"/>
              </a:rPr>
              <a:t>病因</a:t>
            </a:r>
          </a:p>
        </p:txBody>
      </p:sp>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type="body" idx="1"/>
          </p:nvPr>
        </p:nvPicPr>
        <p:blipFill>
          <a:blip r:embed="rId2" cstate="print"/>
          <a:srcRect/>
          <a:stretch>
            <a:fillRect/>
          </a:stretch>
        </p:blipFill>
        <p:spPr>
          <a:xfrm>
            <a:off x="2339975" y="1400176"/>
            <a:ext cx="7004050" cy="3752850"/>
          </a:xfrm>
        </p:spPr>
      </p:pic>
      <p:sp>
        <p:nvSpPr>
          <p:cNvPr id="19459" name="Rectangle 3"/>
          <p:cNvSpPr>
            <a:spLocks noGrp="1" noChangeArrowheads="1"/>
          </p:cNvSpPr>
          <p:nvPr>
            <p:ph type="title"/>
          </p:nvPr>
        </p:nvSpPr>
        <p:spPr>
          <a:xfrm>
            <a:off x="711200" y="276225"/>
            <a:ext cx="10242550" cy="939800"/>
          </a:xfrm>
        </p:spPr>
        <p:txBody>
          <a:bodyPr/>
          <a:lstStyle/>
          <a:p>
            <a:pPr eaLnBrk="1" hangingPunct="1"/>
            <a:r>
              <a:rPr lang="zh-CN" altLang="en-US" sz="4000" b="1" dirty="0" smtClean="0">
                <a:solidFill>
                  <a:srgbClr val="002060"/>
                </a:solidFill>
                <a:ea typeface="黑体" pitchFamily="2" charset="-122"/>
              </a:rPr>
              <a:t>膜性肾病发病机制</a:t>
            </a:r>
          </a:p>
        </p:txBody>
      </p:sp>
      <p:sp>
        <p:nvSpPr>
          <p:cNvPr id="19461" name="Text Box 5"/>
          <p:cNvSpPr txBox="1">
            <a:spLocks noChangeArrowheads="1"/>
          </p:cNvSpPr>
          <p:nvPr/>
        </p:nvSpPr>
        <p:spPr bwMode="auto">
          <a:xfrm>
            <a:off x="4435475" y="5172075"/>
            <a:ext cx="2646878" cy="461665"/>
          </a:xfrm>
          <a:prstGeom prst="rect">
            <a:avLst/>
          </a:prstGeom>
          <a:noFill/>
          <a:ln w="9525">
            <a:noFill/>
            <a:miter lim="800000"/>
            <a:headEnd/>
            <a:tailEnd/>
          </a:ln>
        </p:spPr>
        <p:txBody>
          <a:bodyPr wrap="none">
            <a:spAutoFit/>
          </a:bodyPr>
          <a:lstStyle/>
          <a:p>
            <a:pPr algn="l"/>
            <a:r>
              <a:rPr lang="zh-CN" altLang="en-US" sz="2400" b="1" dirty="0">
                <a:solidFill>
                  <a:srgbClr val="002060"/>
                </a:solidFill>
                <a:ea typeface="楷体_GB2312" pitchFamily="49" charset="-122"/>
              </a:rPr>
              <a:t>原位抗原抗体反应</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zh-CN" altLang="en-US" sz="4000" b="1" dirty="0" smtClean="0">
                <a:solidFill>
                  <a:srgbClr val="002060"/>
                </a:solidFill>
                <a:ea typeface="黑体" pitchFamily="2" charset="-122"/>
              </a:rPr>
              <a:t>膜性肾病发病机制</a:t>
            </a:r>
          </a:p>
        </p:txBody>
      </p:sp>
      <p:sp>
        <p:nvSpPr>
          <p:cNvPr id="20483" name="Text Box 3"/>
          <p:cNvSpPr txBox="1">
            <a:spLocks noChangeArrowheads="1"/>
          </p:cNvSpPr>
          <p:nvPr/>
        </p:nvSpPr>
        <p:spPr bwMode="auto">
          <a:xfrm>
            <a:off x="4610100" y="5172075"/>
            <a:ext cx="3185584" cy="457200"/>
          </a:xfrm>
          <a:prstGeom prst="rect">
            <a:avLst/>
          </a:prstGeom>
          <a:noFill/>
          <a:ln w="9525">
            <a:noFill/>
            <a:miter lim="800000"/>
            <a:headEnd/>
            <a:tailEnd/>
          </a:ln>
        </p:spPr>
        <p:txBody>
          <a:bodyPr>
            <a:spAutoFit/>
          </a:bodyPr>
          <a:lstStyle/>
          <a:p>
            <a:pPr algn="l"/>
            <a:r>
              <a:rPr lang="zh-CN" altLang="en-US" sz="2400" b="1" dirty="0">
                <a:solidFill>
                  <a:srgbClr val="002060"/>
                </a:solidFill>
                <a:ea typeface="楷体_GB2312" pitchFamily="49" charset="-122"/>
              </a:rPr>
              <a:t>循环复合物沉积</a:t>
            </a:r>
          </a:p>
        </p:txBody>
      </p:sp>
      <p:pic>
        <p:nvPicPr>
          <p:cNvPr id="20485" name="Picture 5"/>
          <p:cNvPicPr>
            <a:picLocks noChangeAspect="1" noChangeArrowheads="1"/>
          </p:cNvPicPr>
          <p:nvPr/>
        </p:nvPicPr>
        <p:blipFill>
          <a:blip r:embed="rId2" cstate="print"/>
          <a:srcRect/>
          <a:stretch>
            <a:fillRect/>
          </a:stretch>
        </p:blipFill>
        <p:spPr bwMode="auto">
          <a:xfrm>
            <a:off x="2041525" y="1724025"/>
            <a:ext cx="7607300" cy="3352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type="body" idx="1"/>
          </p:nvPr>
        </p:nvPicPr>
        <p:blipFill>
          <a:blip r:embed="rId2" cstate="print"/>
          <a:srcRect t="4921"/>
          <a:stretch>
            <a:fillRect/>
          </a:stretch>
        </p:blipFill>
        <p:spPr>
          <a:xfrm>
            <a:off x="2311400" y="1485902"/>
            <a:ext cx="6623050" cy="2962274"/>
          </a:xfrm>
        </p:spPr>
      </p:pic>
      <p:sp>
        <p:nvSpPr>
          <p:cNvPr id="21507" name="Rectangle 3"/>
          <p:cNvSpPr>
            <a:spLocks noGrp="1" noChangeArrowheads="1"/>
          </p:cNvSpPr>
          <p:nvPr>
            <p:ph type="title"/>
          </p:nvPr>
        </p:nvSpPr>
        <p:spPr>
          <a:xfrm>
            <a:off x="812800" y="257175"/>
            <a:ext cx="8388350" cy="958850"/>
          </a:xfrm>
        </p:spPr>
        <p:txBody>
          <a:bodyPr/>
          <a:lstStyle/>
          <a:p>
            <a:pPr eaLnBrk="1" hangingPunct="1"/>
            <a:r>
              <a:rPr lang="zh-CN" altLang="en-US" sz="4000" b="1" dirty="0" smtClean="0">
                <a:solidFill>
                  <a:srgbClr val="002060"/>
                </a:solidFill>
                <a:ea typeface="黑体" pitchFamily="2" charset="-122"/>
              </a:rPr>
              <a:t>膜性肾病发病机制</a:t>
            </a:r>
          </a:p>
        </p:txBody>
      </p:sp>
      <p:sp>
        <p:nvSpPr>
          <p:cNvPr id="21509" name="Text Box 5"/>
          <p:cNvSpPr txBox="1">
            <a:spLocks noChangeArrowheads="1"/>
          </p:cNvSpPr>
          <p:nvPr/>
        </p:nvSpPr>
        <p:spPr bwMode="auto">
          <a:xfrm>
            <a:off x="4572000" y="4895850"/>
            <a:ext cx="2339102" cy="461665"/>
          </a:xfrm>
          <a:prstGeom prst="rect">
            <a:avLst/>
          </a:prstGeom>
          <a:noFill/>
          <a:ln w="9525">
            <a:noFill/>
            <a:miter lim="800000"/>
            <a:headEnd/>
            <a:tailEnd/>
          </a:ln>
        </p:spPr>
        <p:txBody>
          <a:bodyPr wrap="none">
            <a:spAutoFit/>
          </a:bodyPr>
          <a:lstStyle/>
          <a:p>
            <a:pPr algn="l"/>
            <a:r>
              <a:rPr lang="zh-CN" altLang="en-US" sz="2400" b="1" dirty="0">
                <a:solidFill>
                  <a:srgbClr val="002060"/>
                </a:solidFill>
                <a:ea typeface="楷体_GB2312" pitchFamily="49" charset="-122"/>
              </a:rPr>
              <a:t>外源性抗原刺激</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667000" y="1905001"/>
            <a:ext cx="1619251" cy="1038701"/>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a:spAutoFit/>
          </a:bodyPr>
          <a:lstStyle/>
          <a:p>
            <a:pPr algn="ctr">
              <a:defRPr/>
            </a:pPr>
            <a:r>
              <a:rPr lang="zh-CN" altLang="en-US" sz="1600" b="1" dirty="0">
                <a:solidFill>
                  <a:srgbClr val="002060"/>
                </a:solidFill>
              </a:rPr>
              <a:t>   中毒、</a:t>
            </a:r>
            <a:endParaRPr lang="en-US" altLang="zh-CN" sz="1600" b="1" dirty="0">
              <a:solidFill>
                <a:srgbClr val="002060"/>
              </a:solidFill>
            </a:endParaRPr>
          </a:p>
          <a:p>
            <a:pPr algn="ctr">
              <a:defRPr/>
            </a:pPr>
            <a:r>
              <a:rPr lang="zh-CN" altLang="en-US" sz="1600" b="1" dirty="0">
                <a:solidFill>
                  <a:srgbClr val="002060"/>
                </a:solidFill>
              </a:rPr>
              <a:t>感染</a:t>
            </a:r>
            <a:endParaRPr lang="en-US" altLang="zh-CN" sz="1600" b="1" dirty="0">
              <a:solidFill>
                <a:srgbClr val="002060"/>
              </a:solidFill>
            </a:endParaRPr>
          </a:p>
          <a:p>
            <a:pPr algn="ctr">
              <a:defRPr/>
            </a:pPr>
            <a:r>
              <a:rPr lang="zh-CN" altLang="en-US" sz="1600" b="1" dirty="0">
                <a:solidFill>
                  <a:srgbClr val="002060"/>
                </a:solidFill>
              </a:rPr>
              <a:t>等因素</a:t>
            </a:r>
          </a:p>
        </p:txBody>
      </p:sp>
      <p:sp>
        <p:nvSpPr>
          <p:cNvPr id="6" name="TextBox 5"/>
          <p:cNvSpPr txBox="1"/>
          <p:nvPr/>
        </p:nvSpPr>
        <p:spPr>
          <a:xfrm>
            <a:off x="285751" y="1905001"/>
            <a:ext cx="1714500" cy="1038701"/>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a:spAutoFit/>
          </a:bodyPr>
          <a:lstStyle/>
          <a:p>
            <a:pPr algn="ctr">
              <a:defRPr/>
            </a:pPr>
            <a:r>
              <a:rPr lang="zh-CN" altLang="en-US" sz="1600" b="1" dirty="0">
                <a:solidFill>
                  <a:srgbClr val="002060"/>
                </a:solidFill>
              </a:rPr>
              <a:t>血液</a:t>
            </a:r>
            <a:endParaRPr lang="en-US" altLang="zh-CN" sz="1600" b="1" dirty="0">
              <a:solidFill>
                <a:srgbClr val="002060"/>
              </a:solidFill>
            </a:endParaRPr>
          </a:p>
          <a:p>
            <a:pPr algn="ctr">
              <a:defRPr/>
            </a:pPr>
            <a:r>
              <a:rPr lang="zh-CN" altLang="en-US" sz="1600" b="1" dirty="0">
                <a:solidFill>
                  <a:srgbClr val="002060"/>
                </a:solidFill>
              </a:rPr>
              <a:t>动力学</a:t>
            </a:r>
            <a:endParaRPr lang="en-US" altLang="zh-CN" sz="1600" b="1" dirty="0">
              <a:solidFill>
                <a:srgbClr val="002060"/>
              </a:solidFill>
            </a:endParaRPr>
          </a:p>
          <a:p>
            <a:pPr algn="ctr">
              <a:defRPr/>
            </a:pPr>
            <a:r>
              <a:rPr lang="zh-CN" altLang="en-US" sz="1600" b="1" dirty="0">
                <a:solidFill>
                  <a:srgbClr val="002060"/>
                </a:solidFill>
              </a:rPr>
              <a:t>改变</a:t>
            </a:r>
            <a:endParaRPr lang="zh-CN" altLang="en-US" sz="1400" b="1" dirty="0">
              <a:solidFill>
                <a:srgbClr val="002060"/>
              </a:solidFill>
            </a:endParaRPr>
          </a:p>
        </p:txBody>
      </p:sp>
      <p:sp>
        <p:nvSpPr>
          <p:cNvPr id="7" name="TextBox 6"/>
          <p:cNvSpPr txBox="1"/>
          <p:nvPr/>
        </p:nvSpPr>
        <p:spPr>
          <a:xfrm>
            <a:off x="1524000" y="1714500"/>
            <a:ext cx="1619251" cy="865584"/>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a:spAutoFit/>
          </a:bodyPr>
          <a:lstStyle/>
          <a:p>
            <a:pPr algn="ctr">
              <a:defRPr/>
            </a:pPr>
            <a:r>
              <a:rPr lang="zh-CN" altLang="en-US" sz="2133" b="1" dirty="0">
                <a:solidFill>
                  <a:srgbClr val="002060"/>
                </a:solidFill>
              </a:rPr>
              <a:t>  </a:t>
            </a:r>
            <a:r>
              <a:rPr lang="zh-CN" altLang="en-US" sz="1867" b="1" dirty="0">
                <a:solidFill>
                  <a:srgbClr val="002060"/>
                </a:solidFill>
              </a:rPr>
              <a:t>代谢</a:t>
            </a:r>
            <a:endParaRPr lang="en-US" altLang="zh-CN" sz="1867" b="1" dirty="0">
              <a:solidFill>
                <a:srgbClr val="002060"/>
              </a:solidFill>
            </a:endParaRPr>
          </a:p>
          <a:p>
            <a:pPr algn="ctr">
              <a:defRPr/>
            </a:pPr>
            <a:r>
              <a:rPr lang="en-US" altLang="zh-CN" sz="1867" b="1" dirty="0">
                <a:solidFill>
                  <a:srgbClr val="002060"/>
                </a:solidFill>
              </a:rPr>
              <a:t>  </a:t>
            </a:r>
            <a:r>
              <a:rPr lang="zh-CN" altLang="en-US" sz="1867" b="1" dirty="0">
                <a:solidFill>
                  <a:srgbClr val="002060"/>
                </a:solidFill>
              </a:rPr>
              <a:t>因素</a:t>
            </a:r>
            <a:endParaRPr lang="zh-CN" altLang="en-US" sz="1467" b="1" dirty="0">
              <a:solidFill>
                <a:srgbClr val="002060"/>
              </a:solidFill>
            </a:endParaRPr>
          </a:p>
        </p:txBody>
      </p:sp>
      <p:sp>
        <p:nvSpPr>
          <p:cNvPr id="8" name="TextBox 7"/>
          <p:cNvSpPr txBox="1"/>
          <p:nvPr/>
        </p:nvSpPr>
        <p:spPr>
          <a:xfrm>
            <a:off x="1524000" y="2476501"/>
            <a:ext cx="1644651" cy="808059"/>
          </a:xfrm>
          <a:prstGeom prst="ellipse">
            <a:avLst/>
          </a:prstGeom>
        </p:spPr>
        <p:style>
          <a:lnRef idx="2">
            <a:schemeClr val="accent1"/>
          </a:lnRef>
          <a:fillRef idx="1">
            <a:schemeClr val="lt1"/>
          </a:fillRef>
          <a:effectRef idx="0">
            <a:schemeClr val="accent1"/>
          </a:effectRef>
          <a:fontRef idx="minor">
            <a:schemeClr val="dk1"/>
          </a:fontRef>
        </p:style>
        <p:txBody>
          <a:bodyPr lIns="0" tIns="0" rIns="0" bIns="0">
            <a:spAutoFit/>
          </a:bodyPr>
          <a:lstStyle/>
          <a:p>
            <a:pPr algn="ctr">
              <a:defRPr/>
            </a:pPr>
            <a:r>
              <a:rPr lang="zh-CN" altLang="en-US" sz="1867" b="1" dirty="0">
                <a:solidFill>
                  <a:srgbClr val="002060"/>
                </a:solidFill>
              </a:rPr>
              <a:t>基因</a:t>
            </a:r>
            <a:endParaRPr lang="en-US" altLang="zh-CN" sz="1867" b="1" dirty="0">
              <a:solidFill>
                <a:srgbClr val="002060"/>
              </a:solidFill>
            </a:endParaRPr>
          </a:p>
          <a:p>
            <a:pPr algn="ctr">
              <a:defRPr/>
            </a:pPr>
            <a:r>
              <a:rPr lang="zh-CN" altLang="en-US" sz="1867" b="1" dirty="0">
                <a:solidFill>
                  <a:srgbClr val="002060"/>
                </a:solidFill>
              </a:rPr>
              <a:t>突变</a:t>
            </a:r>
            <a:endParaRPr lang="zh-CN" altLang="en-US" sz="1467" b="1" dirty="0">
              <a:solidFill>
                <a:srgbClr val="002060"/>
              </a:solidFill>
            </a:endParaRPr>
          </a:p>
        </p:txBody>
      </p:sp>
      <p:sp>
        <p:nvSpPr>
          <p:cNvPr id="11" name="TextBox 10"/>
          <p:cNvSpPr txBox="1"/>
          <p:nvPr/>
        </p:nvSpPr>
        <p:spPr>
          <a:xfrm>
            <a:off x="944034" y="3727451"/>
            <a:ext cx="2785533" cy="923110"/>
          </a:xfrm>
          <a:prstGeom prst="ellipse">
            <a:avLst/>
          </a:prstGeom>
          <a:ln>
            <a:solidFill>
              <a:srgbClr val="002060"/>
            </a:solidFill>
          </a:ln>
        </p:spPr>
        <p:style>
          <a:lnRef idx="2">
            <a:schemeClr val="accent4"/>
          </a:lnRef>
          <a:fillRef idx="1">
            <a:schemeClr val="lt1"/>
          </a:fillRef>
          <a:effectRef idx="0">
            <a:schemeClr val="accent4"/>
          </a:effectRef>
          <a:fontRef idx="minor">
            <a:schemeClr val="dk1"/>
          </a:fontRef>
        </p:style>
        <p:txBody>
          <a:bodyPr lIns="0" tIns="0" rIns="0" bIns="0">
            <a:spAutoFit/>
          </a:bodyPr>
          <a:lstStyle/>
          <a:p>
            <a:pPr algn="ctr">
              <a:defRPr/>
            </a:pPr>
            <a:r>
              <a:rPr lang="zh-CN" altLang="en-US" sz="2133" b="1" dirty="0">
                <a:solidFill>
                  <a:srgbClr val="002060"/>
                </a:solidFill>
              </a:rPr>
              <a:t> 足细胞</a:t>
            </a:r>
            <a:endParaRPr lang="en-US" altLang="zh-CN" sz="2133" b="1" dirty="0">
              <a:solidFill>
                <a:srgbClr val="002060"/>
              </a:solidFill>
            </a:endParaRPr>
          </a:p>
          <a:p>
            <a:pPr algn="ctr">
              <a:defRPr/>
            </a:pPr>
            <a:r>
              <a:rPr lang="en-US" altLang="zh-CN" sz="2133" b="1" dirty="0">
                <a:solidFill>
                  <a:srgbClr val="002060"/>
                </a:solidFill>
              </a:rPr>
              <a:t>  </a:t>
            </a:r>
            <a:r>
              <a:rPr lang="zh-CN" altLang="en-US" sz="2133" b="1" dirty="0">
                <a:solidFill>
                  <a:srgbClr val="002060"/>
                </a:solidFill>
              </a:rPr>
              <a:t>损伤</a:t>
            </a:r>
            <a:endParaRPr lang="zh-CN" altLang="en-US" sz="1600" b="1" dirty="0">
              <a:solidFill>
                <a:srgbClr val="002060"/>
              </a:solidFill>
            </a:endParaRPr>
          </a:p>
        </p:txBody>
      </p:sp>
      <p:sp>
        <p:nvSpPr>
          <p:cNvPr id="12" name="TextBox 11"/>
          <p:cNvSpPr txBox="1"/>
          <p:nvPr/>
        </p:nvSpPr>
        <p:spPr>
          <a:xfrm>
            <a:off x="944034" y="5238751"/>
            <a:ext cx="2785533" cy="923110"/>
          </a:xfrm>
          <a:prstGeom prst="ellipse">
            <a:avLst/>
          </a:prstGeom>
          <a:ln>
            <a:solidFill>
              <a:srgbClr val="002060"/>
            </a:solidFill>
          </a:ln>
        </p:spPr>
        <p:style>
          <a:lnRef idx="2">
            <a:schemeClr val="accent4"/>
          </a:lnRef>
          <a:fillRef idx="1">
            <a:schemeClr val="lt1"/>
          </a:fillRef>
          <a:effectRef idx="0">
            <a:schemeClr val="accent4"/>
          </a:effectRef>
          <a:fontRef idx="minor">
            <a:schemeClr val="dk1"/>
          </a:fontRef>
        </p:style>
        <p:txBody>
          <a:bodyPr lIns="0" tIns="0" rIns="0" bIns="0">
            <a:spAutoFit/>
          </a:bodyPr>
          <a:lstStyle/>
          <a:p>
            <a:pPr algn="ctr">
              <a:defRPr/>
            </a:pPr>
            <a:r>
              <a:rPr lang="zh-CN" altLang="en-US" sz="2133" b="1" dirty="0">
                <a:solidFill>
                  <a:srgbClr val="002060"/>
                </a:solidFill>
              </a:rPr>
              <a:t> 足细胞</a:t>
            </a:r>
            <a:endParaRPr lang="en-US" altLang="zh-CN" sz="2133" b="1" dirty="0">
              <a:solidFill>
                <a:srgbClr val="002060"/>
              </a:solidFill>
            </a:endParaRPr>
          </a:p>
          <a:p>
            <a:pPr algn="ctr">
              <a:defRPr/>
            </a:pPr>
            <a:r>
              <a:rPr lang="zh-CN" altLang="en-US" sz="2133" b="1" dirty="0">
                <a:solidFill>
                  <a:srgbClr val="002060"/>
                </a:solidFill>
              </a:rPr>
              <a:t>脱落</a:t>
            </a:r>
            <a:endParaRPr lang="zh-CN" altLang="en-US" sz="1600" b="1" dirty="0">
              <a:solidFill>
                <a:srgbClr val="002060"/>
              </a:solidFill>
            </a:endParaRPr>
          </a:p>
        </p:txBody>
      </p:sp>
      <p:sp>
        <p:nvSpPr>
          <p:cNvPr id="13" name="TextBox 12"/>
          <p:cNvSpPr txBox="1"/>
          <p:nvPr/>
        </p:nvSpPr>
        <p:spPr>
          <a:xfrm>
            <a:off x="5175251" y="3196167"/>
            <a:ext cx="2785533" cy="923110"/>
          </a:xfrm>
          <a:prstGeom prst="ellipse">
            <a:avLst/>
          </a:prstGeom>
          <a:ln>
            <a:solidFill>
              <a:srgbClr val="002060"/>
            </a:solidFill>
          </a:ln>
        </p:spPr>
        <p:style>
          <a:lnRef idx="2">
            <a:schemeClr val="accent4"/>
          </a:lnRef>
          <a:fillRef idx="1">
            <a:schemeClr val="lt1"/>
          </a:fillRef>
          <a:effectRef idx="0">
            <a:schemeClr val="accent4"/>
          </a:effectRef>
          <a:fontRef idx="minor">
            <a:schemeClr val="dk1"/>
          </a:fontRef>
        </p:style>
        <p:txBody>
          <a:bodyPr lIns="0" tIns="0" rIns="0" bIns="0">
            <a:spAutoFit/>
          </a:bodyPr>
          <a:lstStyle/>
          <a:p>
            <a:pPr algn="ctr">
              <a:defRPr/>
            </a:pPr>
            <a:r>
              <a:rPr lang="zh-CN" altLang="en-US" sz="2133" b="1" dirty="0">
                <a:solidFill>
                  <a:srgbClr val="002060"/>
                </a:solidFill>
              </a:rPr>
              <a:t> 毛细血管袢塌陷</a:t>
            </a:r>
            <a:endParaRPr lang="zh-CN" altLang="en-US" sz="1600" b="1" dirty="0">
              <a:solidFill>
                <a:srgbClr val="002060"/>
              </a:solidFill>
            </a:endParaRPr>
          </a:p>
        </p:txBody>
      </p:sp>
      <p:sp>
        <p:nvSpPr>
          <p:cNvPr id="14" name="TextBox 13"/>
          <p:cNvSpPr txBox="1"/>
          <p:nvPr/>
        </p:nvSpPr>
        <p:spPr>
          <a:xfrm>
            <a:off x="5128684" y="5268385"/>
            <a:ext cx="2878667" cy="923110"/>
          </a:xfrm>
          <a:prstGeom prst="ellipse">
            <a:avLst/>
          </a:prstGeom>
          <a:ln>
            <a:solidFill>
              <a:srgbClr val="002060"/>
            </a:solidFill>
          </a:ln>
        </p:spPr>
        <p:style>
          <a:lnRef idx="2">
            <a:schemeClr val="accent4"/>
          </a:lnRef>
          <a:fillRef idx="1">
            <a:schemeClr val="lt1"/>
          </a:fillRef>
          <a:effectRef idx="0">
            <a:schemeClr val="accent4"/>
          </a:effectRef>
          <a:fontRef idx="minor">
            <a:schemeClr val="dk1"/>
          </a:fontRef>
        </p:style>
        <p:txBody>
          <a:bodyPr lIns="0" tIns="0" rIns="0" bIns="0">
            <a:spAutoFit/>
          </a:bodyPr>
          <a:lstStyle/>
          <a:p>
            <a:pPr algn="ctr">
              <a:defRPr/>
            </a:pPr>
            <a:r>
              <a:rPr lang="zh-CN" altLang="en-US" sz="2133" b="1" dirty="0">
                <a:solidFill>
                  <a:srgbClr val="002060"/>
                </a:solidFill>
              </a:rPr>
              <a:t> 肾小球基底膜</a:t>
            </a:r>
            <a:r>
              <a:rPr lang="en-US" altLang="zh-CN" sz="2133" b="1" dirty="0">
                <a:solidFill>
                  <a:srgbClr val="002060"/>
                </a:solidFill>
              </a:rPr>
              <a:t>(GBM)</a:t>
            </a:r>
            <a:r>
              <a:rPr lang="zh-CN" altLang="en-US" sz="2133" b="1" dirty="0">
                <a:solidFill>
                  <a:srgbClr val="002060"/>
                </a:solidFill>
              </a:rPr>
              <a:t>裸露</a:t>
            </a:r>
            <a:endParaRPr lang="zh-CN" altLang="en-US" sz="1600" b="1" dirty="0">
              <a:solidFill>
                <a:srgbClr val="002060"/>
              </a:solidFill>
            </a:endParaRPr>
          </a:p>
        </p:txBody>
      </p:sp>
      <p:sp>
        <p:nvSpPr>
          <p:cNvPr id="16" name="TextBox 15"/>
          <p:cNvSpPr txBox="1"/>
          <p:nvPr/>
        </p:nvSpPr>
        <p:spPr>
          <a:xfrm>
            <a:off x="7239001" y="1333500"/>
            <a:ext cx="2783417" cy="923110"/>
          </a:xfrm>
          <a:prstGeom prst="ellipse">
            <a:avLst/>
          </a:prstGeom>
          <a:ln>
            <a:solidFill>
              <a:srgbClr val="002060"/>
            </a:solidFill>
          </a:ln>
        </p:spPr>
        <p:style>
          <a:lnRef idx="2">
            <a:schemeClr val="accent4"/>
          </a:lnRef>
          <a:fillRef idx="1">
            <a:schemeClr val="lt1"/>
          </a:fillRef>
          <a:effectRef idx="0">
            <a:schemeClr val="accent4"/>
          </a:effectRef>
          <a:fontRef idx="minor">
            <a:schemeClr val="dk1"/>
          </a:fontRef>
        </p:style>
        <p:txBody>
          <a:bodyPr lIns="0" tIns="0" rIns="0" bIns="0">
            <a:spAutoFit/>
          </a:bodyPr>
          <a:lstStyle/>
          <a:p>
            <a:pPr algn="ctr">
              <a:defRPr/>
            </a:pPr>
            <a:r>
              <a:rPr lang="zh-CN" altLang="en-US" sz="2133" b="1" dirty="0">
                <a:solidFill>
                  <a:srgbClr val="002060"/>
                </a:solidFill>
              </a:rPr>
              <a:t> 肾小球滤过屏障破坏</a:t>
            </a:r>
            <a:endParaRPr lang="zh-CN" altLang="en-US" sz="1600" b="1" dirty="0">
              <a:solidFill>
                <a:srgbClr val="002060"/>
              </a:solidFill>
            </a:endParaRPr>
          </a:p>
        </p:txBody>
      </p:sp>
      <p:sp>
        <p:nvSpPr>
          <p:cNvPr id="17" name="TextBox 16"/>
          <p:cNvSpPr txBox="1"/>
          <p:nvPr/>
        </p:nvSpPr>
        <p:spPr>
          <a:xfrm>
            <a:off x="8858251" y="3786718"/>
            <a:ext cx="2783416" cy="807789"/>
          </a:xfrm>
          <a:prstGeom prst="ellipse">
            <a:avLst/>
          </a:prstGeom>
          <a:ln>
            <a:solidFill>
              <a:srgbClr val="002060"/>
            </a:solidFill>
          </a:ln>
        </p:spPr>
        <p:style>
          <a:lnRef idx="2">
            <a:schemeClr val="accent4"/>
          </a:lnRef>
          <a:fillRef idx="1">
            <a:schemeClr val="lt1"/>
          </a:fillRef>
          <a:effectRef idx="0">
            <a:schemeClr val="accent4"/>
          </a:effectRef>
          <a:fontRef idx="minor">
            <a:schemeClr val="dk1"/>
          </a:fontRef>
        </p:style>
        <p:txBody>
          <a:bodyPr lIns="0" tIns="0" rIns="0" bIns="0">
            <a:spAutoFit/>
          </a:bodyPr>
          <a:lstStyle/>
          <a:p>
            <a:pPr algn="ctr">
              <a:defRPr/>
            </a:pPr>
            <a:r>
              <a:rPr lang="zh-CN" altLang="en-US" sz="3733" b="1" dirty="0">
                <a:solidFill>
                  <a:srgbClr val="002060"/>
                </a:solidFill>
              </a:rPr>
              <a:t> </a:t>
            </a:r>
            <a:r>
              <a:rPr lang="zh-CN" altLang="en-US" sz="3200" b="1" dirty="0">
                <a:solidFill>
                  <a:srgbClr val="002060"/>
                </a:solidFill>
              </a:rPr>
              <a:t>蛋白尿</a:t>
            </a:r>
            <a:endParaRPr lang="zh-CN" altLang="en-US" sz="2400" b="1" dirty="0">
              <a:solidFill>
                <a:srgbClr val="002060"/>
              </a:solidFill>
            </a:endParaRPr>
          </a:p>
        </p:txBody>
      </p:sp>
      <p:sp>
        <p:nvSpPr>
          <p:cNvPr id="18" name="TextBox 17"/>
          <p:cNvSpPr txBox="1"/>
          <p:nvPr/>
        </p:nvSpPr>
        <p:spPr>
          <a:xfrm>
            <a:off x="8858251" y="5048251"/>
            <a:ext cx="2783416" cy="807789"/>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lIns="0" tIns="0" rIns="0" bIns="0">
            <a:spAutoFit/>
          </a:bodyPr>
          <a:lstStyle/>
          <a:p>
            <a:pPr algn="ctr">
              <a:defRPr/>
            </a:pPr>
            <a:r>
              <a:rPr lang="zh-CN" altLang="en-US" sz="3733" b="1" dirty="0">
                <a:solidFill>
                  <a:srgbClr val="002060"/>
                </a:solidFill>
              </a:rPr>
              <a:t> </a:t>
            </a:r>
            <a:r>
              <a:rPr lang="en-US" altLang="zh-CN" sz="2667" b="1" dirty="0">
                <a:solidFill>
                  <a:srgbClr val="002060"/>
                </a:solidFill>
              </a:rPr>
              <a:t>IMN</a:t>
            </a:r>
            <a:r>
              <a:rPr lang="zh-CN" altLang="en-US" sz="2667" b="1" dirty="0">
                <a:solidFill>
                  <a:srgbClr val="002060"/>
                </a:solidFill>
              </a:rPr>
              <a:t>发展</a:t>
            </a:r>
            <a:endParaRPr lang="zh-CN" altLang="en-US" sz="2133" b="1" dirty="0">
              <a:solidFill>
                <a:srgbClr val="002060"/>
              </a:solidFill>
            </a:endParaRPr>
          </a:p>
        </p:txBody>
      </p:sp>
      <p:sp>
        <p:nvSpPr>
          <p:cNvPr id="495630" name="TextBox 19"/>
          <p:cNvSpPr txBox="1">
            <a:spLocks noChangeArrowheads="1"/>
          </p:cNvSpPr>
          <p:nvPr/>
        </p:nvSpPr>
        <p:spPr bwMode="auto">
          <a:xfrm>
            <a:off x="161925" y="333376"/>
            <a:ext cx="8257117" cy="666786"/>
          </a:xfrm>
          <a:prstGeom prst="rect">
            <a:avLst/>
          </a:prstGeom>
          <a:noFill/>
          <a:ln w="9525">
            <a:noFill/>
            <a:miter lim="800000"/>
          </a:ln>
        </p:spPr>
        <p:txBody>
          <a:bodyPr>
            <a:spAutoFit/>
          </a:bodyPr>
          <a:lstStyle/>
          <a:p>
            <a:r>
              <a:rPr lang="en-US" altLang="zh-CN" sz="3200" b="1" dirty="0">
                <a:solidFill>
                  <a:srgbClr val="002060"/>
                </a:solidFill>
                <a:latin typeface="微软雅黑" panose="020B0503020204020204" charset="-122"/>
                <a:ea typeface="微软雅黑" panose="020B0503020204020204" charset="-122"/>
                <a:cs typeface="微软雅黑" panose="020B0503020204020204" charset="-122"/>
              </a:rPr>
              <a:t>  </a:t>
            </a:r>
            <a:r>
              <a:rPr lang="en-US" altLang="zh-CN" sz="3733" b="1" dirty="0">
                <a:solidFill>
                  <a:srgbClr val="002060"/>
                </a:solidFill>
                <a:latin typeface="微软雅黑" panose="020B0503020204020204" charset="-122"/>
                <a:ea typeface="微软雅黑" panose="020B0503020204020204" charset="-122"/>
                <a:cs typeface="微软雅黑" panose="020B0503020204020204" charset="-122"/>
              </a:rPr>
              <a:t>IMN</a:t>
            </a:r>
            <a:r>
              <a:rPr lang="zh-CN" altLang="en-US" sz="3733" b="1" dirty="0">
                <a:solidFill>
                  <a:srgbClr val="002060"/>
                </a:solidFill>
                <a:latin typeface="微软雅黑" panose="020B0503020204020204" charset="-122"/>
                <a:ea typeface="微软雅黑" panose="020B0503020204020204" charset="-122"/>
                <a:cs typeface="微软雅黑" panose="020B0503020204020204" charset="-122"/>
              </a:rPr>
              <a:t>发病机制研究</a:t>
            </a:r>
          </a:p>
        </p:txBody>
      </p:sp>
      <p:cxnSp>
        <p:nvCxnSpPr>
          <p:cNvPr id="28" name="直接箭头连接符 27"/>
          <p:cNvCxnSpPr>
            <a:stCxn id="11" idx="4"/>
            <a:endCxn id="12" idx="0"/>
          </p:cNvCxnSpPr>
          <p:nvPr/>
        </p:nvCxnSpPr>
        <p:spPr>
          <a:xfrm>
            <a:off x="2336801" y="4650561"/>
            <a:ext cx="0" cy="588190"/>
          </a:xfrm>
          <a:prstGeom prst="straightConnector1">
            <a:avLst/>
          </a:prstGeom>
          <a:ln w="25400">
            <a:solidFill>
              <a:srgbClr val="002060"/>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31" name="直接箭头连接符 30"/>
          <p:cNvCxnSpPr>
            <a:stCxn id="12" idx="6"/>
            <a:endCxn id="14" idx="2"/>
          </p:cNvCxnSpPr>
          <p:nvPr/>
        </p:nvCxnSpPr>
        <p:spPr>
          <a:xfrm>
            <a:off x="3729567" y="5700306"/>
            <a:ext cx="1399117" cy="29634"/>
          </a:xfrm>
          <a:prstGeom prst="straightConnector1">
            <a:avLst/>
          </a:prstGeom>
          <a:ln w="25400">
            <a:solidFill>
              <a:srgbClr val="002060"/>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cxnSp>
        <p:nvCxnSpPr>
          <p:cNvPr id="33" name="直接箭头连接符 32"/>
          <p:cNvCxnSpPr>
            <a:stCxn id="14" idx="0"/>
            <a:endCxn id="13" idx="4"/>
          </p:cNvCxnSpPr>
          <p:nvPr/>
        </p:nvCxnSpPr>
        <p:spPr>
          <a:xfrm flipV="1">
            <a:off x="6568018" y="4119277"/>
            <a:ext cx="0" cy="1149108"/>
          </a:xfrm>
          <a:prstGeom prst="straightConnector1">
            <a:avLst/>
          </a:prstGeom>
          <a:ln w="25400">
            <a:solidFill>
              <a:srgbClr val="002060"/>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35" name="直接箭头连接符 34"/>
          <p:cNvCxnSpPr>
            <a:stCxn id="13" idx="0"/>
            <a:endCxn id="16" idx="3"/>
          </p:cNvCxnSpPr>
          <p:nvPr/>
        </p:nvCxnSpPr>
        <p:spPr>
          <a:xfrm flipV="1">
            <a:off x="6568018" y="2121424"/>
            <a:ext cx="1078605" cy="1074743"/>
          </a:xfrm>
          <a:prstGeom prst="straightConnector1">
            <a:avLst/>
          </a:prstGeom>
          <a:ln w="25400">
            <a:solidFill>
              <a:srgbClr val="002060"/>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38" name="直接箭头连接符 37"/>
          <p:cNvCxnSpPr>
            <a:stCxn id="16" idx="5"/>
            <a:endCxn id="17" idx="0"/>
          </p:cNvCxnSpPr>
          <p:nvPr/>
        </p:nvCxnSpPr>
        <p:spPr>
          <a:xfrm>
            <a:off x="9614796" y="2121424"/>
            <a:ext cx="635163" cy="1665294"/>
          </a:xfrm>
          <a:prstGeom prst="straightConnector1">
            <a:avLst/>
          </a:prstGeom>
          <a:ln w="25400">
            <a:solidFill>
              <a:srgbClr val="002060"/>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56" name="直接箭头连接符 55"/>
          <p:cNvCxnSpPr>
            <a:stCxn id="17" idx="4"/>
            <a:endCxn id="18" idx="0"/>
          </p:cNvCxnSpPr>
          <p:nvPr/>
        </p:nvCxnSpPr>
        <p:spPr>
          <a:xfrm>
            <a:off x="10249959" y="4594507"/>
            <a:ext cx="0" cy="453744"/>
          </a:xfrm>
          <a:prstGeom prst="straightConnector1">
            <a:avLst/>
          </a:prstGeom>
          <a:ln w="25400">
            <a:solidFill>
              <a:srgbClr val="002060"/>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25" name="TextBox 24"/>
          <p:cNvSpPr txBox="1"/>
          <p:nvPr/>
        </p:nvSpPr>
        <p:spPr>
          <a:xfrm>
            <a:off x="4762501" y="1619251"/>
            <a:ext cx="2224617" cy="92311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a:spAutoFit/>
          </a:bodyPr>
          <a:lstStyle/>
          <a:p>
            <a:pPr algn="ctr">
              <a:defRPr/>
            </a:pPr>
            <a:r>
              <a:rPr lang="en-US" altLang="zh-CN" sz="2133" b="1" dirty="0">
                <a:solidFill>
                  <a:srgbClr val="002060"/>
                </a:solidFill>
              </a:rPr>
              <a:t>Th2</a:t>
            </a:r>
            <a:r>
              <a:rPr lang="zh-CN" altLang="en-US" sz="2133" b="1" dirty="0">
                <a:solidFill>
                  <a:srgbClr val="002060"/>
                </a:solidFill>
              </a:rPr>
              <a:t>介导的体液反应</a:t>
            </a:r>
            <a:endParaRPr lang="zh-CN" altLang="en-US" sz="1600" b="1" dirty="0">
              <a:solidFill>
                <a:srgbClr val="002060"/>
              </a:solidFill>
            </a:endParaRPr>
          </a:p>
        </p:txBody>
      </p:sp>
      <p:cxnSp>
        <p:nvCxnSpPr>
          <p:cNvPr id="67" name="直接箭头连接符 66"/>
          <p:cNvCxnSpPr>
            <a:stCxn id="8" idx="4"/>
            <a:endCxn id="11" idx="0"/>
          </p:cNvCxnSpPr>
          <p:nvPr/>
        </p:nvCxnSpPr>
        <p:spPr>
          <a:xfrm flipH="1">
            <a:off x="2336801" y="3284560"/>
            <a:ext cx="9525" cy="442891"/>
          </a:xfrm>
          <a:prstGeom prst="straightConnector1">
            <a:avLst/>
          </a:prstGeom>
          <a:ln w="25400">
            <a:solidFill>
              <a:srgbClr val="002060"/>
            </a:solidFill>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495640" name="TextBox 25"/>
          <p:cNvSpPr txBox="1">
            <a:spLocks noChangeArrowheads="1"/>
          </p:cNvSpPr>
          <p:nvPr/>
        </p:nvSpPr>
        <p:spPr bwMode="auto">
          <a:xfrm>
            <a:off x="3729568" y="5765800"/>
            <a:ext cx="1386417" cy="584775"/>
          </a:xfrm>
          <a:prstGeom prst="rect">
            <a:avLst/>
          </a:prstGeom>
          <a:noFill/>
          <a:ln w="9525">
            <a:noFill/>
            <a:miter lim="800000"/>
          </a:ln>
        </p:spPr>
        <p:txBody>
          <a:bodyPr>
            <a:spAutoFit/>
          </a:bodyPr>
          <a:lstStyle/>
          <a:p>
            <a:r>
              <a:rPr lang="zh-CN" altLang="en-US" sz="1600" b="1">
                <a:solidFill>
                  <a:srgbClr val="002060"/>
                </a:solidFill>
                <a:latin typeface="Lucida Sans Unicode" panose="020B0602030504020204" pitchFamily="34" charset="0"/>
                <a:ea typeface="黑体" panose="02010609060101010101" pitchFamily="49" charset="-122"/>
              </a:rPr>
              <a:t>足细胞丢失</a:t>
            </a:r>
            <a:endParaRPr lang="en-US" altLang="zh-CN" sz="1600" b="1">
              <a:solidFill>
                <a:srgbClr val="002060"/>
              </a:solidFill>
              <a:latin typeface="Lucida Sans Unicode" panose="020B0602030504020204" pitchFamily="34" charset="0"/>
              <a:ea typeface="黑体" panose="02010609060101010101" pitchFamily="49" charset="-122"/>
            </a:endParaRPr>
          </a:p>
          <a:p>
            <a:r>
              <a:rPr lang="zh-CN" altLang="en-US" sz="1600" b="1">
                <a:solidFill>
                  <a:srgbClr val="002060"/>
                </a:solidFill>
                <a:latin typeface="Lucida Sans Unicode" panose="020B0602030504020204" pitchFamily="34" charset="0"/>
                <a:ea typeface="黑体" panose="02010609060101010101" pitchFamily="49" charset="-122"/>
              </a:rPr>
              <a:t>到一定程度</a:t>
            </a:r>
          </a:p>
        </p:txBody>
      </p:sp>
      <p:grpSp>
        <p:nvGrpSpPr>
          <p:cNvPr id="37" name="组合 36"/>
          <p:cNvGrpSpPr/>
          <p:nvPr/>
        </p:nvGrpSpPr>
        <p:grpSpPr bwMode="auto">
          <a:xfrm>
            <a:off x="3729567" y="4189009"/>
            <a:ext cx="5270500" cy="446374"/>
            <a:chOff x="2796212" y="4189634"/>
            <a:chExt cx="3954508" cy="445836"/>
          </a:xfrm>
        </p:grpSpPr>
        <p:cxnSp>
          <p:nvCxnSpPr>
            <p:cNvPr id="34" name="直接箭头连接符 33"/>
            <p:cNvCxnSpPr>
              <a:stCxn id="17" idx="2"/>
              <a:endCxn id="11" idx="6"/>
            </p:cNvCxnSpPr>
            <p:nvPr/>
          </p:nvCxnSpPr>
          <p:spPr>
            <a:xfrm flipH="1" flipV="1">
              <a:off x="2796212" y="4189634"/>
              <a:ext cx="3848102" cy="1605"/>
            </a:xfrm>
            <a:prstGeom prst="straightConnector1">
              <a:avLst/>
            </a:prstGeom>
            <a:ln w="25400">
              <a:solidFill>
                <a:srgbClr val="002060"/>
              </a:solidFill>
              <a:headEnd type="none" w="med" len="med"/>
              <a:tailEnd type="triangle" w="med" len="med"/>
            </a:ln>
          </p:spPr>
          <p:style>
            <a:lnRef idx="2">
              <a:schemeClr val="accent6"/>
            </a:lnRef>
            <a:fillRef idx="1">
              <a:schemeClr val="lt1"/>
            </a:fillRef>
            <a:effectRef idx="0">
              <a:schemeClr val="accent6"/>
            </a:effectRef>
            <a:fontRef idx="minor">
              <a:schemeClr val="dk1"/>
            </a:fontRef>
          </p:style>
        </p:cxnSp>
        <p:sp>
          <p:nvSpPr>
            <p:cNvPr id="40" name="TextBox 39"/>
            <p:cNvSpPr txBox="1"/>
            <p:nvPr/>
          </p:nvSpPr>
          <p:spPr>
            <a:xfrm>
              <a:off x="4142968" y="4297324"/>
              <a:ext cx="2607752" cy="33814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zh-CN" altLang="en-US" sz="1600" b="1" dirty="0">
                  <a:solidFill>
                    <a:schemeClr val="accent2">
                      <a:lumMod val="75000"/>
                    </a:schemeClr>
                  </a:solidFill>
                </a:rPr>
                <a:t>大量的尿蛋白又可加重足细胞损伤</a:t>
              </a:r>
            </a:p>
          </p:txBody>
        </p:sp>
      </p:grpSp>
      <p:grpSp>
        <p:nvGrpSpPr>
          <p:cNvPr id="495642" name="组合 58"/>
          <p:cNvGrpSpPr/>
          <p:nvPr/>
        </p:nvGrpSpPr>
        <p:grpSpPr bwMode="auto">
          <a:xfrm>
            <a:off x="4853517" y="2571752"/>
            <a:ext cx="480483" cy="359833"/>
            <a:chOff x="6035095" y="5417624"/>
            <a:chExt cx="792597" cy="808998"/>
          </a:xfrm>
        </p:grpSpPr>
        <p:pic>
          <p:nvPicPr>
            <p:cNvPr id="495646" name="Picture 2" descr="https://ss0.bdstatic.com/70cFvHSh_Q1YnxGkpoWK1HF6hhy/it/u=1959353746,248582456&amp;fm=27&amp;gp=0.jpg"/>
            <p:cNvPicPr>
              <a:picLocks noChangeAspect="1" noChangeArrowheads="1"/>
            </p:cNvPicPr>
            <p:nvPr/>
          </p:nvPicPr>
          <p:blipFill>
            <a:blip r:embed="rId3" cstate="print"/>
            <a:srcRect/>
            <a:stretch>
              <a:fillRect/>
            </a:stretch>
          </p:blipFill>
          <p:spPr bwMode="auto">
            <a:xfrm>
              <a:off x="6184702" y="5417624"/>
              <a:ext cx="337176" cy="360000"/>
            </a:xfrm>
            <a:prstGeom prst="rect">
              <a:avLst/>
            </a:prstGeom>
            <a:noFill/>
            <a:ln w="9525">
              <a:noFill/>
              <a:miter lim="800000"/>
              <a:headEnd/>
              <a:tailEnd/>
            </a:ln>
          </p:spPr>
        </p:pic>
        <p:pic>
          <p:nvPicPr>
            <p:cNvPr id="495647" name="Picture 2" descr="https://ss0.bdstatic.com/70cFvHSh_Q1YnxGkpoWK1HF6hhy/it/u=1959353746,248582456&amp;fm=27&amp;gp=0.jpg"/>
            <p:cNvPicPr>
              <a:picLocks noChangeAspect="1" noChangeArrowheads="1"/>
            </p:cNvPicPr>
            <p:nvPr/>
          </p:nvPicPr>
          <p:blipFill>
            <a:blip r:embed="rId3" cstate="print"/>
            <a:srcRect/>
            <a:stretch>
              <a:fillRect/>
            </a:stretch>
          </p:blipFill>
          <p:spPr bwMode="auto">
            <a:xfrm>
              <a:off x="6490516" y="5777624"/>
              <a:ext cx="337176" cy="360000"/>
            </a:xfrm>
            <a:prstGeom prst="rect">
              <a:avLst/>
            </a:prstGeom>
            <a:noFill/>
            <a:ln w="9525">
              <a:noFill/>
              <a:miter lim="800000"/>
              <a:headEnd/>
              <a:tailEnd/>
            </a:ln>
          </p:spPr>
        </p:pic>
        <p:pic>
          <p:nvPicPr>
            <p:cNvPr id="495648" name="Picture 2" descr="https://ss0.bdstatic.com/70cFvHSh_Q1YnxGkpoWK1HF6hhy/it/u=1959353746,248582456&amp;fm=27&amp;gp=0.jpg"/>
            <p:cNvPicPr>
              <a:picLocks noChangeAspect="1" noChangeArrowheads="1"/>
            </p:cNvPicPr>
            <p:nvPr/>
          </p:nvPicPr>
          <p:blipFill>
            <a:blip r:embed="rId3" cstate="print"/>
            <a:srcRect/>
            <a:stretch>
              <a:fillRect/>
            </a:stretch>
          </p:blipFill>
          <p:spPr bwMode="auto">
            <a:xfrm>
              <a:off x="6035095" y="5866622"/>
              <a:ext cx="337176" cy="360000"/>
            </a:xfrm>
            <a:prstGeom prst="rect">
              <a:avLst/>
            </a:prstGeom>
            <a:noFill/>
            <a:ln w="9525">
              <a:noFill/>
              <a:miter lim="800000"/>
              <a:headEnd/>
              <a:tailEnd/>
            </a:ln>
          </p:spPr>
        </p:pic>
      </p:grpSp>
      <p:cxnSp>
        <p:nvCxnSpPr>
          <p:cNvPr id="69" name="直接箭头连接符 68"/>
          <p:cNvCxnSpPr>
            <a:stCxn id="25" idx="3"/>
          </p:cNvCxnSpPr>
          <p:nvPr/>
        </p:nvCxnSpPr>
        <p:spPr>
          <a:xfrm flipH="1">
            <a:off x="2524125" y="2407175"/>
            <a:ext cx="2564164" cy="1250425"/>
          </a:xfrm>
          <a:prstGeom prst="straightConnector1">
            <a:avLst/>
          </a:prstGeom>
          <a:ln w="25400">
            <a:solidFill>
              <a:srgbClr val="002060"/>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495644" name="TextBox 83"/>
          <p:cNvSpPr txBox="1">
            <a:spLocks noChangeArrowheads="1"/>
          </p:cNvSpPr>
          <p:nvPr/>
        </p:nvSpPr>
        <p:spPr bwMode="auto">
          <a:xfrm>
            <a:off x="2846918" y="4667251"/>
            <a:ext cx="2772833" cy="584775"/>
          </a:xfrm>
          <a:prstGeom prst="rect">
            <a:avLst/>
          </a:prstGeom>
          <a:noFill/>
          <a:ln w="9525">
            <a:noFill/>
            <a:miter lim="800000"/>
          </a:ln>
        </p:spPr>
        <p:txBody>
          <a:bodyPr>
            <a:spAutoFit/>
          </a:bodyPr>
          <a:lstStyle/>
          <a:p>
            <a:r>
              <a:rPr lang="en-US" altLang="zh-CN" sz="1600" b="1">
                <a:solidFill>
                  <a:srgbClr val="002060"/>
                </a:solidFill>
                <a:latin typeface="Lucida Sans Unicode" panose="020B0602030504020204" pitchFamily="34" charset="0"/>
                <a:ea typeface="黑体" panose="02010609060101010101" pitchFamily="49" charset="-122"/>
              </a:rPr>
              <a:t>P21</a:t>
            </a:r>
            <a:r>
              <a:rPr lang="zh-CN" altLang="en-US" sz="1600" b="1">
                <a:solidFill>
                  <a:srgbClr val="002060"/>
                </a:solidFill>
                <a:latin typeface="Lucida Sans Unicode" panose="020B0602030504020204" pitchFamily="34" charset="0"/>
                <a:ea typeface="黑体" panose="02010609060101010101" pitchFamily="49" charset="-122"/>
              </a:rPr>
              <a:t>、</a:t>
            </a:r>
            <a:r>
              <a:rPr lang="en-US" altLang="zh-CN" sz="1600" b="1">
                <a:solidFill>
                  <a:srgbClr val="002060"/>
                </a:solidFill>
                <a:latin typeface="Lucida Sans Unicode" panose="020B0602030504020204" pitchFamily="34" charset="0"/>
                <a:ea typeface="黑体" panose="02010609060101010101" pitchFamily="49" charset="-122"/>
              </a:rPr>
              <a:t>P27</a:t>
            </a:r>
            <a:r>
              <a:rPr lang="zh-CN" altLang="en-US" sz="1600" b="1">
                <a:solidFill>
                  <a:srgbClr val="002060"/>
                </a:solidFill>
                <a:latin typeface="Lucida Sans Unicode" panose="020B0602030504020204" pitchFamily="34" charset="0"/>
                <a:ea typeface="黑体" panose="02010609060101010101" pitchFamily="49" charset="-122"/>
              </a:rPr>
              <a:t>表达增加，抑制细胞分裂，引起凋亡</a:t>
            </a:r>
          </a:p>
        </p:txBody>
      </p:sp>
      <p:sp>
        <p:nvSpPr>
          <p:cNvPr id="495645" name="TextBox 22"/>
          <p:cNvSpPr txBox="1">
            <a:spLocks noChangeArrowheads="1"/>
          </p:cNvSpPr>
          <p:nvPr/>
        </p:nvSpPr>
        <p:spPr bwMode="auto">
          <a:xfrm rot="-1491792">
            <a:off x="3420534" y="2981752"/>
            <a:ext cx="1617133" cy="830997"/>
          </a:xfrm>
          <a:prstGeom prst="rect">
            <a:avLst/>
          </a:prstGeom>
          <a:noFill/>
          <a:ln w="9525">
            <a:noFill/>
            <a:miter lim="800000"/>
          </a:ln>
        </p:spPr>
        <p:txBody>
          <a:bodyPr>
            <a:spAutoFit/>
          </a:bodyPr>
          <a:lstStyle/>
          <a:p>
            <a:r>
              <a:rPr lang="zh-CN" altLang="en-US" sz="1600" b="1">
                <a:solidFill>
                  <a:srgbClr val="002060"/>
                </a:solidFill>
                <a:latin typeface="Times New Roman" panose="02020603050405020304" pitchFamily="18" charset="0"/>
              </a:rPr>
              <a:t>膜攻击复合物（</a:t>
            </a:r>
            <a:r>
              <a:rPr lang="en-US" altLang="zh-CN" sz="1600" b="1">
                <a:solidFill>
                  <a:srgbClr val="002060"/>
                </a:solidFill>
                <a:latin typeface="Times New Roman" panose="02020603050405020304" pitchFamily="18" charset="0"/>
              </a:rPr>
              <a:t>C5b-9</a:t>
            </a:r>
            <a:r>
              <a:rPr lang="zh-CN" altLang="en-US" sz="1600" b="1">
                <a:solidFill>
                  <a:srgbClr val="002060"/>
                </a:solidFill>
                <a:latin typeface="Times New Roman" panose="02020603050405020304" pitchFamily="18" charset="0"/>
              </a:rPr>
              <a:t>）刺激足细胞</a:t>
            </a:r>
          </a:p>
        </p:txBody>
      </p:sp>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09740" y="3074962"/>
            <a:ext cx="4172520" cy="708075"/>
            <a:chOff x="2322272" y="0"/>
            <a:chExt cx="4172520" cy="708075"/>
          </a:xfrm>
        </p:grpSpPr>
        <p:sp>
          <p:nvSpPr>
            <p:cNvPr id="3" name="五边形 2"/>
            <p:cNvSpPr/>
            <p:nvPr/>
          </p:nvSpPr>
          <p:spPr>
            <a:xfrm rot="10800000">
              <a:off x="2322272" y="0"/>
              <a:ext cx="4172520" cy="708075"/>
            </a:xfrm>
            <a:prstGeom prst="homePlate">
              <a:avLst/>
            </a:pr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五边形 4"/>
            <p:cNvSpPr/>
            <p:nvPr/>
          </p:nvSpPr>
          <p:spPr>
            <a:xfrm rot="21600000">
              <a:off x="2499293" y="0"/>
              <a:ext cx="3995499" cy="7080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241" tIns="114300" rIns="213360" bIns="114300" numCol="1" spcCol="1270" anchor="ctr" anchorCtr="0">
              <a:noAutofit/>
            </a:bodyPr>
            <a:lstStyle/>
            <a:p>
              <a:pPr lvl="0" algn="ctr" defTabSz="1333500">
                <a:lnSpc>
                  <a:spcPct val="90000"/>
                </a:lnSpc>
                <a:spcBef>
                  <a:spcPct val="0"/>
                </a:spcBef>
                <a:spcAft>
                  <a:spcPct val="35000"/>
                </a:spcAft>
              </a:pPr>
              <a:r>
                <a:rPr lang="zh-CN" altLang="en-US" sz="3000" b="1" kern="1200" dirty="0" smtClean="0">
                  <a:solidFill>
                    <a:srgbClr val="002060"/>
                  </a:solidFill>
                </a:rPr>
                <a:t>病理</a:t>
              </a:r>
              <a:endParaRPr lang="zh-CN" altLang="en-US" sz="3000" b="1" kern="1200" dirty="0">
                <a:solidFill>
                  <a:srgbClr val="002060"/>
                </a:solidFill>
              </a:endParaRPr>
            </a:p>
          </p:txBody>
        </p:sp>
      </p:grpSp>
      <p:sp>
        <p:nvSpPr>
          <p:cNvPr id="5" name="椭圆 4"/>
          <p:cNvSpPr/>
          <p:nvPr/>
        </p:nvSpPr>
        <p:spPr>
          <a:xfrm>
            <a:off x="3836962" y="3065437"/>
            <a:ext cx="708075" cy="708075"/>
          </a:xfrm>
          <a:prstGeom prst="ellipse">
            <a:avLst/>
          </a:prstGeom>
          <a:solidFill>
            <a:srgbClr val="CBA2D6"/>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102784" y="1773767"/>
          <a:ext cx="9697078" cy="3554586"/>
        </p:xfrm>
        <a:graphic>
          <a:graphicData uri="http://schemas.openxmlformats.org/drawingml/2006/table">
            <a:tbl>
              <a:tblPr firstRow="1" bandRow="1">
                <a:tableStyleId>{D27102A9-8310-4765-A935-A1911B00CA55}</a:tableStyleId>
              </a:tblPr>
              <a:tblGrid>
                <a:gridCol w="4848539">
                  <a:extLst>
                    <a:ext uri="{9D8B030D-6E8A-4147-A177-3AD203B41FA5}">
                      <a16:colId xmlns:a16="http://schemas.microsoft.com/office/drawing/2014/main" xmlns="" val="20000"/>
                    </a:ext>
                  </a:extLst>
                </a:gridCol>
                <a:gridCol w="4848539">
                  <a:extLst>
                    <a:ext uri="{9D8B030D-6E8A-4147-A177-3AD203B41FA5}">
                      <a16:colId xmlns:a16="http://schemas.microsoft.com/office/drawing/2014/main" xmlns="" val="20001"/>
                    </a:ext>
                  </a:extLst>
                </a:gridCol>
              </a:tblGrid>
              <a:tr h="381000">
                <a:tc>
                  <a:txBody>
                    <a:bodyPr/>
                    <a:lstStyle/>
                    <a:p>
                      <a:pPr algn="ctr"/>
                      <a:r>
                        <a:rPr lang="zh-CN" altLang="en-US" sz="1900" baseline="0" dirty="0"/>
                        <a:t>原发性肾病综合征</a:t>
                      </a:r>
                      <a:endParaRPr lang="zh-CN" altLang="en-US" sz="1900" baseline="0" dirty="0">
                        <a:solidFill>
                          <a:srgbClr val="002060"/>
                        </a:solidFill>
                        <a:latin typeface="Times New Roman" panose="02020603050405020304" pitchFamily="18" charset="0"/>
                        <a:ea typeface="微软雅黑" panose="020B0503020204020204" charset="-122"/>
                      </a:endParaRPr>
                    </a:p>
                  </a:txBody>
                  <a:tcPr marL="121920" marR="121920"/>
                </a:tc>
                <a:tc>
                  <a:txBody>
                    <a:bodyPr/>
                    <a:lstStyle/>
                    <a:p>
                      <a:pPr algn="ctr"/>
                      <a:r>
                        <a:rPr lang="zh-CN" altLang="en-US" sz="1900" baseline="0" dirty="0"/>
                        <a:t>继发性肾病综合征</a:t>
                      </a:r>
                      <a:endParaRPr lang="zh-CN" altLang="en-US" sz="1900" baseline="0" dirty="0">
                        <a:solidFill>
                          <a:srgbClr val="002060"/>
                        </a:solidFill>
                        <a:latin typeface="Times New Roman" panose="02020603050405020304" pitchFamily="18" charset="0"/>
                        <a:ea typeface="微软雅黑" panose="020B0503020204020204" charset="-122"/>
                      </a:endParaRPr>
                    </a:p>
                  </a:txBody>
                  <a:tcPr marL="121920" marR="121920"/>
                </a:tc>
                <a:extLst>
                  <a:ext uri="{0D108BD9-81ED-4DB2-BD59-A6C34878D82A}">
                    <a16:rowId xmlns:a16="http://schemas.microsoft.com/office/drawing/2014/main" xmlns="" val="10000"/>
                  </a:ext>
                </a:extLst>
              </a:tr>
              <a:tr h="381000">
                <a:tc>
                  <a:txBody>
                    <a:bodyPr/>
                    <a:lstStyle/>
                    <a:p>
                      <a:pPr algn="ctr"/>
                      <a:r>
                        <a:rPr lang="zh-CN" altLang="en-US" sz="1900" baseline="0" dirty="0"/>
                        <a:t>微小病变性肾病</a:t>
                      </a:r>
                      <a:endParaRPr lang="zh-CN" altLang="en-US" sz="1900" baseline="0" dirty="0">
                        <a:solidFill>
                          <a:srgbClr val="002060"/>
                        </a:solidFill>
                        <a:latin typeface="Times New Roman" panose="02020603050405020304" pitchFamily="18" charset="0"/>
                        <a:ea typeface="微软雅黑" panose="020B0503020204020204" charset="-122"/>
                      </a:endParaRPr>
                    </a:p>
                  </a:txBody>
                  <a:tcPr marL="121920" marR="121920"/>
                </a:tc>
                <a:tc>
                  <a:txBody>
                    <a:bodyPr/>
                    <a:lstStyle/>
                    <a:p>
                      <a:pPr algn="ctr"/>
                      <a:r>
                        <a:rPr lang="zh-CN" altLang="en-US" sz="1900" baseline="0" dirty="0"/>
                        <a:t>狼疮肾炎</a:t>
                      </a:r>
                      <a:endParaRPr lang="zh-CN" altLang="en-US" sz="1900" baseline="0" dirty="0">
                        <a:solidFill>
                          <a:srgbClr val="002060"/>
                        </a:solidFill>
                        <a:latin typeface="Times New Roman" panose="02020603050405020304" pitchFamily="18" charset="0"/>
                        <a:ea typeface="微软雅黑" panose="020B0503020204020204" charset="-122"/>
                      </a:endParaRPr>
                    </a:p>
                  </a:txBody>
                  <a:tcPr marL="121920" marR="121920"/>
                </a:tc>
                <a:extLst>
                  <a:ext uri="{0D108BD9-81ED-4DB2-BD59-A6C34878D82A}">
                    <a16:rowId xmlns:a16="http://schemas.microsoft.com/office/drawing/2014/main" xmlns="" val="10001"/>
                  </a:ext>
                </a:extLst>
              </a:tr>
              <a:tr h="381000">
                <a:tc>
                  <a:txBody>
                    <a:bodyPr/>
                    <a:lstStyle/>
                    <a:p>
                      <a:pPr algn="ctr"/>
                      <a:r>
                        <a:rPr lang="zh-CN" altLang="en-US" sz="1900" baseline="0" dirty="0"/>
                        <a:t>局灶节段性肾小球硬化</a:t>
                      </a:r>
                      <a:endParaRPr lang="zh-CN" altLang="en-US" sz="1900" baseline="0" dirty="0">
                        <a:solidFill>
                          <a:srgbClr val="002060"/>
                        </a:solidFill>
                        <a:latin typeface="Times New Roman" panose="02020603050405020304" pitchFamily="18" charset="0"/>
                        <a:ea typeface="微软雅黑" panose="020B0503020204020204" charset="-122"/>
                      </a:endParaRPr>
                    </a:p>
                  </a:txBody>
                  <a:tcPr marL="121920" marR="121920"/>
                </a:tc>
                <a:tc>
                  <a:txBody>
                    <a:bodyPr/>
                    <a:lstStyle/>
                    <a:p>
                      <a:pPr algn="ctr"/>
                      <a:r>
                        <a:rPr lang="zh-CN" altLang="en-US" sz="1900" baseline="0" dirty="0"/>
                        <a:t>糖尿病肾病</a:t>
                      </a:r>
                      <a:endParaRPr lang="zh-CN" altLang="en-US" sz="1900" baseline="0" dirty="0">
                        <a:solidFill>
                          <a:srgbClr val="002060"/>
                        </a:solidFill>
                        <a:latin typeface="Times New Roman" panose="02020603050405020304" pitchFamily="18" charset="0"/>
                        <a:ea typeface="微软雅黑" panose="020B0503020204020204" charset="-122"/>
                      </a:endParaRPr>
                    </a:p>
                  </a:txBody>
                  <a:tcPr marL="121920" marR="121920"/>
                </a:tc>
                <a:extLst>
                  <a:ext uri="{0D108BD9-81ED-4DB2-BD59-A6C34878D82A}">
                    <a16:rowId xmlns:a16="http://schemas.microsoft.com/office/drawing/2014/main" xmlns="" val="10002"/>
                  </a:ext>
                </a:extLst>
              </a:tr>
              <a:tr h="445558">
                <a:tc>
                  <a:txBody>
                    <a:bodyPr/>
                    <a:lstStyle/>
                    <a:p>
                      <a:pPr algn="ctr"/>
                      <a:r>
                        <a:rPr lang="zh-CN" altLang="en-US" sz="1900" baseline="0" dirty="0"/>
                        <a:t>非</a:t>
                      </a:r>
                      <a:r>
                        <a:rPr lang="en-US" altLang="zh-CN" sz="1900" baseline="0" dirty="0"/>
                        <a:t>IgA</a:t>
                      </a:r>
                      <a:r>
                        <a:rPr lang="zh-CN" altLang="en-US" sz="1900" baseline="0" dirty="0"/>
                        <a:t>型系膜增生性肾小球肾炎</a:t>
                      </a:r>
                      <a:endParaRPr lang="zh-CN" altLang="en-US" sz="1900" baseline="0" dirty="0">
                        <a:solidFill>
                          <a:srgbClr val="002060"/>
                        </a:solidFill>
                        <a:latin typeface="Times New Roman" panose="02020603050405020304" pitchFamily="18" charset="0"/>
                        <a:ea typeface="微软雅黑" panose="020B0503020204020204" charset="-122"/>
                      </a:endParaRPr>
                    </a:p>
                  </a:txBody>
                  <a:tcPr marL="121920" marR="121920"/>
                </a:tc>
                <a:tc>
                  <a:txBody>
                    <a:bodyPr/>
                    <a:lstStyle/>
                    <a:p>
                      <a:pPr algn="ctr"/>
                      <a:r>
                        <a:rPr lang="zh-CN" altLang="en-US" sz="1900" baseline="0" dirty="0"/>
                        <a:t>乙型肝炎病毒相关性肾炎</a:t>
                      </a:r>
                      <a:endParaRPr lang="zh-CN" altLang="en-US" sz="1900" baseline="0" dirty="0">
                        <a:solidFill>
                          <a:srgbClr val="002060"/>
                        </a:solidFill>
                        <a:latin typeface="Times New Roman" panose="02020603050405020304" pitchFamily="18" charset="0"/>
                        <a:ea typeface="微软雅黑" panose="020B0503020204020204" charset="-122"/>
                      </a:endParaRPr>
                    </a:p>
                  </a:txBody>
                  <a:tcPr marL="121920" marR="121920"/>
                </a:tc>
                <a:extLst>
                  <a:ext uri="{0D108BD9-81ED-4DB2-BD59-A6C34878D82A}">
                    <a16:rowId xmlns:a16="http://schemas.microsoft.com/office/drawing/2014/main" xmlns="" val="10003"/>
                  </a:ext>
                </a:extLst>
              </a:tr>
              <a:tr h="381000">
                <a:tc>
                  <a:txBody>
                    <a:bodyPr/>
                    <a:lstStyle/>
                    <a:p>
                      <a:pPr algn="ctr"/>
                      <a:r>
                        <a:rPr lang="en-US" altLang="zh-CN" sz="1900" baseline="0" dirty="0"/>
                        <a:t>IgA</a:t>
                      </a:r>
                      <a:r>
                        <a:rPr lang="zh-CN" altLang="en-US" sz="1900" baseline="0" dirty="0"/>
                        <a:t>肾病</a:t>
                      </a:r>
                      <a:endParaRPr lang="zh-CN" altLang="en-US" sz="1900" baseline="0" dirty="0">
                        <a:solidFill>
                          <a:srgbClr val="002060"/>
                        </a:solidFill>
                        <a:latin typeface="Times New Roman" panose="02020603050405020304" pitchFamily="18" charset="0"/>
                        <a:ea typeface="微软雅黑" panose="020B0503020204020204" charset="-122"/>
                      </a:endParaRPr>
                    </a:p>
                  </a:txBody>
                  <a:tcPr marL="121920" marR="121920"/>
                </a:tc>
                <a:tc>
                  <a:txBody>
                    <a:bodyPr/>
                    <a:lstStyle/>
                    <a:p>
                      <a:pPr algn="ctr"/>
                      <a:r>
                        <a:rPr lang="zh-CN" altLang="en-US" sz="1900" baseline="0" dirty="0"/>
                        <a:t>过敏性紫癜肾炎</a:t>
                      </a:r>
                      <a:endParaRPr lang="zh-CN" altLang="en-US" sz="1900" baseline="0" dirty="0">
                        <a:solidFill>
                          <a:srgbClr val="002060"/>
                        </a:solidFill>
                        <a:latin typeface="Times New Roman" panose="02020603050405020304" pitchFamily="18" charset="0"/>
                        <a:ea typeface="微软雅黑" panose="020B0503020204020204" charset="-122"/>
                      </a:endParaRPr>
                    </a:p>
                  </a:txBody>
                  <a:tcPr marL="121920" marR="121920"/>
                </a:tc>
                <a:extLst>
                  <a:ext uri="{0D108BD9-81ED-4DB2-BD59-A6C34878D82A}">
                    <a16:rowId xmlns:a16="http://schemas.microsoft.com/office/drawing/2014/main" xmlns="" val="10004"/>
                  </a:ext>
                </a:extLst>
              </a:tr>
              <a:tr h="381000">
                <a:tc>
                  <a:txBody>
                    <a:bodyPr/>
                    <a:lstStyle/>
                    <a:p>
                      <a:pPr algn="ctr"/>
                      <a:r>
                        <a:rPr lang="zh-CN" altLang="en-US" sz="1900" baseline="0" dirty="0"/>
                        <a:t>膜性肾病</a:t>
                      </a:r>
                      <a:endParaRPr lang="zh-CN" altLang="en-US" sz="1900" baseline="0" dirty="0">
                        <a:solidFill>
                          <a:srgbClr val="002060"/>
                        </a:solidFill>
                        <a:latin typeface="Times New Roman" panose="02020603050405020304" pitchFamily="18" charset="0"/>
                        <a:ea typeface="微软雅黑" panose="020B0503020204020204" charset="-122"/>
                      </a:endParaRPr>
                    </a:p>
                  </a:txBody>
                  <a:tcPr marL="121920" marR="121920"/>
                </a:tc>
                <a:tc>
                  <a:txBody>
                    <a:bodyPr/>
                    <a:lstStyle/>
                    <a:p>
                      <a:pPr algn="ctr"/>
                      <a:r>
                        <a:rPr lang="zh-CN" altLang="en-US" sz="1900" baseline="0" dirty="0"/>
                        <a:t>肾淀粉样变性</a:t>
                      </a:r>
                      <a:endParaRPr lang="zh-CN" altLang="en-US" sz="1900" baseline="0" dirty="0">
                        <a:solidFill>
                          <a:srgbClr val="002060"/>
                        </a:solidFill>
                        <a:latin typeface="Times New Roman" panose="02020603050405020304" pitchFamily="18" charset="0"/>
                        <a:ea typeface="微软雅黑" panose="020B0503020204020204" charset="-122"/>
                      </a:endParaRPr>
                    </a:p>
                  </a:txBody>
                  <a:tcPr marL="121920" marR="121920"/>
                </a:tc>
                <a:extLst>
                  <a:ext uri="{0D108BD9-81ED-4DB2-BD59-A6C34878D82A}">
                    <a16:rowId xmlns:a16="http://schemas.microsoft.com/office/drawing/2014/main" xmlns="" val="10005"/>
                  </a:ext>
                </a:extLst>
              </a:tr>
              <a:tr h="381000">
                <a:tc>
                  <a:txBody>
                    <a:bodyPr/>
                    <a:lstStyle/>
                    <a:p>
                      <a:pPr algn="ctr"/>
                      <a:r>
                        <a:rPr lang="zh-CN" altLang="en-US" sz="1900" baseline="0" dirty="0"/>
                        <a:t>膜增生性肾小球肾炎</a:t>
                      </a:r>
                      <a:endParaRPr lang="zh-CN" altLang="en-US" sz="1900" baseline="0" dirty="0">
                        <a:solidFill>
                          <a:srgbClr val="002060"/>
                        </a:solidFill>
                        <a:latin typeface="Times New Roman" panose="02020603050405020304" pitchFamily="18" charset="0"/>
                        <a:ea typeface="微软雅黑" panose="020B0503020204020204" charset="-122"/>
                      </a:endParaRPr>
                    </a:p>
                  </a:txBody>
                  <a:tcPr marL="121920" marR="121920"/>
                </a:tc>
                <a:tc>
                  <a:txBody>
                    <a:bodyPr/>
                    <a:lstStyle/>
                    <a:p>
                      <a:pPr algn="ctr"/>
                      <a:r>
                        <a:rPr lang="zh-CN" altLang="en-US" sz="1900" baseline="0" dirty="0"/>
                        <a:t>骨髓瘤性肾病</a:t>
                      </a:r>
                      <a:endParaRPr lang="zh-CN" altLang="en-US" sz="1900" baseline="0" dirty="0">
                        <a:solidFill>
                          <a:srgbClr val="002060"/>
                        </a:solidFill>
                        <a:latin typeface="Times New Roman" panose="02020603050405020304" pitchFamily="18" charset="0"/>
                        <a:ea typeface="微软雅黑" panose="020B0503020204020204" charset="-122"/>
                      </a:endParaRPr>
                    </a:p>
                  </a:txBody>
                  <a:tcPr marL="121920" marR="121920"/>
                </a:tc>
                <a:extLst>
                  <a:ext uri="{0D108BD9-81ED-4DB2-BD59-A6C34878D82A}">
                    <a16:rowId xmlns:a16="http://schemas.microsoft.com/office/drawing/2014/main" xmlns="" val="10006"/>
                  </a:ext>
                </a:extLst>
              </a:tr>
              <a:tr h="381000">
                <a:tc>
                  <a:txBody>
                    <a:bodyPr/>
                    <a:lstStyle/>
                    <a:p>
                      <a:pPr algn="ctr"/>
                      <a:endParaRPr lang="zh-CN" altLang="en-US" sz="1900" baseline="0" dirty="0">
                        <a:solidFill>
                          <a:srgbClr val="002060"/>
                        </a:solidFill>
                        <a:latin typeface="Times New Roman" panose="02020603050405020304" pitchFamily="18" charset="0"/>
                        <a:ea typeface="微软雅黑" panose="020B0503020204020204" charset="-122"/>
                      </a:endParaRPr>
                    </a:p>
                  </a:txBody>
                  <a:tcPr marL="121920" marR="121920"/>
                </a:tc>
                <a:tc>
                  <a:txBody>
                    <a:bodyPr/>
                    <a:lstStyle/>
                    <a:p>
                      <a:pPr algn="ctr"/>
                      <a:r>
                        <a:rPr lang="zh-CN" altLang="en-US" sz="1900" baseline="0" dirty="0"/>
                        <a:t>淋巴瘤或实体肿瘤性肾病</a:t>
                      </a:r>
                      <a:endParaRPr lang="zh-CN" altLang="en-US" sz="1900" baseline="0" dirty="0">
                        <a:solidFill>
                          <a:srgbClr val="002060"/>
                        </a:solidFill>
                        <a:latin typeface="Times New Roman" panose="02020603050405020304" pitchFamily="18" charset="0"/>
                        <a:ea typeface="微软雅黑" panose="020B0503020204020204" charset="-122"/>
                      </a:endParaRPr>
                    </a:p>
                  </a:txBody>
                  <a:tcPr marL="121920" marR="121920"/>
                </a:tc>
                <a:extLst>
                  <a:ext uri="{0D108BD9-81ED-4DB2-BD59-A6C34878D82A}">
                    <a16:rowId xmlns:a16="http://schemas.microsoft.com/office/drawing/2014/main" xmlns="" val="10007"/>
                  </a:ext>
                </a:extLst>
              </a:tr>
              <a:tr h="442028">
                <a:tc>
                  <a:txBody>
                    <a:bodyPr/>
                    <a:lstStyle/>
                    <a:p>
                      <a:pPr algn="ctr"/>
                      <a:endParaRPr lang="zh-CN" altLang="en-US" sz="1900" baseline="0" dirty="0">
                        <a:solidFill>
                          <a:srgbClr val="002060"/>
                        </a:solidFill>
                        <a:latin typeface="Times New Roman" panose="02020603050405020304" pitchFamily="18" charset="0"/>
                        <a:ea typeface="微软雅黑" panose="020B0503020204020204" charset="-122"/>
                      </a:endParaRPr>
                    </a:p>
                  </a:txBody>
                  <a:tcPr marL="121920" marR="121920"/>
                </a:tc>
                <a:tc>
                  <a:txBody>
                    <a:bodyPr/>
                    <a:lstStyle/>
                    <a:p>
                      <a:pPr algn="ctr"/>
                      <a:r>
                        <a:rPr lang="zh-CN" altLang="en-US" sz="1900" baseline="0" dirty="0"/>
                        <a:t>药物或感染引起的肾病综合征</a:t>
                      </a:r>
                      <a:endParaRPr lang="zh-CN" altLang="en-US" sz="1900" baseline="0" dirty="0">
                        <a:solidFill>
                          <a:srgbClr val="002060"/>
                        </a:solidFill>
                        <a:latin typeface="Times New Roman" panose="02020603050405020304" pitchFamily="18" charset="0"/>
                        <a:ea typeface="微软雅黑" panose="020B0503020204020204" charset="-122"/>
                      </a:endParaRPr>
                    </a:p>
                  </a:txBody>
                  <a:tcPr marL="121920" marR="121920"/>
                </a:tc>
                <a:extLst>
                  <a:ext uri="{0D108BD9-81ED-4DB2-BD59-A6C34878D82A}">
                    <a16:rowId xmlns:a16="http://schemas.microsoft.com/office/drawing/2014/main" xmlns="" val="10008"/>
                  </a:ext>
                </a:extLst>
              </a:tr>
            </a:tbl>
          </a:graphicData>
        </a:graphic>
      </p:graphicFrame>
      <p:sp>
        <p:nvSpPr>
          <p:cNvPr id="3" name="文本框 15"/>
          <p:cNvSpPr txBox="1"/>
          <p:nvPr/>
        </p:nvSpPr>
        <p:spPr>
          <a:xfrm>
            <a:off x="912284" y="1051984"/>
            <a:ext cx="9601200" cy="666786"/>
          </a:xfrm>
          <a:prstGeom prst="rect">
            <a:avLst/>
          </a:prstGeom>
          <a:noFill/>
        </p:spPr>
        <p:txBody>
          <a:bodyPr>
            <a:spAutoFit/>
          </a:bodyPr>
          <a:lstStyle/>
          <a:p>
            <a:pPr algn="ctr">
              <a:defRPr/>
            </a:pPr>
            <a:r>
              <a:rPr lang="zh-CN" altLang="en-US" sz="3733" b="1" kern="0" dirty="0">
                <a:solidFill>
                  <a:srgbClr val="002060"/>
                </a:solidFill>
                <a:latin typeface="微软雅黑" panose="020B0503020204020204" charset="-122"/>
                <a:ea typeface="微软雅黑" panose="020B0503020204020204" charset="-122"/>
              </a:rPr>
              <a:t>肾病综合征分类及常见病理类型</a:t>
            </a:r>
          </a:p>
        </p:txBody>
      </p:sp>
      <p:sp>
        <p:nvSpPr>
          <p:cNvPr id="486426" name="TextBox 3"/>
          <p:cNvSpPr txBox="1">
            <a:spLocks noChangeArrowheads="1"/>
          </p:cNvSpPr>
          <p:nvPr/>
        </p:nvSpPr>
        <p:spPr bwMode="auto">
          <a:xfrm>
            <a:off x="719667" y="5429251"/>
            <a:ext cx="11472333" cy="461665"/>
          </a:xfrm>
          <a:prstGeom prst="rect">
            <a:avLst/>
          </a:prstGeom>
          <a:noFill/>
          <a:ln w="9525">
            <a:noFill/>
            <a:miter lim="800000"/>
          </a:ln>
        </p:spPr>
        <p:txBody>
          <a:bodyPr>
            <a:spAutoFit/>
          </a:bodyPr>
          <a:lstStyle/>
          <a:p>
            <a:r>
              <a:rPr lang="zh-CN" altLang="en-US" sz="2400" b="1">
                <a:solidFill>
                  <a:srgbClr val="002060"/>
                </a:solidFill>
                <a:latin typeface="Times New Roman" panose="02020603050405020304" pitchFamily="18" charset="0"/>
                <a:ea typeface="微软雅黑" panose="020B0503020204020204" charset="-122"/>
                <a:cs typeface="微软雅黑" panose="020B0503020204020204" charset="-122"/>
              </a:rPr>
              <a:t>膜性肾病约占我国成人肾病综合征的 </a:t>
            </a:r>
            <a:r>
              <a:rPr lang="en-US" altLang="zh-CN" sz="2400" b="1">
                <a:solidFill>
                  <a:srgbClr val="002060"/>
                </a:solidFill>
                <a:latin typeface="Times New Roman" panose="02020603050405020304" pitchFamily="18" charset="0"/>
                <a:ea typeface="微软雅黑" panose="020B0503020204020204" charset="-122"/>
                <a:cs typeface="微软雅黑" panose="020B0503020204020204" charset="-122"/>
              </a:rPr>
              <a:t>20</a:t>
            </a:r>
            <a:r>
              <a:rPr lang="zh-CN" altLang="en-US" sz="2400" b="1">
                <a:solidFill>
                  <a:srgbClr val="002060"/>
                </a:solidFill>
                <a:latin typeface="Times New Roman" panose="02020603050405020304" pitchFamily="18" charset="0"/>
                <a:ea typeface="微软雅黑" panose="020B0503020204020204" charset="-122"/>
                <a:cs typeface="微软雅黑" panose="020B0503020204020204" charset="-122"/>
              </a:rPr>
              <a:t>％～</a:t>
            </a:r>
            <a:r>
              <a:rPr lang="en-US" altLang="zh-CN" sz="2400" b="1">
                <a:solidFill>
                  <a:srgbClr val="002060"/>
                </a:solidFill>
                <a:latin typeface="Times New Roman" panose="02020603050405020304" pitchFamily="18" charset="0"/>
                <a:ea typeface="微软雅黑" panose="020B0503020204020204" charset="-122"/>
                <a:cs typeface="微软雅黑" panose="020B0503020204020204" charset="-122"/>
              </a:rPr>
              <a:t>30</a:t>
            </a:r>
            <a:r>
              <a:rPr lang="zh-CN" altLang="en-US" sz="2400" b="1">
                <a:solidFill>
                  <a:srgbClr val="002060"/>
                </a:solidFill>
                <a:latin typeface="Times New Roman" panose="02020603050405020304" pitchFamily="18" charset="0"/>
                <a:ea typeface="微软雅黑" panose="020B0503020204020204" charset="-122"/>
                <a:cs typeface="微软雅黑" panose="020B0503020204020204" charset="-122"/>
              </a:rPr>
              <a:t>％，且近年来有上升趋势</a:t>
            </a:r>
          </a:p>
        </p:txBody>
      </p:sp>
      <p:sp>
        <p:nvSpPr>
          <p:cNvPr id="5" name="矩形 4"/>
          <p:cNvSpPr/>
          <p:nvPr/>
        </p:nvSpPr>
        <p:spPr>
          <a:xfrm>
            <a:off x="2801408" y="3775076"/>
            <a:ext cx="1634067" cy="359833"/>
          </a:xfrm>
          <a:prstGeom prst="rect">
            <a:avLst/>
          </a:prstGeom>
          <a:noFill/>
          <a:ln w="25400">
            <a:solidFill>
              <a:srgbClr val="FF19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p>
        </p:txBody>
      </p:sp>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935480"/>
            <a:ext cx="10915688" cy="850578"/>
          </a:xfrm>
        </p:spPr>
        <p:txBody>
          <a:bodyPr>
            <a:normAutofit lnSpcReduction="10000"/>
          </a:bodyPr>
          <a:lstStyle/>
          <a:p>
            <a:r>
              <a:rPr lang="en-US" altLang="zh-CN" b="1" dirty="0" smtClean="0">
                <a:solidFill>
                  <a:srgbClr val="002060"/>
                </a:solidFill>
              </a:rPr>
              <a:t>2015</a:t>
            </a:r>
            <a:r>
              <a:rPr lang="zh-CN" altLang="zh-CN" b="1" dirty="0" smtClean="0">
                <a:solidFill>
                  <a:srgbClr val="002060"/>
                </a:solidFill>
              </a:rPr>
              <a:t>年</a:t>
            </a:r>
            <a:r>
              <a:rPr lang="en-US" altLang="zh-CN" b="1" dirty="0" smtClean="0">
                <a:solidFill>
                  <a:srgbClr val="002060"/>
                </a:solidFill>
              </a:rPr>
              <a:t>7</a:t>
            </a:r>
            <a:r>
              <a:rPr lang="zh-CN" altLang="zh-CN" b="1" dirty="0" smtClean="0">
                <a:solidFill>
                  <a:srgbClr val="002060"/>
                </a:solidFill>
              </a:rPr>
              <a:t>月因治疗效果欠佳，反复全身水肿，复查肾活检</a:t>
            </a:r>
            <a:r>
              <a:rPr lang="zh-CN" altLang="en-US" b="1" dirty="0" smtClean="0">
                <a:solidFill>
                  <a:srgbClr val="002060"/>
                </a:solidFill>
              </a:rPr>
              <a:t>发展</a:t>
            </a:r>
            <a:r>
              <a:rPr lang="zh-CN" altLang="zh-CN" b="1" dirty="0" smtClean="0">
                <a:solidFill>
                  <a:srgbClr val="002060"/>
                </a:solidFill>
              </a:rPr>
              <a:t>为Ⅲ期膜性肾病</a:t>
            </a:r>
            <a:endParaRPr lang="en-US" altLang="zh-CN" dirty="0" smtClean="0"/>
          </a:p>
          <a:p>
            <a:endParaRPr lang="zh-CN" altLang="en-US" dirty="0"/>
          </a:p>
        </p:txBody>
      </p:sp>
      <p:pic>
        <p:nvPicPr>
          <p:cNvPr id="4" name="Picture 5"/>
          <p:cNvPicPr>
            <a:picLocks noChangeAspect="1" noChangeArrowheads="1"/>
          </p:cNvPicPr>
          <p:nvPr/>
        </p:nvPicPr>
        <p:blipFill>
          <a:blip r:embed="rId2" cstate="print"/>
          <a:srcRect/>
          <a:stretch>
            <a:fillRect/>
          </a:stretch>
        </p:blipFill>
        <p:spPr bwMode="auto">
          <a:xfrm>
            <a:off x="1587750" y="3357562"/>
            <a:ext cx="4341885" cy="2447702"/>
          </a:xfrm>
          <a:prstGeom prst="rect">
            <a:avLst/>
          </a:prstGeom>
          <a:noFill/>
          <a:ln w="9525">
            <a:noFill/>
            <a:miter lim="800000"/>
            <a:headEnd/>
            <a:tailEnd/>
          </a:ln>
        </p:spPr>
      </p:pic>
      <p:pic>
        <p:nvPicPr>
          <p:cNvPr id="5" name="Picture 6"/>
          <p:cNvPicPr>
            <a:picLocks noChangeAspect="1" noChangeArrowheads="1"/>
          </p:cNvPicPr>
          <p:nvPr/>
        </p:nvPicPr>
        <p:blipFill>
          <a:blip r:embed="rId3" cstate="print"/>
          <a:srcRect/>
          <a:stretch>
            <a:fillRect/>
          </a:stretch>
        </p:blipFill>
        <p:spPr bwMode="auto">
          <a:xfrm>
            <a:off x="6381753" y="3357562"/>
            <a:ext cx="4301983" cy="2376264"/>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10414000" y="0"/>
            <a:ext cx="1778000" cy="1333500"/>
          </a:xfrm>
          <a:prstGeom prst="rect">
            <a:avLst/>
          </a:prstGeom>
          <a:noFill/>
          <a:ln w="9525">
            <a:noFill/>
            <a:miter lim="800000"/>
            <a:headEnd/>
            <a:tailEnd/>
          </a:ln>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E0CA355A-2010-4D37-91CB-3C4CBAC0438B}"/>
              </a:ext>
            </a:extLst>
          </p:cNvPr>
          <p:cNvSpPr>
            <a:spLocks noGrp="1"/>
          </p:cNvSpPr>
          <p:nvPr>
            <p:ph type="title"/>
          </p:nvPr>
        </p:nvSpPr>
        <p:spPr>
          <a:xfrm>
            <a:off x="2068513" y="188915"/>
            <a:ext cx="7772400" cy="877887"/>
          </a:xfrm>
        </p:spPr>
        <p:txBody>
          <a:bodyPr>
            <a:normAutofit/>
          </a:bodyPr>
          <a:lstStyle/>
          <a:p>
            <a:pPr algn="ctr" eaLnBrk="1" hangingPunct="1"/>
            <a:r>
              <a:rPr lang="zh-CN" altLang="fr-FR" b="1" dirty="0">
                <a:solidFill>
                  <a:srgbClr val="002060"/>
                </a:solidFill>
                <a:ea typeface="微软雅黑" panose="020B0503020204020204" pitchFamily="34" charset="-122"/>
              </a:rPr>
              <a:t>膜性肾病</a:t>
            </a:r>
            <a:r>
              <a:rPr lang="zh-CN" altLang="en-US" b="1" dirty="0">
                <a:solidFill>
                  <a:srgbClr val="002060"/>
                </a:solidFill>
                <a:ea typeface="微软雅黑" panose="020B0503020204020204" pitchFamily="34" charset="-122"/>
              </a:rPr>
              <a:t>的基本病理特征</a:t>
            </a:r>
            <a:endParaRPr lang="zh-CN" altLang="fr-FR" b="1" dirty="0">
              <a:solidFill>
                <a:srgbClr val="002060"/>
              </a:solidFill>
              <a:ea typeface="微软雅黑" panose="020B0503020204020204" pitchFamily="34" charset="-122"/>
            </a:endParaRPr>
          </a:p>
        </p:txBody>
      </p:sp>
      <p:grpSp>
        <p:nvGrpSpPr>
          <p:cNvPr id="3" name="Group 3">
            <a:extLst>
              <a:ext uri="{FF2B5EF4-FFF2-40B4-BE49-F238E27FC236}">
                <a16:creationId xmlns:a16="http://schemas.microsoft.com/office/drawing/2014/main" xmlns="" id="{AE9352E9-C3D7-4766-B62D-7790AF8F05E3}"/>
              </a:ext>
            </a:extLst>
          </p:cNvPr>
          <p:cNvGrpSpPr>
            <a:grpSpLocks/>
          </p:cNvGrpSpPr>
          <p:nvPr/>
        </p:nvGrpSpPr>
        <p:grpSpPr bwMode="auto">
          <a:xfrm>
            <a:off x="4433455" y="2165350"/>
            <a:ext cx="7026568" cy="4648200"/>
            <a:chOff x="397" y="672"/>
            <a:chExt cx="4963" cy="2928"/>
          </a:xfrm>
        </p:grpSpPr>
        <p:pic>
          <p:nvPicPr>
            <p:cNvPr id="12294" name="Picture 4">
              <a:extLst>
                <a:ext uri="{FF2B5EF4-FFF2-40B4-BE49-F238E27FC236}">
                  <a16:creationId xmlns:a16="http://schemas.microsoft.com/office/drawing/2014/main" xmlns="" id="{DD3C5097-105F-447B-A321-5EFC0FD45D1C}"/>
                </a:ext>
              </a:extLst>
            </p:cNvPr>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31" y="672"/>
              <a:ext cx="2329" cy="29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2295" name="Picture 5">
              <a:extLst>
                <a:ext uri="{FF2B5EF4-FFF2-40B4-BE49-F238E27FC236}">
                  <a16:creationId xmlns:a16="http://schemas.microsoft.com/office/drawing/2014/main" xmlns="" id="{1474D482-BDE3-4605-BAA0-D6C0AAB9A350}"/>
                </a:ext>
              </a:extLst>
            </p:cNvPr>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7" y="672"/>
              <a:ext cx="2332" cy="29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12292" name="Text Box 7">
            <a:extLst>
              <a:ext uri="{FF2B5EF4-FFF2-40B4-BE49-F238E27FC236}">
                <a16:creationId xmlns:a16="http://schemas.microsoft.com/office/drawing/2014/main" xmlns="" id="{EB6616F2-D04C-4AA7-9475-B584B7B200B7}"/>
              </a:ext>
            </a:extLst>
          </p:cNvPr>
          <p:cNvSpPr txBox="1">
            <a:spLocks noChangeArrowheads="1"/>
          </p:cNvSpPr>
          <p:nvPr/>
        </p:nvSpPr>
        <p:spPr bwMode="auto">
          <a:xfrm>
            <a:off x="526472" y="1316505"/>
            <a:ext cx="1129145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zh-CN" altLang="en-US" sz="2400" b="1" dirty="0">
                <a:latin typeface="华文细黑" panose="02010600040101010101" pitchFamily="2" charset="-122"/>
                <a:ea typeface="华文细黑" panose="02010600040101010101" pitchFamily="2" charset="-122"/>
              </a:rPr>
              <a:t>病理学诊断名词，特征：</a:t>
            </a:r>
            <a:r>
              <a:rPr lang="en-US" altLang="zh-CN" sz="2400" b="1" dirty="0">
                <a:latin typeface="Times New Roman" panose="02020603050405020304" pitchFamily="18" charset="0"/>
                <a:ea typeface="华文细黑" panose="02010600040101010101" pitchFamily="2" charset="-122"/>
                <a:cs typeface="Times New Roman" panose="02020603050405020304" pitchFamily="18" charset="0"/>
              </a:rPr>
              <a:t>GBM</a:t>
            </a:r>
            <a:r>
              <a:rPr lang="zh-CN" altLang="en-US" sz="2400" b="1" dirty="0">
                <a:latin typeface="华文细黑" panose="02010600040101010101" pitchFamily="2" charset="-122"/>
                <a:ea typeface="华文细黑" panose="02010600040101010101" pitchFamily="2" charset="-122"/>
              </a:rPr>
              <a:t>上皮细胞侧有多量、规则的免疫复合物沉积</a:t>
            </a:r>
          </a:p>
        </p:txBody>
      </p:sp>
      <p:pic>
        <p:nvPicPr>
          <p:cNvPr id="2" name="图片 1">
            <a:extLst>
              <a:ext uri="{FF2B5EF4-FFF2-40B4-BE49-F238E27FC236}">
                <a16:creationId xmlns:a16="http://schemas.microsoft.com/office/drawing/2014/main" xmlns="" id="{FAFEB099-A76D-4D20-9E2A-A7340AE989CA}"/>
              </a:ext>
            </a:extLst>
          </p:cNvPr>
          <p:cNvPicPr>
            <a:picLocks noChangeAspect="1"/>
          </p:cNvPicPr>
          <p:nvPr/>
        </p:nvPicPr>
        <p:blipFill>
          <a:blip r:embed="rId5" cstate="print"/>
          <a:stretch>
            <a:fillRect/>
          </a:stretch>
        </p:blipFill>
        <p:spPr>
          <a:xfrm>
            <a:off x="526472" y="2165352"/>
            <a:ext cx="3588328" cy="4633913"/>
          </a:xfrm>
          <a:prstGeom prst="rect">
            <a:avLst/>
          </a:prstGeom>
        </p:spPr>
      </p:pic>
      <p:sp>
        <p:nvSpPr>
          <p:cNvPr id="9" name="Freeform 39">
            <a:extLst>
              <a:ext uri="{FF2B5EF4-FFF2-40B4-BE49-F238E27FC236}">
                <a16:creationId xmlns:a16="http://schemas.microsoft.com/office/drawing/2014/main" xmlns="" id="{469AB081-49DE-4C1F-A920-6593F744D790}"/>
              </a:ext>
            </a:extLst>
          </p:cNvPr>
          <p:cNvSpPr>
            <a:spLocks/>
          </p:cNvSpPr>
          <p:nvPr/>
        </p:nvSpPr>
        <p:spPr bwMode="auto">
          <a:xfrm flipV="1">
            <a:off x="235528" y="1038397"/>
            <a:ext cx="11457709" cy="45719"/>
          </a:xfrm>
          <a:custGeom>
            <a:avLst/>
            <a:gdLst>
              <a:gd name="T0" fmla="*/ 0 w 5608"/>
              <a:gd name="T1" fmla="*/ 0 h 11"/>
              <a:gd name="T2" fmla="*/ 0 w 5608"/>
              <a:gd name="T3" fmla="*/ 2147483646 h 11"/>
              <a:gd name="T4" fmla="*/ 2147483646 w 5608"/>
              <a:gd name="T5" fmla="*/ 2147483646 h 11"/>
              <a:gd name="T6" fmla="*/ 2147483646 w 5608"/>
              <a:gd name="T7" fmla="*/ 0 h 11"/>
              <a:gd name="T8" fmla="*/ 0 w 5608"/>
              <a:gd name="T9" fmla="*/ 0 h 11"/>
              <a:gd name="T10" fmla="*/ 0 60000 65536"/>
              <a:gd name="T11" fmla="*/ 0 60000 65536"/>
              <a:gd name="T12" fmla="*/ 0 60000 65536"/>
              <a:gd name="T13" fmla="*/ 0 60000 65536"/>
              <a:gd name="T14" fmla="*/ 0 60000 65536"/>
              <a:gd name="T15" fmla="*/ 0 w 5608"/>
              <a:gd name="T16" fmla="*/ 0 h 11"/>
              <a:gd name="T17" fmla="*/ 5608 w 5608"/>
              <a:gd name="T18" fmla="*/ 11 h 11"/>
            </a:gdLst>
            <a:ahLst/>
            <a:cxnLst>
              <a:cxn ang="T10">
                <a:pos x="T0" y="T1"/>
              </a:cxn>
              <a:cxn ang="T11">
                <a:pos x="T2" y="T3"/>
              </a:cxn>
              <a:cxn ang="T12">
                <a:pos x="T4" y="T5"/>
              </a:cxn>
              <a:cxn ang="T13">
                <a:pos x="T6" y="T7"/>
              </a:cxn>
              <a:cxn ang="T14">
                <a:pos x="T8" y="T9"/>
              </a:cxn>
            </a:cxnLst>
            <a:rect l="T15" t="T16" r="T17" b="T18"/>
            <a:pathLst>
              <a:path w="5608" h="11">
                <a:moveTo>
                  <a:pt x="0" y="0"/>
                </a:moveTo>
                <a:lnTo>
                  <a:pt x="0" y="10"/>
                </a:lnTo>
                <a:lnTo>
                  <a:pt x="5607" y="10"/>
                </a:lnTo>
                <a:lnTo>
                  <a:pt x="5607" y="0"/>
                </a:lnTo>
                <a:lnTo>
                  <a:pt x="0" y="0"/>
                </a:lnTo>
              </a:path>
            </a:pathLst>
          </a:custGeom>
          <a:solidFill>
            <a:srgbClr val="FF0000"/>
          </a:solidFill>
          <a:ln w="6350" cap="rnd" cmpd="sng">
            <a:solidFill>
              <a:srgbClr val="FF0000"/>
            </a:solidFill>
            <a:prstDash val="solid"/>
            <a:round/>
            <a:headEnd type="none" w="med" len="med"/>
            <a:tailEnd type="none" w="med" len="med"/>
          </a:ln>
        </p:spPr>
        <p:txBody>
          <a:bodyPr/>
          <a:lstStyle/>
          <a:p>
            <a:endParaRPr lang="zh-CN" altLang="en-US"/>
          </a:p>
        </p:txBody>
      </p:sp>
    </p:spTree>
    <p:extLst>
      <p:ext uri="{BB962C8B-B14F-4D97-AF65-F5344CB8AC3E}">
        <p14:creationId xmlns:p14="http://schemas.microsoft.com/office/powerpoint/2010/main" xmlns="" val="3822652209"/>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E:\膜性-1.JPG"/>
          <p:cNvPicPr>
            <a:picLocks noChangeAspect="1" noChangeArrowheads="1"/>
          </p:cNvPicPr>
          <p:nvPr/>
        </p:nvPicPr>
        <p:blipFill>
          <a:blip r:embed="rId2" cstate="print"/>
          <a:srcRect l="3125" t="2431" r="2083" b="2367"/>
          <a:stretch>
            <a:fillRect/>
          </a:stretch>
        </p:blipFill>
        <p:spPr bwMode="auto">
          <a:xfrm>
            <a:off x="335360" y="3789040"/>
            <a:ext cx="5376333" cy="2746375"/>
          </a:xfrm>
          <a:prstGeom prst="rect">
            <a:avLst/>
          </a:prstGeom>
          <a:noFill/>
          <a:ln w="9525" cmpd="sng">
            <a:solidFill>
              <a:schemeClr val="accent1"/>
            </a:solidFill>
            <a:miter lim="800000"/>
            <a:headEnd/>
            <a:tailEnd/>
          </a:ln>
        </p:spPr>
      </p:pic>
      <p:pic>
        <p:nvPicPr>
          <p:cNvPr id="54275" name="Picture 3"/>
          <p:cNvPicPr>
            <a:picLocks noChangeAspect="1" noChangeArrowheads="1"/>
          </p:cNvPicPr>
          <p:nvPr/>
        </p:nvPicPr>
        <p:blipFill>
          <a:blip r:embed="rId3" cstate="print"/>
          <a:srcRect/>
          <a:stretch>
            <a:fillRect/>
          </a:stretch>
        </p:blipFill>
        <p:spPr bwMode="auto">
          <a:xfrm>
            <a:off x="5999989" y="908720"/>
            <a:ext cx="5568619" cy="2729976"/>
          </a:xfrm>
          <a:prstGeom prst="rect">
            <a:avLst/>
          </a:prstGeom>
          <a:noFill/>
          <a:ln w="9525" cmpd="sng">
            <a:noFill/>
            <a:miter lim="800000"/>
            <a:headEnd/>
            <a:tailEnd/>
          </a:ln>
        </p:spPr>
      </p:pic>
      <p:pic>
        <p:nvPicPr>
          <p:cNvPr id="54276" name="Picture 2" descr="E:\膜性-2.JPG"/>
          <p:cNvPicPr>
            <a:picLocks noChangeAspect="1" noChangeArrowheads="1"/>
          </p:cNvPicPr>
          <p:nvPr/>
        </p:nvPicPr>
        <p:blipFill>
          <a:blip r:embed="rId4" cstate="print"/>
          <a:srcRect l="1042" t="2339" r="1042" b="1154"/>
          <a:stretch>
            <a:fillRect/>
          </a:stretch>
        </p:blipFill>
        <p:spPr bwMode="auto">
          <a:xfrm>
            <a:off x="6000751" y="3800555"/>
            <a:ext cx="5567857" cy="2724790"/>
          </a:xfrm>
          <a:prstGeom prst="rect">
            <a:avLst/>
          </a:prstGeom>
          <a:noFill/>
          <a:ln w="9525" cmpd="sng">
            <a:solidFill>
              <a:schemeClr val="accent1"/>
            </a:solidFill>
            <a:miter lim="800000"/>
            <a:headEnd/>
            <a:tailEnd/>
          </a:ln>
        </p:spPr>
      </p:pic>
      <p:sp>
        <p:nvSpPr>
          <p:cNvPr id="5" name="TextBox 4"/>
          <p:cNvSpPr txBox="1"/>
          <p:nvPr/>
        </p:nvSpPr>
        <p:spPr>
          <a:xfrm>
            <a:off x="719403" y="1052736"/>
            <a:ext cx="4704523" cy="2092881"/>
          </a:xfrm>
          <a:prstGeom prst="rect">
            <a:avLst/>
          </a:prstGeom>
          <a:noFill/>
        </p:spPr>
        <p:txBody>
          <a:bodyPr wrap="square" rtlCol="0">
            <a:spAutoFit/>
          </a:bodyPr>
          <a:lstStyle/>
          <a:p>
            <a:r>
              <a:rPr lang="zh-CN" altLang="en-US" sz="2800" b="1" dirty="0" smtClean="0">
                <a:solidFill>
                  <a:srgbClr val="002060"/>
                </a:solidFill>
              </a:rPr>
              <a:t>光镜：</a:t>
            </a:r>
            <a:r>
              <a:rPr lang="en-US" altLang="zh-CN" sz="2800" b="1" dirty="0" smtClean="0">
                <a:solidFill>
                  <a:srgbClr val="002060"/>
                </a:solidFill>
              </a:rPr>
              <a:t>GBM</a:t>
            </a:r>
            <a:r>
              <a:rPr lang="zh-CN" altLang="en-US" sz="2800" b="1" dirty="0" smtClean="0">
                <a:solidFill>
                  <a:srgbClr val="002060"/>
                </a:solidFill>
              </a:rPr>
              <a:t>上皮侧见多数排列整齐的嗜复红小颗粒；进而有钉突形成，基底膜逐渐增厚</a:t>
            </a:r>
          </a:p>
          <a:p>
            <a:endParaRPr lang="zh-CN" altLang="en-US" dirty="0"/>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95274" y="2047875"/>
            <a:ext cx="6684201" cy="498730"/>
          </a:xfrm>
        </p:spPr>
        <p:txBody>
          <a:bodyPr>
            <a:normAutofit fontScale="90000"/>
          </a:bodyPr>
          <a:lstStyle/>
          <a:p>
            <a:pPr>
              <a:lnSpc>
                <a:spcPct val="150000"/>
              </a:lnSpc>
            </a:pPr>
            <a:r>
              <a:rPr lang="en-US" altLang="zh-CN" b="1" dirty="0" smtClean="0">
                <a:solidFill>
                  <a:srgbClr val="002060"/>
                </a:solidFill>
              </a:rPr>
              <a:t/>
            </a:r>
            <a:br>
              <a:rPr lang="en-US" altLang="zh-CN" b="1" dirty="0" smtClean="0">
                <a:solidFill>
                  <a:srgbClr val="002060"/>
                </a:solidFill>
              </a:rPr>
            </a:br>
            <a:r>
              <a:rPr lang="en-US" altLang="zh-CN" b="1" dirty="0" smtClean="0">
                <a:solidFill>
                  <a:srgbClr val="002060"/>
                </a:solidFill>
              </a:rPr>
              <a:t/>
            </a:r>
            <a:br>
              <a:rPr lang="en-US" altLang="zh-CN" b="1" dirty="0" smtClean="0">
                <a:solidFill>
                  <a:srgbClr val="002060"/>
                </a:solidFill>
              </a:rPr>
            </a:br>
            <a:r>
              <a:rPr lang="en-US" altLang="zh-CN" b="1" dirty="0" smtClean="0">
                <a:solidFill>
                  <a:srgbClr val="002060"/>
                </a:solidFill>
              </a:rPr>
              <a:t/>
            </a:r>
            <a:br>
              <a:rPr lang="en-US" altLang="zh-CN" b="1" dirty="0" smtClean="0">
                <a:solidFill>
                  <a:srgbClr val="002060"/>
                </a:solidFill>
              </a:rPr>
            </a:br>
            <a:r>
              <a:rPr lang="zh-CN" b="1" dirty="0" smtClean="0">
                <a:solidFill>
                  <a:srgbClr val="002060"/>
                </a:solidFill>
              </a:rPr>
              <a:t>免疫荧光</a:t>
            </a:r>
            <a:r>
              <a:rPr lang="en-US" altLang="zh-CN" b="1" dirty="0" smtClean="0">
                <a:solidFill>
                  <a:srgbClr val="002060"/>
                </a:solidFill>
              </a:rPr>
              <a:t/>
            </a:r>
            <a:br>
              <a:rPr lang="en-US" altLang="zh-CN" b="1" dirty="0" smtClean="0">
                <a:solidFill>
                  <a:srgbClr val="002060"/>
                </a:solidFill>
              </a:rPr>
            </a:br>
            <a:r>
              <a:rPr lang="en-US" altLang="zh-CN" b="1" dirty="0" smtClean="0">
                <a:solidFill>
                  <a:srgbClr val="002060"/>
                </a:solidFill>
              </a:rPr>
              <a:t/>
            </a:r>
            <a:br>
              <a:rPr lang="en-US" altLang="zh-CN" b="1" dirty="0" smtClean="0">
                <a:solidFill>
                  <a:srgbClr val="002060"/>
                </a:solidFill>
              </a:rPr>
            </a:br>
            <a:r>
              <a:rPr lang="en-US" altLang="zh-CN" sz="3100" b="1" dirty="0" err="1" smtClean="0">
                <a:solidFill>
                  <a:srgbClr val="002060"/>
                </a:solidFill>
              </a:rPr>
              <a:t>IgG</a:t>
            </a:r>
            <a:r>
              <a:rPr lang="zh-CN" altLang="en-US" sz="3100" b="1" dirty="0" smtClean="0">
                <a:solidFill>
                  <a:srgbClr val="002060"/>
                </a:solidFill>
              </a:rPr>
              <a:t>和</a:t>
            </a:r>
            <a:r>
              <a:rPr lang="en-US" altLang="zh-CN" sz="3100" b="1" dirty="0" smtClean="0">
                <a:solidFill>
                  <a:srgbClr val="002060"/>
                </a:solidFill>
              </a:rPr>
              <a:t>C3</a:t>
            </a:r>
            <a:r>
              <a:rPr lang="zh-CN" altLang="en-US" sz="3100" b="1" dirty="0" smtClean="0">
                <a:solidFill>
                  <a:srgbClr val="002060"/>
                </a:solidFill>
              </a:rPr>
              <a:t>呈细颗粒状沿肾小球毛细血管壁沉积</a:t>
            </a:r>
            <a:r>
              <a:rPr lang="en-US" altLang="zh-CN" sz="3100" b="1" dirty="0" smtClean="0">
                <a:solidFill>
                  <a:srgbClr val="002060"/>
                </a:solidFill>
              </a:rPr>
              <a:t/>
            </a:r>
            <a:br>
              <a:rPr lang="en-US" altLang="zh-CN" sz="3100" b="1" dirty="0" smtClean="0">
                <a:solidFill>
                  <a:srgbClr val="002060"/>
                </a:solidFill>
              </a:rPr>
            </a:br>
            <a:r>
              <a:rPr lang="zh-CN" altLang="zh-CN" sz="2800" b="1" dirty="0" smtClean="0">
                <a:solidFill>
                  <a:srgbClr val="002060"/>
                </a:solidFill>
              </a:rPr>
              <a:t>为</a:t>
            </a:r>
            <a:r>
              <a:rPr lang="zh-CN" altLang="zh-CN" sz="2800" b="1" dirty="0" smtClean="0">
                <a:solidFill>
                  <a:srgbClr val="002060"/>
                </a:solidFill>
              </a:rPr>
              <a:t>鉴别原发和继发性</a:t>
            </a:r>
            <a:r>
              <a:rPr lang="en-US" altLang="zh-CN" sz="2800" b="1" dirty="0" smtClean="0">
                <a:solidFill>
                  <a:srgbClr val="002060"/>
                </a:solidFill>
              </a:rPr>
              <a:t>MN</a:t>
            </a:r>
            <a:r>
              <a:rPr lang="zh-CN" altLang="zh-CN" sz="2800" b="1" dirty="0" smtClean="0">
                <a:solidFill>
                  <a:srgbClr val="002060"/>
                </a:solidFill>
              </a:rPr>
              <a:t>，需常规进行</a:t>
            </a:r>
            <a:r>
              <a:rPr lang="en-US" altLang="zh-CN" sz="2800" b="1" dirty="0" smtClean="0">
                <a:solidFill>
                  <a:srgbClr val="002060"/>
                </a:solidFill>
              </a:rPr>
              <a:t>PLA2R</a:t>
            </a:r>
            <a:r>
              <a:rPr lang="zh-CN" altLang="zh-CN" sz="2800" b="1" dirty="0" smtClean="0">
                <a:solidFill>
                  <a:srgbClr val="002060"/>
                </a:solidFill>
              </a:rPr>
              <a:t>抗原和</a:t>
            </a:r>
            <a:r>
              <a:rPr lang="en-US" altLang="zh-CN" sz="2800" b="1" dirty="0" err="1" smtClean="0">
                <a:solidFill>
                  <a:srgbClr val="002060"/>
                </a:solidFill>
              </a:rPr>
              <a:t>IgG</a:t>
            </a:r>
            <a:r>
              <a:rPr lang="zh-CN" altLang="zh-CN" sz="2800" b="1" dirty="0" smtClean="0">
                <a:solidFill>
                  <a:srgbClr val="002060"/>
                </a:solidFill>
              </a:rPr>
              <a:t>亚型染色，</a:t>
            </a:r>
            <a:r>
              <a:rPr lang="en-US" altLang="zh-CN" sz="2800" b="1" dirty="0" smtClean="0">
                <a:solidFill>
                  <a:srgbClr val="002060"/>
                </a:solidFill>
              </a:rPr>
              <a:t>PLA2R</a:t>
            </a:r>
            <a:r>
              <a:rPr lang="zh-CN" altLang="zh-CN" sz="2800" b="1" dirty="0" smtClean="0">
                <a:solidFill>
                  <a:srgbClr val="002060"/>
                </a:solidFill>
              </a:rPr>
              <a:t>抗原阳性和</a:t>
            </a:r>
            <a:r>
              <a:rPr lang="en-US" altLang="zh-CN" sz="2800" b="1" dirty="0" smtClean="0">
                <a:solidFill>
                  <a:srgbClr val="002060"/>
                </a:solidFill>
              </a:rPr>
              <a:t>IgG4</a:t>
            </a:r>
            <a:r>
              <a:rPr lang="zh-CN" altLang="zh-CN" sz="2800" b="1" dirty="0" smtClean="0">
                <a:solidFill>
                  <a:srgbClr val="002060"/>
                </a:solidFill>
              </a:rPr>
              <a:t>阳性提示原发性</a:t>
            </a:r>
            <a:r>
              <a:rPr lang="en-US" altLang="zh-CN" sz="2800" b="1" dirty="0" smtClean="0">
                <a:solidFill>
                  <a:srgbClr val="002060"/>
                </a:solidFill>
              </a:rPr>
              <a:t>MN</a:t>
            </a:r>
            <a:r>
              <a:rPr lang="zh-CN" altLang="zh-CN" sz="2800" b="1" dirty="0" smtClean="0">
                <a:solidFill>
                  <a:srgbClr val="002060"/>
                </a:solidFill>
              </a:rPr>
              <a:t>，继发性</a:t>
            </a:r>
            <a:r>
              <a:rPr lang="en-US" altLang="zh-CN" sz="2800" b="1" dirty="0" smtClean="0">
                <a:solidFill>
                  <a:srgbClr val="002060"/>
                </a:solidFill>
              </a:rPr>
              <a:t>MN</a:t>
            </a:r>
            <a:r>
              <a:rPr lang="zh-CN" altLang="zh-CN" sz="2800" b="1" dirty="0" smtClean="0">
                <a:solidFill>
                  <a:srgbClr val="002060"/>
                </a:solidFill>
              </a:rPr>
              <a:t>主要是</a:t>
            </a:r>
            <a:r>
              <a:rPr lang="en-US" altLang="zh-CN" sz="2800" b="1" dirty="0" smtClean="0">
                <a:solidFill>
                  <a:srgbClr val="002060"/>
                </a:solidFill>
              </a:rPr>
              <a:t>IgG1</a:t>
            </a:r>
            <a:r>
              <a:rPr lang="zh-CN" altLang="en-US" sz="2800" b="1" dirty="0" smtClean="0">
                <a:solidFill>
                  <a:srgbClr val="002060"/>
                </a:solidFill>
              </a:rPr>
              <a:t>、</a:t>
            </a:r>
            <a:r>
              <a:rPr lang="en-US" altLang="zh-CN" sz="2800" b="1" dirty="0" smtClean="0">
                <a:solidFill>
                  <a:srgbClr val="002060"/>
                </a:solidFill>
              </a:rPr>
              <a:t>IgG2</a:t>
            </a:r>
            <a:r>
              <a:rPr lang="zh-CN" altLang="zh-CN" sz="2800" b="1" dirty="0" smtClean="0">
                <a:solidFill>
                  <a:srgbClr val="002060"/>
                </a:solidFill>
              </a:rPr>
              <a:t>、</a:t>
            </a:r>
            <a:r>
              <a:rPr lang="en-US" altLang="zh-CN" sz="2800" b="1" dirty="0" smtClean="0">
                <a:solidFill>
                  <a:srgbClr val="002060"/>
                </a:solidFill>
              </a:rPr>
              <a:t>C1q</a:t>
            </a:r>
            <a:r>
              <a:rPr lang="zh-CN" altLang="zh-CN" sz="2800" b="1" dirty="0" smtClean="0">
                <a:solidFill>
                  <a:srgbClr val="002060"/>
                </a:solidFill>
              </a:rPr>
              <a:t>阳性，</a:t>
            </a:r>
            <a:r>
              <a:rPr lang="en-US" altLang="zh-CN" sz="2800" b="1" dirty="0" smtClean="0">
                <a:solidFill>
                  <a:srgbClr val="002060"/>
                </a:solidFill>
              </a:rPr>
              <a:t>PLA2R</a:t>
            </a:r>
            <a:r>
              <a:rPr lang="zh-CN" altLang="zh-CN" sz="2800" b="1" dirty="0" smtClean="0">
                <a:solidFill>
                  <a:srgbClr val="002060"/>
                </a:solidFill>
              </a:rPr>
              <a:t>抗原阴性</a:t>
            </a:r>
            <a:endParaRPr lang="zh-CN" sz="3100" b="1" dirty="0">
              <a:solidFill>
                <a:srgbClr val="002060"/>
              </a:solidFill>
            </a:endParaRPr>
          </a:p>
        </p:txBody>
      </p:sp>
      <p:pic>
        <p:nvPicPr>
          <p:cNvPr id="55299" name="Picture 3"/>
          <p:cNvPicPr>
            <a:picLocks noChangeAspect="1" noChangeArrowheads="1"/>
          </p:cNvPicPr>
          <p:nvPr/>
        </p:nvPicPr>
        <p:blipFill>
          <a:blip r:embed="rId3" cstate="print"/>
          <a:srcRect/>
          <a:stretch>
            <a:fillRect/>
          </a:stretch>
        </p:blipFill>
        <p:spPr bwMode="auto">
          <a:xfrm>
            <a:off x="7662367" y="944512"/>
            <a:ext cx="3205657" cy="2229389"/>
          </a:xfrm>
          <a:prstGeom prst="rect">
            <a:avLst/>
          </a:prstGeom>
          <a:noFill/>
          <a:ln w="9525" cmpd="sng">
            <a:noFill/>
            <a:miter lim="800000"/>
            <a:headEnd/>
            <a:tailEnd/>
          </a:ln>
        </p:spPr>
      </p:pic>
      <p:pic>
        <p:nvPicPr>
          <p:cNvPr id="55300" name="Picture 2" descr="E:\膜性-3.JPG"/>
          <p:cNvPicPr>
            <a:picLocks noGrp="1" noChangeAspect="1" noChangeArrowheads="1"/>
          </p:cNvPicPr>
          <p:nvPr>
            <p:ph type="body" idx="1"/>
          </p:nvPr>
        </p:nvPicPr>
        <p:blipFill>
          <a:blip r:embed="rId4" cstate="print"/>
          <a:srcRect l="2083" t="896" r="2083" b="2367"/>
          <a:stretch>
            <a:fillRect/>
          </a:stretch>
        </p:blipFill>
        <p:spPr>
          <a:xfrm>
            <a:off x="7685913" y="3411489"/>
            <a:ext cx="3356973" cy="2236836"/>
          </a:xfrm>
          <a:noFill/>
          <a:ln>
            <a:solidFill>
              <a:schemeClr val="accent1"/>
            </a:solidFill>
          </a:ln>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047750" y="1908175"/>
            <a:ext cx="3771900" cy="1325563"/>
          </a:xfrm>
        </p:spPr>
        <p:txBody>
          <a:bodyPr>
            <a:normAutofit fontScale="90000"/>
          </a:bodyPr>
          <a:lstStyle/>
          <a:p>
            <a:r>
              <a:rPr lang="zh-CN" b="1" dirty="0" smtClean="0">
                <a:solidFill>
                  <a:srgbClr val="002060"/>
                </a:solidFill>
              </a:rPr>
              <a:t>电镜</a:t>
            </a:r>
            <a:r>
              <a:rPr lang="en-US" altLang="zh-CN" dirty="0" smtClean="0"/>
              <a:t/>
            </a:r>
            <a:br>
              <a:rPr lang="en-US" altLang="zh-CN" dirty="0" smtClean="0"/>
            </a:br>
            <a:r>
              <a:rPr lang="en-US" altLang="zh-CN" sz="3100" b="1" dirty="0" smtClean="0">
                <a:solidFill>
                  <a:srgbClr val="002060"/>
                </a:solidFill>
              </a:rPr>
              <a:t>GBM</a:t>
            </a:r>
            <a:r>
              <a:rPr lang="zh-CN" altLang="en-US" sz="3100" b="1" dirty="0" smtClean="0">
                <a:solidFill>
                  <a:srgbClr val="002060"/>
                </a:solidFill>
              </a:rPr>
              <a:t>上皮侧有排列整齐的电子致密物，常伴有广泛足突融合</a:t>
            </a:r>
            <a:endParaRPr lang="zh-CN" sz="3100" b="1" dirty="0">
              <a:solidFill>
                <a:srgbClr val="002060"/>
              </a:solidFill>
            </a:endParaRPr>
          </a:p>
        </p:txBody>
      </p:sp>
      <p:pic>
        <p:nvPicPr>
          <p:cNvPr id="57348" name="Picture 4"/>
          <p:cNvPicPr>
            <a:picLocks noChangeAspect="1" noChangeArrowheads="1"/>
          </p:cNvPicPr>
          <p:nvPr/>
        </p:nvPicPr>
        <p:blipFill>
          <a:blip r:embed="rId3" cstate="print"/>
          <a:srcRect/>
          <a:stretch>
            <a:fillRect/>
          </a:stretch>
        </p:blipFill>
        <p:spPr bwMode="auto">
          <a:xfrm>
            <a:off x="5848350" y="1639889"/>
            <a:ext cx="5505450" cy="4124691"/>
          </a:xfrm>
          <a:prstGeom prst="rect">
            <a:avLst/>
          </a:prstGeom>
          <a:noFill/>
          <a:ln w="9525" cmpd="sng">
            <a:noFill/>
            <a:miter lim="800000"/>
            <a:headEnd/>
            <a:tailEnd/>
          </a:ln>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002060"/>
                </a:solidFill>
              </a:rPr>
              <a:t>MN</a:t>
            </a:r>
            <a:r>
              <a:rPr lang="zh-CN" altLang="en-US" b="1" dirty="0" smtClean="0">
                <a:solidFill>
                  <a:srgbClr val="002060"/>
                </a:solidFill>
              </a:rPr>
              <a:t>病理分期</a:t>
            </a:r>
            <a:endParaRPr lang="zh-CN" altLang="en-US" b="1" dirty="0">
              <a:solidFill>
                <a:srgbClr val="002060"/>
              </a:solidFill>
            </a:endParaRPr>
          </a:p>
        </p:txBody>
      </p:sp>
      <p:graphicFrame>
        <p:nvGraphicFramePr>
          <p:cNvPr id="10" name="内容占位符 9"/>
          <p:cNvGraphicFramePr>
            <a:graphicFrameLocks noGrp="1"/>
          </p:cNvGraphicFramePr>
          <p:nvPr>
            <p:ph idx="1"/>
          </p:nvPr>
        </p:nvGraphicFramePr>
        <p:xfrm>
          <a:off x="752475" y="728662"/>
          <a:ext cx="10515600" cy="5776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09740" y="3074962"/>
            <a:ext cx="4172520" cy="708075"/>
            <a:chOff x="2322272" y="0"/>
            <a:chExt cx="4172520" cy="708075"/>
          </a:xfrm>
        </p:grpSpPr>
        <p:sp>
          <p:nvSpPr>
            <p:cNvPr id="3" name="五边形 2"/>
            <p:cNvSpPr/>
            <p:nvPr/>
          </p:nvSpPr>
          <p:spPr>
            <a:xfrm rot="10800000">
              <a:off x="2322272" y="0"/>
              <a:ext cx="4172520" cy="708075"/>
            </a:xfrm>
            <a:prstGeom prst="homePlate">
              <a:avLst/>
            </a:pr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五边形 4"/>
            <p:cNvSpPr/>
            <p:nvPr/>
          </p:nvSpPr>
          <p:spPr>
            <a:xfrm rot="21600000">
              <a:off x="2499293" y="0"/>
              <a:ext cx="3995499" cy="7080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241" tIns="114300" rIns="213360" bIns="114300" numCol="1" spcCol="1270" anchor="ctr" anchorCtr="0">
              <a:noAutofit/>
            </a:bodyPr>
            <a:lstStyle/>
            <a:p>
              <a:pPr lvl="0" algn="ctr" defTabSz="1333500">
                <a:lnSpc>
                  <a:spcPct val="90000"/>
                </a:lnSpc>
                <a:spcBef>
                  <a:spcPct val="0"/>
                </a:spcBef>
                <a:spcAft>
                  <a:spcPct val="35000"/>
                </a:spcAft>
              </a:pPr>
              <a:r>
                <a:rPr lang="zh-CN" altLang="en-US" sz="3000" b="1" kern="1200" dirty="0" smtClean="0">
                  <a:solidFill>
                    <a:srgbClr val="002060"/>
                  </a:solidFill>
                </a:rPr>
                <a:t>诊断</a:t>
              </a:r>
              <a:endParaRPr lang="zh-CN" altLang="en-US" sz="3000" b="1" kern="1200" dirty="0">
                <a:solidFill>
                  <a:srgbClr val="002060"/>
                </a:solidFill>
              </a:endParaRPr>
            </a:p>
          </p:txBody>
        </p:sp>
      </p:grpSp>
      <p:sp>
        <p:nvSpPr>
          <p:cNvPr id="5" name="椭圆 4"/>
          <p:cNvSpPr/>
          <p:nvPr/>
        </p:nvSpPr>
        <p:spPr>
          <a:xfrm>
            <a:off x="3836962" y="3065437"/>
            <a:ext cx="708075" cy="708075"/>
          </a:xfrm>
          <a:prstGeom prst="ellipse">
            <a:avLst/>
          </a:prstGeom>
          <a:solidFill>
            <a:srgbClr val="CBA2D6"/>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1" name="TextBox 1"/>
          <p:cNvSpPr txBox="1">
            <a:spLocks noChangeArrowheads="1"/>
          </p:cNvSpPr>
          <p:nvPr/>
        </p:nvSpPr>
        <p:spPr bwMode="auto">
          <a:xfrm>
            <a:off x="666751" y="1143000"/>
            <a:ext cx="8257116" cy="666786"/>
          </a:xfrm>
          <a:prstGeom prst="rect">
            <a:avLst/>
          </a:prstGeom>
          <a:noFill/>
          <a:ln w="9525">
            <a:noFill/>
            <a:miter lim="800000"/>
          </a:ln>
        </p:spPr>
        <p:txBody>
          <a:bodyPr>
            <a:spAutoFit/>
          </a:bodyPr>
          <a:lstStyle/>
          <a:p>
            <a:r>
              <a:rPr lang="en-US" altLang="zh-CN" sz="3733" b="1">
                <a:solidFill>
                  <a:srgbClr val="002060"/>
                </a:solidFill>
                <a:latin typeface="Times New Roman" panose="02020603050405020304" pitchFamily="18" charset="0"/>
                <a:ea typeface="微软雅黑" panose="020B0503020204020204" charset="-122"/>
                <a:cs typeface="微软雅黑" panose="020B0503020204020204" charset="-122"/>
              </a:rPr>
              <a:t>  </a:t>
            </a:r>
            <a:r>
              <a:rPr lang="en-US" altLang="zh-CN" sz="3733" b="1">
                <a:solidFill>
                  <a:srgbClr val="002060"/>
                </a:solidFill>
                <a:latin typeface="Times New Roman" panose="02020603050405020304" pitchFamily="18" charset="0"/>
                <a:ea typeface="微软雅黑" panose="020B0503020204020204" charset="-122"/>
                <a:cs typeface="Times New Roman" panose="02020603050405020304" pitchFamily="18" charset="0"/>
              </a:rPr>
              <a:t>I</a:t>
            </a:r>
            <a:r>
              <a:rPr lang="en-US" altLang="zh-CN" sz="3733" b="1">
                <a:solidFill>
                  <a:srgbClr val="002060"/>
                </a:solidFill>
                <a:latin typeface="Times New Roman" panose="02020603050405020304" pitchFamily="18" charset="0"/>
                <a:ea typeface="微软雅黑" panose="020B0503020204020204" charset="-122"/>
                <a:cs typeface="微软雅黑" panose="020B0503020204020204" charset="-122"/>
              </a:rPr>
              <a:t>MN</a:t>
            </a:r>
            <a:r>
              <a:rPr lang="zh-CN" altLang="en-US" sz="3733" b="1">
                <a:solidFill>
                  <a:srgbClr val="002060"/>
                </a:solidFill>
                <a:latin typeface="Times New Roman" panose="02020603050405020304" pitchFamily="18" charset="0"/>
                <a:ea typeface="微软雅黑" panose="020B0503020204020204" charset="-122"/>
                <a:cs typeface="微软雅黑" panose="020B0503020204020204" charset="-122"/>
              </a:rPr>
              <a:t>诊断</a:t>
            </a:r>
          </a:p>
        </p:txBody>
      </p:sp>
      <p:sp>
        <p:nvSpPr>
          <p:cNvPr id="493572" name="TextBox 2"/>
          <p:cNvSpPr txBox="1">
            <a:spLocks noChangeArrowheads="1"/>
          </p:cNvSpPr>
          <p:nvPr/>
        </p:nvSpPr>
        <p:spPr bwMode="auto">
          <a:xfrm>
            <a:off x="609601" y="1905001"/>
            <a:ext cx="11334749" cy="4607095"/>
          </a:xfrm>
          <a:prstGeom prst="rect">
            <a:avLst/>
          </a:prstGeom>
          <a:noFill/>
          <a:ln w="9525">
            <a:noFill/>
            <a:miter lim="800000"/>
          </a:ln>
        </p:spPr>
        <p:txBody>
          <a:bodyPr>
            <a:spAutoFit/>
          </a:bodyPr>
          <a:lstStyle/>
          <a:p>
            <a:pPr>
              <a:buFont typeface="Wingdings" panose="05000000000000000000" pitchFamily="2" charset="2"/>
              <a:buChar char="l"/>
            </a:pPr>
            <a:r>
              <a:rPr lang="zh-CN" altLang="en-US" sz="2667" b="1" dirty="0">
                <a:solidFill>
                  <a:srgbClr val="002060"/>
                </a:solidFill>
                <a:latin typeface="Times New Roman" panose="02020603050405020304" pitchFamily="18" charset="0"/>
              </a:rPr>
              <a:t>临床诊断标准：</a:t>
            </a:r>
            <a:endParaRPr lang="en-US" altLang="zh-CN" sz="2667" b="1" dirty="0">
              <a:solidFill>
                <a:srgbClr val="002060"/>
              </a:solidFill>
              <a:latin typeface="Times New Roman" panose="02020603050405020304" pitchFamily="18" charset="0"/>
            </a:endParaRPr>
          </a:p>
          <a:p>
            <a:r>
              <a:rPr lang="en-US" altLang="zh-CN" sz="2667" b="1" dirty="0">
                <a:solidFill>
                  <a:srgbClr val="002060"/>
                </a:solidFill>
                <a:latin typeface="Times New Roman" panose="02020603050405020304" pitchFamily="18" charset="0"/>
              </a:rPr>
              <a:t>1.</a:t>
            </a:r>
            <a:r>
              <a:rPr lang="zh-CN" altLang="en-US" sz="2667" b="1" dirty="0">
                <a:solidFill>
                  <a:srgbClr val="002060"/>
                </a:solidFill>
                <a:latin typeface="Times New Roman" panose="02020603050405020304" pitchFamily="18" charset="0"/>
              </a:rPr>
              <a:t>大量尿蛋白（尿蛋白</a:t>
            </a:r>
            <a:r>
              <a:rPr lang="en-US" altLang="zh-CN" sz="2667" b="1" dirty="0">
                <a:solidFill>
                  <a:srgbClr val="002060"/>
                </a:solidFill>
                <a:latin typeface="Times New Roman" panose="02020603050405020304" pitchFamily="18" charset="0"/>
              </a:rPr>
              <a:t>&gt;3.5g/d)</a:t>
            </a:r>
          </a:p>
          <a:p>
            <a:r>
              <a:rPr lang="en-US" altLang="zh-CN" sz="2667" b="1" dirty="0">
                <a:solidFill>
                  <a:srgbClr val="002060"/>
                </a:solidFill>
                <a:latin typeface="Times New Roman" panose="02020603050405020304" pitchFamily="18" charset="0"/>
              </a:rPr>
              <a:t>2.</a:t>
            </a:r>
            <a:r>
              <a:rPr lang="zh-CN" altLang="en-US" sz="2667" b="1" dirty="0">
                <a:solidFill>
                  <a:srgbClr val="002060"/>
                </a:solidFill>
                <a:latin typeface="Times New Roman" panose="02020603050405020304" pitchFamily="18" charset="0"/>
              </a:rPr>
              <a:t>低蛋白血症（人血白蛋白</a:t>
            </a:r>
            <a:r>
              <a:rPr lang="en-US" altLang="zh-CN" sz="2667" b="1" dirty="0">
                <a:solidFill>
                  <a:srgbClr val="002060"/>
                </a:solidFill>
                <a:latin typeface="Times New Roman" panose="02020603050405020304" pitchFamily="18" charset="0"/>
              </a:rPr>
              <a:t>&lt;30g/L</a:t>
            </a:r>
            <a:r>
              <a:rPr lang="zh-CN" altLang="en-US" sz="2667" b="1" dirty="0">
                <a:solidFill>
                  <a:srgbClr val="002060"/>
                </a:solidFill>
                <a:latin typeface="Times New Roman" panose="02020603050405020304" pitchFamily="18" charset="0"/>
              </a:rPr>
              <a:t>）</a:t>
            </a:r>
            <a:endParaRPr lang="en-US" altLang="zh-CN" sz="2667" b="1" dirty="0">
              <a:solidFill>
                <a:srgbClr val="002060"/>
              </a:solidFill>
              <a:latin typeface="Times New Roman" panose="02020603050405020304" pitchFamily="18" charset="0"/>
            </a:endParaRPr>
          </a:p>
          <a:p>
            <a:r>
              <a:rPr lang="en-US" altLang="zh-CN" sz="2667" b="1" dirty="0">
                <a:solidFill>
                  <a:srgbClr val="002060"/>
                </a:solidFill>
                <a:latin typeface="Times New Roman" panose="02020603050405020304" pitchFamily="18" charset="0"/>
              </a:rPr>
              <a:t>3.</a:t>
            </a:r>
            <a:r>
              <a:rPr lang="zh-CN" altLang="en-US" sz="2667" b="1" dirty="0">
                <a:solidFill>
                  <a:srgbClr val="002060"/>
                </a:solidFill>
                <a:latin typeface="Times New Roman" panose="02020603050405020304" pitchFamily="18" charset="0"/>
              </a:rPr>
              <a:t>水肿</a:t>
            </a:r>
            <a:endParaRPr lang="en-US" altLang="zh-CN" sz="2667" b="1" dirty="0">
              <a:solidFill>
                <a:srgbClr val="002060"/>
              </a:solidFill>
              <a:latin typeface="Times New Roman" panose="02020603050405020304" pitchFamily="18" charset="0"/>
            </a:endParaRPr>
          </a:p>
          <a:p>
            <a:r>
              <a:rPr lang="en-US" altLang="zh-CN" sz="2667" b="1" dirty="0">
                <a:solidFill>
                  <a:srgbClr val="002060"/>
                </a:solidFill>
                <a:latin typeface="Times New Roman" panose="02020603050405020304" pitchFamily="18" charset="0"/>
              </a:rPr>
              <a:t>4.</a:t>
            </a:r>
            <a:r>
              <a:rPr lang="zh-CN" altLang="en-US" sz="2667" b="1" dirty="0">
                <a:solidFill>
                  <a:srgbClr val="002060"/>
                </a:solidFill>
                <a:latin typeface="Times New Roman" panose="02020603050405020304" pitchFamily="18" charset="0"/>
              </a:rPr>
              <a:t>高血脂血症</a:t>
            </a:r>
            <a:endParaRPr lang="en-US" altLang="zh-CN" sz="2667" b="1" dirty="0">
              <a:solidFill>
                <a:srgbClr val="002060"/>
              </a:solidFill>
              <a:latin typeface="Times New Roman" panose="02020603050405020304" pitchFamily="18" charset="0"/>
            </a:endParaRPr>
          </a:p>
          <a:p>
            <a:pPr>
              <a:buFont typeface="Wingdings" panose="05000000000000000000" pitchFamily="2" charset="2"/>
              <a:buChar char="l"/>
            </a:pPr>
            <a:r>
              <a:rPr lang="zh-CN" altLang="en-US" sz="2667" b="1" dirty="0">
                <a:solidFill>
                  <a:srgbClr val="002060"/>
                </a:solidFill>
                <a:latin typeface="Times New Roman" panose="02020603050405020304" pitchFamily="18" charset="0"/>
              </a:rPr>
              <a:t>组织病理</a:t>
            </a:r>
            <a:endParaRPr lang="en-US" altLang="zh-CN" sz="2667" b="1" dirty="0">
              <a:solidFill>
                <a:srgbClr val="002060"/>
              </a:solidFill>
              <a:latin typeface="Times New Roman" panose="02020603050405020304" pitchFamily="18" charset="0"/>
            </a:endParaRPr>
          </a:p>
          <a:p>
            <a:r>
              <a:rPr lang="en-US" altLang="zh-CN" sz="2667" b="1" dirty="0">
                <a:solidFill>
                  <a:srgbClr val="002060"/>
                </a:solidFill>
                <a:latin typeface="Times New Roman" panose="02020603050405020304" pitchFamily="18" charset="0"/>
              </a:rPr>
              <a:t>1.</a:t>
            </a:r>
            <a:r>
              <a:rPr lang="zh-CN" altLang="en-US" sz="2667" b="1" dirty="0">
                <a:solidFill>
                  <a:srgbClr val="002060"/>
                </a:solidFill>
                <a:latin typeface="Times New Roman" panose="02020603050405020304" pitchFamily="18" charset="0"/>
              </a:rPr>
              <a:t>光镜下上皮侧红色蛋白样物质沉积及“钉突”  形成</a:t>
            </a:r>
            <a:endParaRPr lang="en-US" altLang="zh-CN" sz="2667" b="1" dirty="0">
              <a:solidFill>
                <a:srgbClr val="002060"/>
              </a:solidFill>
              <a:latin typeface="Times New Roman" panose="02020603050405020304" pitchFamily="18" charset="0"/>
            </a:endParaRPr>
          </a:p>
          <a:p>
            <a:r>
              <a:rPr lang="en-US" altLang="zh-CN" sz="2667" b="1" dirty="0">
                <a:solidFill>
                  <a:srgbClr val="002060"/>
                </a:solidFill>
                <a:latin typeface="Times New Roman" panose="02020603050405020304" pitchFamily="18" charset="0"/>
              </a:rPr>
              <a:t>2.</a:t>
            </a:r>
            <a:r>
              <a:rPr lang="zh-CN" altLang="en-US" sz="2667" b="1" dirty="0">
                <a:solidFill>
                  <a:srgbClr val="002060"/>
                </a:solidFill>
                <a:latin typeface="Times New Roman" panose="02020603050405020304" pitchFamily="18" charset="0"/>
              </a:rPr>
              <a:t>免疫荧光表现为</a:t>
            </a:r>
            <a:r>
              <a:rPr lang="en-US" altLang="zh-CN" sz="2667" b="1" dirty="0" err="1">
                <a:solidFill>
                  <a:srgbClr val="002060"/>
                </a:solidFill>
                <a:latin typeface="Times New Roman" panose="02020603050405020304" pitchFamily="18" charset="0"/>
              </a:rPr>
              <a:t>IgG</a:t>
            </a:r>
            <a:r>
              <a:rPr lang="zh-CN" altLang="en-US" sz="2667" b="1" dirty="0">
                <a:solidFill>
                  <a:srgbClr val="002060"/>
                </a:solidFill>
                <a:latin typeface="Times New Roman" panose="02020603050405020304" pitchFamily="18" charset="0"/>
              </a:rPr>
              <a:t>、</a:t>
            </a:r>
            <a:r>
              <a:rPr lang="en-US" altLang="zh-CN" sz="2667" b="1" dirty="0">
                <a:solidFill>
                  <a:srgbClr val="002060"/>
                </a:solidFill>
                <a:latin typeface="Times New Roman" panose="02020603050405020304" pitchFamily="18" charset="0"/>
              </a:rPr>
              <a:t>C3</a:t>
            </a:r>
            <a:r>
              <a:rPr lang="zh-CN" altLang="en-US" sz="2667" b="1" dirty="0">
                <a:solidFill>
                  <a:srgbClr val="002060"/>
                </a:solidFill>
                <a:latin typeface="Times New Roman" panose="02020603050405020304" pitchFamily="18" charset="0"/>
              </a:rPr>
              <a:t>呈颗粒状沿毛细血管袢分布。</a:t>
            </a:r>
            <a:endParaRPr lang="en-US" altLang="zh-CN" sz="2667" b="1" dirty="0">
              <a:solidFill>
                <a:srgbClr val="002060"/>
              </a:solidFill>
              <a:latin typeface="Times New Roman" panose="02020603050405020304" pitchFamily="18" charset="0"/>
            </a:endParaRPr>
          </a:p>
          <a:p>
            <a:endParaRPr lang="en-US" altLang="zh-CN" sz="2667" b="1" dirty="0">
              <a:solidFill>
                <a:srgbClr val="002060"/>
              </a:solidFill>
              <a:latin typeface="Times New Roman" panose="02020603050405020304" pitchFamily="18" charset="0"/>
            </a:endParaRPr>
          </a:p>
          <a:p>
            <a:endParaRPr lang="en-US" altLang="zh-CN" sz="2667" b="1" dirty="0">
              <a:solidFill>
                <a:srgbClr val="002060"/>
              </a:solidFill>
              <a:latin typeface="Times New Roman" panose="02020603050405020304" pitchFamily="18" charset="0"/>
            </a:endParaRPr>
          </a:p>
          <a:p>
            <a:endParaRPr lang="en-US" altLang="zh-CN" sz="2667" b="1" dirty="0">
              <a:solidFill>
                <a:srgbClr val="002060"/>
              </a:solidFill>
              <a:latin typeface="Times New Roman" panose="02020603050405020304" pitchFamily="18" charset="0"/>
            </a:endParaRPr>
          </a:p>
        </p:txBody>
      </p:sp>
      <p:sp>
        <p:nvSpPr>
          <p:cNvPr id="4" name="TextBox 3"/>
          <p:cNvSpPr txBox="1"/>
          <p:nvPr/>
        </p:nvSpPr>
        <p:spPr>
          <a:xfrm>
            <a:off x="190987" y="5305437"/>
            <a:ext cx="11848149" cy="748988"/>
          </a:xfrm>
          <a:prstGeom prst="rect">
            <a:avLst/>
          </a:prstGeom>
          <a:ln>
            <a:noFill/>
          </a:ln>
          <a:scene3d>
            <a:camera prst="orthographicFront"/>
            <a:lightRig rig="threePt" dir="t"/>
          </a:scene3d>
          <a:sp3d>
            <a:bevelT/>
          </a:sp3d>
        </p:spPr>
        <p:style>
          <a:lnRef idx="1">
            <a:schemeClr val="accent3"/>
          </a:lnRef>
          <a:fillRef idx="1002">
            <a:schemeClr val="lt1"/>
          </a:fillRef>
          <a:effectRef idx="2">
            <a:schemeClr val="accent3"/>
          </a:effectRef>
          <a:fontRef idx="minor">
            <a:schemeClr val="lt1"/>
          </a:fontRef>
        </p:style>
        <p:txBody>
          <a:bodyPr>
            <a:spAutoFit/>
          </a:bodyPr>
          <a:lstStyle/>
          <a:p>
            <a:pPr>
              <a:defRPr/>
            </a:pPr>
            <a:r>
              <a:rPr lang="zh-CN" altLang="en-US" sz="4267" b="1" dirty="0">
                <a:solidFill>
                  <a:srgbClr val="002060"/>
                </a:solidFill>
                <a:latin typeface="Times New Roman" panose="02020603050405020304" pitchFamily="18" charset="0"/>
                <a:ea typeface="宋体" panose="02010600030101010101" pitchFamily="2" charset="-122"/>
              </a:rPr>
              <a:t>诊断</a:t>
            </a:r>
            <a:r>
              <a:rPr lang="en-US" altLang="zh-CN" sz="4267" b="1" dirty="0">
                <a:solidFill>
                  <a:srgbClr val="002060"/>
                </a:solidFill>
                <a:latin typeface="Times New Roman" panose="02020603050405020304" pitchFamily="18" charset="0"/>
                <a:ea typeface="宋体" panose="02010600030101010101" pitchFamily="2" charset="-122"/>
              </a:rPr>
              <a:t>IMN</a:t>
            </a:r>
            <a:r>
              <a:rPr lang="zh-CN" altLang="en-US" sz="4267" b="1" dirty="0">
                <a:solidFill>
                  <a:srgbClr val="002060"/>
                </a:solidFill>
                <a:latin typeface="Times New Roman" panose="02020603050405020304" pitchFamily="18" charset="0"/>
                <a:ea typeface="宋体" panose="02010600030101010101" pitchFamily="2" charset="-122"/>
              </a:rPr>
              <a:t>需逐一去除引发膜性肾病的继发性因素</a:t>
            </a:r>
          </a:p>
        </p:txBody>
      </p:sp>
      <p:grpSp>
        <p:nvGrpSpPr>
          <p:cNvPr id="10" name="组合 9"/>
          <p:cNvGrpSpPr/>
          <p:nvPr/>
        </p:nvGrpSpPr>
        <p:grpSpPr bwMode="auto">
          <a:xfrm>
            <a:off x="6096000" y="1333500"/>
            <a:ext cx="2787651" cy="2585331"/>
            <a:chOff x="4572000" y="1000114"/>
            <a:chExt cx="2090742" cy="1938715"/>
          </a:xfrm>
        </p:grpSpPr>
        <p:pic>
          <p:nvPicPr>
            <p:cNvPr id="493581" name="Picture 4"/>
            <p:cNvPicPr>
              <a:picLocks noChangeAspect="1" noChangeArrowheads="1"/>
            </p:cNvPicPr>
            <p:nvPr/>
          </p:nvPicPr>
          <p:blipFill>
            <a:blip r:embed="rId3" cstate="print"/>
            <a:srcRect b="19685"/>
            <a:stretch>
              <a:fillRect/>
            </a:stretch>
          </p:blipFill>
          <p:spPr bwMode="auto">
            <a:xfrm>
              <a:off x="4572000" y="1000114"/>
              <a:ext cx="2090742" cy="1500198"/>
            </a:xfrm>
            <a:prstGeom prst="rect">
              <a:avLst/>
            </a:prstGeom>
            <a:noFill/>
            <a:ln w="9525">
              <a:noFill/>
              <a:miter lim="800000"/>
              <a:headEnd/>
              <a:tailEnd/>
            </a:ln>
          </p:spPr>
        </p:pic>
        <p:sp>
          <p:nvSpPr>
            <p:cNvPr id="493582" name="TextBox 7"/>
            <p:cNvSpPr txBox="1">
              <a:spLocks noChangeArrowheads="1"/>
            </p:cNvSpPr>
            <p:nvPr/>
          </p:nvSpPr>
          <p:spPr bwMode="auto">
            <a:xfrm>
              <a:off x="4643438" y="2500312"/>
              <a:ext cx="1857388" cy="438517"/>
            </a:xfrm>
            <a:prstGeom prst="rect">
              <a:avLst/>
            </a:prstGeom>
            <a:noFill/>
            <a:ln w="9525">
              <a:noFill/>
              <a:miter lim="800000"/>
            </a:ln>
          </p:spPr>
          <p:txBody>
            <a:bodyPr>
              <a:spAutoFit/>
            </a:bodyPr>
            <a:lstStyle/>
            <a:p>
              <a:pPr algn="ctr"/>
              <a:r>
                <a:rPr lang="en-US" altLang="zh-CN" sz="1600" b="1">
                  <a:latin typeface="Times New Roman" panose="02020603050405020304" pitchFamily="18" charset="0"/>
                  <a:ea typeface="黑体" panose="02010609060101010101" pitchFamily="49" charset="-122"/>
                </a:rPr>
                <a:t>IMN</a:t>
              </a:r>
              <a:r>
                <a:rPr lang="zh-CN" altLang="en-US" sz="1600" b="1">
                  <a:latin typeface="Times New Roman" panose="02020603050405020304" pitchFamily="18" charset="0"/>
                  <a:ea typeface="黑体" panose="02010609060101010101" pitchFamily="49" charset="-122"/>
                </a:rPr>
                <a:t>组肾小球组织病理</a:t>
              </a:r>
              <a:endParaRPr lang="en-US" altLang="zh-CN" sz="1600" b="1">
                <a:latin typeface="Times New Roman" panose="02020603050405020304" pitchFamily="18" charset="0"/>
                <a:ea typeface="黑体" panose="02010609060101010101" pitchFamily="49" charset="-122"/>
              </a:endParaRPr>
            </a:p>
            <a:p>
              <a:pPr algn="ctr"/>
              <a:r>
                <a:rPr lang="zh-CN" altLang="en-US" sz="1600" b="1">
                  <a:latin typeface="Times New Roman" panose="02020603050405020304" pitchFamily="18" charset="0"/>
                  <a:ea typeface="黑体" panose="02010609060101010101" pitchFamily="49" charset="-122"/>
                </a:rPr>
                <a:t>（</a:t>
              </a:r>
              <a:r>
                <a:rPr lang="en-US" altLang="zh-CN" sz="1600" b="1">
                  <a:latin typeface="Times New Roman" panose="02020603050405020304" pitchFamily="18" charset="0"/>
                  <a:ea typeface="黑体" panose="02010609060101010101" pitchFamily="49" charset="-122"/>
                </a:rPr>
                <a:t>HE</a:t>
              </a:r>
              <a:r>
                <a:rPr lang="zh-CN" altLang="en-US" sz="1600" b="1">
                  <a:latin typeface="Times New Roman" panose="02020603050405020304" pitchFamily="18" charset="0"/>
                  <a:ea typeface="黑体" panose="02010609060101010101" pitchFamily="49" charset="-122"/>
                </a:rPr>
                <a:t>，</a:t>
              </a:r>
              <a:r>
                <a:rPr lang="en-US" altLang="zh-CN" sz="1600" b="1">
                  <a:latin typeface="Times New Roman" panose="02020603050405020304" pitchFamily="18" charset="0"/>
                  <a:ea typeface="黑体" panose="02010609060101010101" pitchFamily="49" charset="-122"/>
                </a:rPr>
                <a:t>x200</a:t>
              </a:r>
              <a:r>
                <a:rPr lang="zh-CN" altLang="en-US" sz="1600" b="1">
                  <a:latin typeface="Times New Roman" panose="02020603050405020304" pitchFamily="18" charset="0"/>
                  <a:ea typeface="黑体" panose="02010609060101010101" pitchFamily="49" charset="-122"/>
                </a:rPr>
                <a:t>）</a:t>
              </a:r>
            </a:p>
          </p:txBody>
        </p:sp>
      </p:grpSp>
      <p:grpSp>
        <p:nvGrpSpPr>
          <p:cNvPr id="11" name="组合 10"/>
          <p:cNvGrpSpPr/>
          <p:nvPr/>
        </p:nvGrpSpPr>
        <p:grpSpPr bwMode="auto">
          <a:xfrm>
            <a:off x="8858252" y="1333500"/>
            <a:ext cx="3168649" cy="2585331"/>
            <a:chOff x="6643702" y="1000114"/>
            <a:chExt cx="2376453" cy="1938715"/>
          </a:xfrm>
        </p:grpSpPr>
        <p:pic>
          <p:nvPicPr>
            <p:cNvPr id="493579" name="Picture 2"/>
            <p:cNvPicPr>
              <a:picLocks noChangeAspect="1" noChangeArrowheads="1"/>
            </p:cNvPicPr>
            <p:nvPr/>
          </p:nvPicPr>
          <p:blipFill>
            <a:blip r:embed="rId4" cstate="print"/>
            <a:srcRect r="48238" b="22049"/>
            <a:stretch>
              <a:fillRect/>
            </a:stretch>
          </p:blipFill>
          <p:spPr bwMode="auto">
            <a:xfrm>
              <a:off x="6643702" y="1000114"/>
              <a:ext cx="2376453" cy="1515372"/>
            </a:xfrm>
            <a:prstGeom prst="rect">
              <a:avLst/>
            </a:prstGeom>
            <a:noFill/>
            <a:ln w="9525">
              <a:noFill/>
              <a:miter lim="800000"/>
              <a:headEnd/>
              <a:tailEnd/>
            </a:ln>
          </p:spPr>
        </p:pic>
        <p:sp>
          <p:nvSpPr>
            <p:cNvPr id="493580" name="TextBox 8"/>
            <p:cNvSpPr txBox="1">
              <a:spLocks noChangeArrowheads="1"/>
            </p:cNvSpPr>
            <p:nvPr/>
          </p:nvSpPr>
          <p:spPr bwMode="auto">
            <a:xfrm>
              <a:off x="7072330" y="2500312"/>
              <a:ext cx="1714512" cy="438517"/>
            </a:xfrm>
            <a:prstGeom prst="rect">
              <a:avLst/>
            </a:prstGeom>
            <a:noFill/>
            <a:ln w="9525">
              <a:noFill/>
              <a:miter lim="800000"/>
            </a:ln>
          </p:spPr>
          <p:txBody>
            <a:bodyPr>
              <a:spAutoFit/>
            </a:bodyPr>
            <a:lstStyle/>
            <a:p>
              <a:pPr algn="ctr"/>
              <a:r>
                <a:rPr lang="zh-CN" altLang="en-US" sz="1600" b="1">
                  <a:latin typeface="Times New Roman" panose="02020603050405020304" pitchFamily="18" charset="0"/>
                  <a:ea typeface="黑体" panose="02010609060101010101" pitchFamily="49" charset="-122"/>
                </a:rPr>
                <a:t>免疫荧光</a:t>
              </a:r>
              <a:r>
                <a:rPr lang="en-US" altLang="zh-CN" sz="1600" b="1">
                  <a:latin typeface="Times New Roman" panose="02020603050405020304" pitchFamily="18" charset="0"/>
                  <a:ea typeface="黑体" panose="02010609060101010101" pitchFamily="49" charset="-122"/>
                </a:rPr>
                <a:t>IgG</a:t>
              </a:r>
              <a:r>
                <a:rPr lang="zh-CN" altLang="en-US" sz="1600" b="1">
                  <a:latin typeface="Times New Roman" panose="02020603050405020304" pitchFamily="18" charset="0"/>
                  <a:ea typeface="黑体" panose="02010609060101010101" pitchFamily="49" charset="-122"/>
                </a:rPr>
                <a:t>表达图片（</a:t>
              </a:r>
              <a:r>
                <a:rPr lang="en-US" altLang="zh-CN" sz="1600" b="1">
                  <a:latin typeface="Times New Roman" panose="02020603050405020304" pitchFamily="18" charset="0"/>
                  <a:ea typeface="黑体" panose="02010609060101010101" pitchFamily="49" charset="-122"/>
                </a:rPr>
                <a:t>x100</a:t>
              </a:r>
              <a:r>
                <a:rPr lang="zh-CN" altLang="en-US" sz="1600" b="1">
                  <a:latin typeface="Times New Roman" panose="02020603050405020304" pitchFamily="18" charset="0"/>
                  <a:ea typeface="黑体" panose="02010609060101010101" pitchFamily="49" charset="-122"/>
                </a:rPr>
                <a:t>）</a:t>
              </a:r>
            </a:p>
          </p:txBody>
        </p:sp>
      </p:grpSp>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5" name="Object 46">
            <a:extLst>
              <a:ext uri="{FF2B5EF4-FFF2-40B4-BE49-F238E27FC236}">
                <a16:creationId xmlns:a16="http://schemas.microsoft.com/office/drawing/2014/main" xmlns="" id="{0BC214EF-10E4-4F80-B221-89524C1DF441}"/>
              </a:ext>
            </a:extLst>
          </p:cNvPr>
          <p:cNvGraphicFramePr>
            <a:graphicFrameLocks noChangeAspect="1"/>
          </p:cNvGraphicFramePr>
          <p:nvPr>
            <p:extLst>
              <p:ext uri="{D42A27DB-BD31-4B8C-83A1-F6EECF244321}">
                <p14:modId xmlns:p14="http://schemas.microsoft.com/office/powerpoint/2010/main" xmlns="" val="1938491862"/>
              </p:ext>
            </p:extLst>
          </p:nvPr>
        </p:nvGraphicFramePr>
        <p:xfrm>
          <a:off x="6696075" y="1333501"/>
          <a:ext cx="4287840" cy="4010024"/>
        </p:xfrm>
        <a:graphic>
          <a:graphicData uri="http://schemas.openxmlformats.org/presentationml/2006/ole">
            <p:oleObj spid="_x0000_s1026" name="Image" r:id="rId4" imgW="5587302" imgH="5498413" progId="">
              <p:embed/>
            </p:oleObj>
          </a:graphicData>
        </a:graphic>
      </p:graphicFrame>
      <p:sp>
        <p:nvSpPr>
          <p:cNvPr id="33797" name="文本框 1">
            <a:extLst>
              <a:ext uri="{FF2B5EF4-FFF2-40B4-BE49-F238E27FC236}">
                <a16:creationId xmlns:a16="http://schemas.microsoft.com/office/drawing/2014/main" xmlns="" id="{EAEDC38A-57E9-48D4-B06B-4724F1A1D480}"/>
              </a:ext>
            </a:extLst>
          </p:cNvPr>
          <p:cNvSpPr txBox="1">
            <a:spLocks noChangeArrowheads="1"/>
          </p:cNvSpPr>
          <p:nvPr/>
        </p:nvSpPr>
        <p:spPr bwMode="auto">
          <a:xfrm>
            <a:off x="511753" y="1200150"/>
            <a:ext cx="5774747" cy="52014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65125" indent="-280988">
              <a:spcBef>
                <a:spcPts val="600"/>
              </a:spcBef>
              <a:buClr>
                <a:srgbClr val="002060"/>
              </a:buClr>
              <a:buFont typeface="Wingdings" panose="05000000000000000000" pitchFamily="2" charset="2"/>
              <a:buChar char="Ø"/>
            </a:pPr>
            <a:r>
              <a:rPr lang="zh-CN" altLang="en-US" sz="2600" b="1" dirty="0">
                <a:solidFill>
                  <a:srgbClr val="002060"/>
                </a:solidFill>
                <a:latin typeface="华文细黑" panose="02010600040101010101" pitchFamily="2" charset="-122"/>
                <a:ea typeface="华文细黑" panose="02010600040101010101" pitchFamily="2" charset="-122"/>
              </a:rPr>
              <a:t>循环</a:t>
            </a:r>
            <a:r>
              <a:rPr lang="en-US" altLang="zh-CN" sz="2600" b="1" dirty="0">
                <a:solidFill>
                  <a:srgbClr val="002060"/>
                </a:solidFill>
                <a:latin typeface="Times New Roman" panose="02020603050405020304" pitchFamily="18" charset="0"/>
                <a:ea typeface="华文细黑"/>
                <a:cs typeface="Times New Roman" panose="02020603050405020304" pitchFamily="18" charset="0"/>
              </a:rPr>
              <a:t>PLA2R</a:t>
            </a:r>
            <a:r>
              <a:rPr lang="zh-CN" altLang="en-US" sz="2600" b="1" dirty="0">
                <a:solidFill>
                  <a:srgbClr val="002060"/>
                </a:solidFill>
                <a:latin typeface="Times New Roman" panose="02020603050405020304" pitchFamily="18" charset="0"/>
                <a:ea typeface="华文细黑"/>
                <a:cs typeface="Times New Roman" panose="02020603050405020304" pitchFamily="18" charset="0"/>
              </a:rPr>
              <a:t>抗体</a:t>
            </a:r>
            <a:r>
              <a:rPr lang="zh-CN" altLang="en-US" sz="2600" b="1" dirty="0">
                <a:solidFill>
                  <a:srgbClr val="002060"/>
                </a:solidFill>
                <a:latin typeface="华文细黑" panose="02010600040101010101" pitchFamily="2" charset="-122"/>
                <a:ea typeface="华文细黑" panose="02010600040101010101" pitchFamily="2" charset="-122"/>
              </a:rPr>
              <a:t>阳性，</a:t>
            </a:r>
            <a:r>
              <a:rPr lang="zh-CN" altLang="en-US" sz="2600" b="1" dirty="0">
                <a:solidFill>
                  <a:srgbClr val="002060"/>
                </a:solidFill>
                <a:latin typeface="Times New Roman" panose="02020603050405020304" pitchFamily="18" charset="0"/>
                <a:ea typeface="华文细黑"/>
                <a:cs typeface="Times New Roman" panose="02020603050405020304" pitchFamily="18" charset="0"/>
              </a:rPr>
              <a:t>（</a:t>
            </a:r>
            <a:r>
              <a:rPr lang="en-US" altLang="zh-CN" sz="2600" b="1" dirty="0">
                <a:solidFill>
                  <a:srgbClr val="002060"/>
                </a:solidFill>
                <a:latin typeface="Times New Roman" panose="02020603050405020304" pitchFamily="18" charset="0"/>
                <a:ea typeface="华文细黑"/>
                <a:cs typeface="Times New Roman" panose="02020603050405020304" pitchFamily="18" charset="0"/>
              </a:rPr>
              <a:t>100%</a:t>
            </a:r>
            <a:r>
              <a:rPr lang="zh-CN" altLang="en-US" sz="2600" b="1" dirty="0">
                <a:solidFill>
                  <a:srgbClr val="002060"/>
                </a:solidFill>
                <a:latin typeface="Times New Roman" panose="02020603050405020304" pitchFamily="18" charset="0"/>
                <a:ea typeface="华文细黑"/>
                <a:cs typeface="Times New Roman" panose="02020603050405020304" pitchFamily="18" charset="0"/>
              </a:rPr>
              <a:t>）</a:t>
            </a:r>
            <a:r>
              <a:rPr lang="zh-CN" altLang="en-US" sz="2600" b="1" dirty="0">
                <a:solidFill>
                  <a:srgbClr val="002060"/>
                </a:solidFill>
                <a:latin typeface="华文细黑" panose="02010600040101010101" pitchFamily="2" charset="-122"/>
                <a:ea typeface="华文细黑" panose="02010600040101010101" pitchFamily="2" charset="-122"/>
              </a:rPr>
              <a:t>肯定是</a:t>
            </a:r>
            <a:r>
              <a:rPr lang="en-US" altLang="zh-CN" sz="2600" b="1" dirty="0">
                <a:solidFill>
                  <a:srgbClr val="002060"/>
                </a:solidFill>
                <a:latin typeface="Times New Roman" panose="02020603050405020304" pitchFamily="18" charset="0"/>
                <a:ea typeface="华文细黑"/>
                <a:cs typeface="Times New Roman" panose="02020603050405020304" pitchFamily="18" charset="0"/>
              </a:rPr>
              <a:t>MN</a:t>
            </a:r>
          </a:p>
          <a:p>
            <a:pPr marL="365125" indent="-280988">
              <a:spcBef>
                <a:spcPts val="600"/>
              </a:spcBef>
              <a:buClr>
                <a:srgbClr val="002060"/>
              </a:buClr>
              <a:buFont typeface="Wingdings" panose="05000000000000000000" pitchFamily="2" charset="2"/>
              <a:buChar char="Ø"/>
            </a:pPr>
            <a:r>
              <a:rPr lang="en-US" altLang="zh-CN" sz="2600" b="1" dirty="0">
                <a:solidFill>
                  <a:srgbClr val="002060"/>
                </a:solidFill>
                <a:latin typeface="Times New Roman" panose="02020603050405020304" pitchFamily="18" charset="0"/>
                <a:ea typeface="华文细黑"/>
                <a:cs typeface="Times New Roman" panose="02020603050405020304" pitchFamily="18" charset="0"/>
              </a:rPr>
              <a:t>IMN</a:t>
            </a:r>
            <a:r>
              <a:rPr lang="zh-CN" altLang="en-US" sz="2600" b="1" dirty="0">
                <a:solidFill>
                  <a:srgbClr val="002060"/>
                </a:solidFill>
                <a:latin typeface="华文细黑"/>
                <a:ea typeface="华文细黑"/>
                <a:cs typeface="华文细黑"/>
              </a:rPr>
              <a:t>阳性率：活动期为</a:t>
            </a:r>
            <a:r>
              <a:rPr lang="en-US" altLang="en-US" sz="2600" b="1" dirty="0">
                <a:solidFill>
                  <a:srgbClr val="002060"/>
                </a:solidFill>
                <a:latin typeface="Times New Roman" panose="02020603050405020304" pitchFamily="18" charset="0"/>
                <a:ea typeface="华文细黑"/>
                <a:cs typeface="Times New Roman" panose="02020603050405020304" pitchFamily="18" charset="0"/>
              </a:rPr>
              <a:t>65-82%</a:t>
            </a:r>
            <a:r>
              <a:rPr lang="zh-CN" altLang="en-US" sz="2600" b="1" dirty="0">
                <a:solidFill>
                  <a:srgbClr val="002060"/>
                </a:solidFill>
                <a:latin typeface="华文细黑"/>
                <a:ea typeface="华文细黑"/>
                <a:cs typeface="华文细黑"/>
              </a:rPr>
              <a:t>，缓解期</a:t>
            </a:r>
            <a:r>
              <a:rPr lang="en-US" altLang="en-US" sz="2600" b="1" dirty="0">
                <a:solidFill>
                  <a:srgbClr val="002060"/>
                </a:solidFill>
                <a:latin typeface="Times New Roman" panose="02020603050405020304" pitchFamily="18" charset="0"/>
                <a:ea typeface="华文细黑"/>
                <a:cs typeface="Times New Roman" panose="02020603050405020304" pitchFamily="18" charset="0"/>
              </a:rPr>
              <a:t>10-37%</a:t>
            </a:r>
            <a:r>
              <a:rPr lang="zh-CN" altLang="en-US" sz="2600" b="1" dirty="0">
                <a:solidFill>
                  <a:srgbClr val="002060"/>
                </a:solidFill>
                <a:latin typeface="Times New Roman" panose="02020603050405020304" pitchFamily="18" charset="0"/>
                <a:ea typeface="华文细黑"/>
                <a:cs typeface="Times New Roman" panose="02020603050405020304" pitchFamily="18" charset="0"/>
              </a:rPr>
              <a:t>，总体约</a:t>
            </a:r>
            <a:r>
              <a:rPr lang="en-US" altLang="zh-CN" sz="2600" b="1" dirty="0">
                <a:solidFill>
                  <a:srgbClr val="002060"/>
                </a:solidFill>
                <a:latin typeface="Times New Roman" panose="02020603050405020304" pitchFamily="18" charset="0"/>
                <a:ea typeface="华文细黑"/>
                <a:cs typeface="Times New Roman" panose="02020603050405020304" pitchFamily="18" charset="0"/>
              </a:rPr>
              <a:t>70%</a:t>
            </a:r>
            <a:endParaRPr lang="zh-CN" altLang="en-US" sz="2600" b="1" dirty="0">
              <a:solidFill>
                <a:srgbClr val="002060"/>
              </a:solidFill>
              <a:latin typeface="Times New Roman" panose="02020603050405020304" pitchFamily="18" charset="0"/>
              <a:ea typeface="华文细黑"/>
              <a:cs typeface="Times New Roman" panose="02020603050405020304" pitchFamily="18" charset="0"/>
            </a:endParaRPr>
          </a:p>
          <a:p>
            <a:pPr marL="365125" indent="-280988">
              <a:spcBef>
                <a:spcPts val="600"/>
              </a:spcBef>
              <a:buClr>
                <a:srgbClr val="002060"/>
              </a:buClr>
              <a:buFont typeface="Wingdings" panose="05000000000000000000" pitchFamily="2" charset="2"/>
              <a:buChar char="Ø"/>
            </a:pPr>
            <a:r>
              <a:rPr lang="zh-CN" altLang="en-US" sz="2600" b="1" dirty="0">
                <a:solidFill>
                  <a:srgbClr val="002060"/>
                </a:solidFill>
                <a:latin typeface="华文细黑" panose="02010600040101010101" pitchFamily="2" charset="-122"/>
                <a:ea typeface="华文细黑" panose="02010600040101010101" pitchFamily="2" charset="-122"/>
              </a:rPr>
              <a:t>少数所谓的继发性</a:t>
            </a:r>
            <a:r>
              <a:rPr lang="en-US" altLang="zh-CN" sz="2600"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MN</a:t>
            </a:r>
            <a:r>
              <a:rPr lang="zh-CN" altLang="en-US" sz="2600" b="1" dirty="0">
                <a:solidFill>
                  <a:srgbClr val="002060"/>
                </a:solidFill>
                <a:latin typeface="华文细黑" panose="02010600040101010101" pitchFamily="2" charset="-122"/>
                <a:ea typeface="华文细黑" panose="02010600040101010101" pitchFamily="2" charset="-122"/>
              </a:rPr>
              <a:t>亦可阳性，相关疾病与</a:t>
            </a:r>
            <a:r>
              <a:rPr lang="en-US" altLang="zh-CN" sz="2600"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IMN</a:t>
            </a:r>
            <a:r>
              <a:rPr lang="zh-CN" altLang="en-US" sz="2600" b="1" dirty="0">
                <a:solidFill>
                  <a:srgbClr val="002060"/>
                </a:solidFill>
                <a:latin typeface="华文细黑" panose="02010600040101010101" pitchFamily="2" charset="-122"/>
                <a:ea typeface="华文细黑" panose="02010600040101010101" pitchFamily="2" charset="-122"/>
              </a:rPr>
              <a:t>共存（</a:t>
            </a:r>
            <a:r>
              <a:rPr lang="zh-CN" altLang="en-US" sz="2600" b="1" dirty="0">
                <a:solidFill>
                  <a:srgbClr val="002060"/>
                </a:solidFill>
                <a:latin typeface="Times New Roman" panose="02020603050405020304" pitchFamily="18" charset="0"/>
                <a:ea typeface="华文细黑"/>
                <a:cs typeface="Times New Roman" panose="02020603050405020304" pitchFamily="18" charset="0"/>
              </a:rPr>
              <a:t>？</a:t>
            </a:r>
            <a:r>
              <a:rPr lang="zh-CN" altLang="en-US" sz="2600" b="1" dirty="0">
                <a:solidFill>
                  <a:srgbClr val="002060"/>
                </a:solidFill>
                <a:latin typeface="华文细黑" panose="02010600040101010101" pitchFamily="2" charset="-122"/>
                <a:ea typeface="华文细黑" panose="02010600040101010101" pitchFamily="2" charset="-122"/>
              </a:rPr>
              <a:t>），抑或继发性因素激活免疫系统并致</a:t>
            </a:r>
            <a:r>
              <a:rPr lang="en-US" altLang="zh-CN" sz="2600" b="1" dirty="0">
                <a:solidFill>
                  <a:srgbClr val="002060"/>
                </a:solidFill>
                <a:latin typeface="华文细黑" panose="02010600040101010101" pitchFamily="2" charset="-122"/>
                <a:ea typeface="华文细黑" panose="02010600040101010101" pitchFamily="2" charset="-122"/>
              </a:rPr>
              <a:t>PLA2R</a:t>
            </a:r>
            <a:r>
              <a:rPr lang="zh-CN" altLang="en-US" sz="2600" b="1" dirty="0">
                <a:solidFill>
                  <a:srgbClr val="002060"/>
                </a:solidFill>
                <a:latin typeface="华文细黑" panose="02010600040101010101" pitchFamily="2" charset="-122"/>
                <a:ea typeface="华文细黑" panose="02010600040101010101" pitchFamily="2" charset="-122"/>
              </a:rPr>
              <a:t>抗体形成（</a:t>
            </a:r>
            <a:r>
              <a:rPr lang="zh-CN" altLang="en-US" sz="2600" b="1" dirty="0">
                <a:solidFill>
                  <a:srgbClr val="002060"/>
                </a:solidFill>
                <a:latin typeface="Times New Roman" panose="02020603050405020304" pitchFamily="18" charset="0"/>
                <a:ea typeface="华文细黑"/>
                <a:cs typeface="Times New Roman" panose="02020603050405020304" pitchFamily="18" charset="0"/>
              </a:rPr>
              <a:t>？</a:t>
            </a:r>
            <a:r>
              <a:rPr lang="zh-CN" altLang="en-US" sz="2600" b="1" dirty="0">
                <a:solidFill>
                  <a:srgbClr val="002060"/>
                </a:solidFill>
                <a:latin typeface="华文细黑" panose="02010600040101010101" pitchFamily="2" charset="-122"/>
                <a:ea typeface="华文细黑" panose="02010600040101010101" pitchFamily="2" charset="-122"/>
              </a:rPr>
              <a:t>）</a:t>
            </a:r>
            <a:endParaRPr lang="en-US" altLang="zh-CN" sz="2600" b="1" dirty="0">
              <a:solidFill>
                <a:srgbClr val="002060"/>
              </a:solidFill>
              <a:latin typeface="华文细黑" panose="02010600040101010101" pitchFamily="2" charset="-122"/>
              <a:ea typeface="华文细黑" panose="02010600040101010101" pitchFamily="2" charset="-122"/>
            </a:endParaRPr>
          </a:p>
          <a:p>
            <a:pPr marL="365125" indent="-280988">
              <a:spcBef>
                <a:spcPts val="600"/>
              </a:spcBef>
              <a:buClr>
                <a:srgbClr val="002060"/>
              </a:buClr>
              <a:buFont typeface="Wingdings" panose="05000000000000000000" pitchFamily="2" charset="2"/>
              <a:buChar char="Ø"/>
            </a:pPr>
            <a:r>
              <a:rPr lang="zh-CN" altLang="en-US" sz="2600" b="1" dirty="0">
                <a:solidFill>
                  <a:srgbClr val="002060"/>
                </a:solidFill>
                <a:latin typeface="华文细黑" panose="02010600040101010101" pitchFamily="2" charset="-122"/>
                <a:ea typeface="华文细黑" panose="02010600040101010101" pitchFamily="2" charset="-122"/>
              </a:rPr>
              <a:t>狼疮性肾炎</a:t>
            </a:r>
            <a:r>
              <a:rPr lang="en-US" altLang="zh-CN" sz="2600"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Ⅴ</a:t>
            </a:r>
            <a:r>
              <a:rPr lang="zh-CN" altLang="en-US" sz="2600" b="1" dirty="0">
                <a:solidFill>
                  <a:srgbClr val="002060"/>
                </a:solidFill>
                <a:latin typeface="华文细黑" panose="02010600040101010101" pitchFamily="2" charset="-122"/>
                <a:ea typeface="华文细黑" panose="02010600040101010101" pitchFamily="2" charset="-122"/>
              </a:rPr>
              <a:t>型基本阴性</a:t>
            </a:r>
            <a:endParaRPr lang="en-US" altLang="zh-CN" sz="2600" b="1" dirty="0">
              <a:solidFill>
                <a:srgbClr val="002060"/>
              </a:solidFill>
              <a:latin typeface="华文细黑" panose="02010600040101010101" pitchFamily="2" charset="-122"/>
              <a:ea typeface="华文细黑" panose="02010600040101010101" pitchFamily="2" charset="-122"/>
            </a:endParaRPr>
          </a:p>
          <a:p>
            <a:pPr marL="365125" indent="-280988">
              <a:spcBef>
                <a:spcPts val="600"/>
              </a:spcBef>
              <a:buClr>
                <a:srgbClr val="002060"/>
              </a:buClr>
              <a:buFont typeface="Wingdings" panose="05000000000000000000" pitchFamily="2" charset="2"/>
              <a:buChar char="Ø"/>
            </a:pPr>
            <a:r>
              <a:rPr lang="zh-CN" altLang="en-US" sz="2600" b="1" dirty="0">
                <a:solidFill>
                  <a:srgbClr val="002060"/>
                </a:solidFill>
                <a:latin typeface="华文细黑" panose="02010600040101010101" pitchFamily="2" charset="-122"/>
                <a:ea typeface="华文细黑" panose="02010600040101010101" pitchFamily="2" charset="-122"/>
              </a:rPr>
              <a:t>妊娠期活动性</a:t>
            </a:r>
            <a:r>
              <a:rPr lang="en-US" altLang="zh-CN" sz="2600"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MN</a:t>
            </a:r>
            <a:r>
              <a:rPr lang="zh-CN" altLang="en-US" sz="2600" b="1" dirty="0">
                <a:solidFill>
                  <a:srgbClr val="002060"/>
                </a:solidFill>
                <a:latin typeface="华文细黑" panose="02010600040101010101" pitchFamily="2" charset="-122"/>
                <a:ea typeface="华文细黑" panose="02010600040101010101" pitchFamily="2" charset="-122"/>
              </a:rPr>
              <a:t>患者，脐带血</a:t>
            </a:r>
            <a:r>
              <a:rPr lang="en-US" altLang="zh-CN" sz="2600"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PLA2R</a:t>
            </a:r>
            <a:r>
              <a:rPr lang="zh-CN" altLang="en-US" sz="2600" b="1" dirty="0">
                <a:solidFill>
                  <a:srgbClr val="002060"/>
                </a:solidFill>
                <a:latin typeface="华文细黑" panose="02010600040101010101" pitchFamily="2" charset="-122"/>
                <a:ea typeface="华文细黑" panose="02010600040101010101" pitchFamily="2" charset="-122"/>
              </a:rPr>
              <a:t>抗体水平远低于母体血，可能可以解释为何新生儿很少并发</a:t>
            </a:r>
            <a:r>
              <a:rPr lang="en-US" altLang="zh-CN" sz="2600"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MN</a:t>
            </a:r>
            <a:endParaRPr lang="zh-CN" altLang="en-US" sz="2600"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6" name="ZoneTexte 49">
            <a:extLst>
              <a:ext uri="{FF2B5EF4-FFF2-40B4-BE49-F238E27FC236}">
                <a16:creationId xmlns:a16="http://schemas.microsoft.com/office/drawing/2014/main" xmlns="" id="{ACA2F0D9-1355-421F-AB26-E9F5A7E0F7F1}"/>
              </a:ext>
            </a:extLst>
          </p:cNvPr>
          <p:cNvSpPr txBox="1">
            <a:spLocks noChangeArrowheads="1"/>
          </p:cNvSpPr>
          <p:nvPr/>
        </p:nvSpPr>
        <p:spPr bwMode="auto">
          <a:xfrm>
            <a:off x="1102230" y="291310"/>
            <a:ext cx="1000786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zh-CN" altLang="en-US" sz="3600" b="1" dirty="0">
                <a:solidFill>
                  <a:srgbClr val="C00000"/>
                </a:solidFill>
                <a:latin typeface="微软雅黑" panose="020B0503020204020204" pitchFamily="34" charset="-122"/>
                <a:ea typeface="微软雅黑" panose="020B0503020204020204" pitchFamily="34" charset="-122"/>
              </a:rPr>
              <a:t>循环</a:t>
            </a:r>
            <a:r>
              <a:rPr lang="en-US" altLang="zh-CN" sz="36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PLA2R</a:t>
            </a:r>
            <a:r>
              <a:rPr lang="zh-CN" altLang="en-US" sz="3600" b="1" dirty="0">
                <a:solidFill>
                  <a:srgbClr val="C00000"/>
                </a:solidFill>
                <a:latin typeface="微软雅黑" panose="020B0503020204020204" pitchFamily="34" charset="-122"/>
                <a:ea typeface="微软雅黑" panose="020B0503020204020204" pitchFamily="34" charset="-122"/>
              </a:rPr>
              <a:t>抗体</a:t>
            </a:r>
            <a:r>
              <a:rPr lang="zh-CN" altLang="en-US" sz="3600" b="1" dirty="0">
                <a:solidFill>
                  <a:srgbClr val="002060"/>
                </a:solidFill>
                <a:latin typeface="微软雅黑" panose="020B0503020204020204" pitchFamily="34" charset="-122"/>
                <a:ea typeface="微软雅黑" panose="020B0503020204020204" pitchFamily="34" charset="-122"/>
              </a:rPr>
              <a:t>检测对</a:t>
            </a:r>
            <a:r>
              <a:rPr lang="en-US" altLang="zh-CN" sz="36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IMN</a:t>
            </a:r>
            <a:r>
              <a:rPr lang="zh-CN" altLang="en-US" sz="3600" b="1" dirty="0">
                <a:solidFill>
                  <a:srgbClr val="002060"/>
                </a:solidFill>
                <a:latin typeface="微软雅黑" panose="020B0503020204020204" pitchFamily="34" charset="-122"/>
                <a:ea typeface="微软雅黑" panose="020B0503020204020204" pitchFamily="34" charset="-122"/>
              </a:rPr>
              <a:t>的诊断具有重要价值</a:t>
            </a:r>
            <a:endParaRPr lang="zh-CN" altLang="fr-FR" sz="3600" b="1" dirty="0">
              <a:solidFill>
                <a:srgbClr val="00206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913217367"/>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EF1D084-86A0-4011-BA00-EAD9D2C279A9}"/>
              </a:ext>
            </a:extLst>
          </p:cNvPr>
          <p:cNvSpPr txBox="1"/>
          <p:nvPr/>
        </p:nvSpPr>
        <p:spPr>
          <a:xfrm>
            <a:off x="196946" y="522478"/>
            <a:ext cx="11826239" cy="584775"/>
          </a:xfrm>
          <a:prstGeom prst="rect">
            <a:avLst/>
          </a:prstGeom>
          <a:noFill/>
        </p:spPr>
        <p:txBody>
          <a:bodyPr wrap="square">
            <a:spAutoFit/>
          </a:bodyPr>
          <a:lstStyle/>
          <a:p>
            <a:pPr algn="ctr">
              <a:defRPr/>
            </a:pPr>
            <a:r>
              <a:rPr lang="zh-CN" altLang="en-US" sz="3200" b="1" dirty="0">
                <a:solidFill>
                  <a:srgbClr val="002060"/>
                </a:solidFill>
                <a:latin typeface="微软雅黑" panose="020B0503020204020204" pitchFamily="34" charset="-122"/>
                <a:ea typeface="微软雅黑" panose="020B0503020204020204" pitchFamily="34" charset="-122"/>
              </a:rPr>
              <a:t>循环</a:t>
            </a:r>
            <a:r>
              <a:rPr lang="en-US" altLang="zh-CN" sz="32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PLA2R</a:t>
            </a:r>
            <a:r>
              <a:rPr lang="zh-CN" altLang="en-US" sz="3200" b="1" dirty="0">
                <a:solidFill>
                  <a:srgbClr val="002060"/>
                </a:solidFill>
                <a:latin typeface="微软雅黑" panose="020B0503020204020204" pitchFamily="34" charset="-122"/>
                <a:ea typeface="微软雅黑" panose="020B0503020204020204" pitchFamily="34" charset="-122"/>
              </a:rPr>
              <a:t>抗体滴度监测具有良好的病情预测价值</a:t>
            </a:r>
            <a:endParaRPr lang="zh-CN" altLang="fr-FR" sz="3200" b="1" dirty="0">
              <a:solidFill>
                <a:srgbClr val="002060"/>
              </a:solidFill>
              <a:latin typeface="微软雅黑" panose="020B0503020204020204" pitchFamily="34" charset="-122"/>
              <a:ea typeface="微软雅黑" panose="020B0503020204020204" pitchFamily="34" charset="-122"/>
            </a:endParaRPr>
          </a:p>
        </p:txBody>
      </p:sp>
      <p:sp>
        <p:nvSpPr>
          <p:cNvPr id="35844" name="文本框 2">
            <a:extLst>
              <a:ext uri="{FF2B5EF4-FFF2-40B4-BE49-F238E27FC236}">
                <a16:creationId xmlns:a16="http://schemas.microsoft.com/office/drawing/2014/main" xmlns="" id="{A8D12324-6F05-4F04-AF54-EBAA091364D7}"/>
              </a:ext>
            </a:extLst>
          </p:cNvPr>
          <p:cNvSpPr txBox="1">
            <a:spLocks noChangeArrowheads="1"/>
          </p:cNvSpPr>
          <p:nvPr/>
        </p:nvSpPr>
        <p:spPr bwMode="auto">
          <a:xfrm>
            <a:off x="188927" y="1597200"/>
            <a:ext cx="11826239" cy="4816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52425" indent="-352425">
              <a:spcBef>
                <a:spcPts val="1200"/>
              </a:spcBef>
              <a:buClr>
                <a:srgbClr val="C00000"/>
              </a:buClr>
              <a:buFont typeface="Wingdings" panose="05000000000000000000" pitchFamily="2" charset="2"/>
              <a:buChar char="n"/>
            </a:pPr>
            <a:r>
              <a:rPr lang="zh-CN" altLang="en-US" sz="2800" b="1" dirty="0">
                <a:solidFill>
                  <a:srgbClr val="002060"/>
                </a:solidFill>
                <a:latin typeface="华文细黑" panose="02010600040101010101" pitchFamily="2" charset="-122"/>
                <a:ea typeface="华文细黑" panose="02010600040101010101" pitchFamily="2" charset="-122"/>
              </a:rPr>
              <a:t>循环</a:t>
            </a:r>
            <a:r>
              <a:rPr lang="en-US" altLang="zh-CN" sz="2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PLA2R</a:t>
            </a:r>
            <a:r>
              <a:rPr lang="zh-CN" altLang="en-US" sz="2800" b="1" dirty="0">
                <a:solidFill>
                  <a:srgbClr val="002060"/>
                </a:solidFill>
                <a:latin typeface="华文细黑" panose="02010600040101010101" pitchFamily="2" charset="-122"/>
                <a:ea typeface="华文细黑" panose="02010600040101010101" pitchFamily="2" charset="-122"/>
              </a:rPr>
              <a:t>抗体水平可反映疾病的免疫学活动性</a:t>
            </a:r>
            <a:endParaRPr lang="en-US" altLang="zh-CN" sz="2800" b="1" dirty="0">
              <a:solidFill>
                <a:srgbClr val="002060"/>
              </a:solidFill>
              <a:latin typeface="华文细黑" panose="02010600040101010101" pitchFamily="2" charset="-122"/>
              <a:ea typeface="华文细黑" panose="02010600040101010101" pitchFamily="2" charset="-122"/>
            </a:endParaRPr>
          </a:p>
          <a:p>
            <a:pPr marL="352425" indent="-352425">
              <a:spcBef>
                <a:spcPts val="1200"/>
              </a:spcBef>
              <a:buClr>
                <a:srgbClr val="C00000"/>
              </a:buClr>
              <a:buFont typeface="Wingdings" panose="05000000000000000000" pitchFamily="2" charset="2"/>
              <a:buChar char="n"/>
            </a:pPr>
            <a:r>
              <a:rPr lang="zh-CN" altLang="en-US" sz="2800" b="1" dirty="0">
                <a:solidFill>
                  <a:srgbClr val="002060"/>
                </a:solidFill>
                <a:latin typeface="华文细黑" panose="02010600040101010101" pitchFamily="2" charset="-122"/>
                <a:ea typeface="华文细黑" panose="02010600040101010101" pitchFamily="2" charset="-122"/>
              </a:rPr>
              <a:t>循环高滴度</a:t>
            </a:r>
            <a:r>
              <a:rPr lang="en-US" altLang="zh-CN" sz="2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PLA2R</a:t>
            </a:r>
            <a:r>
              <a:rPr lang="zh-CN" altLang="en-US" sz="2800" b="1" dirty="0">
                <a:solidFill>
                  <a:srgbClr val="002060"/>
                </a:solidFill>
                <a:latin typeface="华文细黑" panose="02010600040101010101" pitchFamily="2" charset="-122"/>
                <a:ea typeface="华文细黑" panose="02010600040101010101" pitchFamily="2" charset="-122"/>
              </a:rPr>
              <a:t>抗体水平，常提示自身免疫反应的分子内抗原表位拓展，并与下述临床现象有关</a:t>
            </a:r>
            <a:endParaRPr lang="zh-CN" altLang="fr-FR" sz="2800" b="1" dirty="0">
              <a:solidFill>
                <a:srgbClr val="002060"/>
              </a:solidFill>
              <a:latin typeface="华文细黑" panose="02010600040101010101" pitchFamily="2" charset="-122"/>
              <a:ea typeface="华文细黑" panose="02010600040101010101" pitchFamily="2" charset="-122"/>
            </a:endParaRPr>
          </a:p>
          <a:p>
            <a:pPr marL="352425" indent="-352425">
              <a:spcBef>
                <a:spcPts val="600"/>
              </a:spcBef>
              <a:buClr>
                <a:srgbClr val="002060"/>
              </a:buClr>
              <a:buFont typeface="Wingdings" panose="05000000000000000000" pitchFamily="2" charset="2"/>
              <a:buChar char="Ø"/>
            </a:pPr>
            <a:r>
              <a:rPr lang="zh-CN" altLang="en-US" sz="2800" b="1" dirty="0">
                <a:solidFill>
                  <a:srgbClr val="002060"/>
                </a:solidFill>
                <a:latin typeface="华文细黑" panose="02010600040101010101" pitchFamily="2" charset="-122"/>
                <a:ea typeface="华文细黑" panose="02010600040101010101" pitchFamily="2" charset="-122"/>
              </a:rPr>
              <a:t>疾病缓解率低，包括自发缓解与免疫抑制治疗的诱导缓解</a:t>
            </a:r>
            <a:endParaRPr lang="zh-CN" altLang="fr-FR" sz="2800" b="1" dirty="0">
              <a:solidFill>
                <a:srgbClr val="002060"/>
              </a:solidFill>
              <a:latin typeface="华文细黑" panose="02010600040101010101" pitchFamily="2" charset="-122"/>
              <a:ea typeface="华文细黑" panose="02010600040101010101" pitchFamily="2" charset="-122"/>
            </a:endParaRPr>
          </a:p>
          <a:p>
            <a:pPr marL="352425" indent="-352425">
              <a:spcBef>
                <a:spcPts val="600"/>
              </a:spcBef>
              <a:buClr>
                <a:srgbClr val="002060"/>
              </a:buClr>
              <a:buFont typeface="Wingdings" panose="05000000000000000000" pitchFamily="2" charset="2"/>
              <a:buChar char="Ø"/>
            </a:pPr>
            <a:r>
              <a:rPr lang="zh-CN" altLang="en-US" sz="2800" b="1" dirty="0">
                <a:solidFill>
                  <a:srgbClr val="002060"/>
                </a:solidFill>
                <a:latin typeface="华文细黑" panose="02010600040101010101" pitchFamily="2" charset="-122"/>
                <a:ea typeface="华文细黑" panose="02010600040101010101" pitchFamily="2" charset="-122"/>
              </a:rPr>
              <a:t>非肾综患者发生肾综的风险加大</a:t>
            </a:r>
            <a:endParaRPr lang="en-US" altLang="zh-CN" sz="2800" b="1" dirty="0">
              <a:solidFill>
                <a:srgbClr val="002060"/>
              </a:solidFill>
              <a:latin typeface="华文细黑" panose="02010600040101010101" pitchFamily="2" charset="-122"/>
              <a:ea typeface="华文细黑" panose="02010600040101010101" pitchFamily="2" charset="-122"/>
            </a:endParaRPr>
          </a:p>
          <a:p>
            <a:pPr marL="352425" indent="-352425">
              <a:spcBef>
                <a:spcPts val="600"/>
              </a:spcBef>
              <a:buClr>
                <a:srgbClr val="002060"/>
              </a:buClr>
              <a:buFont typeface="Wingdings" panose="05000000000000000000" pitchFamily="2" charset="2"/>
              <a:buChar char="Ø"/>
            </a:pPr>
            <a:r>
              <a:rPr lang="zh-CN" altLang="en-US" sz="2800" b="1" dirty="0">
                <a:solidFill>
                  <a:srgbClr val="002060"/>
                </a:solidFill>
                <a:latin typeface="华文细黑" panose="02010600040101010101" pitchFamily="2" charset="-122"/>
                <a:ea typeface="华文细黑" panose="02010600040101010101" pitchFamily="2" charset="-122"/>
              </a:rPr>
              <a:t>肾功能恶化的风险加大</a:t>
            </a:r>
            <a:endParaRPr lang="en-US" altLang="zh-CN" sz="2800" b="1" dirty="0">
              <a:solidFill>
                <a:srgbClr val="002060"/>
              </a:solidFill>
              <a:latin typeface="华文细黑" panose="02010600040101010101" pitchFamily="2" charset="-122"/>
              <a:ea typeface="华文细黑" panose="02010600040101010101" pitchFamily="2" charset="-122"/>
            </a:endParaRPr>
          </a:p>
          <a:p>
            <a:pPr marL="352425" indent="-352425">
              <a:spcBef>
                <a:spcPts val="600"/>
              </a:spcBef>
              <a:buClr>
                <a:srgbClr val="002060"/>
              </a:buClr>
              <a:buFont typeface="Wingdings" panose="05000000000000000000" pitchFamily="2" charset="2"/>
              <a:buChar char="Ø"/>
            </a:pPr>
            <a:r>
              <a:rPr lang="zh-CN" altLang="en-US" sz="2800" b="1" dirty="0">
                <a:solidFill>
                  <a:srgbClr val="002060"/>
                </a:solidFill>
                <a:latin typeface="华文细黑" panose="02010600040101010101" pitchFamily="2" charset="-122"/>
                <a:ea typeface="华文细黑" panose="02010600040101010101" pitchFamily="2" charset="-122"/>
              </a:rPr>
              <a:t>若采用免疫抑制治疗，可能需要更长的时间以达到缓解</a:t>
            </a:r>
            <a:endParaRPr lang="zh-CN" altLang="fr-FR" sz="2800" b="1" dirty="0">
              <a:solidFill>
                <a:srgbClr val="002060"/>
              </a:solidFill>
              <a:latin typeface="华文细黑" panose="02010600040101010101" pitchFamily="2" charset="-122"/>
              <a:ea typeface="华文细黑" panose="02010600040101010101" pitchFamily="2" charset="-122"/>
            </a:endParaRPr>
          </a:p>
          <a:p>
            <a:pPr marL="352425" indent="-352425">
              <a:spcBef>
                <a:spcPts val="600"/>
              </a:spcBef>
              <a:buClr>
                <a:srgbClr val="002060"/>
              </a:buClr>
              <a:buFont typeface="Wingdings" panose="05000000000000000000" pitchFamily="2" charset="2"/>
              <a:buChar char="Ø"/>
            </a:pPr>
            <a:r>
              <a:rPr lang="zh-CN" altLang="en-US" sz="2800" b="1" dirty="0">
                <a:solidFill>
                  <a:srgbClr val="002060"/>
                </a:solidFill>
                <a:latin typeface="华文细黑" panose="02010600040101010101" pitchFamily="2" charset="-122"/>
                <a:ea typeface="华文细黑" panose="02010600040101010101" pitchFamily="2" charset="-122"/>
              </a:rPr>
              <a:t>缓解期滴度再次升高，提示病情即将复发</a:t>
            </a:r>
            <a:endParaRPr lang="en-US" altLang="zh-CN" sz="2800" b="1" dirty="0">
              <a:solidFill>
                <a:srgbClr val="002060"/>
              </a:solidFill>
              <a:latin typeface="华文细黑" panose="02010600040101010101" pitchFamily="2" charset="-122"/>
              <a:ea typeface="华文细黑" panose="02010600040101010101" pitchFamily="2" charset="-122"/>
            </a:endParaRPr>
          </a:p>
          <a:p>
            <a:pPr marL="352425" indent="-352425">
              <a:spcBef>
                <a:spcPts val="2400"/>
              </a:spcBef>
              <a:buClr>
                <a:srgbClr val="C00000"/>
              </a:buClr>
              <a:buFont typeface="Wingdings" panose="05000000000000000000" pitchFamily="2" charset="2"/>
              <a:buChar char="n"/>
              <a:tabLst>
                <a:tab pos="352425" algn="l"/>
              </a:tabLst>
            </a:pPr>
            <a:r>
              <a:rPr lang="zh-CN" altLang="en-US" sz="2800" b="1" dirty="0">
                <a:solidFill>
                  <a:srgbClr val="002060"/>
                </a:solidFill>
                <a:latin typeface="微软雅黑" panose="020B0503020204020204" pitchFamily="34" charset="-122"/>
                <a:ea typeface="微软雅黑" panose="020B0503020204020204" pitchFamily="34" charset="-122"/>
              </a:rPr>
              <a:t>动态监测</a:t>
            </a:r>
            <a:r>
              <a:rPr lang="zh-CN" altLang="en-US" sz="2800" b="1" dirty="0">
                <a:solidFill>
                  <a:srgbClr val="002060"/>
                </a:solidFill>
                <a:latin typeface="华文细黑" panose="02010600040101010101" pitchFamily="2" charset="-122"/>
                <a:ea typeface="华文细黑" panose="02010600040101010101" pitchFamily="2" charset="-122"/>
              </a:rPr>
              <a:t>循环</a:t>
            </a:r>
            <a:r>
              <a:rPr lang="en-US" altLang="zh-CN" sz="2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PLA2R</a:t>
            </a:r>
            <a:r>
              <a:rPr lang="zh-CN" altLang="en-US" sz="2800" b="1" dirty="0">
                <a:solidFill>
                  <a:srgbClr val="002060"/>
                </a:solidFill>
                <a:latin typeface="华文细黑" panose="02010600040101010101" pitchFamily="2" charset="-122"/>
                <a:ea typeface="华文细黑" panose="02010600040101010101" pitchFamily="2" charset="-122"/>
              </a:rPr>
              <a:t>抗体的滴度变化，可以预测疾病预后与治疗反应</a:t>
            </a:r>
            <a:endParaRPr lang="en-US" altLang="zh-CN" sz="2800" b="1" dirty="0">
              <a:solidFill>
                <a:srgbClr val="002060"/>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xmlns="" val="1308543463"/>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5C4CECBA-407B-4942-AA3A-D0BF903A4A13}"/>
              </a:ext>
            </a:extLst>
          </p:cNvPr>
          <p:cNvSpPr>
            <a:spLocks noGrp="1"/>
          </p:cNvSpPr>
          <p:nvPr>
            <p:ph type="title"/>
          </p:nvPr>
        </p:nvSpPr>
        <p:spPr>
          <a:xfrm>
            <a:off x="1788944" y="587066"/>
            <a:ext cx="8534400" cy="727613"/>
          </a:xfrm>
        </p:spPr>
        <p:txBody>
          <a:bodyPr>
            <a:normAutofit/>
          </a:bodyPr>
          <a:lstStyle/>
          <a:p>
            <a:pPr algn="ctr" eaLnBrk="1" hangingPunct="1"/>
            <a:r>
              <a:rPr lang="en-US" altLang="zh-CN" sz="32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PLA2R-MN</a:t>
            </a:r>
            <a:r>
              <a:rPr lang="zh-CN" altLang="en-US" sz="3200" b="1" dirty="0">
                <a:solidFill>
                  <a:srgbClr val="002060"/>
                </a:solidFill>
                <a:latin typeface="微软雅黑" panose="020B0503020204020204" pitchFamily="34" charset="-122"/>
                <a:ea typeface="微软雅黑" panose="020B0503020204020204" pitchFamily="34" charset="-122"/>
              </a:rPr>
              <a:t>肾组织局部</a:t>
            </a:r>
            <a:r>
              <a:rPr lang="en-US" altLang="zh-CN" sz="32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PLA2R</a:t>
            </a:r>
            <a:r>
              <a:rPr lang="zh-CN" altLang="en-US" sz="3200" b="1" dirty="0">
                <a:solidFill>
                  <a:srgbClr val="002060"/>
                </a:solidFill>
                <a:latin typeface="微软雅黑" panose="020B0503020204020204" pitchFamily="34" charset="-122"/>
                <a:ea typeface="微软雅黑" panose="020B0503020204020204" pitchFamily="34" charset="-122"/>
              </a:rPr>
              <a:t>表达情况</a:t>
            </a:r>
            <a:endParaRPr lang="en-US" altLang="zh-CN" sz="3200" b="1" dirty="0">
              <a:solidFill>
                <a:srgbClr val="002060"/>
              </a:solidFill>
              <a:latin typeface="微软雅黑" panose="020B0503020204020204" pitchFamily="34" charset="-122"/>
              <a:ea typeface="微软雅黑" panose="020B0503020204020204" pitchFamily="34" charset="-122"/>
            </a:endParaRPr>
          </a:p>
        </p:txBody>
      </p:sp>
      <p:sp>
        <p:nvSpPr>
          <p:cNvPr id="41987" name="Rectangle 3">
            <a:extLst>
              <a:ext uri="{FF2B5EF4-FFF2-40B4-BE49-F238E27FC236}">
                <a16:creationId xmlns:a16="http://schemas.microsoft.com/office/drawing/2014/main" xmlns="" id="{1B652C92-40C8-4DB7-8ABC-FE73EAF1A47C}"/>
              </a:ext>
            </a:extLst>
          </p:cNvPr>
          <p:cNvSpPr>
            <a:spLocks noGrp="1"/>
          </p:cNvSpPr>
          <p:nvPr>
            <p:ph type="body" idx="1"/>
          </p:nvPr>
        </p:nvSpPr>
        <p:spPr>
          <a:xfrm>
            <a:off x="288474" y="2008058"/>
            <a:ext cx="11514407" cy="4262113"/>
          </a:xfrm>
        </p:spPr>
        <p:txBody>
          <a:bodyPr>
            <a:normAutofit/>
          </a:bodyPr>
          <a:lstStyle/>
          <a:p>
            <a:pPr marL="352425" indent="-352425" eaLnBrk="1" hangingPunct="1">
              <a:lnSpc>
                <a:spcPct val="95000"/>
              </a:lnSpc>
              <a:spcBef>
                <a:spcPts val="1200"/>
              </a:spcBef>
              <a:spcAft>
                <a:spcPts val="600"/>
              </a:spcAft>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肾小球</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PLA2R</a:t>
            </a:r>
            <a:r>
              <a:rPr lang="zh-CN" altLang="en-US" b="1" dirty="0">
                <a:solidFill>
                  <a:srgbClr val="002060"/>
                </a:solidFill>
                <a:latin typeface="华文细黑" panose="02010600040101010101" pitchFamily="2" charset="-122"/>
                <a:ea typeface="华文细黑" panose="02010600040101010101" pitchFamily="2" charset="-122"/>
              </a:rPr>
              <a:t>抗原着色和外周血</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PLA2R</a:t>
            </a:r>
            <a:r>
              <a:rPr lang="zh-CN" altLang="en-US" b="1" dirty="0">
                <a:solidFill>
                  <a:srgbClr val="002060"/>
                </a:solidFill>
                <a:latin typeface="华文细黑" panose="02010600040101010101" pitchFamily="2" charset="-122"/>
                <a:ea typeface="华文细黑" panose="02010600040101010101" pitchFamily="2" charset="-122"/>
              </a:rPr>
              <a:t>抗体水平并非完全平行</a:t>
            </a:r>
            <a:endParaRPr lang="en-US" altLang="zh-CN" b="1" dirty="0">
              <a:solidFill>
                <a:srgbClr val="002060"/>
              </a:solidFill>
              <a:latin typeface="华文细黑" panose="02010600040101010101" pitchFamily="2" charset="-122"/>
              <a:ea typeface="华文细黑" panose="02010600040101010101" pitchFamily="2" charset="-122"/>
            </a:endParaRPr>
          </a:p>
          <a:p>
            <a:pPr marL="352425" indent="-352425">
              <a:lnSpc>
                <a:spcPct val="95000"/>
              </a:lnSpc>
              <a:spcBef>
                <a:spcPts val="1200"/>
              </a:spcBef>
              <a:spcAft>
                <a:spcPts val="600"/>
              </a:spcAft>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部分外周血</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PLA2R</a:t>
            </a:r>
            <a:r>
              <a:rPr lang="zh-CN" altLang="en-US" b="1" dirty="0">
                <a:solidFill>
                  <a:srgbClr val="002060"/>
                </a:solidFill>
                <a:latin typeface="华文细黑" panose="02010600040101010101" pitchFamily="2" charset="-122"/>
                <a:ea typeface="华文细黑" panose="02010600040101010101" pitchFamily="2" charset="-122"/>
              </a:rPr>
              <a:t>抗体阴性的患者，肾组织</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PLA2R</a:t>
            </a:r>
            <a:r>
              <a:rPr lang="zh-CN" altLang="en-US" b="1" dirty="0">
                <a:solidFill>
                  <a:srgbClr val="002060"/>
                </a:solidFill>
                <a:latin typeface="华文细黑" panose="02010600040101010101" pitchFamily="2" charset="-122"/>
                <a:ea typeface="华文细黑" panose="02010600040101010101" pitchFamily="2" charset="-122"/>
              </a:rPr>
              <a:t>抗原染色仍可有特异性增强</a:t>
            </a:r>
            <a:r>
              <a:rPr lang="en-US" altLang="zh-CN" b="1" dirty="0">
                <a:solidFill>
                  <a:srgbClr val="002060"/>
                </a:solidFill>
                <a:latin typeface="华文细黑" panose="02010600040101010101" pitchFamily="2" charset="-122"/>
                <a:ea typeface="华文细黑" panose="02010600040101010101" pitchFamily="2" charset="-122"/>
              </a:rPr>
              <a:t>(</a:t>
            </a:r>
            <a:r>
              <a:rPr lang="zh-CN" altLang="en-US" b="1" dirty="0">
                <a:solidFill>
                  <a:srgbClr val="002060"/>
                </a:solidFill>
                <a:latin typeface="华文细黑" panose="02010600040101010101" pitchFamily="2" charset="-122"/>
                <a:ea typeface="华文细黑" panose="02010600040101010101" pitchFamily="2" charset="-122"/>
              </a:rPr>
              <a:t>“免疫水槽”假说</a:t>
            </a:r>
            <a:r>
              <a:rPr lang="en-US" altLang="zh-CN" b="1" dirty="0">
                <a:solidFill>
                  <a:srgbClr val="002060"/>
                </a:solidFill>
                <a:latin typeface="华文细黑" panose="02010600040101010101" pitchFamily="2" charset="-122"/>
                <a:ea typeface="华文细黑" panose="02010600040101010101" pitchFamily="2" charset="-122"/>
              </a:rPr>
              <a:t>)</a:t>
            </a:r>
            <a:endParaRPr lang="zh-CN" altLang="en-US" b="1" dirty="0">
              <a:solidFill>
                <a:srgbClr val="002060"/>
              </a:solidFill>
              <a:latin typeface="华文细黑" panose="02010600040101010101" pitchFamily="2" charset="-122"/>
              <a:ea typeface="华文细黑" panose="02010600040101010101" pitchFamily="2" charset="-122"/>
            </a:endParaRPr>
          </a:p>
          <a:p>
            <a:pPr marL="352425" indent="-352425" eaLnBrk="1" hangingPunct="1">
              <a:lnSpc>
                <a:spcPct val="95000"/>
              </a:lnSpc>
              <a:spcBef>
                <a:spcPts val="1200"/>
              </a:spcBef>
              <a:spcAft>
                <a:spcPts val="600"/>
              </a:spcAft>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非活动期，肾小球</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PLA2R</a:t>
            </a:r>
            <a:r>
              <a:rPr lang="zh-CN" altLang="en-US" b="1" dirty="0">
                <a:solidFill>
                  <a:srgbClr val="002060"/>
                </a:solidFill>
                <a:latin typeface="华文细黑" panose="02010600040101010101" pitchFamily="2" charset="-122"/>
                <a:ea typeface="华文细黑" panose="02010600040101010101" pitchFamily="2" charset="-122"/>
              </a:rPr>
              <a:t>抗原染色阳性率明显高于血清</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PLA2R</a:t>
            </a:r>
            <a:r>
              <a:rPr lang="zh-CN" altLang="en-US" b="1" dirty="0" smtClean="0">
                <a:solidFill>
                  <a:srgbClr val="002060"/>
                </a:solidFill>
                <a:latin typeface="华文细黑" panose="02010600040101010101" pitchFamily="2" charset="-122"/>
                <a:ea typeface="华文细黑" panose="02010600040101010101" pitchFamily="2" charset="-122"/>
              </a:rPr>
              <a:t>抗体</a:t>
            </a:r>
            <a:endParaRPr lang="zh-CN" altLang="en-US" b="1" dirty="0">
              <a:solidFill>
                <a:srgbClr val="002060"/>
              </a:solidFill>
              <a:latin typeface="华文细黑" panose="02010600040101010101" pitchFamily="2" charset="-122"/>
              <a:ea typeface="华文细黑" panose="02010600040101010101" pitchFamily="2" charset="-122"/>
            </a:endParaRPr>
          </a:p>
          <a:p>
            <a:pPr marL="352425" indent="-352425" eaLnBrk="1" hangingPunct="1">
              <a:lnSpc>
                <a:spcPct val="95000"/>
              </a:lnSpc>
              <a:spcBef>
                <a:spcPts val="1200"/>
              </a:spcBef>
              <a:spcAft>
                <a:spcPts val="600"/>
              </a:spcAft>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肾小球</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PLA2R</a:t>
            </a:r>
            <a:r>
              <a:rPr lang="zh-CN" altLang="en-US" b="1" dirty="0">
                <a:solidFill>
                  <a:srgbClr val="002060"/>
                </a:solidFill>
                <a:latin typeface="华文细黑" panose="02010600040101010101" pitchFamily="2" charset="-122"/>
                <a:ea typeface="华文细黑" panose="02010600040101010101" pitchFamily="2" charset="-122"/>
              </a:rPr>
              <a:t>抗原染色增强可能是诊断</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PLA2R</a:t>
            </a:r>
            <a:r>
              <a:rPr lang="zh-CN" altLang="en-US" b="1" dirty="0">
                <a:solidFill>
                  <a:srgbClr val="002060"/>
                </a:solidFill>
                <a:latin typeface="华文细黑" panose="02010600040101010101" pitchFamily="2" charset="-122"/>
                <a:ea typeface="华文细黑" panose="02010600040101010101" pitchFamily="2" charset="-122"/>
              </a:rPr>
              <a:t>相关性</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MN</a:t>
            </a:r>
            <a:r>
              <a:rPr lang="zh-CN" altLang="en-US" b="1" dirty="0">
                <a:solidFill>
                  <a:srgbClr val="002060"/>
                </a:solidFill>
                <a:latin typeface="华文细黑" panose="02010600040101010101" pitchFamily="2" charset="-122"/>
                <a:ea typeface="华文细黑" panose="02010600040101010101" pitchFamily="2" charset="-122"/>
              </a:rPr>
              <a:t>更敏感</a:t>
            </a:r>
            <a:r>
              <a:rPr lang="zh-CN" altLang="en-US" b="1" dirty="0" smtClean="0">
                <a:solidFill>
                  <a:srgbClr val="002060"/>
                </a:solidFill>
                <a:latin typeface="华文细黑" panose="02010600040101010101" pitchFamily="2" charset="-122"/>
                <a:ea typeface="华文细黑" panose="02010600040101010101" pitchFamily="2" charset="-122"/>
              </a:rPr>
              <a:t>方</a:t>
            </a:r>
            <a:endParaRPr lang="en-US" altLang="zh-CN" b="1" dirty="0" smtClean="0">
              <a:solidFill>
                <a:srgbClr val="002060"/>
              </a:solidFill>
              <a:latin typeface="华文细黑" panose="02010600040101010101" pitchFamily="2" charset="-122"/>
              <a:ea typeface="华文细黑" panose="02010600040101010101" pitchFamily="2" charset="-122"/>
            </a:endParaRPr>
          </a:p>
          <a:p>
            <a:pPr marL="352425" indent="-352425" eaLnBrk="1" hangingPunct="1">
              <a:lnSpc>
                <a:spcPct val="95000"/>
              </a:lnSpc>
              <a:spcBef>
                <a:spcPts val="1200"/>
              </a:spcBef>
              <a:spcAft>
                <a:spcPts val="600"/>
              </a:spcAft>
              <a:buClr>
                <a:srgbClr val="002060"/>
              </a:buClr>
              <a:buFont typeface="Wingdings" panose="05000000000000000000" pitchFamily="2" charset="2"/>
              <a:buChar char="Ø"/>
            </a:pPr>
            <a:r>
              <a:rPr lang="zh-CN" altLang="en-US" b="1" dirty="0" smtClean="0">
                <a:solidFill>
                  <a:srgbClr val="002060"/>
                </a:solidFill>
                <a:latin typeface="华文细黑" panose="02010600040101010101" pitchFamily="2" charset="-122"/>
                <a:ea typeface="华文细黑" panose="02010600040101010101" pitchFamily="2" charset="-122"/>
              </a:rPr>
              <a:t>肾小球</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PLA2R</a:t>
            </a:r>
            <a:r>
              <a:rPr lang="zh-CN" altLang="en-US" b="1" dirty="0">
                <a:solidFill>
                  <a:srgbClr val="002060"/>
                </a:solidFill>
                <a:latin typeface="华文细黑" panose="02010600040101010101" pitchFamily="2" charset="-122"/>
                <a:ea typeface="华文细黑" panose="02010600040101010101" pitchFamily="2" charset="-122"/>
              </a:rPr>
              <a:t>抗原表达强度与尿蛋白量之关联程度较弱</a:t>
            </a:r>
          </a:p>
        </p:txBody>
      </p:sp>
    </p:spTree>
    <p:extLst>
      <p:ext uri="{BB962C8B-B14F-4D97-AF65-F5344CB8AC3E}">
        <p14:creationId xmlns:p14="http://schemas.microsoft.com/office/powerpoint/2010/main" xmlns="" val="2108751393"/>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idx="1"/>
          </p:nvPr>
        </p:nvGraphicFramePr>
        <p:xfrm>
          <a:off x="1104900" y="1963739"/>
          <a:ext cx="10972800" cy="4389437"/>
        </p:xfrm>
        <a:graphic>
          <a:graphicData uri="http://schemas.openxmlformats.org/drawingml/2006/chart">
            <c:chart xmlns:c="http://schemas.openxmlformats.org/drawingml/2006/chart" xmlns:r="http://schemas.openxmlformats.org/officeDocument/2006/relationships" r:id="rId2"/>
          </a:graphicData>
        </a:graphic>
      </p:graphicFrame>
      <p:sp>
        <p:nvSpPr>
          <p:cNvPr id="7170" name="AutoShape 2" descr="data:image/jpeg;base64,/9j/4AAQSkZJRgABAQEASABIAAD/2wBDAAgGBgcGBQgHBwcJCQgKDBQNDAsLDBkSEw8UHRofHh0aHBwgJC4nICIsIxwcKDcpLDAxNDQ0Hyc5PTgyPC4zNDL/2wBDAQkJCQwLDBgNDRgyIRwhMjIyMjIyMjIyMjIyMjIyMjIyMjIyMjIyMjIyMjIyMjIyMjIyMjIyMjIyMjIyMjIyMjL/wAARCAH0AfQDARIAAhIBAxIB/8QAHAABAAICAwEAAAAAAAAAAAAAAAQFAwcCBggB/8QATBAAAgEDAQQGBgcEBwYFBQAAAAECAwQRBQYSITEHE0FRYXEUIjKBkaEVI0JSYnKxCDOCwRZDU5Ki4fAkJTVEY9E0NnOy8Tdkk6PC/8QAGwEBAAMBAQEBAAAAAAAAAAAAAAIDBAUBBgf/xAAxEQEAAgIBAwMDAwMEAgMAAAAAAQIDETEEEiEFE0EiMlEUYXGBkaEzNEKxI+FS0fD/2gAMAwEAAhEDEQA/AN7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3AAD5OSpx3ptRj3yeF8wA+kGrrWlUHitqljTx9+5gv5gBOKtbS6C3ha5pjb/8Au4f9wAtCHS1bTa7xR1GzqP8ABcQf8wAmBcY7y4rvXEAAAAAAAAAAAAAAAAAAAAAAAAAAAAAAAAAAAAAAAAAAAAAAAAAAAAAAAAAAAAAAAAAAAAAAAAAAAAAAAAAAAAAAAAAAAAAAAAAAAAAAAAAAAAAAAAAAAAAAAAAAAG8c+QADpe2nSdoGxSlRuavpWo4zGyoNOa/O+UF58fAAO6Hkfa3pd2o2qlUo+lPT7CXBWtpJxTX4pc5fp4AB6J2k6Ttk9l3KnfapCrdR/wCWtframfHHBe9o8cuTbywA3prf7Rd1LfhoWi0qUeyreT3357scJfE0VkAO7ap0t7b6rKXWa9cUIP7FqlRS/urPzOkgBMutW1G9nKd1fXNeUucqtaUm/iyGAH3J8AD7nwPgAfVLDyuD70fAAsbPXtX06op2Wp3lvJdtKvKP6MrgA79pXTNtxpbSerem01/V3lONRfHhL5nQQA9A6F+0XRnu09e0WVPLSdaynvLz3JfyZ5/yAHtTZ3bjZvaqmnpGq0K1XGXQk9yqv4Hx+GTxbTqzo1I1KcnCcXmMovDT8GAHvN8Dy1sh037RaA4W2qP6WsVhYryxVgvwz7fKWfcAHqVHXNlNuNC2ztOu0i7UqsVmpbVPVq0/OPavFcAA7GFyAAAAAAAAAAAAAAAAAAAAAAAAAAAAAAAAAAAAAAAAAAAAAAAAAAAAAAAAAAAAAAAAAAAAAAAAAAAAAAAAAAAAAAAAAAAAAAAAAAAAAAAABiuLijaW1W5uKsKVClFzqVJvEYxXNtgByq1adGlOrVnGnTgnKU5SSUUubbfJHl3pS6V6+11eppWlTnQ0OnLj2Sumn7Uu6PdH3vwAOy9I3ThUrTraVslUdOkswq6il60v/S7l+Ln3Y5min5gByrVJ1asqlScpzk96UpPLb72+84AAAAAAAAAAAAAAAAAAAAAAAAAAAAAAAAS9P1C80u9pXtjc1ba5pPehVpTcZL3kQAPSnRv01W+tSo6TtLKnbahLEaV3wjTrvsUvuSfwfgeawA97Hn3ol6XpW86Gzu0lw5UHiFpeVJcafYoTb5rul2cnw5AHoIdixy7GAAAAAAAAAAAAAAAAAAAAAAAAAAAAAAAAAAAAAAAAAAAAAAAAAAAAAAAAAAAAAAAAAAAAAAAAAAAAAAAAAAAAAAAAAAAAAAAAAO3Haas6advZbM6DHSNPrbup6jBpyXOjR5OXg3yXvYAdA6ZukyWt3lXZzSK3+7LeeLirB8Lmouzxgn8Xx7Eac3uPIAPi4sv9ldkdT2u1RWenU/Vjh1q8+EKUe+T/AEXNhG94rG5E6Um86hTW1pcXlxTt7ajOtWqSUYU4RzKT7kj1bsd0f6Rsha/7JT628lHFS8qLM596X3Y+C9+SU+OXPvktf+EIjfiHQpStHlK4ta9pcVLe5pTpVqUnGcJrDi1zTR6T6RejS22rou+sty31inHCm1iNdLlGfc+6XxOhHnzDFiy9nieGCY1OpbsuKLxuOXmYl6hpt3pd9Vsr63qW9zSluzp1Fhr/AF3m15ExMbhgezExOpRAejwAAAAAAAAAAAAAAAAAAAAADJSpyqVIwhFylJpRilltvkkgA52lncX93StLWlKrXrTUKdOKy5N8kehOi7o4/o5RjrGrU/8Ae1WP1dJ/8tF//wBvt7lw7xM6Ys2Xu8Q9iNzpuwYe36rND61s9quz167TVbKrbVezfXCXjFrg15HrfVtG0/XLGdlqdpSubef2Jrk+9Pmn4o11tFvMObW01ncMVqzXxLqWpFo1Lxtg2bt70TXmz6q6lo7q3mmR4zhjNWgvHHtR8Vy7TqKMeeLeJ5cloy4Jp5jhrJcGMYLxnHonoV6TJalClstrNbN1Tjixrzf7yK/q2+2SXLvSx2Hnu1ua1pc0rihUlSrUpKcJweHGSeU17wA94HT+jbbSnttsrSvJuK1Cg1Svaa7J/eS7pLj8UAHcAAAAAAAAAAAAAAAAAAAAAAAAAAAAAAAAAAAAAAAAAAAAAAAAAAAAAAAAAAAAAAAAAAAAAAAAAAAAAAAAAAAAAAAAAAARr++t9M0+4vruoqdtb05Vas32Riss1N+0DtO9O2btNAo1MVtQn1lbdf8AVQfJ+csf3WAGhtrdpLravaa91i6b3q8804Z/d01wjFeSKuhb1bq4p0KFOVStUmoQhFZcm+CSAPY8+Fvsnste7W65S02yW7n16tV+zSgucn/JdrPS3R9sZQ2N2dp227Gd/WxUu6q7Z9kV4R5fFkb3isbljyXm0pUpN51DXSnZGoWmzWzWm7L6TS07T6W7Tj60pv2qk+2Un2v/AOC5I2tNp3KKdaxWNQkASPHr5JKSw0fRoI8Dqe2Owuk7X2nV3tLq7mCxRu6a+sp+D74+D+R2zmSpkmk+OEUb463jzyk8j7XbB6zshctXtDrLSTxTu6Sbpz8/uvwfzPV11ZULu2qW9ejTrUKi3Z0qkVKMl3NPmbqZK34YPMeYYL47U5dHcT9zxT+pvnazoRtLtzu9nK0bSq8t2lZt03+WXOPk8ryOmyU6iY8XcptydNHNWhS11vZ3Vtnrp2+q2Fa2nng5x9WXlJcH7jWjW1bcMSVqzXlAtrardVoUaFOdWtN7sIQWXJ9yRtnoO2X9J1KvtHc0/qrTNK2yudVrjL3L5yJM3UX1HbDyGjpse57pahksSaxjHebV6YNhFo9+9oNOpJWN1PFxCK4Uar7fyy+Tyu40s+DJ3R2yzNGfF2z3Q1UuZZ6Bol3tDrdrpdlDNa4mlnsgu2T8EuJoRtaKxuWdKtZtOoQ52VxCyp3kqM1b1JypwqNcJSik2l5ZRvjpN2RtNN6LLe20+GKek1YTTxxkperOT8W2m/I938MmHJM5PPyjqW3Nj1jiI+Hn8yRpynNQhBuTeFFLLbNgxPeWM2Tsn0Pa3rrhc6mnpdi+OakfrZr8MOzzePeFN89avF+Pp7WdE0zSb3WL+nZafa1Lm4qP1acFl+fgvFnq/ZzZTSNlrP0bSrONNySVStJb1Sq/xS7fLl4FtrRWNy51r2vO5U1rNp1Dp0x1pHh1Xo+6LrTZbc1HUuru9XazFrjTod6j3y/F8O82PGDfFlmXNNvEcKdbVYcEV825aJtEOJldLgePZhJXFmI+tYeDw0seQ+ABp60j0odF0aUK+v7P0MU0nO6tILgl2zgu7vXvRu58uBrw5t/TZkYc+DX1VbZeKXwXA2d0t7BLQL/6Z02lu6bdz9enFcKFV8cL8L4te9dx1WfBk7o7Z+HHaM+LsnccKjop2xlshtnb1atTd0+8xb3a7FFvhP8AhfHyydIXI0DOPeaaaynld50Toh2n/pLsDZyqz37yxfolfL4vdXqyfnHHvTADvgAAAAAAAAAAAAAAAAAAAAAAAAAAAAAAAAAAAAAAAAAAAAAAAAAAAAAAAAAAAAAAAAAAAAAAAAAAAAAAAAAAAAAB2d77Cv13Uo6Ps/qOpTeFa21St71FtfPAAeUelzXvp/pG1KpCe9b2svRKOHw3YcH8ZbzOmuVW7uW3mpWqz98pN/8AdgBtvoM2S9O1SvtHdU06Vk+rtlJcHVa4y/hXzfgbl2Q0CGzWyun6VFYnRpJ1n96q+M38Xj3FGe+o1DPe3dK/DTc7lox17arsEBYAAAAAAAAAAAA4yimchPkexMw8Qr3T7a+tpW13bUrihP2qdWClF+5k08jccPUp1blFV6ZpVjotjCx061hbW0G3GnDkm3llphdxG0zM7lJOsREahDas1DT7bVLCvY3lKNW3rwdOpCXan/rh3YLLdj91EYmYncJaWWrFo1Kvcte9H/R1R2MrX9xUqK5uq1R06NXHGFFPgvN9vkbCwu4nlyzeIhBHDh7J3KW5VeraXQ1rSLvTbpS6i6pOnPd5pPtXiWvA8rMxO4ep3iLRqUHV9n9hNA2aSlpunUo1lwdxU9eq/wCJ8vdg7QStkvbmUXlaUpxD1jVLhx4mQ809S7kXxRiuw+jQbkAAAABwqRzxOZ5L1Ks/CKMc6iw+HaQezC5CsuAPBMQtX0q11vSbnTb2Cnb3EHCa7V3NeKeGvImslW01ncIoXrFq6lN472h0W52f1270q6X1tvUcN5cprskvNYZt/p12cVS1stoaMPWpv0a5aXNPjBv35XvR0627o2zdNf8A4y5FqzWdS1dVTz3Kv9n3XnY7X3OjTnilqNBuKb/rIcV/h3jXeyWrS0La7SdTg8ej3VOcvy5xJfBs1jGPbYynxi8p8n3oAAAAAAAAAAAAAAAAAAAAAAAAAAAAAAAAAAAAAAAAAAAAAAAAAAAAAAAAAAAAAAAAAAAAAAAAAAAAAAAAAAAAAOgdM9+7Hou1RRlidxKnbrx3ppv5JlB+0Nc9VsTYW6bXXX6f92En/MANO9FOjx1rpD02FSO9StpO6qZ7ocV/iwd4/Z903er61qcor1Y07aD825S/SJXlnVVefiFmOu7LOn5lvNcV49ozniZRqgAB68DX+03S9s5s3f1dPaub27pPdqRt4rdg+1OTfPyyF1cNreXqi2aK+GwDUVH9oDRJVEq2i6hCGfajUhJ/DgUtE4JXs0dQ26U+zm0+lbVab6fpNw6tKL3ZxlHdnTl3SRnTtSazqWlCt4tG4XAICYAAAAAAAAAAAAAAAAAAAAAAAAAAfH4AHj6dG2q6VtntlL+en1vSLu9p46ylbxT3MrOJSbST8FkLa4bW8vVNs0Vd4klJYNQw/aB0bfxPRNQjHvVSEn8OH6lUw0fp5/K6PDL+obW4p4ZTbObWaPtdZSu9JuJTVN7tWnUjuzpt8srx71wMiy+OacugpxZItwuQVi4VG0+kQ17ZrUdLmk/SKEow8JrjF/FIt84flxJUnttEoq8te6swnLxXOMqVSUJJxnF4afNNHZOkHTFpG3+sWkUlT9IdSGPuzSmv/cdVDHO6xLjysyxq8w9a7JX/ANJ7IaNe72XWsqM5Pve6k/mih6ILn0jos0N5y4U50v7s5ImKx3cAAAAAAAAAAAAAAAAAAAAAAAAAAAAAAAAAAAAAAAAAAAAAAAAAAAAAAAAAAAAAAAAAAAAAAAAAAAAAAAAAHwQADSv7Rr/3Doazzuqr/wACOX7RlNvZvRaqXCN5OL98P8gAz9BlmrfYCdfGHc3lSWe9RUY/yLXoioqj0ZaTj7fWzfm6jMmf7kc0/W14PtSwfa7uCoXAnhp9zyAPJetCbX9CmtV9bvL7Q6tC5t7irKqqVWp1dSDk8tceDXPjk32aqZo1qWVjvhtvw1vMFDoX22q1N2WnUKSz7VS6p4+TbPT+H3G33qMemL2btu3SejbYWpsPo9xSubmNe7upqdXq87kMLCis8/M7tgsyXi8+FarHjmseVouQXHkeD14AD14AD0AAAAAAAAAAAAAAAAAAAAB4AANH7edDer6ptDd6vola3rwu6jqzt6tTclCT54b4NZ8jeOH3GnHmiI1LOy3w23uGrby7T6Gdt6lTdem0YL70rqnj5PJ6hfDmbPeoxMXs3bWvejPo8r7E2d7WvrmnWvrtQjKFHLhTjFt4TfN5fM2Dz5FubJF/EK1WHHNJ3K1H5HKfCWCsldDys+HEASHnjpzseo22t7pLhc2cG/FxlKP6YLjp+oL0nQrjtcK1N+5xa/Vm3p5+jSPTcTDndVH17T6qPMS2R0HSz0W2C7q9df42cuhGm6fRXpja9urXl/8AsZqGQbDAAAAAAAAAAAAAAAAAAAAAAAAAAAAAAAAAAAAAAAAAAAAAAAAAAAAAAAAAAAAAAAAAAAAAAAAAAAAAAAAAAABqvp/t+u6PKdbH7i/pS9zUl/2LzpesvTei7WklmVKEKy/hmm/lkAK/oo/+mei55dXP/wB8jN0Q28q/Rtoqy1FU55/vyMWX75WWxza8tuH7VcZOyn7u4U6U6rxBZ8exETWtoo6dU+j9NpKtevs7Kfn3sprSbcNU2ikahfa8V5ZK0m87laToW1nS626rRjFc3J7qOmfR9S7qq41SvK6rfdk/Vj5IhXDEfcqteZTtntP2ra0iHYqm1eiUZ7tBzuJLsoUnL5lXCEKUdynFQiuUYrCL90rwys/bkty2LH+lsXxp6TfSj3tRX6sgGr3asrJ7Npa1nHaelJ/W6ZexXfuRl+jKznzNXu0nllZPavHDWuqesaPctRnUVGb+zWg6b+fApWspp8U+x8UatY7srJvJRrdklYqUFOhUynyy8p+867bVJ2c963m6S7Yx9l/w8i+2D8K63mvDPXqP/lC21K25W86c6cmprBns9QpX0VSrqMavyl5EJrMNMXrfxKdbRbhktS2PzVGMtzRlbzSfGMvZZkW5Mc1nfw2qceSLxr5YgVC55AAPQAAAAAYb4JZYB5vQS1ChY0JXV5UjCEFluTwkGrHiivmRlyZZt4qx0rWpVw/Zi+1nX7vaa/1WUqWkx9Gtk8O5qL1peS7CqmKbLb5fiFt81aqqYvy7JW9AsIb95cQgv+pLGTp9PSqHWdbcud1XfF1Kz3j2MVK8qJtMvJzXnhoisQvpbW6NTk428a1w/wDo0W0/eyujFRWIpRXcuBp7qQyMvbezYsf6WRfs6Re48VBfzK98TV7tYZWT2bS1rOG09GS+t0y9h49XGX6MrGk+Zq92jKye1drXlHU9JvHuKrGnUfBQqRdOXwZRSiprEkpLuayau3HdlZO7JRrX9zp009+nLeWPZ7Sqs7+rYJKDc6S/q28peWeRZkwTzUrlmqvF1EcWLYYv+zK008NYZZVqdPULb0i2eaiXJ8M+D8TM23pGWO6vLXvbBTJbDPbPDRfT7BfRuiT7VWqr/DE+9PUlPRdFksv/AGiqsNY47qIdNzJ08TEzErOr+HnUzExEtodFlv6L0YbPwaw5W3WP+KTf8y72atPQdltJtGsOjZUYY7moLPzNYxi0AAAAAAAAAAAAAAAAAAAAAAAAAAAAAAAAAAAAAAAAAAAAAAAAAAAAAAAAAAAAAAAAAAAAAAAAAAAAAMVxU6ulw5vgFWW3bUW4q91mOrc7jagstd/IhSlGMXJvEVxbI5M3b4hkmdeU8eHujctcRMzpl9Iqv7bIsLy2qPEK8G/PBZ7t/wAqIyVniVXtU/DRbFevmYfNXtXrOh32lVpepeW86DeM43ljPu5k20ip3MF3cTVXLfflDFG7Qy3w01uEss6pKhs7SPR/sBYaTQqqrc0odVCbXtVG8yljuy38j5tFUd5tXbW3Ona0esefvN//AAarTqNq80+dMlY3K3BGo2iadZejUXOo5Sr1PWqzlxbfcTSiZ3O3jREajT07Sj2t2kt9lNn6+p11vyjiFGjn95UecLy4ZfgEqV7raEL27a7W1zdW9nRda5uKNCkvt1ZqMfizy3r1/tDtDOWr6pC7q0ZN7tR05KjBd0eG6keRG+G2tYrGoSmdMNrTady9LWm0uhX1bqLXWdPrVOW7C4jn9TyXFuLyY5rMfDc2xaJ+WB7Ix2cfeaL6MekS7tdRt9D1e4dazryVOhVqtuVGb4JN9sX8uBz2rLjiY3DosuLJMTqW9B/riZRqAAAy8rHNcn3AAL2yuIajbTtbh5mo888X4+aKi1rO3uIVU+T4+K7TTjt3xqVFJ7Z2yZKzS24abx3V0mU5TjVqW9aS66k8SeMbyfKS8yTqVpWqanaXFvByjKMqVbHZHnF/H9Ty9e2dNOWndHh7S3dG2XFeK8sfZxJ0bCKjmrUx344GNpjDrmW1lnqJ+IQSerW1nwhWy/CSZma/Yr+Wpj9+34QHyyyVUsZx4xe8u7tMi+2CY4bGeueJ5crSnGEZXFRpKKzl8l4lVtfcztdChaUnipdTVJeXN/68SWGkfdKy3010jnvP2wrr9VtqO+vKu02oOblKGmUZYhDlvvvf+uBJt6Eba3p0YezBYKcl98KluPHrzK6GSEYwgoxiopLCS7D6B6AAAdT2/wBsIbIaEq1OKnfXLcLaD5J9sn4Lu7XgLMdO6RXkv2Q7JeahZadSVS+u6FtB8pVqkYJ/E8qazLXL+s9T1eF7Udd5VevCSUvytrGPBEIiZ4huiNRqE5mI5YJmZncvUVjr+jalU6uw1WyuZvlGlXjJ/DJ5JjNwkpRbUk+DXBoxdtobm7urLA9jmoeivpCub66hs/rFZ1qs1i0uJv1m19iT7eHJ+457Rlx6+qHRZ8WWZntltyfssSfqszSS0xyRyz6ZfOzuY5b6uTxNdmO8hY4ceTJYr9sqnmbHF4/hcqelHYaptVqWhblxG3svSJSuZNZ9bdWMLvljHuR3S8zebJzqc6lOnvp/ig+fyN9piv1PK/Vjc2m7fRL20dmVmdxUxherFckkRqNaNW3p1cpKcFLLeOaKJzXlVPhfXDSIWx5SVc1U/bb8yH6bbb+518HLuTyWxmt+VHuV3raucNPw0+zk1vS1o3CqerjD7yFGTi01zN9MsW8McTqXOyYu3y2TG4Whxpy3qaZ0UazuNualeNW05AkIgAAAAAAAAAAAAAAAAAAAAAAAAAAAAAAAAAAAAAAAAAAAAAAAAAAAAAAAAAAAAAAAAAAAIt5ygjndxzSyuaM/UcQlnruu2jp+ZeYLatpX1IKcJwfKSw/I5GOY3GhsiZiYmPgdfvrGhaxju1pub4qLSfAmT0yda/detOMoZzuru7EYsuKtOJXThm1+63Dp4c98k+Y8M8dTFcfZWPLls1dVfT40JScqbhJre7PIn06Khf2tWGIqm3F8Psvhgl0N7e52yupERkrZH1HFX2++Ods17zOO1Z+f+1RqCxtlftrj1FPd8sEraCg7faC2usepcUXRb/FF5XxWfgX5vuSzV+WbD9rzBb4YFyQxgzjQNd9IdO1vdrdjNO1JpabWvW628/Vk8xST/T3k/pO2Xq7S7MJ2UXK+spuvRiuc+GJRXjjGPFGjBHKvFbVmfP8ACeWm6tmO3pVKPotWjCVBrq5UXH1N3lu7vLGDyXX6RdsXpktKra5d+j7nVSg2lPd5brlje8OZsGMU20dCztdpNSt9Pe9aU7qpGi08rcUmlgrFx4ABypzlTkpwbjKLymuxo7RsFsnX2o2joUlB+hUJqpdVWuEYJ8vN8sBDJeKxsWY6TadPTVrOVWzt6k/bnShKXm4psy4S5LC7F3GOeXjZHD0AAAADj2Emwt3c3lOK5J70vJBPHXusIZLdtVrrOpz0vTadSlTVStUlGnCLfDLXNlZr9X0vXdPsY8VRfXVEuzu/14mq1u2qrNPwyVr3W0twV+UdabcXr63VLqpWm+PUxliEfDgWhVbJMyqX1xxELEOOlWEMbtrST78cfiTCW5RRmsJMtnVnbyjHrJzp8t2bzjyfMxLwLqZpifKlnvhiY3C9B2vi3eaM3xiq8s+eE/5E3X7aeoaJGtQW9Wt5xrQXa93mvhk2ZuCfrp4Y8PLyPov5VJ8hONSEakHmElvRfgzKNg+gAA5gBr3V7e01Lpv2cstTjCdtCzlUo06izGdX1mljt4pfBGHpa2ZvNSsLXXdMU/TNNzv9XlT6vOd6OOOYvjw7G+41YftV4banUsmefqWZ6TPmG19WtLLUtHu7XUY06llOlJVY1OKUcc+PLHPPZg8nap0ibWavpj02/wBbua1pJJTptpb6/E0sy95qGUdarKEa01TeYKT3X3rsOAAWmzterb7SaZWotqpG6pOOO/eR27oq2Sr6ztJR1KrTa0+wmqkptcJ1FxjBe/i+7B5aNxKvLaIjSVeYTxUm07eh6nBSXc8HGo/V82Y58PJ4bax5e15Ys8EMPHBZ8CInsX1GSp7J3U58lRqv5Mj6+nZbGVbZP6yrTVJZ75c/5mzHOsWy1dYu2GHLG80RD2l4nN3S6ta3da506335NQUEt1cjsWn6dC30ijaVYptU1v8A5jj5clrW88NcY667ZfQYMVaVjXLm2y2m/fCPYadbVYQrRqzk0+XBYZnsbCraXE5dZF02sY7WUY8NJiLRKeLFNJmdtWbqMlZmswqzZ65KxGvKxWd7PiMZaNDxlep9rn0dZ7zlRjuUYp8zZg+xPHGqxDFn+9DJO7TLICYgAAAAAAAAAAAAAAAAAAAAAAAAAAAAAAAAAAAAAAAAAAAAAAAAAAAAAAAAAAAAAAAAAAAA+OKkmpcmj6eTETy9N68wK+tRdOTxxXYT3x4YMOSk1lt5bseSLQxcKsmVLOL9h4Oc12wRPDostc8xyh9mMmZ2tRPgk/FMyrZw2a1EZqud3ax1jTJUm9yrFqUJP7M1yZyoUqtOe/ywviXVmMlfKGPFeJ2ptHt32nkyUmNOueupOFWDhWi8Tg+x/wA14nZa9rb6isv1a0Vhtc1596KbRMTqWqYrk8fK6s7jbLE2x/w63255Ei7sbq04qk6kPvR4oyLLY7VbEcV6X+dOk7SdHGzm0teVzcUKltdy4zuLV7rm/wASfBvx5nY5VqmcZ88CuS1fCrSNsdbeWqKw15a9CGgUayncX9/cQT/d5jDPm1xNh9ZPvkXzmt+FDFGCrdNYfNL0jT9Eso2em2lO2t48dyK5vvb7X4szQrdklglNpnlFnisRwumm/MMx9gnUxuJyzywsnpEb4VE+OXwsLfSLis06kVSh+Ln8AtrhmeRTbNWvCDTpyq1IwhFylJ8Ei2u7/Ttn6O5+8uZcqa4zk/HuRXETM6hq+nHC2ZiI3LJ9WSXOpUt9n9NncVpZqvhjtm+xIpoW11ql1G+1PhFcaVv2R8xWsUhnvkmS0zktpppjir7pNvWlKrqF0/8AaLl7z8I9iLT9SN7blBKtdRpIAHoAAAACVZ3Cpy3Jv1H8mRS7Dft8KWfNj3G45aEW/wBLdjUnOgs20pZx/Zt/y/Qtbe6UI9XUWYd5pyY9eYRx5deJZsWTfiXuXFudw66XtxpNC4j1lpJRfcn6v+RU02xxbzVcy1y2r4soiRXsri3fr0pJd64ozJTS0fDUhXJWeJRzHOqocuL8OwiJpVrt0vXuinZrXLidzGjVsa83mUrTCjJ97g+HwwdudWo37WPAsrmtHhVKi2Gs+WvsrDX9h0J7O21ZVLq7vbuKf7uTVOL83HibA6yp94vnNb4UMcYK/Lb2x+HOysrXTrSlaWVvTt7ekt2FOnHCSOVCdStNQjTnN90VklMzPLyImeGeIiOFt6xXy+1H6yWeBbWehzm1Vu5bkee4nxx49xGV9MEz5s8qz36iIjVGHRtPdxcKvNfUweV+Jn2+1d3db6J0Vb08YqVYexTj4P8AmeYce53K+LRP01Sz5e2NRyzdsxHfZH1O4+mdepW1N71paetUkuTl/rh8SfZaN9H2ypU8TzxlPk5Mqy334eWxXWYa68ylXNRzwZ42k2+OEULowWnlepnPWOGAnQtacXlttlLZXDEeZXMds9p8Qw29BzalLgl8yakksLkVYse/Mta7NliPEMY+YAAAAAAAAAAAAAAAAAAAAAAAAAAAAAAAAAAAAAAAAAAAAAAAAAAAAAAAAAAAAAAAAAAAAAAAAAAAAAAAAAAAK+/jKinWptrL5rsJ84qcHGSymsYMuavbPdDTMbjTZ08xf6LMlZms7hT09Wu6KxOEa8fPckvfyfyMd1bStqmOcX7LM1c/xKrJjmst2TpInzVfhzRkj92aWraTW/8AGW06b7XUoZ+cckJZ7zR347csbF7WanDppHpWyzeXXto+Dk4/IiuEZc4xfmsmzWNkc3uzx+XS0lPUNlqHFVraT54WZkVQiuUYryijZrHDG5m89vy6WoSo7T2EV1en2VxX7lTpbi+LMdBPrEuw2e5SviGNzJwZJ82dG/iHGtd65qCcc07Ck/uveqf5E3C7C+2aZUMNcMRyvQrTS7a0k5pSqVXzqVHltk09mZl48iukjtyAPHoRdQupWdlOtCO9NYSXMDxdgx+5kispWSgp7Sp/vLVv8kw87lLpz6dPxb/C/KCe0yx6lq89jlP/ACPUe5zXTj02fmy/7MnVpXGp6rLcjCUaT57q3Y+9knnLluzGPp+n8zPn/Ls1KtTrRcqU4zinhuLzxIWl6Z9H0pb1RzqT9tLhFeR6Q5Fq2rOrRpf1PU+/bjUQsAgM7x8W9F71Obpy+9Hn/mfSdbzXhBG1Itym5vVLm2j9bRhXj303uy+D4fMj3CbpcO9GmM/5Zmb9NMz9LXTlznq2i1Xm6oSpPvqW7/VIhLhwT95r7sduWRj9vNTh00n0nZeXH0i2X8bREcIt5cYt+KNfbilkc3vz/u6WkmWpbLUFwrW8n+FOZFajBZUYp+CNmsTFM6czeezpxVmqbW28IuGnadcV32fV9XH5kTi+Pe/ibJzVjhh+XOr017fdLqsFatq+s1FC8rq2t5f1FDnLwbOw6dp/VfXVorrHyj93/Mvvmm3iFuHD2/VLFHS1pG5+FPU9T3fRXhk0zTaOm2qp0qe45e1h5fxJxZjp2xueVrPlyRedRwqAAAAAAAAAAAAAAAAAAAAAAAAAAAAAAAAAAAAAAAAAAAAAAAAAAAAAAAAAAAAAAAAAAAAAAAAAAAAAAAAAAAAAAAAAAAAAAABxqU41YOE1lM5Hloi0al6lW01ncIqW6sp0G5R9an3rmi65rBhyY5q3Opi6iuTxPiXLdb7C3radSqS3oZg+1LkzmNt8ET5h3HNx9Vasat5VCWXyyWHo3VP2TEstjmOXSmdMkZouw0abhxfaZSAsvbcoAA9AAAAAAAGGdrb1G3OhSlnvgjMBOMl44mUGGFnbQacbekmu6CMwE7ZclubT/dAAHj0AAAAAAB8kk44Z9AROhDnSlGXgSpJYS3d7wQGitomGeEBywT6elOrLenJwj3Hi+mCZ8z4hqjyx36yKxqvlWKM61VRhFtvlhHZbe2pW0d2ksZXN9pRqZ4dCtK04hum1aRuZcTJltk++USy02NvipVSdR8l2IsCvFh7fM8r1+fqpv9NfEMgAAAAAAAAAAAAAAAAAAAAAAAAAAAAAAAAAAAAAAAAAAAAAAAAAAAAAAAAAAAAAAAAAAAAAAAAAAAAAAAAAAAAAAAAAAAAAAAAAAAAAAAAAAAcGuOfIABinb0p84JeKZlK5xVssWVy2r8q0SVm+yefNEszT0/4lpao6j8wyoEraqnwWV4MnmKcN21tjPSWJWyo1I84MsuSzgwTjtHMNzoRkrPEueq92S+y/gTri6pWyxOSz2RTy2c/tl0XRi0T8ucgNNc+BmhOd9CbhDcdOWHF8znaa8tJtHh0tseG8VnywnJQm6m5uS3ueMGNKKzvWm1Dvrre3xJvkmzNOU7GEN6nvzqSxuo81MteGk1jylMxHLHlyRefDEqc3yhL4Ey3u6NzHMG1LtjLmjLFbT8Og199fy5yMrepJcYMsO4wxitPw3N05aR8sKHGzk/aaRMMkdPM8tbXPURHDIjxtKa9puRIKIwVjleunPaeFLjGEYeykvI5Ea1iOEntrTbl4Bvd58EHkzEchHngMTuKSbW8eq5y0j5FkYrz8Mpi9JpfeLFXvU/KtZ7N/wynyMoyXCSLXkWieJVvZrMcw+g9HgAAAAAAAAAAAAAAAAAAAAAAAAAAAAAAAAAAAAAAAAAAAAAAAAAAAAAAAAAAAAAAAAAAAAAAAAAAAAAAAAAAAAAAAAAAAAAAAAAAAAAAAAAAAAAAQZ1qt5VdC14QXCdXsXkAHOveJTdGhF1a/dHkvMl0LejZ08R8nJ82AEPSaFOVJ1pwUq2+05PjyMF5b0aVbqqEq8q83lQjLgs9rADHqWovRYatedTOt1NB11TiuMsIyxtZWd3bupPrOtTpzUnlcSN7dtZlJd0+L3stce9blTHjh5vudq9butdesyv6sb3ezGcJtKK7Ipct3wMuq2enLbq4saO9T070/quHOMN/Dx5cTjzltNu7fl7atfc1HG36PTocFcHsRWO3/APeUcGTL+ji9vNu3/Om+dmdaq7S6Zo9/VoulUnCU6scYWU8by8HjKJtDT4TnVoWb6ilbRjRoxjySSxj5HTxX76RaU4iIjUPhuv6eOm6i2Ks7iGW97XtNrT5lL1ejTjRVaMd2rvJKUeBgtLajWq9VcSrKvB5cJSyn5HoiM+9qFBfWUlWglzhwZZprln3ABXUr+3qvdcurl92awybWtaFxHFWlGXi1xADhlYz2dniRJadWoPes67S+5PimAGWvWVGKXByfIrJVak67dTCkuDS5IryXikeWPJbd5lbixzeW3HWIxwzTnKcsttnE9teZ5QeVrFY1D0AHoADx6cnlcGAPNPWancTj7TzEwvgsltcsxyq2pthrPC5ZU6sasHKPZ2FZQquN1Bp+q2k0dCl4vG4Ycdu20Ofek0nUt+Sm6TtbA6A5oAAAAAAAAAAAAAAAAAAAAAAAAAAAAAAAAAAAAAAAAAAAAAAAAAAAAAAAAAAAAAAAAAAAAAAAAAAAAAAAAAAAAAAAAAAAAAAAAAAAABEvK096NrQ/fVO37q7wA4VZ1Lyu7Wg8U1+8qd3gT7W2ha0FCK5cW+1sAOVKjTtaChBKMY8WV+r3bjD0em+LWZtdiADJQru+vXOP7il7Pi2ZdLodTZQysSn60gAxahB29Wle01xp8JrviWEoqcXGSTTWHkAIGpJVtPjWpy9hqcZIwRzY1J2lb/w1RPcl3Z7AA8z/AEfcVdqHp9Ryded51cpLg8uXF/zNnS2ZkulZXip/VdT13Lh1nsf5nI7JnJ2tvtf+fufo8Z6R0vuxx27/AMPlf12/S/a353r+nP8A6bQ0uKt9P62o/azJt82u8wzTvqkbKi2relhVJrtx2I1Dhb35GbT4yuKtS9qJrf4U13RLCEFCKjFYS4JIAK/VFVowjdUZuMoPD7mvEnVqSrUZ05LKksABEtdRjWap1l1VZrKi+3yIltRhc2fU1V69GThvLmscuIATr64nRjCNHHW1JYWeOF2kOhGstRpUbiSmoRluS7wAhVYyjVlvc3xb7yxu7ROSWMY5M52WsxeWzJii/wDLqYZ7qQwYss45/ZXKckuBkVpPPGUcHP20fprbdKYhn/VVcOt4cSXStUuxyfkUbbqYa158r+1gyZ7W48IvWv7pZq1nJewveYdupqG/scrcqt1W+RZzs3u8YJrwOXt0ppWeYdXtcuL2jiVVKTfMmu2pJ8YYOZMuh7NPw60REOb+oyflEpOMasZyUt2Ly91ZJ0IRjHEUsfqZcNO6zbWsVjUNme/bX+XPtabzu0pkJxqR3oSUk+1Miae2lXh92o8e8kIiYAAAAAAAAAAAAAAAAAAAAAAAAAAAAAAAAAAAAAAAAAAAAAAAAAAAAAAAAAAAAAAAAAAAAAAAAAAAAAAAAAAAAAAAAAAAAAAAAADFcV421CVWXZyXeyOo+nago86NDi/GQAZ9PtpQi7it++qceP2V3E5cgAx1q0aFGdSXKKyQNSl11ejZr7T3p47kAEHq51lSdT95dVMv8qJtCPXavJr2aFPC82AFpFJLC5LkfQAAAMVehTuaUqdRZi/kZQAovoWr6SsVF1f3+3HcXW/FSSbSb7G+IHrxxoW9O2pqnTWIr5+JkTAD6AAAAKtrqNXnHlCtDeXmjlqi6vqLhc6c+PkwAx305U61CcI5qRlmK71jic4U1capLLbjSprl3sAOUdTov1a1KrB/ihlfEmK2pY9nPvADBC6sZ+zVp+94Oc7C2muNJfAAMsZ02vUlFr8LIctItuaju+XAAJ/xK76KxxjWqp+E2AFiVj06suMbit/+QALJxi+aTKt2Vdc61x7qgASbqMKbTWI9rIMrOMm+sqVZ/mkAGXTpKdKrUX2qjeDhb/U6g4RWIVYZx4oALAAAAAAAAAAAAAAAAAAAAAAAAAAAAAAAAAAAAAAAAAAAAAAAAAAAAAAAAAAAAAAAAAAAAAAAAAAAAAAAAAAAAAAAAAAAAAAAAYLuv6Pbyn9rlHzMUl6XqkafOFFb8vGQAStPtvRrWMZe3L1pPxZLQAfOTI2oVuosqs+3GPiAEKzfX3dxdy5b25HyR9ila6Rnk1DL83/8gBl0lb0a9f8AtKjx5Iz6dT6mxowx9nL94ASgAAAAAAVcFbOjUdxu9dl7297SfZgstyLkpOKyu3AAY7XrPRqaqe1urJmAAAAAAIt/S66yrRxl7ra80SXyYAVujuVSnVrS5zkl8Fgy6RFLT4NLG9KT+YATgAAptqdQr6Vs5fX1q4qvRp70N+OVzS5BR1OSceKbV5gZ+qyTjw2vX4NqNQr6Xs5f31s4qvRp70HJZWcpcveaj1LbvW9U0+vY3Mrd0ay3ZKNLDfFPg8+A6nJOPFNq8w4eTr8t6zW3ydTknHitevMODk67NkpNLa1P7JlHpI2incUoSrW2JTjF/ULk3jvOnQk4TjOOMxaaz4FlfUc0zES5tZ1O1kepZ5mI3H9nPjx5emI8jTFLpJ2hlWhFytcOSi31Pj5n2G3Br6jmmYjw+yfOR6nn3G9f2bpMaqKNNSk+w77yOH0ZHCNdRxUTXajjVqqpUyuCSPQESq924tqndPd+Jxun9VB9045+IAWYfF5AAAAAAAAAAAAAAAAAAAAAAAAAAAAAAAAAAAAAAAAAAAAAAAAAAAAAAAAAAAAAAAAAAAAAAAAAAAAAAAAAAAAAAAAAAAADjOapwlOXKKbMV5OnG3kprejJYwFeTJFI2LMeOb20aTTaoSrzXr1pbz8iDZ6jO0j1dWO/TXBNc0ixVTNW0K12TDak/sviAtYs3znJPucWWiklw1ZuSt6C/rKnHyMTuIXup0Z0lJwhF8WsLIAfdS4WqpL7c4xR9uVv31nT757z9wAWcY7sUlySwcgAAAAAAAAEP0qtUi6lKipU02l63GWO4AJhwpVFVpxnHlJZQAcwAAABwqvFKb7os+Vn9TU/K/0ADBpixp1D8uRpv/D6H5EAEsABXa7pb1nR7nT+t6pV4bu/u72OKfL3Fg1lc8FWbH7tJp+VqrPi93HNN62tai17o3jo2i3eorU5VXQjvbnUpb3FLnnxNk65pH0zo13p7rSp9fDd32s7vFPl7jh5vTvbxzfu4dfNj9yk0/LgdR6b7WOb929fs7OfF7uOacbeeqcOsqwg3hSko583g2bT6J5U6sKn0xndkpY9H7nnvPlKxuYh2a+l6nfc+TiNzp2Y9J1O+7/DDT6LcVIyWqSluyTS6hdnvNoxXY0K+lxHmLOtD2PSYifv/wAOwgujVxmW9w8Sez0BWHKpjfljlkAIt3+4/jX6n27/AHMV3zj+oAWQ7cAAAAAAAAAAAAAAAAAAAAAAAAAAAAAAAAAAAAAAAAAAAAAAAAAAAAAAAAAAAAAAAAAAAAAAAAAAAAAAAAAAAAAAAAAADkY7iW7Rk0FeSdVkWY43aEGvU62o2+XYcDJkv3TtBrx07arGCcN3lyMzW8sEZjSSyJ2r3pHzjDXNM+tbrwRi0xPh4smlZ5exO1ta1uuo5SxJPiQbGr1dxu54TWDoYsnfXbLgvq2nMzY+y37NnU03Tf4Z5qpV1eMaM4xlTp5y1kyWXrapdz7kom8c4Z9+/hzp0av5ZOL+ZMACE76UHFVrarT3mknwayfbzEri0pd9Tfx5IAJgXIAAACGqFemurp1IKm3w3l60fLvJgAY6MFSpxpx5RWEZAA+M+gBCdxdVK1WnRp0luSxmcn+iPsPU1StH+0hGfw4AAdC8qRaqXUYprDVOmv5kwAKqoq+lUlKnUVWjlR3J8GvJknVI72nVX93DADjDVKSaVeE6MvxLh8TlSaqW8M4alFcOYAZ6delUWYVISXgyHKxtpvLopPvXBgBYY45K30CC4QrV4ruVVgBZNFb6G3/zdz/fACfOrCmstvJX/R9Jv1qlab/FUYAc694mmpVIxXdniKdlbU+MaUc97TyAEVXKm92jCdV+C4fEslywlhdyACArW4rOLruEIqSe5Hi/iTwAdoAAAAAAAAAAAAAAAAAAAAAAAAAAAAAAAAAAAAAAAAAAAAAAAAAAAAAAAAAAAAAAAAAAAAAAAAAAAAAAAAAAAAAAAAAAONWO/TlHvORG8brMJJUnttEoqp8Hh8ydWt1U4rCkc6fE6a8mLu8xy6UefLHjyzXxKCznKjUi8bjfikY05x2j4bVcZKz8o1X2l5GVW1WrPhBxS7ZcCqyyMV7Twvpwq96lY8y+WkHO6hw4J5fkWNtQVvDvk+LZ5irM2jTbjx9kfulnmIpO2HLknJb9mHTK1P0i6TnFTnVeE3xaGm29K4spOrTjLNSTWeziWCoWmSJ9GUOx1Uu7rHgAPnCpqyX9lS+bZnoW1G3WKUFHPN9rADKuR9AAAAAAAAAAAg3co0b23rSe7FqUG+7tRNlFSWGk13NABw6+i1lVYf3kY/QrZ87ek/4EAEe7uoVqFShQ+tlKLTceS95NVOEY7sYpR7ksABA0+W/YUX2pbvwMemPFtKH3JtABNAAAAAAAAAAAAAAAAAAAAAAAAAAAAAAAAAAAAAAAAAAAAAAAAAAAAAAAAAAAAAAAAAAAAAAAAAAAAAAAAAAAAAAAAAAAAAAAAAAAAAAAAAAAAAAAAAAPcAA4VHu0pv8AC/0ON08WtXwgwAaSsadS8cv5mTTo7un0PyoAJQAAAAAAAAAcHNKpGHbLPyADmAAAAAAAAAB8gAqrP1Lm7p91TPxPtP1NVu4/eUWAEsAAAAAAAAAAAAAAAAAAAAAAAAAAAAAAAAAAAAAAAAAAAAAAAAAAAAAAAAAAAAAAAAAAAAAAAAAAAAAAAAAAAAAAAAAAAAAAAAAAAAAAAAAAAAAAAAAAAAR794sK35Tld0pV7WpSjjekuGQAkWnC1or8CIML24tYxhcWzlCKxv0uIAWpEpanaVeVVRfdJYACWcVUhJZjJSXg8gByGQAHzIAQbmruanZx7979MEPUpv6RpzjyoxjJ+TkAF2fEwA+gAB8yAH0xVLmjSWZ1Yx82AGV8ivqatRy40IVK0+6MeHxADHP1dZb+9RPlOFzWvVcVqcKaUHFJPiAEwAAAAAAAAAAAAAAAAAAAAAAAAAAAAAAAAAAAAAAAAAAAAAAAAAAAAAAAAAAAAAAAAAAAAAAAAAAAAAAAAAAAAAAAAAAAAAAAAAAAAAAAAAAAAAAAAAAAAAAGG7rq2s69eTwqdOU+fDgip2tulb6DVhnEq8lTX6v5IjadVmVWe2qLMNO/JWn5mHQ9Ixd/VRPxHlr+le3NKWadepHPF+t3mExxktHEq30+TpMGTxekS0LSlr99S+3GXmsP5FWXx1N45UOVf0bprcbj+rrO36Jrl7qWoQtHOVNOMpb0ZN8l3EDYxZ19eFGb/Q3Ys83t26UdN975XrvSqdNinJW0zw6frU66X+sO7ejXfZf1MflJnYdAfJCGrFuNZTrynKpFR3pLlgmYACGrW7XCN9P+6TAApdZr3ml6bO6V1Oo4uK3fZXF4Pu1Ud7Zy6x+F/wCJEMl+yvchn/05auj6eOozRjmdbX+lTrq6/wBf+nUau1F9V7s+M2ykM89Vb4hmdenoWGPutM/4dxOq6vfVc/XuP5EkQS6c95+VLnY/Sulp/wAd/wAug7psRdyqxvKE5uUk41Fl8cPgyn2SufR9fpQbxGtGVNvvfNfNG3prTO4lR09tX/l8163grSaWrGo8w6Xq+Lv6W0x8eWxuzHYO3yOiPjwAAAAAAAAAAAAAAAAAAAAAAAAAAAAAAAAAAAAAAAAAAAAAAAAAAAAAAAAAAAAAAAAAAAAAAAAAAAAAAAAAAAAAAAAAAAAAAAAAAAAAAAAAAAAAAPgmAA15t50j/wBHbmWlaXClV1JJOrUqr6ugmspYXtSa44+IAbDyl2nmPW+kXbt0Out9fq04RXGNKjTh784AD05k8i2vTJt3a1FL6eqVo/crUYST/wAIAegtt7zrL6hZxfCjHfl5y/yNM6b0rQ1O5lLaCPV3FR5dxRh6j84817smLqbeYhLNgmZ7qvpvQ8Pbjtln58f2/wDanoPVceOkYska18u+Fbb7QaPdwU6Op2kk++qk/gzGnOO8fD6Rmp1mC8breP7rIqbvabRLOLdbVLZY7IVN5v3IgsjFefhpZMnXdPSN2vDvWxP/ABuo/wDoS/VFD0W7X6Vru1F5aWkqsasLfep9ZHCqreW9jt4cPPPgWdN967Dhmk7lh9c/28fz/wDbm+peo06isUpHje9tuBcjSOMAAAAAqtpv/Ll7+RfqjjtRWtrbZfU7i8rdTbUreU5zxnCXH58F7yrN/pynevdWYb/TP93T+Wbpsvs5a5Nb01oda07bvQdQit679GqvnTrrdx7+T+Jyl1sF4+H3rm4fVemyR5nU/u7KQvpjTOr3/pG03e/ro/8AcpS7Lfh0lP6nDz3R/dY0Ks7e5pVqft05KcfNcTqmqbeaFp1OW7cq7rLlTt+OfOXJHlZ1MStrgvP7J5KRek0niWDP6r0+OJ1O5/Z6FoV4XFvTrwfqVIqcfJo8qVumza6FurbT7mhZUIZUFCjGU0s8t6Wf0OhE7jbyle2unyGSk47zSeYW9Tn9/LOTWtvV+UeSbDpP2/vruMYbSXS724QwvdukhQPWxofR+lXaPT69P6Tq0tTo8N+DpxpTa74yjjj5rD8AA3wRNL1O01nTLfUbGp1ltcR34NrD8muxrimvAAJYAAAAAAAAAAAAAAAAAAAAAAAAAAAAAAAAAAAAAAAAAAAAAAAAAAAAAAAAAAAAAAAAAAAAAAAAAAAAAAAAAAAAAAAAAAAAAAAAAAAAAA+x9peYj7Sx3gB5D2lvat/tPqtxWlKU53dVvL5es0vkjPtFYXT1/Ua0bdqM7qrLEPW3cyfAAKy3uXHNKp61Oaxx7zB1VRS40qn91gB1y5h1dzUh3SZLubG7rXdSVO1rzTfONNv+QAV5Z09n9Vq43bKql3zxH9QArc+B2O22J1e5aSpwWe5uT/wpgB13eO92/RTrlZZ6i7eV9i0m188ABw6H6ten0paH6PnMqs4zx2wcJb3yNmdE/RtqOz21EdVvLavCNOnOG/WhuZ3ljEY8/eAG8FyWeY5cEAAAAAAa66cKleHRbfKjndlXoxq4+5vrn4ZSOz7Z6NU2g2Q1LS6UFOdxSSjFvG81JPGex8AA8UZNi3HRDrdKpJei36SfDNq5fNPDADXWfBHb7vo51m1y3Tmsf2lGcP5YADqGcouK2y2rUnj0dTfdCaYAU2CdPR9Rpe3Y3Cx3U2/0ACy0OatrSpVSTqSe6j5YUa1O1UZ0akZJvg4NABInJznvOTbfaZYWtxUeIUKks90XwADfXQZd1a+yd9RqSco0L1qGexShFv5nLoRo1LbZe/pVKai/TN7eTznMFw92PmAGzgAAAAAAAAAAAAAAAAAAAAAAAAAAAAAAAAAAAAAAAAAAAAAAAAAAAAAAAAAAAAAAAAAAAAAAAAAAAAAAAAAAAAAAAAAAAAAAAAAAAAAAAAVWo7M6Lq0+svdOoVKmMdYluy+KLUAOny6NNnJS3lSuo8fZVzLB3AAOsUOj/Zmgv+HdZ/61WUv5nZwArLbZ3RbTDoaVZwa7epTfzLMAOMIQpR3acIwXdBY/Q5AAy+9gAAAAAAAAAABzAAAAH1tvtfxPgARq+n2V0mrizt6ufv0oy/VEkAKG42L2buc9ZpFsm+2CcH8mXwAdRqdGuzlSWY0LmHhG5lg7cAHWLXo92atp7zsOua/t6spr4HZwAx0Leja0Y0rejTpU48oU4qKXuRk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9k="/>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7" name="圆角矩形标注 6"/>
          <p:cNvSpPr/>
          <p:nvPr/>
        </p:nvSpPr>
        <p:spPr>
          <a:xfrm>
            <a:off x="1866865" y="847725"/>
            <a:ext cx="571535" cy="1798506"/>
          </a:xfrm>
          <a:prstGeom prst="wedgeRoundRectCallout">
            <a:avLst>
              <a:gd name="adj1" fmla="val -23141"/>
              <a:gd name="adj2" fmla="val 77908"/>
              <a:gd name="adj3" fmla="val 16667"/>
            </a:avLst>
          </a:prstGeom>
          <a:solidFill>
            <a:schemeClr val="bg1">
              <a:alpha val="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3">
                    <a:lumMod val="50000"/>
                  </a:schemeClr>
                </a:solidFill>
              </a:rPr>
              <a:t>改用环孢素</a:t>
            </a:r>
            <a:endParaRPr lang="zh-CN" altLang="en-US" b="1" dirty="0">
              <a:solidFill>
                <a:schemeClr val="accent3">
                  <a:lumMod val="50000"/>
                </a:schemeClr>
              </a:solidFill>
            </a:endParaRPr>
          </a:p>
        </p:txBody>
      </p:sp>
      <p:sp>
        <p:nvSpPr>
          <p:cNvPr id="8" name="圆角矩形标注 7"/>
          <p:cNvSpPr/>
          <p:nvPr/>
        </p:nvSpPr>
        <p:spPr>
          <a:xfrm>
            <a:off x="2647929" y="1414454"/>
            <a:ext cx="723921" cy="1184152"/>
          </a:xfrm>
          <a:prstGeom prst="wedgeRoundRectCallout">
            <a:avLst>
              <a:gd name="adj1" fmla="val -20833"/>
              <a:gd name="adj2" fmla="val 103523"/>
              <a:gd name="adj3" fmla="val 16667"/>
            </a:avLst>
          </a:prstGeom>
          <a:solidFill>
            <a:schemeClr val="bg1">
              <a:alpha val="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3">
                    <a:lumMod val="50000"/>
                  </a:schemeClr>
                </a:solidFill>
              </a:rPr>
              <a:t>改用</a:t>
            </a:r>
            <a:r>
              <a:rPr lang="zh-CN" altLang="zh-CN" b="1" dirty="0" smtClean="0">
                <a:solidFill>
                  <a:schemeClr val="accent3">
                    <a:lumMod val="50000"/>
                  </a:schemeClr>
                </a:solidFill>
              </a:rPr>
              <a:t>他克莫司</a:t>
            </a:r>
            <a:endParaRPr lang="zh-CN" altLang="en-US" dirty="0"/>
          </a:p>
        </p:txBody>
      </p:sp>
      <p:sp>
        <p:nvSpPr>
          <p:cNvPr id="9" name="圆角矩形标注 8"/>
          <p:cNvSpPr/>
          <p:nvPr/>
        </p:nvSpPr>
        <p:spPr>
          <a:xfrm>
            <a:off x="3609969" y="1566854"/>
            <a:ext cx="752481" cy="1184152"/>
          </a:xfrm>
          <a:prstGeom prst="wedgeRoundRectCallout">
            <a:avLst>
              <a:gd name="adj1" fmla="val -20833"/>
              <a:gd name="adj2" fmla="val 97088"/>
              <a:gd name="adj3" fmla="val 16667"/>
            </a:avLst>
          </a:prstGeom>
          <a:solidFill>
            <a:schemeClr val="bg1">
              <a:alpha val="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3">
                    <a:lumMod val="50000"/>
                  </a:schemeClr>
                </a:solidFill>
              </a:rPr>
              <a:t>改用环磷酰胺</a:t>
            </a:r>
            <a:endParaRPr lang="zh-CN" altLang="en-US" b="1" dirty="0">
              <a:solidFill>
                <a:schemeClr val="accent3">
                  <a:lumMod val="50000"/>
                </a:schemeClr>
              </a:solidFill>
            </a:endParaRPr>
          </a:p>
        </p:txBody>
      </p:sp>
      <p:sp>
        <p:nvSpPr>
          <p:cNvPr id="10" name="圆角矩形标注 9"/>
          <p:cNvSpPr/>
          <p:nvPr/>
        </p:nvSpPr>
        <p:spPr>
          <a:xfrm>
            <a:off x="7724775" y="314325"/>
            <a:ext cx="1076325" cy="1457325"/>
          </a:xfrm>
          <a:prstGeom prst="wedgeRoundRectCallout">
            <a:avLst>
              <a:gd name="adj1" fmla="val -20833"/>
              <a:gd name="adj2" fmla="val 108349"/>
              <a:gd name="adj3" fmla="val 16667"/>
            </a:avLst>
          </a:prstGeom>
          <a:solidFill>
            <a:schemeClr val="bg1">
              <a:alpha val="0"/>
            </a:schemeClr>
          </a:solidFill>
          <a:ln w="25400">
            <a:solidFill>
              <a:srgbClr val="CBA2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3">
                    <a:lumMod val="50000"/>
                  </a:schemeClr>
                </a:solidFill>
              </a:rPr>
              <a:t>因肺部感染停激素和环磷酰胺</a:t>
            </a:r>
            <a:endParaRPr lang="zh-CN" altLang="en-US" b="1" dirty="0">
              <a:solidFill>
                <a:schemeClr val="accent3">
                  <a:lumMod val="50000"/>
                </a:schemeClr>
              </a:solidFill>
            </a:endParaRPr>
          </a:p>
        </p:txBody>
      </p:sp>
      <p:sp>
        <p:nvSpPr>
          <p:cNvPr id="11" name="圆角矩形标注 10"/>
          <p:cNvSpPr/>
          <p:nvPr/>
        </p:nvSpPr>
        <p:spPr>
          <a:xfrm>
            <a:off x="8982098" y="1223954"/>
            <a:ext cx="933427" cy="1184152"/>
          </a:xfrm>
          <a:prstGeom prst="wedgeRoundRectCallout">
            <a:avLst>
              <a:gd name="adj1" fmla="val -21853"/>
              <a:gd name="adj2" fmla="val 88240"/>
              <a:gd name="adj3" fmla="val 16667"/>
            </a:avLst>
          </a:prstGeom>
          <a:solidFill>
            <a:schemeClr val="bg1">
              <a:alpha val="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3">
                    <a:lumMod val="50000"/>
                  </a:schemeClr>
                </a:solidFill>
              </a:rPr>
              <a:t>改用来氟米特</a:t>
            </a:r>
            <a:endParaRPr lang="zh-CN" altLang="en-US" b="1" dirty="0">
              <a:solidFill>
                <a:schemeClr val="accent3">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ppt_x</p:attrName>
                                        </p:attrNameLst>
                                      </p:cBhvr>
                                      <p:tavLst>
                                        <p:tav tm="0">
                                          <p:val>
                                            <p:strVal val="#ppt_x-.2"/>
                                          </p:val>
                                        </p:tav>
                                        <p:tav tm="100000">
                                          <p:val>
                                            <p:strVal val="#ppt_x"/>
                                          </p:val>
                                        </p:tav>
                                      </p:tavLst>
                                    </p:anim>
                                    <p:anim calcmode="lin" valueType="num">
                                      <p:cBhvr>
                                        <p:cTn id="2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ppt_x</p:attrName>
                                        </p:attrNameLst>
                                      </p:cBhvr>
                                      <p:tavLst>
                                        <p:tav tm="0">
                                          <p:val>
                                            <p:strVal val="#ppt_x-.2"/>
                                          </p:val>
                                        </p:tav>
                                        <p:tav tm="100000">
                                          <p:val>
                                            <p:strVal val="#ppt_x"/>
                                          </p:val>
                                        </p:tav>
                                      </p:tavLst>
                                    </p:anim>
                                    <p:anim calcmode="lin" valueType="num">
                                      <p:cBhvr>
                                        <p:cTn id="2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ppt_x</p:attrName>
                                        </p:attrNameLst>
                                      </p:cBhvr>
                                      <p:tavLst>
                                        <p:tav tm="0">
                                          <p:val>
                                            <p:strVal val="#ppt_x-.2"/>
                                          </p:val>
                                        </p:tav>
                                        <p:tav tm="100000">
                                          <p:val>
                                            <p:strVal val="#ppt_x"/>
                                          </p:val>
                                        </p:tav>
                                      </p:tavLst>
                                    </p:anim>
                                    <p:anim calcmode="lin" valueType="num">
                                      <p:cBhvr>
                                        <p:cTn id="36"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9128E0E5-BC9E-4099-B0B3-3BF31D4F105F}"/>
              </a:ext>
            </a:extLst>
          </p:cNvPr>
          <p:cNvPicPr>
            <a:picLocks noChangeAspect="1"/>
          </p:cNvPicPr>
          <p:nvPr/>
        </p:nvPicPr>
        <p:blipFill>
          <a:blip r:embed="rId2" cstate="print"/>
          <a:stretch>
            <a:fillRect/>
          </a:stretch>
        </p:blipFill>
        <p:spPr>
          <a:xfrm>
            <a:off x="1096276" y="1663066"/>
            <a:ext cx="4776247" cy="4883967"/>
          </a:xfrm>
          <a:prstGeom prst="rect">
            <a:avLst/>
          </a:prstGeom>
        </p:spPr>
      </p:pic>
      <p:sp>
        <p:nvSpPr>
          <p:cNvPr id="5" name="椭圆 4">
            <a:extLst>
              <a:ext uri="{FF2B5EF4-FFF2-40B4-BE49-F238E27FC236}">
                <a16:creationId xmlns:a16="http://schemas.microsoft.com/office/drawing/2014/main" xmlns="" id="{21B0FB36-D567-47DD-913F-95A683EFFF30}"/>
              </a:ext>
            </a:extLst>
          </p:cNvPr>
          <p:cNvSpPr/>
          <p:nvPr/>
        </p:nvSpPr>
        <p:spPr>
          <a:xfrm>
            <a:off x="26127" y="3866606"/>
            <a:ext cx="978749" cy="10711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FFC000"/>
                </a:solidFill>
                <a:latin typeface="微软雅黑" panose="020B0503020204020204" pitchFamily="34" charset="-122"/>
                <a:ea typeface="微软雅黑" panose="020B0503020204020204" pitchFamily="34" charset="-122"/>
              </a:rPr>
              <a:t>YES</a:t>
            </a:r>
            <a:endParaRPr lang="zh-CN" altLang="en-US" b="1" dirty="0">
              <a:solidFill>
                <a:srgbClr val="FFC000"/>
              </a:solidFill>
              <a:latin typeface="微软雅黑" panose="020B0503020204020204" pitchFamily="34" charset="-122"/>
              <a:ea typeface="微软雅黑" panose="020B0503020204020204" pitchFamily="34" charset="-122"/>
            </a:endParaRPr>
          </a:p>
        </p:txBody>
      </p:sp>
      <p:sp>
        <p:nvSpPr>
          <p:cNvPr id="6" name="椭圆 5">
            <a:extLst>
              <a:ext uri="{FF2B5EF4-FFF2-40B4-BE49-F238E27FC236}">
                <a16:creationId xmlns:a16="http://schemas.microsoft.com/office/drawing/2014/main" xmlns="" id="{CF9ECA90-C371-4C42-91ED-F14768B9B81B}"/>
              </a:ext>
            </a:extLst>
          </p:cNvPr>
          <p:cNvSpPr/>
          <p:nvPr/>
        </p:nvSpPr>
        <p:spPr>
          <a:xfrm>
            <a:off x="11140901" y="3827417"/>
            <a:ext cx="961043" cy="11103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FFC000"/>
                </a:solidFill>
                <a:latin typeface="微软雅黑" panose="020B0503020204020204" pitchFamily="34" charset="-122"/>
                <a:ea typeface="微软雅黑" panose="020B0503020204020204" pitchFamily="34" charset="-122"/>
              </a:rPr>
              <a:t>NO</a:t>
            </a:r>
            <a:endParaRPr lang="zh-CN" altLang="en-US" b="1" dirty="0">
              <a:solidFill>
                <a:srgbClr val="FFC000"/>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xmlns="" id="{61752D04-1181-4145-833B-5C543D4B44DA}"/>
              </a:ext>
            </a:extLst>
          </p:cNvPr>
          <p:cNvPicPr>
            <a:picLocks noChangeAspect="1"/>
          </p:cNvPicPr>
          <p:nvPr/>
        </p:nvPicPr>
        <p:blipFill>
          <a:blip r:embed="rId3" cstate="print"/>
          <a:stretch>
            <a:fillRect/>
          </a:stretch>
        </p:blipFill>
        <p:spPr>
          <a:xfrm>
            <a:off x="5929749" y="1672591"/>
            <a:ext cx="5185027" cy="4883967"/>
          </a:xfrm>
          <a:prstGeom prst="rect">
            <a:avLst/>
          </a:prstGeom>
        </p:spPr>
      </p:pic>
      <p:sp>
        <p:nvSpPr>
          <p:cNvPr id="8" name="文本框 7">
            <a:extLst>
              <a:ext uri="{FF2B5EF4-FFF2-40B4-BE49-F238E27FC236}">
                <a16:creationId xmlns:a16="http://schemas.microsoft.com/office/drawing/2014/main" xmlns="" id="{40DF1CBA-5268-4D80-90A2-7E55ADA84D63}"/>
              </a:ext>
            </a:extLst>
          </p:cNvPr>
          <p:cNvSpPr txBox="1"/>
          <p:nvPr/>
        </p:nvSpPr>
        <p:spPr>
          <a:xfrm>
            <a:off x="8747120" y="2486687"/>
            <a:ext cx="679520" cy="276999"/>
          </a:xfrm>
          <a:prstGeom prst="rect">
            <a:avLst/>
          </a:prstGeom>
          <a:noFill/>
        </p:spPr>
        <p:txBody>
          <a:bodyPr wrap="square" rtlCol="0">
            <a:spAutoFit/>
          </a:bodyPr>
          <a:lstStyle/>
          <a:p>
            <a:r>
              <a:rPr lang="en-US" altLang="zh-CN" sz="1200" b="1" dirty="0">
                <a:solidFill>
                  <a:schemeClr val="bg1"/>
                </a:solidFill>
              </a:rPr>
              <a:t>PLA2R</a:t>
            </a:r>
            <a:endParaRPr lang="zh-CN" altLang="en-US" sz="1200" b="1" dirty="0">
              <a:solidFill>
                <a:schemeClr val="bg1"/>
              </a:solidFill>
            </a:endParaRPr>
          </a:p>
        </p:txBody>
      </p:sp>
      <p:sp>
        <p:nvSpPr>
          <p:cNvPr id="9" name="文本框 8">
            <a:extLst>
              <a:ext uri="{FF2B5EF4-FFF2-40B4-BE49-F238E27FC236}">
                <a16:creationId xmlns:a16="http://schemas.microsoft.com/office/drawing/2014/main" xmlns="" id="{8276CE96-EBE4-4307-9B25-B62FB437B690}"/>
              </a:ext>
            </a:extLst>
          </p:cNvPr>
          <p:cNvSpPr txBox="1"/>
          <p:nvPr/>
        </p:nvSpPr>
        <p:spPr>
          <a:xfrm>
            <a:off x="287385" y="287382"/>
            <a:ext cx="11534503" cy="1200329"/>
          </a:xfrm>
          <a:prstGeom prst="rect">
            <a:avLst/>
          </a:prstGeom>
          <a:noFill/>
        </p:spPr>
        <p:txBody>
          <a:bodyPr wrap="square" rtlCol="0">
            <a:spAutoFit/>
          </a:bodyPr>
          <a:lstStyle/>
          <a:p>
            <a:pPr algn="ctr"/>
            <a:r>
              <a:rPr lang="en-US" altLang="zh-CN" sz="36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PLA2R-MN</a:t>
            </a:r>
          </a:p>
          <a:p>
            <a:pPr algn="ctr"/>
            <a:r>
              <a:rPr lang="zh-CN" altLang="en-US" sz="3600" b="1" dirty="0">
                <a:solidFill>
                  <a:srgbClr val="002060"/>
                </a:solidFill>
                <a:latin typeface="微软雅黑" panose="020B0503020204020204" pitchFamily="34" charset="-122"/>
                <a:ea typeface="微软雅黑" panose="020B0503020204020204" pitchFamily="34" charset="-122"/>
              </a:rPr>
              <a:t>肾小球内</a:t>
            </a:r>
            <a:r>
              <a:rPr lang="en-US" altLang="zh-CN" sz="36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PLA2R</a:t>
            </a:r>
            <a:r>
              <a:rPr lang="zh-CN" altLang="en-US" sz="3600" b="1" dirty="0">
                <a:solidFill>
                  <a:srgbClr val="002060"/>
                </a:solidFill>
                <a:latin typeface="微软雅黑" panose="020B0503020204020204" pitchFamily="34" charset="-122"/>
                <a:ea typeface="微软雅黑" panose="020B0503020204020204" pitchFamily="34" charset="-122"/>
              </a:rPr>
              <a:t>的表达应与</a:t>
            </a:r>
            <a:r>
              <a:rPr lang="en-US" altLang="zh-CN" sz="36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IgG4</a:t>
            </a:r>
            <a:r>
              <a:rPr lang="zh-CN" altLang="en-US" sz="3600" b="1" dirty="0">
                <a:solidFill>
                  <a:srgbClr val="002060"/>
                </a:solidFill>
                <a:latin typeface="微软雅黑" panose="020B0503020204020204" pitchFamily="34" charset="-122"/>
                <a:ea typeface="微软雅黑" panose="020B0503020204020204" pitchFamily="34" charset="-122"/>
              </a:rPr>
              <a:t>存在共定位</a:t>
            </a:r>
          </a:p>
        </p:txBody>
      </p:sp>
    </p:spTree>
    <p:extLst>
      <p:ext uri="{BB962C8B-B14F-4D97-AF65-F5344CB8AC3E}">
        <p14:creationId xmlns:p14="http://schemas.microsoft.com/office/powerpoint/2010/main" xmlns="" val="1604027933"/>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xmlns="" id="{BC1D7AFB-1DA2-40E1-9E33-B61AD1C40148}"/>
              </a:ext>
            </a:extLst>
          </p:cNvPr>
          <p:cNvSpPr>
            <a:spLocks noGrp="1"/>
          </p:cNvSpPr>
          <p:nvPr>
            <p:ph type="title"/>
          </p:nvPr>
        </p:nvSpPr>
        <p:spPr>
          <a:xfrm>
            <a:off x="1774825" y="403908"/>
            <a:ext cx="8578851" cy="908050"/>
          </a:xfrm>
        </p:spPr>
        <p:txBody>
          <a:bodyPr/>
          <a:lstStyle/>
          <a:p>
            <a:pPr algn="ctr" eaLnBrk="1" hangingPunct="1"/>
            <a:r>
              <a:rPr lang="en-US" altLang="zh-CN" sz="40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THSD7A</a:t>
            </a:r>
            <a:r>
              <a:rPr lang="zh-CN" altLang="en-US" sz="4000" b="1"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抗体</a:t>
            </a:r>
            <a:r>
              <a:rPr lang="zh-CN" altLang="en-US" sz="4000" b="1" dirty="0" smtClean="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的发现</a:t>
            </a:r>
            <a:endParaRPr lang="zh-CN" altLang="en-US" sz="4000" dirty="0">
              <a:solidFill>
                <a:srgbClr val="002060"/>
              </a:solidFill>
            </a:endParaRPr>
          </a:p>
        </p:txBody>
      </p:sp>
      <p:sp>
        <p:nvSpPr>
          <p:cNvPr id="51204" name="内容占位符 1">
            <a:extLst>
              <a:ext uri="{FF2B5EF4-FFF2-40B4-BE49-F238E27FC236}">
                <a16:creationId xmlns:a16="http://schemas.microsoft.com/office/drawing/2014/main" xmlns="" id="{DD1FE76D-B119-4693-BF81-DCB802B64513}"/>
              </a:ext>
            </a:extLst>
          </p:cNvPr>
          <p:cNvSpPr>
            <a:spLocks noGrp="1"/>
          </p:cNvSpPr>
          <p:nvPr>
            <p:ph idx="1"/>
          </p:nvPr>
        </p:nvSpPr>
        <p:spPr>
          <a:xfrm>
            <a:off x="443345" y="1874422"/>
            <a:ext cx="11277600" cy="4576763"/>
          </a:xfrm>
        </p:spPr>
        <p:txBody>
          <a:bodyPr>
            <a:normAutofit/>
          </a:bodyPr>
          <a:lstStyle/>
          <a:p>
            <a:pPr marL="352425" indent="-352425">
              <a:spcBef>
                <a:spcPts val="600"/>
              </a:spcBef>
              <a:buClr>
                <a:srgbClr val="002060"/>
              </a:buClr>
              <a:buFont typeface="Wingdings" panose="05000000000000000000" pitchFamily="2" charset="2"/>
              <a:buChar char="Ø"/>
              <a:defRPr/>
            </a:pPr>
            <a:r>
              <a:rPr lang="zh-CN" altLang="en-US" b="1" dirty="0">
                <a:solidFill>
                  <a:srgbClr val="002060"/>
                </a:solidFill>
                <a:latin typeface="华文细黑" panose="02010600040101010101" pitchFamily="2" charset="-122"/>
                <a:ea typeface="华文细黑" panose="02010600040101010101" pitchFamily="2" charset="-122"/>
              </a:rPr>
              <a:t>阳性率：全部</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IMN</a:t>
            </a:r>
            <a:r>
              <a:rPr lang="zh-CN" altLang="en-US"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中约</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1-5%</a:t>
            </a:r>
            <a:r>
              <a:rPr lang="zh-CN" altLang="en-US"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，抗</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PLA2R</a:t>
            </a:r>
            <a:r>
              <a:rPr lang="zh-CN" altLang="en-US"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阴性</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IMN</a:t>
            </a:r>
            <a:r>
              <a:rPr lang="zh-CN" altLang="en-US"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中约</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10-25%</a:t>
            </a:r>
          </a:p>
          <a:p>
            <a:pPr marL="352425" indent="-352425">
              <a:spcBef>
                <a:spcPts val="600"/>
              </a:spcBef>
              <a:buClr>
                <a:srgbClr val="002060"/>
              </a:buClr>
              <a:buFont typeface="Wingdings" panose="05000000000000000000" pitchFamily="2" charset="2"/>
              <a:buChar char="Ø"/>
              <a:defRPr/>
            </a:pPr>
            <a:r>
              <a:rPr lang="zh-CN" altLang="en-US"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个别病例可呈</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THSD7A</a:t>
            </a:r>
            <a:r>
              <a:rPr lang="en-US" altLang="zh-CN" b="1" dirty="0">
                <a:solidFill>
                  <a:srgbClr val="002060"/>
                </a:solidFill>
                <a:latin typeface="华文细黑" panose="02010600040101010101" pitchFamily="2" charset="-122"/>
                <a:ea typeface="华文细黑" panose="02010600040101010101" pitchFamily="2" charset="-122"/>
              </a:rPr>
              <a:t> </a:t>
            </a:r>
            <a:r>
              <a:rPr lang="zh-CN" altLang="en-US" b="1" dirty="0">
                <a:solidFill>
                  <a:srgbClr val="002060"/>
                </a:solidFill>
                <a:latin typeface="华文细黑" panose="02010600040101010101" pitchFamily="2" charset="-122"/>
                <a:ea typeface="华文细黑" panose="02010600040101010101" pitchFamily="2" charset="-122"/>
              </a:rPr>
              <a:t>、</a:t>
            </a:r>
            <a:r>
              <a:rPr lang="en-US" altLang="zh-CN" b="1" dirty="0">
                <a:solidFill>
                  <a:srgbClr val="002060"/>
                </a:solidFill>
                <a:latin typeface="华文细黑" panose="02010600040101010101" pitchFamily="2" charset="-122"/>
                <a:ea typeface="华文细黑" panose="02010600040101010101" pitchFamily="2" charset="-122"/>
              </a:rPr>
              <a:t> </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PLA2R </a:t>
            </a:r>
            <a:r>
              <a:rPr lang="zh-CN" altLang="zh-CN" b="1" dirty="0">
                <a:solidFill>
                  <a:srgbClr val="002060"/>
                </a:solidFill>
                <a:latin typeface="华文细黑" panose="02010600040101010101" pitchFamily="2" charset="-122"/>
                <a:ea typeface="华文细黑" panose="02010600040101010101" pitchFamily="2" charset="-122"/>
              </a:rPr>
              <a:t>双</a:t>
            </a:r>
            <a:r>
              <a:rPr lang="zh-CN" altLang="zh-CN" b="1" dirty="0" smtClean="0">
                <a:solidFill>
                  <a:srgbClr val="002060"/>
                </a:solidFill>
                <a:latin typeface="华文细黑" panose="02010600040101010101" pitchFamily="2" charset="-122"/>
                <a:ea typeface="华文细黑" panose="02010600040101010101" pitchFamily="2" charset="-122"/>
              </a:rPr>
              <a:t>阳性</a:t>
            </a:r>
            <a:endParaRPr lang="en-US" altLang="zh-CN" b="1" dirty="0" smtClean="0">
              <a:solidFill>
                <a:srgbClr val="002060"/>
              </a:solidFill>
              <a:latin typeface="华文细黑" panose="02010600040101010101" pitchFamily="2" charset="-122"/>
              <a:ea typeface="华文细黑" panose="02010600040101010101" pitchFamily="2" charset="-122"/>
            </a:endParaRPr>
          </a:p>
          <a:p>
            <a:pPr marL="352425" indent="-352425">
              <a:spcBef>
                <a:spcPts val="600"/>
              </a:spcBef>
              <a:buClr>
                <a:srgbClr val="002060"/>
              </a:buClr>
              <a:buFont typeface="Wingdings" panose="05000000000000000000" pitchFamily="2" charset="2"/>
              <a:buChar char="Ø"/>
              <a:defRPr/>
            </a:pPr>
            <a:r>
              <a:rPr lang="en-US" altLang="zh-CN" b="1" dirty="0" smtClean="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60%THSD7A-MN</a:t>
            </a:r>
            <a:r>
              <a:rPr lang="zh-CN" altLang="en-US" b="1" dirty="0">
                <a:solidFill>
                  <a:srgbClr val="002060"/>
                </a:solidFill>
                <a:latin typeface="华文细黑" panose="02010600040101010101" pitchFamily="2" charset="-122"/>
                <a:ea typeface="华文细黑" panose="02010600040101010101" pitchFamily="2" charset="-122"/>
              </a:rPr>
              <a:t>发生于育龄期（甚至妊娠期）</a:t>
            </a:r>
            <a:r>
              <a:rPr lang="zh-CN" altLang="en-US" b="1" dirty="0" smtClean="0">
                <a:solidFill>
                  <a:srgbClr val="002060"/>
                </a:solidFill>
                <a:latin typeface="华文细黑" panose="02010600040101010101" pitchFamily="2" charset="-122"/>
                <a:ea typeface="华文细黑" panose="02010600040101010101" pitchFamily="2" charset="-122"/>
              </a:rPr>
              <a:t>女性</a:t>
            </a:r>
            <a:endParaRPr lang="en-US" altLang="zh-CN" b="1" dirty="0" smtClean="0">
              <a:solidFill>
                <a:srgbClr val="002060"/>
              </a:solidFill>
              <a:latin typeface="华文细黑" panose="02010600040101010101" pitchFamily="2" charset="-122"/>
              <a:ea typeface="华文细黑" panose="02010600040101010101" pitchFamily="2" charset="-122"/>
            </a:endParaRPr>
          </a:p>
          <a:p>
            <a:pPr marL="352425" indent="-352425">
              <a:spcBef>
                <a:spcPts val="600"/>
              </a:spcBef>
              <a:buClr>
                <a:srgbClr val="002060"/>
              </a:buClr>
              <a:buFont typeface="Wingdings" panose="05000000000000000000" pitchFamily="2" charset="2"/>
              <a:buChar char="Ø"/>
              <a:defRPr/>
            </a:pPr>
            <a:r>
              <a:rPr lang="zh-CN" altLang="en-US" b="1" dirty="0" smtClean="0">
                <a:solidFill>
                  <a:srgbClr val="002060"/>
                </a:solidFill>
                <a:latin typeface="华文细黑" panose="02010600040101010101" pitchFamily="2" charset="-122"/>
                <a:ea typeface="华文细黑" panose="02010600040101010101" pitchFamily="2" charset="-122"/>
              </a:rPr>
              <a:t>与</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PLA2R</a:t>
            </a:r>
            <a:r>
              <a:rPr lang="zh-CN" altLang="en-US" b="1" dirty="0">
                <a:solidFill>
                  <a:srgbClr val="002060"/>
                </a:solidFill>
                <a:latin typeface="华文细黑" panose="02010600040101010101" pitchFamily="2" charset="-122"/>
                <a:ea typeface="华文细黑" panose="02010600040101010101" pitchFamily="2" charset="-122"/>
              </a:rPr>
              <a:t>不同，啮齿类动物足细胞亦表达</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THSD7A</a:t>
            </a:r>
            <a:r>
              <a:rPr lang="zh-CN" altLang="en-US" b="1" dirty="0">
                <a:solidFill>
                  <a:srgbClr val="002060"/>
                </a:solidFill>
                <a:latin typeface="华文细黑" panose="02010600040101010101" pitchFamily="2" charset="-122"/>
                <a:ea typeface="华文细黑" panose="02010600040101010101" pitchFamily="2" charset="-122"/>
              </a:rPr>
              <a:t>，为动物模型的建立提供了可能</a:t>
            </a:r>
            <a:endParaRPr lang="en-US" altLang="zh-CN" b="1" dirty="0">
              <a:solidFill>
                <a:srgbClr val="002060"/>
              </a:solidFill>
              <a:latin typeface="华文细黑" panose="02010600040101010101" pitchFamily="2" charset="-122"/>
              <a:ea typeface="华文细黑" panose="02010600040101010101" pitchFamily="2" charset="-122"/>
            </a:endParaRPr>
          </a:p>
          <a:p>
            <a:pPr marL="352425" indent="-352425">
              <a:spcBef>
                <a:spcPts val="1200"/>
              </a:spcBef>
              <a:buClr>
                <a:srgbClr val="002060"/>
              </a:buClr>
              <a:buFont typeface="Wingdings" panose="05000000000000000000" pitchFamily="2" charset="2"/>
              <a:buChar char="Ø"/>
              <a:defRPr/>
            </a:pPr>
            <a:r>
              <a:rPr lang="zh-CN" altLang="en-US"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已证实</a:t>
            </a:r>
            <a:r>
              <a:rPr lang="zh-CN" altLang="en-US" b="1" dirty="0">
                <a:solidFill>
                  <a:srgbClr val="002060"/>
                </a:solidFill>
                <a:latin typeface="华文细黑" panose="02010600040101010101" pitchFamily="2" charset="-122"/>
                <a:ea typeface="华文细黑" panose="02010600040101010101" pitchFamily="2" charset="-122"/>
              </a:rPr>
              <a:t>人类</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THSD7A</a:t>
            </a:r>
            <a:r>
              <a:rPr lang="zh-CN" altLang="en-US" b="1" dirty="0">
                <a:solidFill>
                  <a:srgbClr val="002060"/>
                </a:solidFill>
                <a:latin typeface="华文细黑" panose="02010600040101010101" pitchFamily="2" charset="-122"/>
                <a:ea typeface="华文细黑" panose="02010600040101010101" pitchFamily="2" charset="-122"/>
              </a:rPr>
              <a:t>抗体可与小鼠足细胞上的</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THSD7A</a:t>
            </a:r>
            <a:r>
              <a:rPr lang="zh-CN" altLang="en-US" b="1" dirty="0">
                <a:solidFill>
                  <a:srgbClr val="002060"/>
                </a:solidFill>
                <a:latin typeface="华文细黑" panose="02010600040101010101" pitchFamily="2" charset="-122"/>
                <a:ea typeface="华文细黑" panose="02010600040101010101" pitchFamily="2" charset="-122"/>
              </a:rPr>
              <a:t>相结合，并诱导典型的膜性肾病</a:t>
            </a:r>
            <a:endParaRPr lang="en-US" altLang="zh-CN" b="1" dirty="0">
              <a:solidFill>
                <a:srgbClr val="002060"/>
              </a:solidFill>
              <a:latin typeface="华文细黑" panose="02010600040101010101" pitchFamily="2" charset="-122"/>
              <a:ea typeface="华文细黑" panose="02010600040101010101" pitchFamily="2" charset="-122"/>
            </a:endParaRPr>
          </a:p>
          <a:p>
            <a:pPr marL="0" indent="0">
              <a:spcBef>
                <a:spcPct val="0"/>
              </a:spcBef>
              <a:buClr>
                <a:srgbClr val="002060"/>
              </a:buClr>
              <a:buNone/>
              <a:defRPr/>
            </a:pPr>
            <a:endParaRPr lang="en-US" altLang="zh-CN" sz="2400" b="1"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xmlns="" val="1017875553"/>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内容占位符 1">
            <a:extLst>
              <a:ext uri="{FF2B5EF4-FFF2-40B4-BE49-F238E27FC236}">
                <a16:creationId xmlns:a16="http://schemas.microsoft.com/office/drawing/2014/main" xmlns="" id="{4C016935-B56B-40CF-BC91-0710842C7E38}"/>
              </a:ext>
            </a:extLst>
          </p:cNvPr>
          <p:cNvSpPr>
            <a:spLocks noGrp="1"/>
          </p:cNvSpPr>
          <p:nvPr>
            <p:ph idx="1"/>
          </p:nvPr>
        </p:nvSpPr>
        <p:spPr>
          <a:xfrm>
            <a:off x="457201" y="1161000"/>
            <a:ext cx="11446329" cy="1401228"/>
          </a:xfrm>
        </p:spPr>
        <p:txBody>
          <a:bodyPr>
            <a:noAutofit/>
          </a:bodyPr>
          <a:lstStyle/>
          <a:p>
            <a:pPr marL="358775" indent="-358775">
              <a:spcBef>
                <a:spcPts val="1200"/>
              </a:spcBef>
              <a:buClr>
                <a:srgbClr val="002060"/>
              </a:buClr>
              <a:buFont typeface="Wingdings" panose="05000000000000000000" pitchFamily="2" charset="2"/>
              <a:buChar char="Ø"/>
            </a:pP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1</a:t>
            </a:r>
            <a:r>
              <a:rPr lang="zh-CN" altLang="zh-CN" b="1" dirty="0">
                <a:solidFill>
                  <a:srgbClr val="002060"/>
                </a:solidFill>
                <a:latin typeface="华文细黑" panose="02010600040101010101" pitchFamily="2" charset="-122"/>
                <a:ea typeface="华文细黑" panose="02010600040101010101" pitchFamily="2" charset="-122"/>
              </a:rPr>
              <a:t>例胆囊腺神经内分泌癌</a:t>
            </a:r>
            <a:r>
              <a:rPr lang="zh-CN" altLang="en-US" b="1" dirty="0">
                <a:solidFill>
                  <a:srgbClr val="002060"/>
                </a:solidFill>
                <a:latin typeface="华文细黑" panose="02010600040101010101" pitchFamily="2" charset="-122"/>
                <a:ea typeface="华文细黑" panose="02010600040101010101" pitchFamily="2" charset="-122"/>
              </a:rPr>
              <a:t>伴膜性肾病患者，瘤体、转移淋巴结、肾小球均见</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THSD7A</a:t>
            </a:r>
            <a:r>
              <a:rPr lang="zh-CN" altLang="zh-CN" b="1" dirty="0">
                <a:solidFill>
                  <a:srgbClr val="002060"/>
                </a:solidFill>
                <a:latin typeface="华文细黑" panose="02010600040101010101" pitchFamily="2" charset="-122"/>
                <a:ea typeface="华文细黑" panose="02010600040101010101" pitchFamily="2" charset="-122"/>
              </a:rPr>
              <a:t>表达</a:t>
            </a:r>
            <a:r>
              <a:rPr lang="zh-CN" altLang="en-US" b="1" dirty="0">
                <a:solidFill>
                  <a:srgbClr val="002060"/>
                </a:solidFill>
                <a:latin typeface="华文细黑" panose="02010600040101010101" pitchFamily="2" charset="-122"/>
                <a:ea typeface="华文细黑" panose="02010600040101010101" pitchFamily="2" charset="-122"/>
              </a:rPr>
              <a:t>，循环</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THSD7A</a:t>
            </a:r>
            <a:r>
              <a:rPr lang="zh-CN" altLang="zh-CN" b="1" dirty="0">
                <a:solidFill>
                  <a:srgbClr val="002060"/>
                </a:solidFill>
                <a:latin typeface="华文细黑" panose="02010600040101010101" pitchFamily="2" charset="-122"/>
                <a:ea typeface="华文细黑" panose="02010600040101010101" pitchFamily="2" charset="-122"/>
              </a:rPr>
              <a:t>抗体水平</a:t>
            </a:r>
            <a:r>
              <a:rPr lang="zh-CN" altLang="en-US" b="1" dirty="0">
                <a:solidFill>
                  <a:srgbClr val="002060"/>
                </a:solidFill>
                <a:latin typeface="华文细黑" panose="02010600040101010101" pitchFamily="2" charset="-122"/>
                <a:ea typeface="华文细黑" panose="02010600040101010101" pitchFamily="2" charset="-122"/>
              </a:rPr>
              <a:t>亦</a:t>
            </a:r>
            <a:r>
              <a:rPr lang="zh-CN" altLang="zh-CN" b="1" dirty="0">
                <a:solidFill>
                  <a:srgbClr val="002060"/>
                </a:solidFill>
                <a:latin typeface="华文细黑" panose="02010600040101010101" pitchFamily="2" charset="-122"/>
                <a:ea typeface="华文细黑" panose="02010600040101010101" pitchFamily="2" charset="-122"/>
              </a:rPr>
              <a:t>升高</a:t>
            </a:r>
            <a:r>
              <a:rPr lang="zh-CN" altLang="en-US" b="1" dirty="0">
                <a:solidFill>
                  <a:srgbClr val="002060"/>
                </a:solidFill>
                <a:latin typeface="华文细黑" panose="02010600040101010101" pitchFamily="2" charset="-122"/>
                <a:ea typeface="华文细黑" panose="02010600040101010101" pitchFamily="2" charset="-122"/>
              </a:rPr>
              <a:t>。化疗后抗体消失、尿蛋白明显减少</a:t>
            </a:r>
          </a:p>
          <a:p>
            <a:pPr marL="358775" indent="-358775">
              <a:spcBef>
                <a:spcPts val="1200"/>
              </a:spcBef>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一项对</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1009</a:t>
            </a:r>
            <a:r>
              <a:rPr lang="zh-CN" altLang="en-US" b="1" dirty="0">
                <a:solidFill>
                  <a:srgbClr val="002060"/>
                </a:solidFill>
                <a:latin typeface="华文细黑" panose="02010600040101010101" pitchFamily="2" charset="-122"/>
                <a:ea typeface="华文细黑" panose="02010600040101010101" pitchFamily="2" charset="-122"/>
              </a:rPr>
              <a:t>例膜性肾病的筛查中，发现</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24</a:t>
            </a:r>
            <a:r>
              <a:rPr lang="zh-CN" altLang="zh-CN" b="1" dirty="0">
                <a:solidFill>
                  <a:srgbClr val="002060"/>
                </a:solidFill>
                <a:latin typeface="华文细黑" panose="02010600040101010101" pitchFamily="2" charset="-122"/>
                <a:ea typeface="华文细黑" panose="02010600040101010101" pitchFamily="2" charset="-122"/>
              </a:rPr>
              <a:t>例</a:t>
            </a:r>
            <a:r>
              <a:rPr lang="en-US" altLang="zh-CN" b="1" dirty="0">
                <a:solidFill>
                  <a:srgbClr val="002060"/>
                </a:solidFill>
                <a:latin typeface="华文细黑" panose="02010600040101010101" pitchFamily="2" charset="-122"/>
                <a:ea typeface="华文细黑" panose="02010600040101010101" pitchFamily="2" charset="-122"/>
              </a:rPr>
              <a:t>(</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2.4%</a:t>
            </a:r>
            <a:r>
              <a:rPr lang="en-US" altLang="zh-CN" b="1" dirty="0">
                <a:solidFill>
                  <a:srgbClr val="002060"/>
                </a:solidFill>
                <a:latin typeface="华文细黑" panose="02010600040101010101" pitchFamily="2" charset="-122"/>
                <a:ea typeface="华文细黑" panose="02010600040101010101" pitchFamily="2" charset="-122"/>
              </a:rPr>
              <a:t>)</a:t>
            </a:r>
            <a:r>
              <a:rPr lang="zh-CN" altLang="en-US" b="1" dirty="0">
                <a:solidFill>
                  <a:srgbClr val="002060"/>
                </a:solidFill>
                <a:latin typeface="华文细黑" panose="02010600040101010101" pitchFamily="2" charset="-122"/>
                <a:ea typeface="华文细黑" panose="02010600040101010101" pitchFamily="2" charset="-122"/>
              </a:rPr>
              <a:t>循环</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THSD7A</a:t>
            </a:r>
            <a:r>
              <a:rPr lang="zh-CN" altLang="en-US" b="1" dirty="0">
                <a:solidFill>
                  <a:srgbClr val="002060"/>
                </a:solidFill>
                <a:latin typeface="华文细黑" panose="02010600040101010101" pitchFamily="2" charset="-122"/>
                <a:ea typeface="华文细黑" panose="02010600040101010101" pitchFamily="2" charset="-122"/>
              </a:rPr>
              <a:t>抗体阳性，而</a:t>
            </a:r>
            <a:r>
              <a:rPr lang="zh-CN" altLang="zh-CN" b="1" dirty="0">
                <a:solidFill>
                  <a:srgbClr val="002060"/>
                </a:solidFill>
                <a:latin typeface="华文细黑" panose="02010600040101010101" pitchFamily="2" charset="-122"/>
                <a:ea typeface="华文细黑" panose="02010600040101010101" pitchFamily="2" charset="-122"/>
              </a:rPr>
              <a:t>其中</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6</a:t>
            </a:r>
            <a:r>
              <a:rPr lang="zh-CN" altLang="zh-CN" b="1" dirty="0">
                <a:solidFill>
                  <a:srgbClr val="002060"/>
                </a:solidFill>
                <a:latin typeface="华文细黑" panose="02010600040101010101" pitchFamily="2" charset="-122"/>
                <a:ea typeface="华文细黑" panose="02010600040101010101" pitchFamily="2" charset="-122"/>
              </a:rPr>
              <a:t>例</a:t>
            </a:r>
            <a:r>
              <a:rPr lang="en-US" altLang="zh-CN" b="1" dirty="0">
                <a:solidFill>
                  <a:srgbClr val="002060"/>
                </a:solidFill>
                <a:latin typeface="华文细黑" panose="02010600040101010101" pitchFamily="2" charset="-122"/>
                <a:ea typeface="华文细黑" panose="02010600040101010101" pitchFamily="2" charset="-122"/>
              </a:rPr>
              <a:t>(</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1/4</a:t>
            </a:r>
            <a:r>
              <a:rPr lang="en-US" altLang="zh-CN" b="1" dirty="0">
                <a:solidFill>
                  <a:srgbClr val="002060"/>
                </a:solidFill>
                <a:latin typeface="华文细黑" panose="02010600040101010101" pitchFamily="2" charset="-122"/>
                <a:ea typeface="华文细黑" panose="02010600040101010101" pitchFamily="2" charset="-122"/>
              </a:rPr>
              <a:t>)</a:t>
            </a:r>
            <a:r>
              <a:rPr lang="zh-CN" altLang="en-US" b="1" dirty="0">
                <a:solidFill>
                  <a:srgbClr val="002060"/>
                </a:solidFill>
                <a:latin typeface="华文细黑" panose="02010600040101010101" pitchFamily="2" charset="-122"/>
                <a:ea typeface="华文细黑" panose="02010600040101010101" pitchFamily="2" charset="-122"/>
              </a:rPr>
              <a:t>伴发</a:t>
            </a:r>
            <a:r>
              <a:rPr lang="zh-CN" altLang="zh-CN" b="1" dirty="0" smtClean="0">
                <a:solidFill>
                  <a:srgbClr val="002060"/>
                </a:solidFill>
                <a:latin typeface="华文细黑" panose="02010600040101010101" pitchFamily="2" charset="-122"/>
                <a:ea typeface="华文细黑" panose="02010600040101010101" pitchFamily="2" charset="-122"/>
              </a:rPr>
              <a:t>恶性肿瘤</a:t>
            </a:r>
            <a:endParaRPr lang="en-US" altLang="zh-CN" b="1" dirty="0" smtClean="0">
              <a:solidFill>
                <a:srgbClr val="002060"/>
              </a:solidFill>
              <a:latin typeface="华文细黑" panose="02010600040101010101" pitchFamily="2" charset="-122"/>
              <a:ea typeface="华文细黑" panose="02010600040101010101" pitchFamily="2" charset="-122"/>
            </a:endParaRPr>
          </a:p>
          <a:p>
            <a:pPr marL="358775" indent="-358775">
              <a:spcBef>
                <a:spcPts val="1200"/>
              </a:spcBef>
              <a:buClr>
                <a:srgbClr val="002060"/>
              </a:buClr>
              <a:buFont typeface="Wingdings" panose="05000000000000000000" pitchFamily="2" charset="2"/>
              <a:buChar char="Ø"/>
            </a:pPr>
            <a:r>
              <a:rPr lang="zh-CN" altLang="en-US" b="1" dirty="0" smtClean="0">
                <a:solidFill>
                  <a:srgbClr val="002060"/>
                </a:solidFill>
                <a:latin typeface="华文细黑" panose="02010600040101010101" pitchFamily="2" charset="-122"/>
                <a:ea typeface="华文细黑" panose="02010600040101010101" pitchFamily="2" charset="-122"/>
              </a:rPr>
              <a:t>约</a:t>
            </a:r>
            <a:r>
              <a:rPr lang="en-US" altLang="zh-CN" b="1" dirty="0" smtClean="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20%THSD7A-MN</a:t>
            </a:r>
            <a:r>
              <a:rPr lang="zh-CN" altLang="en-US" b="1" dirty="0" smtClean="0">
                <a:solidFill>
                  <a:srgbClr val="002060"/>
                </a:solidFill>
                <a:latin typeface="华文细黑" panose="02010600040101010101" pitchFamily="2" charset="-122"/>
                <a:ea typeface="华文细黑" panose="02010600040101010101" pitchFamily="2" charset="-122"/>
              </a:rPr>
              <a:t>在确诊</a:t>
            </a:r>
            <a:r>
              <a:rPr lang="en-US" altLang="zh-CN" b="1" dirty="0" smtClean="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3</a:t>
            </a:r>
            <a:r>
              <a:rPr lang="zh-CN" altLang="en-US" b="1" dirty="0" smtClean="0">
                <a:solidFill>
                  <a:srgbClr val="002060"/>
                </a:solidFill>
                <a:latin typeface="华文细黑" panose="02010600040101010101" pitchFamily="2" charset="-122"/>
                <a:ea typeface="华文细黑" panose="02010600040101010101" pitchFamily="2" charset="-122"/>
              </a:rPr>
              <a:t>个月内可查出恶性肿瘤</a:t>
            </a:r>
            <a:endParaRPr lang="en-US" altLang="zh-CN" b="1" dirty="0" smtClean="0">
              <a:solidFill>
                <a:srgbClr val="002060"/>
              </a:solidFill>
              <a:latin typeface="华文细黑" panose="02010600040101010101" pitchFamily="2" charset="-122"/>
              <a:ea typeface="华文细黑" panose="02010600040101010101" pitchFamily="2" charset="-122"/>
            </a:endParaRPr>
          </a:p>
          <a:p>
            <a:pPr marL="358775" indent="-358775">
              <a:spcBef>
                <a:spcPts val="1200"/>
              </a:spcBef>
              <a:buClr>
                <a:srgbClr val="002060"/>
              </a:buClr>
              <a:buFont typeface="Wingdings" panose="05000000000000000000" pitchFamily="2" charset="2"/>
              <a:buChar char="Ø"/>
            </a:pPr>
            <a:endParaRPr lang="en-US" altLang="zh-CN" b="1" dirty="0">
              <a:latin typeface="华文细黑" panose="02010600040101010101" pitchFamily="2" charset="-122"/>
              <a:ea typeface="华文细黑" panose="02010600040101010101" pitchFamily="2" charset="-122"/>
            </a:endParaRPr>
          </a:p>
        </p:txBody>
      </p:sp>
      <p:sp>
        <p:nvSpPr>
          <p:cNvPr id="48137" name="文本框 2">
            <a:extLst>
              <a:ext uri="{FF2B5EF4-FFF2-40B4-BE49-F238E27FC236}">
                <a16:creationId xmlns:a16="http://schemas.microsoft.com/office/drawing/2014/main" xmlns="" id="{3EAD153E-B71F-4944-B0A2-46F95A73012E}"/>
              </a:ext>
            </a:extLst>
          </p:cNvPr>
          <p:cNvSpPr txBox="1">
            <a:spLocks noChangeArrowheads="1"/>
          </p:cNvSpPr>
          <p:nvPr/>
        </p:nvSpPr>
        <p:spPr bwMode="auto">
          <a:xfrm>
            <a:off x="609601" y="3948115"/>
            <a:ext cx="10098505" cy="480131"/>
          </a:xfrm>
          <a:prstGeom prst="rect">
            <a:avLst/>
          </a:prstGeom>
          <a:noFill/>
          <a:ln w="25400">
            <a:solidFill>
              <a:srgbClr val="C00000"/>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52425" indent="-352425">
              <a:lnSpc>
                <a:spcPct val="90000"/>
              </a:lnSpc>
              <a:spcBef>
                <a:spcPts val="1200"/>
              </a:spcBef>
              <a:buClr>
                <a:srgbClr val="C00000"/>
              </a:buClr>
              <a:buFont typeface="Wingdings" panose="05000000000000000000" pitchFamily="2" charset="2"/>
              <a:buChar char="n"/>
            </a:pPr>
            <a:r>
              <a:rPr lang="zh-CN" altLang="en-US" sz="2800" b="1" dirty="0" smtClean="0">
                <a:solidFill>
                  <a:srgbClr val="002060"/>
                </a:solidFill>
                <a:latin typeface="微软雅黑" panose="020B0503020204020204" pitchFamily="34" charset="-122"/>
                <a:ea typeface="微软雅黑" panose="020B0503020204020204" pitchFamily="34" charset="-122"/>
              </a:rPr>
              <a:t>部分</a:t>
            </a:r>
            <a:r>
              <a:rPr lang="zh-CN" altLang="en-US" sz="2800" b="1" dirty="0">
                <a:solidFill>
                  <a:srgbClr val="002060"/>
                </a:solidFill>
                <a:latin typeface="微软雅黑" panose="020B0503020204020204" pitchFamily="34" charset="-122"/>
                <a:ea typeface="微软雅黑" panose="020B0503020204020204" pitchFamily="34" charset="-122"/>
              </a:rPr>
              <a:t>肿瘤相关性膜性肾病的发病机制可能与</a:t>
            </a:r>
            <a:r>
              <a:rPr lang="en-US" altLang="zh-CN" sz="28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THSD7A</a:t>
            </a:r>
            <a:r>
              <a:rPr lang="zh-CN" altLang="en-US" sz="2800" b="1" dirty="0">
                <a:solidFill>
                  <a:srgbClr val="002060"/>
                </a:solidFill>
                <a:latin typeface="微软雅黑" panose="020B0503020204020204" pitchFamily="34" charset="-122"/>
                <a:ea typeface="微软雅黑" panose="020B0503020204020204" pitchFamily="34" charset="-122"/>
              </a:rPr>
              <a:t>有关</a:t>
            </a:r>
          </a:p>
        </p:txBody>
      </p:sp>
      <p:sp>
        <p:nvSpPr>
          <p:cNvPr id="13" name="Rectangle 2">
            <a:extLst>
              <a:ext uri="{FF2B5EF4-FFF2-40B4-BE49-F238E27FC236}">
                <a16:creationId xmlns:a16="http://schemas.microsoft.com/office/drawing/2014/main" xmlns="" id="{8A98FF5F-B024-4ACB-ADEC-FE0BEAAF7028}"/>
              </a:ext>
            </a:extLst>
          </p:cNvPr>
          <p:cNvSpPr>
            <a:spLocks noGrp="1"/>
          </p:cNvSpPr>
          <p:nvPr>
            <p:ph type="title"/>
          </p:nvPr>
        </p:nvSpPr>
        <p:spPr>
          <a:xfrm>
            <a:off x="1774825" y="119854"/>
            <a:ext cx="8578851" cy="868540"/>
          </a:xfrm>
        </p:spPr>
        <p:txBody>
          <a:bodyPr>
            <a:normAutofit/>
          </a:bodyPr>
          <a:lstStyle/>
          <a:p>
            <a:pPr algn="ctr" eaLnBrk="1" hangingPunct="1"/>
            <a:r>
              <a:rPr lang="en-US" altLang="zh-CN" sz="36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THSD7A</a:t>
            </a:r>
            <a:r>
              <a:rPr lang="zh-CN" altLang="en-US" sz="3600" b="1" dirty="0">
                <a:solidFill>
                  <a:srgbClr val="002060"/>
                </a:solidFill>
                <a:latin typeface="微软雅黑" panose="020B0503020204020204" pitchFamily="34" charset="-122"/>
                <a:ea typeface="微软雅黑" panose="020B0503020204020204" pitchFamily="34" charset="-122"/>
              </a:rPr>
              <a:t>的一些新认识</a:t>
            </a:r>
            <a:endParaRPr lang="zh-CN" altLang="en-US" sz="3600" dirty="0">
              <a:solidFill>
                <a:srgbClr val="002060"/>
              </a:solidFill>
            </a:endParaRPr>
          </a:p>
        </p:txBody>
      </p:sp>
    </p:spTree>
    <p:extLst>
      <p:ext uri="{BB962C8B-B14F-4D97-AF65-F5344CB8AC3E}">
        <p14:creationId xmlns:p14="http://schemas.microsoft.com/office/powerpoint/2010/main" xmlns="" val="3191265725"/>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09740" y="3074962"/>
            <a:ext cx="4172520" cy="708075"/>
            <a:chOff x="2322272" y="0"/>
            <a:chExt cx="4172520" cy="708075"/>
          </a:xfrm>
        </p:grpSpPr>
        <p:sp>
          <p:nvSpPr>
            <p:cNvPr id="3" name="五边形 2"/>
            <p:cNvSpPr/>
            <p:nvPr/>
          </p:nvSpPr>
          <p:spPr>
            <a:xfrm rot="10800000">
              <a:off x="2322272" y="0"/>
              <a:ext cx="4172520" cy="708075"/>
            </a:xfrm>
            <a:prstGeom prst="homePlate">
              <a:avLst/>
            </a:prstGeom>
            <a:solidFill>
              <a:schemeClr val="bg2">
                <a:lumMod val="9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五边形 4"/>
            <p:cNvSpPr/>
            <p:nvPr/>
          </p:nvSpPr>
          <p:spPr>
            <a:xfrm rot="21600000">
              <a:off x="2499293" y="0"/>
              <a:ext cx="3995499" cy="7080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2241" tIns="114300" rIns="213360" bIns="114300" numCol="1" spcCol="1270" anchor="ctr" anchorCtr="0">
              <a:noAutofit/>
            </a:bodyPr>
            <a:lstStyle/>
            <a:p>
              <a:pPr lvl="0" algn="ctr" defTabSz="1333500">
                <a:lnSpc>
                  <a:spcPct val="90000"/>
                </a:lnSpc>
                <a:spcBef>
                  <a:spcPct val="0"/>
                </a:spcBef>
                <a:spcAft>
                  <a:spcPct val="35000"/>
                </a:spcAft>
              </a:pPr>
              <a:r>
                <a:rPr lang="zh-CN" altLang="en-US" sz="3000" b="1" kern="1200" dirty="0" smtClean="0">
                  <a:solidFill>
                    <a:srgbClr val="002060"/>
                  </a:solidFill>
                </a:rPr>
                <a:t>治疗</a:t>
              </a:r>
              <a:endParaRPr lang="zh-CN" altLang="en-US" sz="3000" b="1" kern="1200" dirty="0">
                <a:solidFill>
                  <a:srgbClr val="002060"/>
                </a:solidFill>
              </a:endParaRPr>
            </a:p>
          </p:txBody>
        </p:sp>
      </p:grpSp>
      <p:sp>
        <p:nvSpPr>
          <p:cNvPr id="5" name="椭圆 4"/>
          <p:cNvSpPr/>
          <p:nvPr/>
        </p:nvSpPr>
        <p:spPr>
          <a:xfrm>
            <a:off x="3836962" y="3065437"/>
            <a:ext cx="708075" cy="708075"/>
          </a:xfrm>
          <a:prstGeom prst="ellipse">
            <a:avLst/>
          </a:prstGeom>
          <a:solidFill>
            <a:srgbClr val="CBA2D6"/>
          </a:solid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zh-CN" altLang="en-US" sz="4000" b="1" dirty="0" smtClean="0">
                <a:solidFill>
                  <a:srgbClr val="002060"/>
                </a:solidFill>
                <a:ea typeface="黑体" pitchFamily="2" charset="-122"/>
              </a:rPr>
              <a:t>膜性肾病治疗</a:t>
            </a:r>
          </a:p>
        </p:txBody>
      </p:sp>
      <p:sp>
        <p:nvSpPr>
          <p:cNvPr id="26627" name="AutoShape 5"/>
          <p:cNvSpPr>
            <a:spLocks noChangeArrowheads="1"/>
          </p:cNvSpPr>
          <p:nvPr/>
        </p:nvSpPr>
        <p:spPr bwMode="auto">
          <a:xfrm>
            <a:off x="2381251" y="1663701"/>
            <a:ext cx="7715249" cy="473075"/>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chemeClr val="bg2"/>
            </a:solidFill>
            <a:round/>
            <a:headEnd/>
            <a:tailEnd/>
          </a:ln>
        </p:spPr>
        <p:txBody>
          <a:bodyPr wrap="none" anchor="ctr"/>
          <a:lstStyle/>
          <a:p>
            <a:pPr algn="l"/>
            <a:endParaRPr lang="zh-CN" altLang="en-US" sz="1800" b="0">
              <a:solidFill>
                <a:srgbClr val="800000"/>
              </a:solidFill>
              <a:latin typeface="Calibri" pitchFamily="34" charset="0"/>
              <a:ea typeface="宋体" pitchFamily="2" charset="-122"/>
            </a:endParaRPr>
          </a:p>
        </p:txBody>
      </p:sp>
      <p:grpSp>
        <p:nvGrpSpPr>
          <p:cNvPr id="2" name="Group 4"/>
          <p:cNvGrpSpPr>
            <a:grpSpLocks/>
          </p:cNvGrpSpPr>
          <p:nvPr/>
        </p:nvGrpSpPr>
        <p:grpSpPr bwMode="auto">
          <a:xfrm>
            <a:off x="2667000" y="1571626"/>
            <a:ext cx="880533" cy="657225"/>
            <a:chOff x="0" y="0"/>
            <a:chExt cx="660400" cy="657225"/>
          </a:xfrm>
        </p:grpSpPr>
        <p:grpSp>
          <p:nvGrpSpPr>
            <p:cNvPr id="3" name="Group 5"/>
            <p:cNvGrpSpPr>
              <a:grpSpLocks/>
            </p:cNvGrpSpPr>
            <p:nvPr/>
          </p:nvGrpSpPr>
          <p:grpSpPr bwMode="auto">
            <a:xfrm>
              <a:off x="0" y="0"/>
              <a:ext cx="660400" cy="657225"/>
              <a:chOff x="0" y="0"/>
              <a:chExt cx="416" cy="414"/>
            </a:xfrm>
          </p:grpSpPr>
          <p:sp>
            <p:nvSpPr>
              <p:cNvPr id="26659" name="Oval 35"/>
              <p:cNvSpPr>
                <a:spLocks noChangeArrowheads="1"/>
              </p:cNvSpPr>
              <p:nvPr/>
            </p:nvSpPr>
            <p:spPr bwMode="auto">
              <a:xfrm>
                <a:off x="0" y="2"/>
                <a:ext cx="416" cy="412"/>
              </a:xfrm>
              <a:prstGeom prst="ellipse">
                <a:avLst/>
              </a:prstGeom>
              <a:solidFill>
                <a:schemeClr val="accent1"/>
              </a:solidFill>
              <a:ln w="28575">
                <a:solidFill>
                  <a:srgbClr val="F8F8F8">
                    <a:alpha val="63921"/>
                  </a:srgbClr>
                </a:solidFill>
                <a:round/>
                <a:headEnd/>
                <a:tailEnd/>
              </a:ln>
            </p:spPr>
            <p:txBody>
              <a:bodyPr wrap="none" anchor="ctr"/>
              <a:lstStyle/>
              <a:p>
                <a:pPr algn="l"/>
                <a:endParaRPr lang="zh-CN" altLang="en-US" sz="1800" b="0">
                  <a:solidFill>
                    <a:schemeClr val="tx1"/>
                  </a:solidFill>
                  <a:latin typeface="Calibri" pitchFamily="34" charset="0"/>
                  <a:ea typeface="宋体" pitchFamily="2" charset="-122"/>
                </a:endParaRPr>
              </a:p>
            </p:txBody>
          </p:sp>
          <p:pic>
            <p:nvPicPr>
              <p:cNvPr id="26660" name="Picture 36" descr="cir_lighteffect0"/>
              <p:cNvPicPr>
                <a:picLocks noChangeAspect="1" noChangeArrowheads="1"/>
              </p:cNvPicPr>
              <p:nvPr/>
            </p:nvPicPr>
            <p:blipFill>
              <a:blip r:embed="rId2" cstate="print">
                <a:lum bright="18000" contrast="-12000"/>
              </a:blip>
              <a:srcRect/>
              <a:stretch>
                <a:fillRect/>
              </a:stretch>
            </p:blipFill>
            <p:spPr bwMode="auto">
              <a:xfrm>
                <a:off x="35" y="0"/>
                <a:ext cx="344" cy="344"/>
              </a:xfrm>
              <a:prstGeom prst="rect">
                <a:avLst/>
              </a:prstGeom>
              <a:noFill/>
              <a:ln w="9525">
                <a:noFill/>
                <a:miter lim="800000"/>
                <a:headEnd/>
                <a:tailEnd/>
              </a:ln>
            </p:spPr>
          </p:pic>
        </p:grpSp>
        <p:sp>
          <p:nvSpPr>
            <p:cNvPr id="26658" name="Text Box 40"/>
            <p:cNvSpPr txBox="1">
              <a:spLocks noChangeArrowheads="1"/>
            </p:cNvSpPr>
            <p:nvPr/>
          </p:nvSpPr>
          <p:spPr bwMode="auto">
            <a:xfrm>
              <a:off x="49213" y="98425"/>
              <a:ext cx="571500" cy="457200"/>
            </a:xfrm>
            <a:prstGeom prst="rect">
              <a:avLst/>
            </a:prstGeom>
            <a:noFill/>
            <a:ln w="9525">
              <a:noFill/>
              <a:miter lim="800000"/>
              <a:headEnd/>
              <a:tailEnd/>
            </a:ln>
          </p:spPr>
          <p:txBody>
            <a:bodyPr>
              <a:spAutoFit/>
            </a:bodyPr>
            <a:lstStyle/>
            <a:p>
              <a:pPr>
                <a:spcBef>
                  <a:spcPct val="50000"/>
                </a:spcBef>
              </a:pPr>
              <a:r>
                <a:rPr lang="en-US" altLang="zh-CN" sz="2400" dirty="0" smtClean="0">
                  <a:solidFill>
                    <a:srgbClr val="FFFFFF"/>
                  </a:solidFill>
                  <a:ea typeface="宋体" pitchFamily="2" charset="-122"/>
                  <a:cs typeface="Arial" charset="0"/>
                </a:rPr>
                <a:t>  </a:t>
              </a:r>
              <a:r>
                <a:rPr lang="en-US" altLang="zh-CN" sz="2400" b="1" dirty="0" smtClean="0">
                  <a:solidFill>
                    <a:srgbClr val="FFFFFF"/>
                  </a:solidFill>
                  <a:ea typeface="宋体" pitchFamily="2" charset="-122"/>
                  <a:cs typeface="Arial" charset="0"/>
                </a:rPr>
                <a:t>1</a:t>
              </a:r>
              <a:endParaRPr lang="en-US" altLang="zh-CN" sz="2400" b="1" dirty="0">
                <a:solidFill>
                  <a:srgbClr val="FFFFFF"/>
                </a:solidFill>
                <a:ea typeface="宋体" pitchFamily="2" charset="-122"/>
                <a:cs typeface="Arial" charset="0"/>
              </a:endParaRPr>
            </a:p>
          </p:txBody>
        </p:sp>
      </p:grpSp>
      <p:sp>
        <p:nvSpPr>
          <p:cNvPr id="26629" name="TextBox 31"/>
          <p:cNvSpPr txBox="1">
            <a:spLocks noChangeArrowheads="1"/>
          </p:cNvSpPr>
          <p:nvPr/>
        </p:nvSpPr>
        <p:spPr bwMode="auto">
          <a:xfrm>
            <a:off x="3619500" y="1676400"/>
            <a:ext cx="6191251" cy="457200"/>
          </a:xfrm>
          <a:prstGeom prst="rect">
            <a:avLst/>
          </a:prstGeom>
          <a:noFill/>
          <a:ln w="9525">
            <a:noFill/>
            <a:miter lim="800000"/>
            <a:headEnd/>
            <a:tailEnd/>
          </a:ln>
        </p:spPr>
        <p:txBody>
          <a:bodyPr>
            <a:spAutoFit/>
          </a:bodyPr>
          <a:lstStyle/>
          <a:p>
            <a:pPr algn="l"/>
            <a:r>
              <a:rPr lang="zh-CN" altLang="en-US" sz="2400" b="1" dirty="0">
                <a:solidFill>
                  <a:srgbClr val="002060"/>
                </a:solidFill>
                <a:latin typeface="楷体_GB2312" pitchFamily="49" charset="-122"/>
                <a:ea typeface="楷体_GB2312" pitchFamily="49" charset="-122"/>
              </a:rPr>
              <a:t>血管紧张素酶抑制剂</a:t>
            </a:r>
            <a:r>
              <a:rPr lang="en-US" altLang="zh-CN" sz="2400" b="1" dirty="0">
                <a:solidFill>
                  <a:srgbClr val="002060"/>
                </a:solidFill>
                <a:latin typeface="楷体_GB2312" pitchFamily="49" charset="-122"/>
                <a:ea typeface="楷体_GB2312" pitchFamily="49" charset="-122"/>
              </a:rPr>
              <a:t>ACEI</a:t>
            </a:r>
          </a:p>
        </p:txBody>
      </p:sp>
      <p:sp>
        <p:nvSpPr>
          <p:cNvPr id="26630" name="AutoShape 5"/>
          <p:cNvSpPr>
            <a:spLocks noChangeArrowheads="1"/>
          </p:cNvSpPr>
          <p:nvPr/>
        </p:nvSpPr>
        <p:spPr bwMode="auto">
          <a:xfrm>
            <a:off x="2381251" y="2509838"/>
            <a:ext cx="7715249" cy="474662"/>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chemeClr val="bg2"/>
            </a:solidFill>
            <a:round/>
            <a:headEnd/>
            <a:tailEnd/>
          </a:ln>
        </p:spPr>
        <p:txBody>
          <a:bodyPr wrap="none" anchor="ctr"/>
          <a:lstStyle/>
          <a:p>
            <a:pPr algn="l"/>
            <a:endParaRPr lang="zh-CN" altLang="en-US" sz="1800" b="0">
              <a:solidFill>
                <a:schemeClr val="tx1"/>
              </a:solidFill>
              <a:latin typeface="Calibri" pitchFamily="34" charset="0"/>
              <a:ea typeface="宋体" pitchFamily="2" charset="-122"/>
            </a:endParaRPr>
          </a:p>
        </p:txBody>
      </p:sp>
      <p:grpSp>
        <p:nvGrpSpPr>
          <p:cNvPr id="4" name="Group 11"/>
          <p:cNvGrpSpPr>
            <a:grpSpLocks/>
          </p:cNvGrpSpPr>
          <p:nvPr/>
        </p:nvGrpSpPr>
        <p:grpSpPr bwMode="auto">
          <a:xfrm>
            <a:off x="2667000" y="2419351"/>
            <a:ext cx="880533" cy="657225"/>
            <a:chOff x="0" y="0"/>
            <a:chExt cx="660400" cy="657225"/>
          </a:xfrm>
        </p:grpSpPr>
        <p:grpSp>
          <p:nvGrpSpPr>
            <p:cNvPr id="5" name="Group 12"/>
            <p:cNvGrpSpPr>
              <a:grpSpLocks/>
            </p:cNvGrpSpPr>
            <p:nvPr/>
          </p:nvGrpSpPr>
          <p:grpSpPr bwMode="auto">
            <a:xfrm>
              <a:off x="0" y="0"/>
              <a:ext cx="660400" cy="657225"/>
              <a:chOff x="0" y="0"/>
              <a:chExt cx="416" cy="414"/>
            </a:xfrm>
          </p:grpSpPr>
          <p:sp>
            <p:nvSpPr>
              <p:cNvPr id="26655" name="Oval 35"/>
              <p:cNvSpPr>
                <a:spLocks noChangeArrowheads="1"/>
              </p:cNvSpPr>
              <p:nvPr/>
            </p:nvSpPr>
            <p:spPr bwMode="auto">
              <a:xfrm>
                <a:off x="0" y="2"/>
                <a:ext cx="416" cy="412"/>
              </a:xfrm>
              <a:prstGeom prst="ellipse">
                <a:avLst/>
              </a:prstGeom>
              <a:solidFill>
                <a:schemeClr val="accent2"/>
              </a:solidFill>
              <a:ln w="28575">
                <a:solidFill>
                  <a:srgbClr val="F8F8F8">
                    <a:alpha val="63921"/>
                  </a:srgbClr>
                </a:solidFill>
                <a:round/>
                <a:headEnd/>
                <a:tailEnd/>
              </a:ln>
            </p:spPr>
            <p:txBody>
              <a:bodyPr wrap="none" anchor="ctr"/>
              <a:lstStyle/>
              <a:p>
                <a:pPr algn="l"/>
                <a:endParaRPr lang="zh-CN" altLang="en-US" sz="1800" b="0">
                  <a:solidFill>
                    <a:schemeClr val="tx1"/>
                  </a:solidFill>
                  <a:latin typeface="Calibri" pitchFamily="34" charset="0"/>
                  <a:ea typeface="宋体" pitchFamily="2" charset="-122"/>
                </a:endParaRPr>
              </a:p>
            </p:txBody>
          </p:sp>
          <p:pic>
            <p:nvPicPr>
              <p:cNvPr id="26656" name="Picture 36" descr="cir_lighteffect0"/>
              <p:cNvPicPr>
                <a:picLocks noChangeAspect="1" noChangeArrowheads="1"/>
              </p:cNvPicPr>
              <p:nvPr/>
            </p:nvPicPr>
            <p:blipFill>
              <a:blip r:embed="rId2" cstate="print">
                <a:lum bright="18000" contrast="-12000"/>
              </a:blip>
              <a:srcRect/>
              <a:stretch>
                <a:fillRect/>
              </a:stretch>
            </p:blipFill>
            <p:spPr bwMode="auto">
              <a:xfrm>
                <a:off x="35" y="0"/>
                <a:ext cx="344" cy="344"/>
              </a:xfrm>
              <a:prstGeom prst="rect">
                <a:avLst/>
              </a:prstGeom>
              <a:noFill/>
              <a:ln w="9525">
                <a:noFill/>
                <a:miter lim="800000"/>
                <a:headEnd/>
                <a:tailEnd/>
              </a:ln>
            </p:spPr>
          </p:pic>
        </p:grpSp>
        <p:sp>
          <p:nvSpPr>
            <p:cNvPr id="26654" name="Text Box 40"/>
            <p:cNvSpPr txBox="1">
              <a:spLocks noChangeArrowheads="1"/>
            </p:cNvSpPr>
            <p:nvPr/>
          </p:nvSpPr>
          <p:spPr bwMode="auto">
            <a:xfrm>
              <a:off x="49213" y="98425"/>
              <a:ext cx="571500" cy="457200"/>
            </a:xfrm>
            <a:prstGeom prst="rect">
              <a:avLst/>
            </a:prstGeom>
            <a:noFill/>
            <a:ln w="9525">
              <a:noFill/>
              <a:miter lim="800000"/>
              <a:headEnd/>
              <a:tailEnd/>
            </a:ln>
          </p:spPr>
          <p:txBody>
            <a:bodyPr>
              <a:spAutoFit/>
            </a:bodyPr>
            <a:lstStyle/>
            <a:p>
              <a:pPr>
                <a:spcBef>
                  <a:spcPct val="50000"/>
                </a:spcBef>
              </a:pPr>
              <a:r>
                <a:rPr lang="en-US" altLang="zh-CN" sz="2400" dirty="0" smtClean="0">
                  <a:solidFill>
                    <a:srgbClr val="FFFFFF"/>
                  </a:solidFill>
                  <a:ea typeface="宋体" pitchFamily="2" charset="-122"/>
                  <a:cs typeface="Arial" charset="0"/>
                </a:rPr>
                <a:t>  </a:t>
              </a:r>
              <a:r>
                <a:rPr lang="en-US" altLang="zh-CN" sz="2400" b="1" dirty="0" smtClean="0">
                  <a:solidFill>
                    <a:srgbClr val="FFFFFF"/>
                  </a:solidFill>
                  <a:ea typeface="宋体" pitchFamily="2" charset="-122"/>
                  <a:cs typeface="Arial" charset="0"/>
                </a:rPr>
                <a:t>2</a:t>
              </a:r>
              <a:endParaRPr lang="en-US" altLang="zh-CN" sz="2400" b="1" dirty="0">
                <a:solidFill>
                  <a:srgbClr val="FFFFFF"/>
                </a:solidFill>
                <a:ea typeface="宋体" pitchFamily="2" charset="-122"/>
                <a:cs typeface="Arial" charset="0"/>
              </a:endParaRPr>
            </a:p>
          </p:txBody>
        </p:sp>
      </p:grpSp>
      <p:sp>
        <p:nvSpPr>
          <p:cNvPr id="26632" name="TextBox 39"/>
          <p:cNvSpPr txBox="1">
            <a:spLocks noChangeArrowheads="1"/>
          </p:cNvSpPr>
          <p:nvPr/>
        </p:nvSpPr>
        <p:spPr bwMode="auto">
          <a:xfrm>
            <a:off x="3619500" y="2514600"/>
            <a:ext cx="6191251" cy="457200"/>
          </a:xfrm>
          <a:prstGeom prst="rect">
            <a:avLst/>
          </a:prstGeom>
          <a:noFill/>
          <a:ln w="9525">
            <a:noFill/>
            <a:miter lim="800000"/>
            <a:headEnd/>
            <a:tailEnd/>
          </a:ln>
        </p:spPr>
        <p:txBody>
          <a:bodyPr>
            <a:spAutoFit/>
          </a:bodyPr>
          <a:lstStyle/>
          <a:p>
            <a:pPr algn="l"/>
            <a:r>
              <a:rPr lang="zh-CN" altLang="en-US" sz="2400" b="1" dirty="0">
                <a:solidFill>
                  <a:srgbClr val="002060"/>
                </a:solidFill>
                <a:latin typeface="楷体_GB2312" pitchFamily="49" charset="-122"/>
                <a:ea typeface="楷体_GB2312" pitchFamily="49" charset="-122"/>
              </a:rPr>
              <a:t>血管紧张素</a:t>
            </a:r>
            <a:r>
              <a:rPr lang="en-US" altLang="zh-CN" sz="2400" b="1" dirty="0">
                <a:solidFill>
                  <a:srgbClr val="002060"/>
                </a:solidFill>
                <a:latin typeface="楷体_GB2312" pitchFamily="49" charset="-122"/>
                <a:ea typeface="楷体_GB2312" pitchFamily="49" charset="-122"/>
              </a:rPr>
              <a:t>Ⅱ</a:t>
            </a:r>
            <a:r>
              <a:rPr lang="zh-CN" altLang="en-US" sz="2400" b="1" dirty="0">
                <a:solidFill>
                  <a:srgbClr val="002060"/>
                </a:solidFill>
                <a:latin typeface="楷体_GB2312" pitchFamily="49" charset="-122"/>
                <a:ea typeface="楷体_GB2312" pitchFamily="49" charset="-122"/>
              </a:rPr>
              <a:t>受体拮抗剂</a:t>
            </a:r>
            <a:r>
              <a:rPr lang="en-US" altLang="zh-CN" sz="2400" b="1" dirty="0">
                <a:solidFill>
                  <a:srgbClr val="002060"/>
                </a:solidFill>
                <a:latin typeface="楷体_GB2312" pitchFamily="49" charset="-122"/>
                <a:ea typeface="楷体_GB2312" pitchFamily="49" charset="-122"/>
              </a:rPr>
              <a:t>ARB</a:t>
            </a:r>
          </a:p>
        </p:txBody>
      </p:sp>
      <p:sp>
        <p:nvSpPr>
          <p:cNvPr id="26633" name="AutoShape 5"/>
          <p:cNvSpPr>
            <a:spLocks noChangeArrowheads="1"/>
          </p:cNvSpPr>
          <p:nvPr/>
        </p:nvSpPr>
        <p:spPr bwMode="auto">
          <a:xfrm>
            <a:off x="2381251" y="3357563"/>
            <a:ext cx="7715249" cy="474662"/>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chemeClr val="bg2"/>
            </a:solidFill>
            <a:round/>
            <a:headEnd/>
            <a:tailEnd/>
          </a:ln>
        </p:spPr>
        <p:txBody>
          <a:bodyPr wrap="none" anchor="ctr"/>
          <a:lstStyle/>
          <a:p>
            <a:pPr algn="l"/>
            <a:endParaRPr lang="zh-CN" altLang="en-US" sz="1800" b="0">
              <a:solidFill>
                <a:schemeClr val="tx1"/>
              </a:solidFill>
              <a:latin typeface="Calibri" pitchFamily="34" charset="0"/>
              <a:ea typeface="宋体" pitchFamily="2" charset="-122"/>
            </a:endParaRPr>
          </a:p>
        </p:txBody>
      </p:sp>
      <p:grpSp>
        <p:nvGrpSpPr>
          <p:cNvPr id="6" name="Group 18"/>
          <p:cNvGrpSpPr>
            <a:grpSpLocks/>
          </p:cNvGrpSpPr>
          <p:nvPr/>
        </p:nvGrpSpPr>
        <p:grpSpPr bwMode="auto">
          <a:xfrm>
            <a:off x="2667000" y="3265489"/>
            <a:ext cx="880533" cy="657225"/>
            <a:chOff x="0" y="0"/>
            <a:chExt cx="660400" cy="657225"/>
          </a:xfrm>
        </p:grpSpPr>
        <p:grpSp>
          <p:nvGrpSpPr>
            <p:cNvPr id="7" name="Group 19"/>
            <p:cNvGrpSpPr>
              <a:grpSpLocks/>
            </p:cNvGrpSpPr>
            <p:nvPr/>
          </p:nvGrpSpPr>
          <p:grpSpPr bwMode="auto">
            <a:xfrm>
              <a:off x="0" y="0"/>
              <a:ext cx="660400" cy="657225"/>
              <a:chOff x="0" y="0"/>
              <a:chExt cx="416" cy="414"/>
            </a:xfrm>
          </p:grpSpPr>
          <p:sp>
            <p:nvSpPr>
              <p:cNvPr id="26651" name="Oval 35"/>
              <p:cNvSpPr>
                <a:spLocks noChangeArrowheads="1"/>
              </p:cNvSpPr>
              <p:nvPr/>
            </p:nvSpPr>
            <p:spPr bwMode="auto">
              <a:xfrm>
                <a:off x="0" y="2"/>
                <a:ext cx="416" cy="412"/>
              </a:xfrm>
              <a:prstGeom prst="ellipse">
                <a:avLst/>
              </a:prstGeom>
              <a:solidFill>
                <a:schemeClr val="hlink"/>
              </a:solidFill>
              <a:ln w="28575">
                <a:solidFill>
                  <a:srgbClr val="F8F8F8">
                    <a:alpha val="63921"/>
                  </a:srgbClr>
                </a:solidFill>
                <a:round/>
                <a:headEnd/>
                <a:tailEnd/>
              </a:ln>
            </p:spPr>
            <p:txBody>
              <a:bodyPr wrap="none" anchor="ctr"/>
              <a:lstStyle/>
              <a:p>
                <a:pPr algn="l"/>
                <a:endParaRPr lang="zh-CN" altLang="en-US" sz="1800" b="0">
                  <a:solidFill>
                    <a:schemeClr val="tx1"/>
                  </a:solidFill>
                  <a:latin typeface="Calibri" pitchFamily="34" charset="0"/>
                  <a:ea typeface="宋体" pitchFamily="2" charset="-122"/>
                </a:endParaRPr>
              </a:p>
            </p:txBody>
          </p:sp>
          <p:pic>
            <p:nvPicPr>
              <p:cNvPr id="26652" name="Picture 36" descr="cir_lighteffect0"/>
              <p:cNvPicPr>
                <a:picLocks noChangeAspect="1" noChangeArrowheads="1"/>
              </p:cNvPicPr>
              <p:nvPr/>
            </p:nvPicPr>
            <p:blipFill>
              <a:blip r:embed="rId2" cstate="print">
                <a:lum bright="18000" contrast="-12000"/>
              </a:blip>
              <a:srcRect/>
              <a:stretch>
                <a:fillRect/>
              </a:stretch>
            </p:blipFill>
            <p:spPr bwMode="auto">
              <a:xfrm>
                <a:off x="35" y="0"/>
                <a:ext cx="344" cy="344"/>
              </a:xfrm>
              <a:prstGeom prst="rect">
                <a:avLst/>
              </a:prstGeom>
              <a:noFill/>
              <a:ln w="9525">
                <a:noFill/>
                <a:miter lim="800000"/>
                <a:headEnd/>
                <a:tailEnd/>
              </a:ln>
            </p:spPr>
          </p:pic>
        </p:grpSp>
        <p:sp>
          <p:nvSpPr>
            <p:cNvPr id="26650" name="Text Box 40"/>
            <p:cNvSpPr txBox="1">
              <a:spLocks noChangeArrowheads="1"/>
            </p:cNvSpPr>
            <p:nvPr/>
          </p:nvSpPr>
          <p:spPr bwMode="auto">
            <a:xfrm>
              <a:off x="49213" y="98425"/>
              <a:ext cx="571500" cy="457200"/>
            </a:xfrm>
            <a:prstGeom prst="rect">
              <a:avLst/>
            </a:prstGeom>
            <a:noFill/>
            <a:ln w="9525">
              <a:noFill/>
              <a:miter lim="800000"/>
              <a:headEnd/>
              <a:tailEnd/>
            </a:ln>
          </p:spPr>
          <p:txBody>
            <a:bodyPr>
              <a:spAutoFit/>
            </a:bodyPr>
            <a:lstStyle/>
            <a:p>
              <a:pPr>
                <a:spcBef>
                  <a:spcPct val="50000"/>
                </a:spcBef>
              </a:pPr>
              <a:r>
                <a:rPr lang="en-US" altLang="zh-CN" sz="2400" dirty="0" smtClean="0">
                  <a:solidFill>
                    <a:srgbClr val="FFFFFF"/>
                  </a:solidFill>
                  <a:ea typeface="宋体" pitchFamily="2" charset="-122"/>
                  <a:cs typeface="Arial" charset="0"/>
                </a:rPr>
                <a:t>  </a:t>
              </a:r>
              <a:r>
                <a:rPr lang="en-US" altLang="zh-CN" sz="2400" b="1" dirty="0" smtClean="0">
                  <a:solidFill>
                    <a:srgbClr val="FFFFFF"/>
                  </a:solidFill>
                  <a:ea typeface="宋体" pitchFamily="2" charset="-122"/>
                  <a:cs typeface="Arial" charset="0"/>
                </a:rPr>
                <a:t>3</a:t>
              </a:r>
              <a:endParaRPr lang="en-US" altLang="zh-CN" sz="2400" b="1" dirty="0">
                <a:solidFill>
                  <a:srgbClr val="FFFFFF"/>
                </a:solidFill>
                <a:ea typeface="宋体" pitchFamily="2" charset="-122"/>
                <a:cs typeface="Arial" charset="0"/>
              </a:endParaRPr>
            </a:p>
          </p:txBody>
        </p:sp>
      </p:grpSp>
      <p:sp>
        <p:nvSpPr>
          <p:cNvPr id="26635" name="TextBox 46"/>
          <p:cNvSpPr txBox="1">
            <a:spLocks noChangeArrowheads="1"/>
          </p:cNvSpPr>
          <p:nvPr/>
        </p:nvSpPr>
        <p:spPr bwMode="auto">
          <a:xfrm>
            <a:off x="3619500" y="3352800"/>
            <a:ext cx="6191251" cy="457200"/>
          </a:xfrm>
          <a:prstGeom prst="rect">
            <a:avLst/>
          </a:prstGeom>
          <a:noFill/>
          <a:ln w="9525">
            <a:noFill/>
            <a:miter lim="800000"/>
            <a:headEnd/>
            <a:tailEnd/>
          </a:ln>
        </p:spPr>
        <p:txBody>
          <a:bodyPr>
            <a:spAutoFit/>
          </a:bodyPr>
          <a:lstStyle/>
          <a:p>
            <a:pPr algn="l"/>
            <a:r>
              <a:rPr lang="zh-CN" altLang="en-US" sz="2400" b="1" dirty="0">
                <a:solidFill>
                  <a:srgbClr val="002060"/>
                </a:solidFill>
                <a:latin typeface="楷体_GB2312" pitchFamily="49" charset="-122"/>
                <a:ea typeface="楷体_GB2312" pitchFamily="49" charset="-122"/>
              </a:rPr>
              <a:t>糖皮质激素</a:t>
            </a:r>
          </a:p>
        </p:txBody>
      </p:sp>
      <p:sp>
        <p:nvSpPr>
          <p:cNvPr id="26636" name="AutoShape 5"/>
          <p:cNvSpPr>
            <a:spLocks noChangeArrowheads="1"/>
          </p:cNvSpPr>
          <p:nvPr/>
        </p:nvSpPr>
        <p:spPr bwMode="auto">
          <a:xfrm>
            <a:off x="2381251" y="4205289"/>
            <a:ext cx="7715249" cy="473075"/>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chemeClr val="bg2"/>
            </a:solidFill>
            <a:round/>
            <a:headEnd/>
            <a:tailEnd/>
          </a:ln>
        </p:spPr>
        <p:txBody>
          <a:bodyPr wrap="none" anchor="ctr"/>
          <a:lstStyle/>
          <a:p>
            <a:pPr algn="l"/>
            <a:endParaRPr lang="zh-CN" altLang="en-US" sz="1800" b="0">
              <a:solidFill>
                <a:schemeClr val="tx1"/>
              </a:solidFill>
              <a:latin typeface="Calibri" pitchFamily="34" charset="0"/>
              <a:ea typeface="宋体" pitchFamily="2" charset="-122"/>
            </a:endParaRPr>
          </a:p>
        </p:txBody>
      </p:sp>
      <p:grpSp>
        <p:nvGrpSpPr>
          <p:cNvPr id="8" name="Group 25"/>
          <p:cNvGrpSpPr>
            <a:grpSpLocks/>
          </p:cNvGrpSpPr>
          <p:nvPr/>
        </p:nvGrpSpPr>
        <p:grpSpPr bwMode="auto">
          <a:xfrm>
            <a:off x="2667000" y="4113213"/>
            <a:ext cx="880533" cy="657225"/>
            <a:chOff x="0" y="0"/>
            <a:chExt cx="660400" cy="657225"/>
          </a:xfrm>
        </p:grpSpPr>
        <p:grpSp>
          <p:nvGrpSpPr>
            <p:cNvPr id="9" name="Group 26"/>
            <p:cNvGrpSpPr>
              <a:grpSpLocks/>
            </p:cNvGrpSpPr>
            <p:nvPr/>
          </p:nvGrpSpPr>
          <p:grpSpPr bwMode="auto">
            <a:xfrm>
              <a:off x="0" y="0"/>
              <a:ext cx="660400" cy="657225"/>
              <a:chOff x="0" y="0"/>
              <a:chExt cx="416" cy="414"/>
            </a:xfrm>
          </p:grpSpPr>
          <p:sp>
            <p:nvSpPr>
              <p:cNvPr id="26647" name="Oval 35"/>
              <p:cNvSpPr>
                <a:spLocks noChangeArrowheads="1"/>
              </p:cNvSpPr>
              <p:nvPr/>
            </p:nvSpPr>
            <p:spPr bwMode="auto">
              <a:xfrm>
                <a:off x="0" y="2"/>
                <a:ext cx="416" cy="412"/>
              </a:xfrm>
              <a:prstGeom prst="ellipse">
                <a:avLst/>
              </a:prstGeom>
              <a:solidFill>
                <a:schemeClr val="folHlink"/>
              </a:solidFill>
              <a:ln w="28575">
                <a:solidFill>
                  <a:srgbClr val="F8F8F8">
                    <a:alpha val="63921"/>
                  </a:srgbClr>
                </a:solidFill>
                <a:round/>
                <a:headEnd/>
                <a:tailEnd/>
              </a:ln>
            </p:spPr>
            <p:txBody>
              <a:bodyPr wrap="none" anchor="ctr"/>
              <a:lstStyle/>
              <a:p>
                <a:pPr algn="l"/>
                <a:endParaRPr lang="zh-CN" altLang="en-US" sz="1800" b="0">
                  <a:solidFill>
                    <a:schemeClr val="tx1"/>
                  </a:solidFill>
                  <a:latin typeface="Calibri" pitchFamily="34" charset="0"/>
                  <a:ea typeface="宋体" pitchFamily="2" charset="-122"/>
                </a:endParaRPr>
              </a:p>
            </p:txBody>
          </p:sp>
          <p:pic>
            <p:nvPicPr>
              <p:cNvPr id="26648" name="Picture 36" descr="cir_lighteffect0"/>
              <p:cNvPicPr>
                <a:picLocks noChangeAspect="1" noChangeArrowheads="1"/>
              </p:cNvPicPr>
              <p:nvPr/>
            </p:nvPicPr>
            <p:blipFill>
              <a:blip r:embed="rId2" cstate="print">
                <a:lum bright="18000" contrast="-12000"/>
              </a:blip>
              <a:srcRect/>
              <a:stretch>
                <a:fillRect/>
              </a:stretch>
            </p:blipFill>
            <p:spPr bwMode="auto">
              <a:xfrm>
                <a:off x="35" y="0"/>
                <a:ext cx="344" cy="344"/>
              </a:xfrm>
              <a:prstGeom prst="rect">
                <a:avLst/>
              </a:prstGeom>
              <a:noFill/>
              <a:ln w="9525">
                <a:noFill/>
                <a:miter lim="800000"/>
                <a:headEnd/>
                <a:tailEnd/>
              </a:ln>
            </p:spPr>
          </p:pic>
        </p:grpSp>
        <p:sp>
          <p:nvSpPr>
            <p:cNvPr id="26646" name="Text Box 40"/>
            <p:cNvSpPr txBox="1">
              <a:spLocks noChangeArrowheads="1"/>
            </p:cNvSpPr>
            <p:nvPr/>
          </p:nvSpPr>
          <p:spPr bwMode="auto">
            <a:xfrm>
              <a:off x="49213" y="98425"/>
              <a:ext cx="571500" cy="457200"/>
            </a:xfrm>
            <a:prstGeom prst="rect">
              <a:avLst/>
            </a:prstGeom>
            <a:noFill/>
            <a:ln w="9525">
              <a:noFill/>
              <a:miter lim="800000"/>
              <a:headEnd/>
              <a:tailEnd/>
            </a:ln>
          </p:spPr>
          <p:txBody>
            <a:bodyPr>
              <a:spAutoFit/>
            </a:bodyPr>
            <a:lstStyle/>
            <a:p>
              <a:pPr>
                <a:spcBef>
                  <a:spcPct val="50000"/>
                </a:spcBef>
              </a:pPr>
              <a:r>
                <a:rPr lang="en-US" altLang="zh-CN" sz="2400" dirty="0" smtClean="0">
                  <a:solidFill>
                    <a:srgbClr val="FFFFFF"/>
                  </a:solidFill>
                  <a:ea typeface="宋体" pitchFamily="2" charset="-122"/>
                  <a:cs typeface="Arial" charset="0"/>
                </a:rPr>
                <a:t>  </a:t>
              </a:r>
              <a:r>
                <a:rPr lang="en-US" altLang="zh-CN" sz="2400" b="1" dirty="0" smtClean="0">
                  <a:solidFill>
                    <a:srgbClr val="FFFFFF"/>
                  </a:solidFill>
                  <a:ea typeface="宋体" pitchFamily="2" charset="-122"/>
                  <a:cs typeface="Arial" charset="0"/>
                </a:rPr>
                <a:t>4</a:t>
              </a:r>
              <a:endParaRPr lang="en-US" altLang="zh-CN" sz="2400" b="1" dirty="0">
                <a:solidFill>
                  <a:srgbClr val="FFFFFF"/>
                </a:solidFill>
                <a:ea typeface="宋体" pitchFamily="2" charset="-122"/>
                <a:cs typeface="Arial" charset="0"/>
              </a:endParaRPr>
            </a:p>
          </p:txBody>
        </p:sp>
      </p:grpSp>
      <p:sp>
        <p:nvSpPr>
          <p:cNvPr id="26638" name="TextBox 53"/>
          <p:cNvSpPr txBox="1">
            <a:spLocks noChangeArrowheads="1"/>
          </p:cNvSpPr>
          <p:nvPr/>
        </p:nvSpPr>
        <p:spPr bwMode="auto">
          <a:xfrm>
            <a:off x="3619500" y="4191000"/>
            <a:ext cx="6191251" cy="457200"/>
          </a:xfrm>
          <a:prstGeom prst="rect">
            <a:avLst/>
          </a:prstGeom>
          <a:noFill/>
          <a:ln w="9525">
            <a:noFill/>
            <a:miter lim="800000"/>
            <a:headEnd/>
            <a:tailEnd/>
          </a:ln>
        </p:spPr>
        <p:txBody>
          <a:bodyPr>
            <a:spAutoFit/>
          </a:bodyPr>
          <a:lstStyle/>
          <a:p>
            <a:pPr algn="l"/>
            <a:r>
              <a:rPr lang="zh-CN" altLang="en-US" sz="2400" b="1" dirty="0">
                <a:solidFill>
                  <a:srgbClr val="002060"/>
                </a:solidFill>
                <a:ea typeface="楷体_GB2312" pitchFamily="49" charset="-122"/>
              </a:rPr>
              <a:t>免疫抑制剂</a:t>
            </a:r>
          </a:p>
        </p:txBody>
      </p:sp>
      <p:sp>
        <p:nvSpPr>
          <p:cNvPr id="26639" name="AutoShape 5"/>
          <p:cNvSpPr>
            <a:spLocks noChangeArrowheads="1"/>
          </p:cNvSpPr>
          <p:nvPr/>
        </p:nvSpPr>
        <p:spPr bwMode="auto">
          <a:xfrm>
            <a:off x="2381251" y="5051426"/>
            <a:ext cx="7715249" cy="474663"/>
          </a:xfrm>
          <a:prstGeom prst="roundRect">
            <a:avLst>
              <a:gd name="adj" fmla="val 50000"/>
            </a:avLst>
          </a:prstGeom>
          <a:gradFill rotWithShape="1">
            <a:gsLst>
              <a:gs pos="0">
                <a:srgbClr val="D2D2D2"/>
              </a:gs>
              <a:gs pos="50000">
                <a:srgbClr val="E2E2E2"/>
              </a:gs>
              <a:gs pos="100000">
                <a:srgbClr val="F0F0F0"/>
              </a:gs>
            </a:gsLst>
            <a:lin ang="5400000" scaled="1"/>
          </a:gradFill>
          <a:ln w="12700">
            <a:solidFill>
              <a:schemeClr val="bg2"/>
            </a:solidFill>
            <a:round/>
            <a:headEnd/>
            <a:tailEnd/>
          </a:ln>
        </p:spPr>
        <p:txBody>
          <a:bodyPr wrap="none" anchor="ctr"/>
          <a:lstStyle/>
          <a:p>
            <a:pPr algn="l"/>
            <a:r>
              <a:rPr lang="zh-CN" altLang="en-US" sz="2400" dirty="0">
                <a:solidFill>
                  <a:schemeClr val="tx1"/>
                </a:solidFill>
              </a:rPr>
              <a:t>           </a:t>
            </a:r>
            <a:r>
              <a:rPr lang="zh-CN" altLang="en-US" sz="2400" dirty="0" smtClean="0">
                <a:solidFill>
                  <a:schemeClr val="tx1"/>
                </a:solidFill>
              </a:rPr>
              <a:t>    </a:t>
            </a:r>
            <a:r>
              <a:rPr lang="zh-CN" altLang="en-US" sz="2400" b="1" dirty="0" smtClean="0">
                <a:solidFill>
                  <a:srgbClr val="002060"/>
                </a:solidFill>
                <a:ea typeface="楷体_GB2312" pitchFamily="49" charset="-122"/>
              </a:rPr>
              <a:t>对症</a:t>
            </a:r>
            <a:r>
              <a:rPr lang="zh-CN" altLang="en-US" sz="2400" b="1" dirty="0">
                <a:solidFill>
                  <a:srgbClr val="002060"/>
                </a:solidFill>
                <a:ea typeface="楷体_GB2312" pitchFamily="49" charset="-122"/>
              </a:rPr>
              <a:t>治疗</a:t>
            </a:r>
          </a:p>
        </p:txBody>
      </p:sp>
      <p:grpSp>
        <p:nvGrpSpPr>
          <p:cNvPr id="10" name="Group 32"/>
          <p:cNvGrpSpPr>
            <a:grpSpLocks/>
          </p:cNvGrpSpPr>
          <p:nvPr/>
        </p:nvGrpSpPr>
        <p:grpSpPr bwMode="auto">
          <a:xfrm>
            <a:off x="2641600" y="4953001"/>
            <a:ext cx="880533" cy="657225"/>
            <a:chOff x="0" y="0"/>
            <a:chExt cx="660400" cy="657225"/>
          </a:xfrm>
        </p:grpSpPr>
        <p:grpSp>
          <p:nvGrpSpPr>
            <p:cNvPr id="11" name="Group 33"/>
            <p:cNvGrpSpPr>
              <a:grpSpLocks/>
            </p:cNvGrpSpPr>
            <p:nvPr/>
          </p:nvGrpSpPr>
          <p:grpSpPr bwMode="auto">
            <a:xfrm>
              <a:off x="0" y="0"/>
              <a:ext cx="660400" cy="657225"/>
              <a:chOff x="0" y="0"/>
              <a:chExt cx="416" cy="414"/>
            </a:xfrm>
          </p:grpSpPr>
          <p:sp>
            <p:nvSpPr>
              <p:cNvPr id="26643" name="Oval 35"/>
              <p:cNvSpPr>
                <a:spLocks noChangeArrowheads="1"/>
              </p:cNvSpPr>
              <p:nvPr/>
            </p:nvSpPr>
            <p:spPr bwMode="auto">
              <a:xfrm>
                <a:off x="0" y="2"/>
                <a:ext cx="416" cy="412"/>
              </a:xfrm>
              <a:prstGeom prst="ellipse">
                <a:avLst/>
              </a:prstGeom>
              <a:solidFill>
                <a:schemeClr val="tx2"/>
              </a:solidFill>
              <a:ln w="28575">
                <a:solidFill>
                  <a:srgbClr val="F8F8F8">
                    <a:alpha val="63921"/>
                  </a:srgbClr>
                </a:solidFill>
                <a:round/>
                <a:headEnd/>
                <a:tailEnd/>
              </a:ln>
            </p:spPr>
            <p:txBody>
              <a:bodyPr wrap="none" anchor="ctr"/>
              <a:lstStyle/>
              <a:p>
                <a:pPr algn="l"/>
                <a:endParaRPr lang="zh-CN" altLang="en-US" sz="1800" b="0">
                  <a:solidFill>
                    <a:schemeClr val="tx1"/>
                  </a:solidFill>
                  <a:latin typeface="Calibri" pitchFamily="34" charset="0"/>
                  <a:ea typeface="宋体" pitchFamily="2" charset="-122"/>
                </a:endParaRPr>
              </a:p>
            </p:txBody>
          </p:sp>
          <p:pic>
            <p:nvPicPr>
              <p:cNvPr id="26644" name="Picture 36" descr="cir_lighteffect0"/>
              <p:cNvPicPr>
                <a:picLocks noChangeAspect="1" noChangeArrowheads="1"/>
              </p:cNvPicPr>
              <p:nvPr/>
            </p:nvPicPr>
            <p:blipFill>
              <a:blip r:embed="rId2" cstate="print">
                <a:lum bright="18000" contrast="-12000"/>
              </a:blip>
              <a:srcRect/>
              <a:stretch>
                <a:fillRect/>
              </a:stretch>
            </p:blipFill>
            <p:spPr bwMode="auto">
              <a:xfrm>
                <a:off x="35" y="0"/>
                <a:ext cx="344" cy="344"/>
              </a:xfrm>
              <a:prstGeom prst="rect">
                <a:avLst/>
              </a:prstGeom>
              <a:noFill/>
              <a:ln w="9525">
                <a:noFill/>
                <a:miter lim="800000"/>
                <a:headEnd/>
                <a:tailEnd/>
              </a:ln>
            </p:spPr>
          </p:pic>
        </p:grpSp>
        <p:sp>
          <p:nvSpPr>
            <p:cNvPr id="26642" name="Text Box 40"/>
            <p:cNvSpPr txBox="1">
              <a:spLocks noChangeArrowheads="1"/>
            </p:cNvSpPr>
            <p:nvPr/>
          </p:nvSpPr>
          <p:spPr bwMode="auto">
            <a:xfrm>
              <a:off x="49213" y="98425"/>
              <a:ext cx="571500" cy="457200"/>
            </a:xfrm>
            <a:prstGeom prst="rect">
              <a:avLst/>
            </a:prstGeom>
            <a:noFill/>
            <a:ln w="9525">
              <a:noFill/>
              <a:miter lim="800000"/>
              <a:headEnd/>
              <a:tailEnd/>
            </a:ln>
          </p:spPr>
          <p:txBody>
            <a:bodyPr>
              <a:spAutoFit/>
            </a:bodyPr>
            <a:lstStyle/>
            <a:p>
              <a:pPr>
                <a:spcBef>
                  <a:spcPct val="50000"/>
                </a:spcBef>
              </a:pPr>
              <a:r>
                <a:rPr lang="en-US" altLang="zh-CN" sz="2400" dirty="0" smtClean="0">
                  <a:solidFill>
                    <a:srgbClr val="FFFFFF"/>
                  </a:solidFill>
                  <a:ea typeface="宋体" pitchFamily="2" charset="-122"/>
                  <a:cs typeface="Arial" charset="0"/>
                </a:rPr>
                <a:t>  </a:t>
              </a:r>
              <a:r>
                <a:rPr lang="en-US" altLang="zh-CN" sz="2400" b="1" dirty="0" smtClean="0">
                  <a:solidFill>
                    <a:srgbClr val="FFFFFF"/>
                  </a:solidFill>
                  <a:ea typeface="宋体" pitchFamily="2" charset="-122"/>
                  <a:cs typeface="Arial" charset="0"/>
                </a:rPr>
                <a:t>5</a:t>
              </a:r>
              <a:endParaRPr lang="en-US" altLang="zh-CN" sz="2400" b="1" dirty="0">
                <a:solidFill>
                  <a:srgbClr val="FFFFFF"/>
                </a:solidFill>
                <a:ea typeface="宋体" pitchFamily="2" charset="-122"/>
                <a:cs typeface="Arial" charset="0"/>
              </a:endParaRPr>
            </a:p>
          </p:txBody>
        </p:sp>
      </p:grpSp>
    </p:spTree>
  </p:cSld>
  <p:clrMapOvr>
    <a:masterClrMapping/>
  </p:clrMapOvr>
  <p:transition advClick="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B35C91-43BA-4C42-9C2F-66F454B8E40B}"/>
              </a:ext>
            </a:extLst>
          </p:cNvPr>
          <p:cNvSpPr>
            <a:spLocks noGrp="1"/>
          </p:cNvSpPr>
          <p:nvPr>
            <p:ph type="title"/>
          </p:nvPr>
        </p:nvSpPr>
        <p:spPr/>
        <p:txBody>
          <a:bodyPr>
            <a:normAutofit/>
          </a:bodyPr>
          <a:lstStyle/>
          <a:p>
            <a:pPr algn="ctr"/>
            <a:r>
              <a:rPr lang="en-US" altLang="zh-CN"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KDIGO</a:t>
            </a:r>
            <a:r>
              <a:rPr lang="zh-CN" altLang="en-US"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4000" b="1" dirty="0">
                <a:solidFill>
                  <a:srgbClr val="002060"/>
                </a:solidFill>
                <a:latin typeface="微软雅黑" panose="020B0503020204020204" pitchFamily="34" charset="-122"/>
                <a:ea typeface="微软雅黑" panose="020B0503020204020204" pitchFamily="34" charset="-122"/>
              </a:rPr>
              <a:t>免疫抑制治疗的指征</a:t>
            </a:r>
          </a:p>
        </p:txBody>
      </p:sp>
      <p:sp>
        <p:nvSpPr>
          <p:cNvPr id="3" name="内容占位符 2">
            <a:extLst>
              <a:ext uri="{FF2B5EF4-FFF2-40B4-BE49-F238E27FC236}">
                <a16:creationId xmlns:a16="http://schemas.microsoft.com/office/drawing/2014/main" xmlns="" id="{55211C6F-5503-4BCF-8D69-67C4B7FF9953}"/>
              </a:ext>
            </a:extLst>
          </p:cNvPr>
          <p:cNvSpPr>
            <a:spLocks noGrp="1"/>
          </p:cNvSpPr>
          <p:nvPr>
            <p:ph idx="1"/>
          </p:nvPr>
        </p:nvSpPr>
        <p:spPr>
          <a:xfrm>
            <a:off x="838201" y="2674712"/>
            <a:ext cx="10755087" cy="2942318"/>
          </a:xfrm>
        </p:spPr>
        <p:txBody>
          <a:bodyPr>
            <a:normAutofit/>
          </a:bodyPr>
          <a:lstStyle/>
          <a:p>
            <a:pPr marL="358775" indent="-358775">
              <a:lnSpc>
                <a:spcPct val="100000"/>
              </a:lnSpc>
              <a:spcBef>
                <a:spcPts val="1200"/>
              </a:spcBef>
              <a:spcAft>
                <a:spcPts val="600"/>
              </a:spcAft>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降血压和降蛋白尿治疗</a:t>
            </a:r>
            <a:r>
              <a:rPr lang="en-US" altLang="zh-CN" b="1" dirty="0">
                <a:solidFill>
                  <a:srgbClr val="002060"/>
                </a:solidFill>
                <a:latin typeface="华文细黑" panose="02010600040101010101" pitchFamily="2" charset="-122"/>
                <a:ea typeface="华文细黑" panose="02010600040101010101" pitchFamily="2" charset="-122"/>
              </a:rPr>
              <a:t>6</a:t>
            </a:r>
            <a:r>
              <a:rPr lang="zh-CN" altLang="en-US" b="1" dirty="0">
                <a:solidFill>
                  <a:srgbClr val="002060"/>
                </a:solidFill>
                <a:latin typeface="华文细黑" panose="02010600040101010101" pitchFamily="2" charset="-122"/>
                <a:ea typeface="华文细黑" panose="02010600040101010101" pitchFamily="2" charset="-122"/>
              </a:rPr>
              <a:t>个月以上，尿蛋白仍持续</a:t>
            </a:r>
            <a:r>
              <a:rPr lang="en-US" altLang="zh-CN" b="1" dirty="0">
                <a:solidFill>
                  <a:srgbClr val="002060"/>
                </a:solidFill>
                <a:latin typeface="华文细黑" panose="02010600040101010101" pitchFamily="2" charset="-122"/>
                <a:ea typeface="华文细黑" panose="02010600040101010101" pitchFamily="2" charset="-122"/>
              </a:rPr>
              <a:t>&gt;4</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g/d</a:t>
            </a:r>
            <a:r>
              <a:rPr lang="zh-CN" altLang="en-US" b="1" dirty="0">
                <a:solidFill>
                  <a:srgbClr val="002060"/>
                </a:solidFill>
                <a:latin typeface="华文细黑" panose="02010600040101010101" pitchFamily="2" charset="-122"/>
                <a:ea typeface="华文细黑" panose="02010600040101010101" pitchFamily="2" charset="-122"/>
              </a:rPr>
              <a:t>或持续高于基线的</a:t>
            </a:r>
            <a:r>
              <a:rPr lang="en-US" altLang="zh-CN" b="1" dirty="0">
                <a:solidFill>
                  <a:srgbClr val="002060"/>
                </a:solidFill>
                <a:latin typeface="华文细黑" panose="02010600040101010101" pitchFamily="2" charset="-122"/>
                <a:ea typeface="华文细黑" panose="02010600040101010101" pitchFamily="2" charset="-122"/>
              </a:rPr>
              <a:t>50%</a:t>
            </a:r>
            <a:r>
              <a:rPr lang="zh-CN" altLang="en-US" b="1" dirty="0">
                <a:solidFill>
                  <a:srgbClr val="002060"/>
                </a:solidFill>
                <a:latin typeface="华文细黑" panose="02010600040101010101" pitchFamily="2" charset="-122"/>
                <a:ea typeface="华文细黑" panose="02010600040101010101" pitchFamily="2" charset="-122"/>
              </a:rPr>
              <a:t> 以上，且无下降趋势者</a:t>
            </a:r>
            <a:r>
              <a:rPr lang="en-US" altLang="zh-CN" b="1" dirty="0">
                <a:solidFill>
                  <a:srgbClr val="002060"/>
                </a:solidFill>
                <a:latin typeface="华文细黑" panose="02010600040101010101" pitchFamily="2" charset="-122"/>
                <a:ea typeface="华文细黑" panose="02010600040101010101" pitchFamily="2" charset="-122"/>
              </a:rPr>
              <a:t>(</a:t>
            </a:r>
            <a:r>
              <a:rPr lang="en-US" altLang="zh-CN"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1B</a:t>
            </a:r>
            <a:r>
              <a:rPr lang="en-US" altLang="zh-CN" b="1" dirty="0">
                <a:solidFill>
                  <a:srgbClr val="002060"/>
                </a:solidFill>
                <a:latin typeface="华文细黑" panose="02010600040101010101" pitchFamily="2" charset="-122"/>
                <a:ea typeface="华文细黑" panose="02010600040101010101" pitchFamily="2" charset="-122"/>
              </a:rPr>
              <a:t>)</a:t>
            </a:r>
          </a:p>
          <a:p>
            <a:pPr marL="358775" indent="-358775">
              <a:lnSpc>
                <a:spcPct val="100000"/>
              </a:lnSpc>
              <a:spcBef>
                <a:spcPts val="1200"/>
              </a:spcBef>
              <a:spcAft>
                <a:spcPts val="600"/>
              </a:spcAft>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存在肾病综合征相关的严重、致残或者威胁生命的临床症状</a:t>
            </a:r>
            <a:r>
              <a:rPr lang="en-US" altLang="zh-CN" b="1" dirty="0">
                <a:solidFill>
                  <a:srgbClr val="002060"/>
                </a:solidFill>
                <a:latin typeface="华文细黑" panose="02010600040101010101" pitchFamily="2" charset="-122"/>
                <a:ea typeface="华文细黑" panose="02010600040101010101" pitchFamily="2" charset="-122"/>
              </a:rPr>
              <a:t>(</a:t>
            </a:r>
            <a:r>
              <a:rPr lang="en-US" altLang="zh-CN"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1C</a:t>
            </a:r>
            <a:r>
              <a:rPr lang="en-US" altLang="zh-CN" b="1" dirty="0">
                <a:solidFill>
                  <a:srgbClr val="002060"/>
                </a:solidFill>
                <a:latin typeface="华文细黑" panose="02010600040101010101" pitchFamily="2" charset="-122"/>
                <a:ea typeface="华文细黑" panose="02010600040101010101" pitchFamily="2" charset="-122"/>
              </a:rPr>
              <a:t>)</a:t>
            </a:r>
          </a:p>
          <a:p>
            <a:pPr marL="358775" indent="-358775">
              <a:lnSpc>
                <a:spcPct val="100000"/>
              </a:lnSpc>
              <a:spcBef>
                <a:spcPts val="1200"/>
              </a:spcBef>
              <a:spcAft>
                <a:spcPts val="600"/>
              </a:spcAft>
              <a:buClr>
                <a:srgbClr val="002060"/>
              </a:buClr>
              <a:buFont typeface="Wingdings" panose="05000000000000000000" pitchFamily="2" charset="2"/>
              <a:buChar char="Ø"/>
            </a:pPr>
            <a:r>
              <a:rPr lang="en-US" altLang="zh-CN" b="1" dirty="0">
                <a:solidFill>
                  <a:srgbClr val="002060"/>
                </a:solidFill>
                <a:latin typeface="华文细黑" panose="02010600040101010101" pitchFamily="2" charset="-122"/>
                <a:ea typeface="华文细黑" panose="02010600040101010101" pitchFamily="2" charset="-122"/>
              </a:rPr>
              <a:t>6-12</a:t>
            </a:r>
            <a:r>
              <a:rPr lang="zh-CN" altLang="en-US" b="1" dirty="0">
                <a:solidFill>
                  <a:srgbClr val="002060"/>
                </a:solidFill>
                <a:latin typeface="华文细黑" panose="02010600040101010101" pitchFamily="2" charset="-122"/>
                <a:ea typeface="华文细黑" panose="02010600040101010101" pitchFamily="2" charset="-122"/>
              </a:rPr>
              <a:t>个月内血清肌酐升高≥</a:t>
            </a:r>
            <a:r>
              <a:rPr lang="en-US" altLang="zh-CN" b="1" dirty="0">
                <a:solidFill>
                  <a:srgbClr val="002060"/>
                </a:solidFill>
                <a:latin typeface="华文细黑" panose="02010600040101010101" pitchFamily="2" charset="-122"/>
                <a:ea typeface="华文细黑" panose="02010600040101010101" pitchFamily="2" charset="-122"/>
              </a:rPr>
              <a:t>30%</a:t>
            </a:r>
            <a:r>
              <a:rPr lang="zh-CN" altLang="en-US" b="1" dirty="0">
                <a:solidFill>
                  <a:srgbClr val="002060"/>
                </a:solidFill>
                <a:latin typeface="华文细黑" panose="02010600040101010101" pitchFamily="2" charset="-122"/>
                <a:ea typeface="华文细黑" panose="02010600040101010101" pitchFamily="2" charset="-122"/>
              </a:rPr>
              <a:t> ，但肾小球滤过率</a:t>
            </a:r>
            <a:r>
              <a:rPr lang="en-US" altLang="zh-CN" b="1" dirty="0">
                <a:solidFill>
                  <a:srgbClr val="002060"/>
                </a:solidFill>
                <a:latin typeface="华文细黑" panose="02010600040101010101" pitchFamily="2" charset="-122"/>
                <a:ea typeface="华文细黑" panose="02010600040101010101" pitchFamily="2" charset="-122"/>
              </a:rPr>
              <a:t>(</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eGFR</a:t>
            </a:r>
            <a:r>
              <a:rPr lang="en-US" altLang="zh-CN" b="1" dirty="0">
                <a:solidFill>
                  <a:srgbClr val="002060"/>
                </a:solidFill>
                <a:latin typeface="华文细黑" panose="02010600040101010101" pitchFamily="2" charset="-122"/>
                <a:ea typeface="华文细黑" panose="02010600040101010101" pitchFamily="2" charset="-122"/>
              </a:rPr>
              <a:t>)</a:t>
            </a:r>
            <a:r>
              <a:rPr lang="zh-CN" altLang="en-US" b="1" dirty="0">
                <a:solidFill>
                  <a:srgbClr val="002060"/>
                </a:solidFill>
                <a:latin typeface="华文细黑" panose="02010600040101010101" pitchFamily="2" charset="-122"/>
                <a:ea typeface="华文细黑" panose="02010600040101010101" pitchFamily="2" charset="-122"/>
              </a:rPr>
              <a:t>不低于</a:t>
            </a:r>
            <a:r>
              <a:rPr lang="en-US" altLang="zh-CN" b="1" dirty="0">
                <a:solidFill>
                  <a:srgbClr val="002060"/>
                </a:solidFill>
                <a:latin typeface="华文细黑" panose="02010600040101010101" pitchFamily="2" charset="-122"/>
                <a:ea typeface="华文细黑" panose="02010600040101010101" pitchFamily="2" charset="-122"/>
              </a:rPr>
              <a:t>25-30 </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ml/min</a:t>
            </a:r>
            <a:r>
              <a:rPr lang="zh-CN" altLang="en-US" b="1" dirty="0">
                <a:solidFill>
                  <a:srgbClr val="002060"/>
                </a:solidFill>
                <a:latin typeface="华文细黑" panose="02010600040101010101" pitchFamily="2" charset="-122"/>
                <a:ea typeface="华文细黑" panose="02010600040101010101" pitchFamily="2" charset="-122"/>
              </a:rPr>
              <a:t>，且上述改变非肾病综合征并发症所致</a:t>
            </a:r>
            <a:r>
              <a:rPr lang="en-US" altLang="zh-CN" b="1" dirty="0">
                <a:solidFill>
                  <a:srgbClr val="002060"/>
                </a:solidFill>
                <a:latin typeface="华文细黑" panose="02010600040101010101" pitchFamily="2" charset="-122"/>
                <a:ea typeface="华文细黑" panose="02010600040101010101" pitchFamily="2" charset="-122"/>
              </a:rPr>
              <a:t>(</a:t>
            </a:r>
            <a:r>
              <a:rPr lang="en-US" altLang="zh-CN"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2C</a:t>
            </a:r>
            <a:r>
              <a:rPr lang="en-US" altLang="zh-CN" b="1" dirty="0">
                <a:solidFill>
                  <a:srgbClr val="002060"/>
                </a:solidFill>
                <a:latin typeface="华文细黑" panose="02010600040101010101" pitchFamily="2" charset="-122"/>
                <a:ea typeface="华文细黑" panose="02010600040101010101" pitchFamily="2" charset="-122"/>
              </a:rPr>
              <a:t>)</a:t>
            </a:r>
            <a:endParaRPr lang="zh-CN" altLang="en-US" b="1" dirty="0">
              <a:solidFill>
                <a:srgbClr val="002060"/>
              </a:solidFill>
              <a:latin typeface="华文细黑" panose="02010600040101010101" pitchFamily="2" charset="-122"/>
              <a:ea typeface="华文细黑" panose="02010600040101010101" pitchFamily="2" charset="-122"/>
            </a:endParaRPr>
          </a:p>
        </p:txBody>
      </p:sp>
      <p:pic>
        <p:nvPicPr>
          <p:cNvPr id="5" name="Picture 2"/>
          <p:cNvPicPr>
            <a:picLocks noChangeAspect="1" noChangeArrowheads="1"/>
          </p:cNvPicPr>
          <p:nvPr/>
        </p:nvPicPr>
        <p:blipFill>
          <a:blip r:embed="rId2" cstate="print"/>
          <a:srcRect/>
          <a:stretch>
            <a:fillRect/>
          </a:stretch>
        </p:blipFill>
        <p:spPr bwMode="auto">
          <a:xfrm>
            <a:off x="10163174" y="0"/>
            <a:ext cx="2028825" cy="2288601"/>
          </a:xfrm>
          <a:prstGeom prst="rect">
            <a:avLst/>
          </a:prstGeom>
          <a:noFill/>
          <a:ln w="9525">
            <a:noFill/>
            <a:miter lim="800000"/>
            <a:headEnd/>
            <a:tailEnd/>
          </a:ln>
        </p:spPr>
      </p:pic>
    </p:spTree>
    <p:extLst>
      <p:ext uri="{BB962C8B-B14F-4D97-AF65-F5344CB8AC3E}">
        <p14:creationId xmlns:p14="http://schemas.microsoft.com/office/powerpoint/2010/main" xmlns="" val="3595152897"/>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DB02552-2DF8-468A-9E6E-44B41457DBA4}"/>
              </a:ext>
            </a:extLst>
          </p:cNvPr>
          <p:cNvSpPr>
            <a:spLocks noGrp="1"/>
          </p:cNvSpPr>
          <p:nvPr>
            <p:ph type="title"/>
          </p:nvPr>
        </p:nvSpPr>
        <p:spPr>
          <a:xfrm>
            <a:off x="838200" y="734780"/>
            <a:ext cx="10515600" cy="727302"/>
          </a:xfrm>
        </p:spPr>
        <p:txBody>
          <a:bodyPr>
            <a:normAutofit/>
          </a:bodyPr>
          <a:lstStyle/>
          <a:p>
            <a:pPr algn="ctr"/>
            <a:r>
              <a:rPr lang="en-US" altLang="zh-CN"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KDIGO</a:t>
            </a:r>
            <a:r>
              <a:rPr lang="zh-CN" altLang="en-US"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4000" b="1" dirty="0">
                <a:solidFill>
                  <a:srgbClr val="002060"/>
                </a:solidFill>
                <a:latin typeface="微软雅黑" panose="020B0503020204020204" pitchFamily="34" charset="-122"/>
                <a:ea typeface="微软雅黑" panose="020B0503020204020204" pitchFamily="34" charset="-122"/>
              </a:rPr>
              <a:t>免疫抑制治疗方案的选择</a:t>
            </a:r>
          </a:p>
        </p:txBody>
      </p:sp>
      <p:sp>
        <p:nvSpPr>
          <p:cNvPr id="3" name="内容占位符 2">
            <a:extLst>
              <a:ext uri="{FF2B5EF4-FFF2-40B4-BE49-F238E27FC236}">
                <a16:creationId xmlns:a16="http://schemas.microsoft.com/office/drawing/2014/main" xmlns="" id="{1D8EDE8A-E0B3-43C1-8E63-7E705D8F1827}"/>
              </a:ext>
            </a:extLst>
          </p:cNvPr>
          <p:cNvSpPr>
            <a:spLocks noGrp="1"/>
          </p:cNvSpPr>
          <p:nvPr>
            <p:ph idx="1"/>
          </p:nvPr>
        </p:nvSpPr>
        <p:spPr>
          <a:xfrm>
            <a:off x="838200" y="2133863"/>
            <a:ext cx="10515600" cy="4101653"/>
          </a:xfrm>
        </p:spPr>
        <p:txBody>
          <a:bodyPr>
            <a:normAutofit fontScale="70000" lnSpcReduction="20000"/>
          </a:bodyPr>
          <a:lstStyle/>
          <a:p>
            <a:pPr marL="365125" indent="-365125">
              <a:lnSpc>
                <a:spcPct val="150000"/>
              </a:lnSpc>
              <a:spcBef>
                <a:spcPts val="1200"/>
              </a:spcBef>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选用何种方案存在争议</a:t>
            </a:r>
            <a:endParaRPr lang="en-US" altLang="zh-CN" b="1" dirty="0">
              <a:solidFill>
                <a:srgbClr val="002060"/>
              </a:solidFill>
              <a:latin typeface="华文细黑" panose="02010600040101010101" pitchFamily="2" charset="-122"/>
              <a:ea typeface="华文细黑" panose="02010600040101010101" pitchFamily="2" charset="-122"/>
            </a:endParaRPr>
          </a:p>
          <a:p>
            <a:pPr marL="365125" indent="-365125">
              <a:lnSpc>
                <a:spcPct val="150000"/>
              </a:lnSpc>
              <a:spcBef>
                <a:spcPts val="1200"/>
              </a:spcBef>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糖皮质激素联合烷化剂仍是目前的</a:t>
            </a:r>
            <a:r>
              <a:rPr lang="zh-CN" altLang="en-US" b="1" dirty="0">
                <a:solidFill>
                  <a:srgbClr val="002060"/>
                </a:solidFill>
                <a:latin typeface="微软雅黑" panose="020B0503020204020204" pitchFamily="34" charset="-122"/>
                <a:ea typeface="微软雅黑" panose="020B0503020204020204" pitchFamily="34" charset="-122"/>
              </a:rPr>
              <a:t>首选</a:t>
            </a:r>
            <a:r>
              <a:rPr lang="en-US" altLang="zh-CN" dirty="0">
                <a:solidFill>
                  <a:srgbClr val="002060"/>
                </a:solidFill>
                <a:latin typeface="华文细黑" panose="02010600040101010101" pitchFamily="2" charset="-122"/>
                <a:ea typeface="华文细黑" panose="02010600040101010101" pitchFamily="2" charset="-122"/>
              </a:rPr>
              <a:t>(</a:t>
            </a:r>
            <a:r>
              <a:rPr lang="en-US" altLang="zh-CN"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1B</a:t>
            </a:r>
            <a:r>
              <a:rPr lang="en-US" altLang="zh-CN" dirty="0">
                <a:solidFill>
                  <a:srgbClr val="002060"/>
                </a:solidFill>
                <a:latin typeface="华文细黑" panose="02010600040101010101" pitchFamily="2" charset="-122"/>
                <a:ea typeface="华文细黑" panose="02010600040101010101" pitchFamily="2" charset="-122"/>
              </a:rPr>
              <a:t>)</a:t>
            </a:r>
            <a:r>
              <a:rPr lang="zh-CN" altLang="en-US" b="1" dirty="0">
                <a:solidFill>
                  <a:srgbClr val="002060"/>
                </a:solidFill>
                <a:latin typeface="华文细黑" panose="02010600040101010101" pitchFamily="2" charset="-122"/>
                <a:ea typeface="华文细黑" panose="02010600040101010101" pitchFamily="2" charset="-122"/>
              </a:rPr>
              <a:t>，推荐首选环磷酰胺而非苯丁酸氮芥</a:t>
            </a:r>
            <a:r>
              <a:rPr lang="en-US" altLang="zh-CN" b="1" dirty="0">
                <a:solidFill>
                  <a:srgbClr val="002060"/>
                </a:solidFill>
                <a:latin typeface="华文细黑" panose="02010600040101010101" pitchFamily="2" charset="-122"/>
                <a:ea typeface="华文细黑" panose="02010600040101010101" pitchFamily="2" charset="-122"/>
              </a:rPr>
              <a:t>(</a:t>
            </a:r>
            <a:r>
              <a:rPr lang="en-US" altLang="zh-CN"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2B</a:t>
            </a:r>
            <a:r>
              <a:rPr lang="en-US" altLang="zh-CN" b="1" dirty="0">
                <a:solidFill>
                  <a:srgbClr val="002060"/>
                </a:solidFill>
                <a:latin typeface="微软雅黑" panose="020B0503020204020204" pitchFamily="34" charset="-122"/>
                <a:ea typeface="微软雅黑" panose="020B0503020204020204" pitchFamily="34" charset="-122"/>
              </a:rPr>
              <a:t>)</a:t>
            </a:r>
            <a:endParaRPr lang="en-US" altLang="zh-CN" b="1" dirty="0">
              <a:solidFill>
                <a:srgbClr val="002060"/>
              </a:solidFill>
              <a:latin typeface="华文细黑" panose="02010600040101010101" pitchFamily="2" charset="-122"/>
              <a:ea typeface="华文细黑" panose="02010600040101010101" pitchFamily="2" charset="-122"/>
            </a:endParaRPr>
          </a:p>
          <a:p>
            <a:pPr marL="365125" indent="-365125">
              <a:lnSpc>
                <a:spcPct val="150000"/>
              </a:lnSpc>
              <a:spcBef>
                <a:spcPts val="1200"/>
              </a:spcBef>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坚持上述方案持续治疗</a:t>
            </a:r>
            <a:r>
              <a:rPr lang="en-US" altLang="zh-CN" b="1" dirty="0">
                <a:solidFill>
                  <a:srgbClr val="002060"/>
                </a:solidFill>
                <a:latin typeface="华文细黑" panose="02010600040101010101" pitchFamily="2" charset="-122"/>
                <a:ea typeface="华文细黑" panose="02010600040101010101" pitchFamily="2" charset="-122"/>
              </a:rPr>
              <a:t>6</a:t>
            </a:r>
            <a:r>
              <a:rPr lang="zh-CN" altLang="en-US" b="1" dirty="0">
                <a:solidFill>
                  <a:srgbClr val="002060"/>
                </a:solidFill>
                <a:latin typeface="华文细黑" panose="02010600040101010101" pitchFamily="2" charset="-122"/>
                <a:ea typeface="华文细黑" panose="02010600040101010101" pitchFamily="2" charset="-122"/>
              </a:rPr>
              <a:t>个月以上仍不缓解才考虑治疗无效</a:t>
            </a:r>
            <a:r>
              <a:rPr lang="en-US" altLang="zh-CN" dirty="0">
                <a:solidFill>
                  <a:srgbClr val="002060"/>
                </a:solidFill>
                <a:latin typeface="华文细黑" panose="02010600040101010101" pitchFamily="2" charset="-122"/>
                <a:ea typeface="华文细黑" panose="02010600040101010101" pitchFamily="2" charset="-122"/>
              </a:rPr>
              <a:t>(</a:t>
            </a:r>
            <a:r>
              <a:rPr lang="en-US" altLang="zh-CN"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1C</a:t>
            </a:r>
            <a:r>
              <a:rPr lang="en-US" altLang="zh-CN" dirty="0">
                <a:solidFill>
                  <a:srgbClr val="002060"/>
                </a:solidFill>
                <a:latin typeface="华文细黑" panose="02010600040101010101" pitchFamily="2" charset="-122"/>
                <a:ea typeface="华文细黑" panose="02010600040101010101" pitchFamily="2" charset="-122"/>
              </a:rPr>
              <a:t>)</a:t>
            </a:r>
            <a:endParaRPr lang="en-US" altLang="zh-CN" b="1" dirty="0">
              <a:solidFill>
                <a:srgbClr val="002060"/>
              </a:solidFill>
              <a:latin typeface="华文细黑" panose="02010600040101010101" pitchFamily="2" charset="-122"/>
              <a:ea typeface="华文细黑" panose="02010600040101010101" pitchFamily="2" charset="-122"/>
            </a:endParaRPr>
          </a:p>
          <a:p>
            <a:pPr marL="365125" indent="-365125">
              <a:lnSpc>
                <a:spcPct val="150000"/>
              </a:lnSpc>
              <a:spcBef>
                <a:spcPts val="1200"/>
              </a:spcBef>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钙调磷酸酶抑制剂</a:t>
            </a:r>
            <a:r>
              <a:rPr lang="en-US" altLang="zh-CN" b="1" dirty="0">
                <a:solidFill>
                  <a:srgbClr val="002060"/>
                </a:solidFill>
                <a:latin typeface="华文细黑" panose="02010600040101010101" pitchFamily="2" charset="-122"/>
                <a:ea typeface="华文细黑" panose="02010600040101010101" pitchFamily="2" charset="-122"/>
              </a:rPr>
              <a:t>(</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CNIs</a:t>
            </a:r>
            <a:r>
              <a:rPr lang="en-US" altLang="zh-CN" b="1" dirty="0">
                <a:solidFill>
                  <a:srgbClr val="002060"/>
                </a:solidFill>
                <a:latin typeface="华文细黑" panose="02010600040101010101" pitchFamily="2" charset="-122"/>
                <a:ea typeface="华文细黑" panose="02010600040101010101" pitchFamily="2" charset="-122"/>
              </a:rPr>
              <a:t>) (</a:t>
            </a:r>
            <a:r>
              <a:rPr lang="en-US" altLang="zh-CN"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1C</a:t>
            </a:r>
            <a:r>
              <a:rPr lang="en-US" altLang="zh-CN" b="1" dirty="0">
                <a:solidFill>
                  <a:srgbClr val="002060"/>
                </a:solidFill>
                <a:latin typeface="华文细黑" panose="02010600040101010101" pitchFamily="2" charset="-122"/>
                <a:ea typeface="华文细黑" panose="02010600040101010101" pitchFamily="2" charset="-122"/>
              </a:rPr>
              <a:t>)</a:t>
            </a:r>
            <a:r>
              <a:rPr lang="zh-CN" altLang="en-US" b="1" dirty="0">
                <a:solidFill>
                  <a:srgbClr val="002060"/>
                </a:solidFill>
                <a:latin typeface="华文细黑" panose="02010600040101010101" pitchFamily="2" charset="-122"/>
                <a:ea typeface="华文细黑" panose="02010600040101010101" pitchFamily="2" charset="-122"/>
              </a:rPr>
              <a:t>联合小剂量泼尼松</a:t>
            </a:r>
            <a:r>
              <a:rPr lang="en-US" altLang="zh-CN" b="1" dirty="0">
                <a:solidFill>
                  <a:srgbClr val="002060"/>
                </a:solidFill>
                <a:latin typeface="华文细黑" panose="02010600040101010101" pitchFamily="2" charset="-122"/>
                <a:ea typeface="华文细黑" panose="02010600040101010101" pitchFamily="2" charset="-122"/>
              </a:rPr>
              <a:t>(0.15</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 mg/</a:t>
            </a:r>
            <a:r>
              <a:rPr lang="en-US" altLang="zh-CN" b="1" dirty="0" err="1">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kg.d</a:t>
            </a:r>
            <a:r>
              <a:rPr lang="en-US" altLang="zh-CN" b="1" dirty="0">
                <a:solidFill>
                  <a:srgbClr val="002060"/>
                </a:solidFill>
                <a:latin typeface="华文细黑" panose="02010600040101010101" pitchFamily="2" charset="-122"/>
                <a:ea typeface="华文细黑" panose="02010600040101010101" pitchFamily="2" charset="-122"/>
              </a:rPr>
              <a:t>)</a:t>
            </a:r>
            <a:r>
              <a:rPr lang="zh-CN" altLang="en-US" b="1" dirty="0">
                <a:solidFill>
                  <a:srgbClr val="002060"/>
                </a:solidFill>
                <a:latin typeface="华文细黑" panose="02010600040101010101" pitchFamily="2" charset="-122"/>
                <a:ea typeface="华文细黑" panose="02010600040101010101" pitchFamily="2" charset="-122"/>
              </a:rPr>
              <a:t>可作为</a:t>
            </a:r>
            <a:r>
              <a:rPr lang="zh-CN" altLang="en-US" b="1" dirty="0">
                <a:solidFill>
                  <a:srgbClr val="002060"/>
                </a:solidFill>
                <a:latin typeface="微软雅黑" panose="020B0503020204020204" pitchFamily="34" charset="-122"/>
                <a:ea typeface="微软雅黑" panose="020B0503020204020204" pitchFamily="34" charset="-122"/>
              </a:rPr>
              <a:t>初始替代治疗方案</a:t>
            </a:r>
            <a:r>
              <a:rPr lang="zh-CN" altLang="en-US" b="1" dirty="0">
                <a:solidFill>
                  <a:srgbClr val="002060"/>
                </a:solidFill>
                <a:latin typeface="华文细黑" panose="02010600040101010101" pitchFamily="2" charset="-122"/>
                <a:ea typeface="华文细黑" panose="02010600040101010101" pitchFamily="2" charset="-122"/>
              </a:rPr>
              <a:t>。建议</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CNIs</a:t>
            </a:r>
            <a:r>
              <a:rPr lang="zh-CN" altLang="en-US" b="1" dirty="0">
                <a:solidFill>
                  <a:srgbClr val="002060"/>
                </a:solidFill>
                <a:latin typeface="华文细黑" panose="02010600040101010101" pitchFamily="2" charset="-122"/>
                <a:ea typeface="华文细黑" panose="02010600040101010101" pitchFamily="2" charset="-122"/>
              </a:rPr>
              <a:t>从小剂量开始逐渐加量</a:t>
            </a:r>
            <a:endParaRPr lang="en-US" altLang="zh-CN" b="1" dirty="0">
              <a:solidFill>
                <a:srgbClr val="002060"/>
              </a:solidFill>
              <a:latin typeface="华文细黑" panose="02010600040101010101" pitchFamily="2" charset="-122"/>
              <a:ea typeface="华文细黑" panose="02010600040101010101" pitchFamily="2" charset="-122"/>
            </a:endParaRPr>
          </a:p>
          <a:p>
            <a:pPr marL="365125" indent="-365125">
              <a:lnSpc>
                <a:spcPct val="150000"/>
              </a:lnSpc>
              <a:spcBef>
                <a:spcPts val="1200"/>
              </a:spcBef>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不推荐初始治疗单用糖皮质激素</a:t>
            </a:r>
            <a:r>
              <a:rPr lang="en-US" altLang="zh-CN" dirty="0">
                <a:solidFill>
                  <a:srgbClr val="002060"/>
                </a:solidFill>
                <a:latin typeface="华文细黑" panose="02010600040101010101" pitchFamily="2" charset="-122"/>
                <a:ea typeface="华文细黑" panose="02010600040101010101" pitchFamily="2" charset="-122"/>
              </a:rPr>
              <a:t>(</a:t>
            </a:r>
            <a:r>
              <a:rPr lang="en-US" altLang="zh-CN"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1B</a:t>
            </a:r>
            <a:r>
              <a:rPr lang="en-US" altLang="zh-CN" dirty="0">
                <a:solidFill>
                  <a:srgbClr val="002060"/>
                </a:solidFill>
                <a:latin typeface="华文细黑" panose="02010600040101010101" pitchFamily="2" charset="-122"/>
                <a:ea typeface="华文细黑" panose="02010600040101010101" pitchFamily="2" charset="-122"/>
              </a:rPr>
              <a:t>)</a:t>
            </a:r>
            <a:endParaRPr lang="en-US" altLang="zh-CN" b="1" dirty="0">
              <a:solidFill>
                <a:srgbClr val="002060"/>
              </a:solidFill>
              <a:latin typeface="华文细黑" panose="02010600040101010101" pitchFamily="2" charset="-122"/>
              <a:ea typeface="华文细黑" panose="02010600040101010101" pitchFamily="2" charset="-122"/>
            </a:endParaRPr>
          </a:p>
          <a:p>
            <a:pPr marL="365125" indent="-365125">
              <a:lnSpc>
                <a:spcPct val="150000"/>
              </a:lnSpc>
              <a:spcBef>
                <a:spcPts val="1200"/>
              </a:spcBef>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不推荐初始治疗单用</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MMF</a:t>
            </a:r>
            <a:r>
              <a:rPr lang="en-US" altLang="zh-CN" b="1" dirty="0">
                <a:solidFill>
                  <a:srgbClr val="002060"/>
                </a:solidFill>
                <a:latin typeface="华文细黑" panose="02010600040101010101" pitchFamily="2" charset="-122"/>
                <a:ea typeface="华文细黑" panose="02010600040101010101" pitchFamily="2" charset="-122"/>
              </a:rPr>
              <a:t>(</a:t>
            </a:r>
            <a:r>
              <a:rPr lang="en-US" altLang="zh-CN"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2C</a:t>
            </a:r>
            <a:r>
              <a:rPr lang="en-US" altLang="zh-CN" b="1" dirty="0">
                <a:solidFill>
                  <a:srgbClr val="002060"/>
                </a:solidFill>
                <a:latin typeface="华文细黑" panose="02010600040101010101" pitchFamily="2" charset="-122"/>
                <a:ea typeface="华文细黑" panose="02010600040101010101" pitchFamily="2" charset="-122"/>
              </a:rPr>
              <a:t>)</a:t>
            </a:r>
          </a:p>
          <a:p>
            <a:endParaRPr lang="zh-CN" altLang="en-US"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Picture 2"/>
          <p:cNvPicPr>
            <a:picLocks noChangeAspect="1" noChangeArrowheads="1"/>
          </p:cNvPicPr>
          <p:nvPr/>
        </p:nvPicPr>
        <p:blipFill>
          <a:blip r:embed="rId3" cstate="print"/>
          <a:srcRect/>
          <a:stretch>
            <a:fillRect/>
          </a:stretch>
        </p:blipFill>
        <p:spPr bwMode="auto">
          <a:xfrm>
            <a:off x="10163174" y="0"/>
            <a:ext cx="2028825" cy="2288601"/>
          </a:xfrm>
          <a:prstGeom prst="rect">
            <a:avLst/>
          </a:prstGeom>
          <a:noFill/>
          <a:ln w="9525">
            <a:noFill/>
            <a:miter lim="800000"/>
            <a:headEnd/>
            <a:tailEnd/>
          </a:ln>
        </p:spPr>
      </p:pic>
    </p:spTree>
    <p:extLst>
      <p:ext uri="{BB962C8B-B14F-4D97-AF65-F5344CB8AC3E}">
        <p14:creationId xmlns:p14="http://schemas.microsoft.com/office/powerpoint/2010/main" xmlns="" val="182215498"/>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F2D6A8C-DEDE-4A63-BF46-F877A3C5F7D6}"/>
              </a:ext>
            </a:extLst>
          </p:cNvPr>
          <p:cNvSpPr>
            <a:spLocks noGrp="1"/>
          </p:cNvSpPr>
          <p:nvPr>
            <p:ph type="title"/>
          </p:nvPr>
        </p:nvSpPr>
        <p:spPr>
          <a:xfrm>
            <a:off x="171450" y="798389"/>
            <a:ext cx="10115550" cy="710974"/>
          </a:xfrm>
        </p:spPr>
        <p:txBody>
          <a:bodyPr>
            <a:normAutofit/>
          </a:bodyPr>
          <a:lstStyle/>
          <a:p>
            <a:pPr algn="ctr"/>
            <a:r>
              <a:rPr lang="en-US" altLang="zh-CN"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KDIGO</a:t>
            </a:r>
            <a:r>
              <a:rPr lang="zh-CN" altLang="en-US"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4000" b="1" dirty="0">
                <a:solidFill>
                  <a:srgbClr val="002060"/>
                </a:solidFill>
                <a:latin typeface="微软雅黑" panose="020B0503020204020204" pitchFamily="34" charset="-122"/>
                <a:ea typeface="微软雅黑" panose="020B0503020204020204" pitchFamily="34" charset="-122"/>
              </a:rPr>
              <a:t>抵抗或复发患者治疗方案的选择</a:t>
            </a:r>
          </a:p>
        </p:txBody>
      </p:sp>
      <p:sp>
        <p:nvSpPr>
          <p:cNvPr id="3" name="内容占位符 2">
            <a:extLst>
              <a:ext uri="{FF2B5EF4-FFF2-40B4-BE49-F238E27FC236}">
                <a16:creationId xmlns:a16="http://schemas.microsoft.com/office/drawing/2014/main" xmlns="" id="{34BB38F9-A402-4148-87F4-29FE999A916D}"/>
              </a:ext>
            </a:extLst>
          </p:cNvPr>
          <p:cNvSpPr>
            <a:spLocks noGrp="1"/>
          </p:cNvSpPr>
          <p:nvPr>
            <p:ph idx="1"/>
          </p:nvPr>
        </p:nvSpPr>
        <p:spPr>
          <a:xfrm>
            <a:off x="555170" y="2646949"/>
            <a:ext cx="11218559" cy="3266367"/>
          </a:xfrm>
        </p:spPr>
        <p:txBody>
          <a:bodyPr>
            <a:normAutofit/>
          </a:bodyPr>
          <a:lstStyle/>
          <a:p>
            <a:pPr marL="352425" indent="-352425">
              <a:lnSpc>
                <a:spcPct val="100000"/>
              </a:lnSpc>
              <a:spcBef>
                <a:spcPts val="1200"/>
              </a:spcBef>
              <a:spcAft>
                <a:spcPts val="600"/>
              </a:spcAft>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对以烷化剂</a:t>
            </a:r>
            <a:r>
              <a:rPr lang="en-US" altLang="zh-CN" b="1" dirty="0">
                <a:solidFill>
                  <a:srgbClr val="002060"/>
                </a:solidFill>
                <a:latin typeface="华文细黑" panose="02010600040101010101" pitchFamily="2" charset="-122"/>
                <a:ea typeface="华文细黑" panose="02010600040101010101" pitchFamily="2" charset="-122"/>
              </a:rPr>
              <a:t>/</a:t>
            </a:r>
            <a:r>
              <a:rPr lang="zh-CN" altLang="en-US" b="1" dirty="0">
                <a:solidFill>
                  <a:srgbClr val="002060"/>
                </a:solidFill>
                <a:latin typeface="华文细黑" panose="02010600040101010101" pitchFamily="2" charset="-122"/>
                <a:ea typeface="华文细黑" panose="02010600040101010101" pitchFamily="2" charset="-122"/>
              </a:rPr>
              <a:t>激素为基础的初始治疗方案抵抗，建议</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CNIs</a:t>
            </a:r>
            <a:r>
              <a:rPr lang="zh-CN" altLang="en-US" b="1" dirty="0">
                <a:solidFill>
                  <a:srgbClr val="002060"/>
                </a:solidFill>
                <a:latin typeface="华文细黑" panose="02010600040101010101" pitchFamily="2" charset="-122"/>
                <a:ea typeface="华文细黑" panose="02010600040101010101" pitchFamily="2" charset="-122"/>
              </a:rPr>
              <a:t>治疗</a:t>
            </a:r>
            <a:r>
              <a:rPr lang="en-US" altLang="zh-CN" b="1" dirty="0">
                <a:solidFill>
                  <a:srgbClr val="002060"/>
                </a:solidFill>
                <a:latin typeface="华文细黑" panose="02010600040101010101" pitchFamily="2" charset="-122"/>
                <a:ea typeface="华文细黑" panose="02010600040101010101" pitchFamily="2" charset="-122"/>
              </a:rPr>
              <a:t>(</a:t>
            </a:r>
            <a:r>
              <a:rPr lang="en-US" altLang="zh-CN"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2C</a:t>
            </a:r>
            <a:r>
              <a:rPr lang="en-US" altLang="zh-CN" b="1" dirty="0">
                <a:solidFill>
                  <a:srgbClr val="002060"/>
                </a:solidFill>
                <a:latin typeface="华文细黑" panose="02010600040101010101" pitchFamily="2" charset="-122"/>
                <a:ea typeface="华文细黑" panose="02010600040101010101" pitchFamily="2" charset="-122"/>
              </a:rPr>
              <a:t>)</a:t>
            </a:r>
          </a:p>
          <a:p>
            <a:pPr marL="352425" indent="-352425">
              <a:lnSpc>
                <a:spcPct val="100000"/>
              </a:lnSpc>
              <a:spcBef>
                <a:spcPts val="1200"/>
              </a:spcBef>
              <a:spcAft>
                <a:spcPts val="600"/>
              </a:spcAft>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对以</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CNIs</a:t>
            </a:r>
            <a:r>
              <a:rPr lang="zh-CN" altLang="en-US" b="1" dirty="0">
                <a:solidFill>
                  <a:srgbClr val="002060"/>
                </a:solidFill>
                <a:latin typeface="华文细黑" panose="02010600040101010101" pitchFamily="2" charset="-122"/>
                <a:ea typeface="华文细黑" panose="02010600040101010101" pitchFamily="2" charset="-122"/>
              </a:rPr>
              <a:t>为基础的初始治疗方案抵抗，建议烷化剂</a:t>
            </a:r>
            <a:r>
              <a:rPr lang="en-US" altLang="zh-CN" b="1" dirty="0">
                <a:solidFill>
                  <a:srgbClr val="002060"/>
                </a:solidFill>
                <a:latin typeface="华文细黑" panose="02010600040101010101" pitchFamily="2" charset="-122"/>
                <a:ea typeface="华文细黑" panose="02010600040101010101" pitchFamily="2" charset="-122"/>
              </a:rPr>
              <a:t>/</a:t>
            </a:r>
            <a:r>
              <a:rPr lang="zh-CN" altLang="en-US" b="1" dirty="0">
                <a:solidFill>
                  <a:srgbClr val="002060"/>
                </a:solidFill>
                <a:latin typeface="华文细黑" panose="02010600040101010101" pitchFamily="2" charset="-122"/>
                <a:ea typeface="华文细黑" panose="02010600040101010101" pitchFamily="2" charset="-122"/>
              </a:rPr>
              <a:t>激素治疗</a:t>
            </a:r>
            <a:r>
              <a:rPr lang="en-US" altLang="zh-CN" b="1" dirty="0">
                <a:solidFill>
                  <a:srgbClr val="002060"/>
                </a:solidFill>
                <a:latin typeface="华文细黑" panose="02010600040101010101" pitchFamily="2" charset="-122"/>
                <a:ea typeface="华文细黑" panose="02010600040101010101" pitchFamily="2" charset="-122"/>
              </a:rPr>
              <a:t>(</a:t>
            </a:r>
            <a:r>
              <a:rPr lang="en-US" altLang="zh-CN"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2C</a:t>
            </a:r>
            <a:r>
              <a:rPr lang="en-US" altLang="zh-CN" b="1" dirty="0">
                <a:solidFill>
                  <a:srgbClr val="002060"/>
                </a:solidFill>
                <a:latin typeface="华文细黑" panose="02010600040101010101" pitchFamily="2" charset="-122"/>
                <a:ea typeface="华文细黑" panose="02010600040101010101" pitchFamily="2" charset="-122"/>
              </a:rPr>
              <a:t>)</a:t>
            </a:r>
          </a:p>
          <a:p>
            <a:pPr marL="352425" indent="-352425">
              <a:lnSpc>
                <a:spcPct val="100000"/>
              </a:lnSpc>
              <a:spcBef>
                <a:spcPts val="1200"/>
              </a:spcBef>
              <a:spcAft>
                <a:spcPts val="600"/>
              </a:spcAft>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一种治疗方案失败可能会从另一种方案获益</a:t>
            </a:r>
            <a:endParaRPr lang="en-US" altLang="zh-CN" b="1" dirty="0">
              <a:solidFill>
                <a:srgbClr val="002060"/>
              </a:solidFill>
              <a:latin typeface="华文细黑" panose="02010600040101010101" pitchFamily="2" charset="-122"/>
              <a:ea typeface="华文细黑" panose="02010600040101010101" pitchFamily="2" charset="-122"/>
            </a:endParaRPr>
          </a:p>
          <a:p>
            <a:pPr marL="352425" indent="-352425">
              <a:lnSpc>
                <a:spcPct val="100000"/>
              </a:lnSpc>
              <a:spcBef>
                <a:spcPts val="1200"/>
              </a:spcBef>
              <a:spcAft>
                <a:spcPts val="600"/>
              </a:spcAft>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肾病综合征复发，建议使用与初始诱导缓解相同的治疗方案</a:t>
            </a:r>
            <a:r>
              <a:rPr lang="en-US" altLang="zh-CN" b="1" dirty="0">
                <a:solidFill>
                  <a:srgbClr val="002060"/>
                </a:solidFill>
                <a:latin typeface="华文细黑" panose="02010600040101010101" pitchFamily="2" charset="-122"/>
                <a:ea typeface="华文细黑" panose="02010600040101010101" pitchFamily="2" charset="-122"/>
              </a:rPr>
              <a:t>(</a:t>
            </a:r>
            <a:r>
              <a:rPr lang="en-US" altLang="zh-CN"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2D</a:t>
            </a:r>
            <a:r>
              <a:rPr lang="en-US" altLang="zh-CN" b="1" dirty="0">
                <a:solidFill>
                  <a:srgbClr val="002060"/>
                </a:solidFill>
                <a:latin typeface="华文细黑" panose="02010600040101010101" pitchFamily="2" charset="-122"/>
                <a:ea typeface="华文细黑" panose="02010600040101010101" pitchFamily="2" charset="-122"/>
              </a:rPr>
              <a:t>)</a:t>
            </a:r>
          </a:p>
          <a:p>
            <a:pPr marL="352425" indent="-352425">
              <a:lnSpc>
                <a:spcPct val="100000"/>
              </a:lnSpc>
              <a:spcBef>
                <a:spcPts val="1200"/>
              </a:spcBef>
              <a:spcAft>
                <a:spcPts val="600"/>
              </a:spcAft>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如果初始治疗是</a:t>
            </a:r>
            <a:r>
              <a:rPr lang="en-US" altLang="zh-CN" b="1" dirty="0" err="1">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Ponticelli</a:t>
            </a:r>
            <a:r>
              <a:rPr lang="zh-CN" altLang="en-US" b="1" dirty="0">
                <a:solidFill>
                  <a:srgbClr val="002060"/>
                </a:solidFill>
                <a:latin typeface="华文细黑" panose="02010600040101010101" pitchFamily="2" charset="-122"/>
                <a:ea typeface="华文细黑" panose="02010600040101010101" pitchFamily="2" charset="-122"/>
              </a:rPr>
              <a:t>方案，建议复发时仅重复使用</a:t>
            </a:r>
            <a:r>
              <a:rPr lang="en-US" altLang="zh-CN" b="1" dirty="0">
                <a:solidFill>
                  <a:srgbClr val="002060"/>
                </a:solidFill>
                <a:latin typeface="华文细黑" panose="02010600040101010101" pitchFamily="2" charset="-122"/>
                <a:ea typeface="华文细黑" panose="02010600040101010101" pitchFamily="2" charset="-122"/>
              </a:rPr>
              <a:t>1</a:t>
            </a:r>
            <a:r>
              <a:rPr lang="zh-CN" altLang="en-US" b="1" dirty="0">
                <a:solidFill>
                  <a:srgbClr val="002060"/>
                </a:solidFill>
                <a:latin typeface="华文细黑" panose="02010600040101010101" pitchFamily="2" charset="-122"/>
                <a:ea typeface="华文细黑" panose="02010600040101010101" pitchFamily="2" charset="-122"/>
              </a:rPr>
              <a:t>次</a:t>
            </a:r>
            <a:r>
              <a:rPr lang="en-US" altLang="zh-CN" b="1" dirty="0">
                <a:solidFill>
                  <a:srgbClr val="002060"/>
                </a:solidFill>
                <a:latin typeface="华文细黑" panose="02010600040101010101" pitchFamily="2" charset="-122"/>
                <a:ea typeface="华文细黑" panose="02010600040101010101" pitchFamily="2" charset="-122"/>
              </a:rPr>
              <a:t>(</a:t>
            </a:r>
            <a:r>
              <a:rPr lang="en-US" altLang="zh-CN"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2B</a:t>
            </a:r>
            <a:r>
              <a:rPr lang="zh-CN" altLang="en-US" b="1" dirty="0">
                <a:latin typeface="华文细黑" panose="02010600040101010101" pitchFamily="2" charset="-122"/>
                <a:ea typeface="华文细黑" panose="02010600040101010101" pitchFamily="2" charset="-122"/>
              </a:rPr>
              <a:t>）</a:t>
            </a:r>
          </a:p>
        </p:txBody>
      </p:sp>
      <p:pic>
        <p:nvPicPr>
          <p:cNvPr id="5" name="Picture 2"/>
          <p:cNvPicPr>
            <a:picLocks noChangeAspect="1" noChangeArrowheads="1"/>
          </p:cNvPicPr>
          <p:nvPr/>
        </p:nvPicPr>
        <p:blipFill>
          <a:blip r:embed="rId3" cstate="print"/>
          <a:srcRect/>
          <a:stretch>
            <a:fillRect/>
          </a:stretch>
        </p:blipFill>
        <p:spPr bwMode="auto">
          <a:xfrm>
            <a:off x="10163174" y="0"/>
            <a:ext cx="2028825" cy="2288601"/>
          </a:xfrm>
          <a:prstGeom prst="rect">
            <a:avLst/>
          </a:prstGeom>
          <a:noFill/>
          <a:ln w="9525">
            <a:noFill/>
            <a:miter lim="800000"/>
            <a:headEnd/>
            <a:tailEnd/>
          </a:ln>
        </p:spPr>
      </p:pic>
    </p:spTree>
    <p:extLst>
      <p:ext uri="{BB962C8B-B14F-4D97-AF65-F5344CB8AC3E}">
        <p14:creationId xmlns:p14="http://schemas.microsoft.com/office/powerpoint/2010/main" xmlns="" val="2118726568"/>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381000"/>
            <a:ext cx="10668000" cy="1216025"/>
          </a:xfrm>
        </p:spPr>
        <p:txBody>
          <a:bodyPr/>
          <a:lstStyle/>
          <a:p>
            <a:pPr eaLnBrk="1" hangingPunct="1"/>
            <a:r>
              <a:rPr lang="zh-CN" altLang="en-US" sz="3600" b="1" dirty="0" smtClean="0">
                <a:solidFill>
                  <a:srgbClr val="002060"/>
                </a:solidFill>
                <a:latin typeface="黑体" pitchFamily="2" charset="-122"/>
                <a:ea typeface="黑体" pitchFamily="2" charset="-122"/>
              </a:rPr>
              <a:t>激素</a:t>
            </a:r>
            <a:r>
              <a:rPr lang="en-US" altLang="zh-CN" sz="3600" b="1" dirty="0" smtClean="0">
                <a:solidFill>
                  <a:srgbClr val="002060"/>
                </a:solidFill>
                <a:latin typeface="黑体" pitchFamily="2" charset="-122"/>
                <a:ea typeface="黑体" pitchFamily="2" charset="-122"/>
              </a:rPr>
              <a:t>/</a:t>
            </a:r>
            <a:r>
              <a:rPr lang="zh-CN" altLang="en-US" sz="3600" b="1" dirty="0" smtClean="0">
                <a:solidFill>
                  <a:srgbClr val="002060"/>
                </a:solidFill>
                <a:latin typeface="黑体" pitchFamily="2" charset="-122"/>
                <a:ea typeface="黑体" pitchFamily="2" charset="-122"/>
              </a:rPr>
              <a:t>烷化剂周期治疗的风险和益处</a:t>
            </a:r>
          </a:p>
        </p:txBody>
      </p:sp>
      <p:sp>
        <p:nvSpPr>
          <p:cNvPr id="29699" name="Rectangle 3"/>
          <p:cNvSpPr>
            <a:spLocks noGrp="1" noChangeArrowheads="1"/>
          </p:cNvSpPr>
          <p:nvPr>
            <p:ph type="body" sz="half" idx="1"/>
          </p:nvPr>
        </p:nvSpPr>
        <p:spPr>
          <a:xfrm>
            <a:off x="1377950" y="4210050"/>
            <a:ext cx="3765550" cy="2514600"/>
          </a:xfrm>
          <a:solidFill>
            <a:schemeClr val="bg1">
              <a:lumMod val="85000"/>
            </a:schemeClr>
          </a:solidFill>
        </p:spPr>
        <p:txBody>
          <a:bodyPr>
            <a:normAutofit fontScale="92500" lnSpcReduction="20000"/>
          </a:bodyPr>
          <a:lstStyle/>
          <a:p>
            <a:pPr eaLnBrk="1" hangingPunct="1">
              <a:lnSpc>
                <a:spcPct val="80000"/>
              </a:lnSpc>
              <a:buFont typeface="Wingdings" pitchFamily="2" charset="2"/>
              <a:buNone/>
            </a:pPr>
            <a:r>
              <a:rPr lang="zh-CN" altLang="en-US" sz="2000" b="1" dirty="0" smtClean="0">
                <a:solidFill>
                  <a:srgbClr val="FF3300"/>
                </a:solidFill>
                <a:latin typeface="楷体_GB2312" pitchFamily="49" charset="-122"/>
                <a:ea typeface="楷体_GB2312" pitchFamily="49" charset="-122"/>
              </a:rPr>
              <a:t>         </a:t>
            </a:r>
            <a:r>
              <a:rPr lang="zh-CN" altLang="en-US" sz="2000" b="1" dirty="0" smtClean="0">
                <a:solidFill>
                  <a:srgbClr val="002060"/>
                </a:solidFill>
                <a:latin typeface="楷体_GB2312" pitchFamily="49" charset="-122"/>
                <a:ea typeface="楷体_GB2312" pitchFamily="49" charset="-122"/>
              </a:rPr>
              <a:t>风险</a:t>
            </a:r>
          </a:p>
          <a:p>
            <a:pPr eaLnBrk="1" hangingPunct="1">
              <a:lnSpc>
                <a:spcPct val="80000"/>
              </a:lnSpc>
              <a:buFont typeface="Wingdings" pitchFamily="2" charset="2"/>
              <a:buChar char="Ø"/>
            </a:pPr>
            <a:r>
              <a:rPr lang="zh-CN" altLang="en-US" sz="1600" b="1" dirty="0" smtClean="0">
                <a:solidFill>
                  <a:srgbClr val="002060"/>
                </a:solidFill>
                <a:latin typeface="楷体_GB2312" pitchFamily="49" charset="-122"/>
                <a:ea typeface="楷体_GB2312" pitchFamily="49" charset="-122"/>
              </a:rPr>
              <a:t>增加机会性感染</a:t>
            </a:r>
          </a:p>
          <a:p>
            <a:pPr eaLnBrk="1" hangingPunct="1">
              <a:lnSpc>
                <a:spcPct val="80000"/>
              </a:lnSpc>
              <a:buFont typeface="Wingdings" pitchFamily="2" charset="2"/>
              <a:buChar char="Ø"/>
            </a:pPr>
            <a:r>
              <a:rPr lang="zh-CN" altLang="en-US" sz="1600" b="1" dirty="0" smtClean="0">
                <a:solidFill>
                  <a:srgbClr val="002060"/>
                </a:solidFill>
                <a:latin typeface="楷体_GB2312" pitchFamily="49" charset="-122"/>
                <a:ea typeface="楷体_GB2312" pitchFamily="49" charset="-122"/>
              </a:rPr>
              <a:t>激活病毒性肝炎</a:t>
            </a:r>
          </a:p>
          <a:p>
            <a:pPr eaLnBrk="1" hangingPunct="1">
              <a:lnSpc>
                <a:spcPct val="80000"/>
              </a:lnSpc>
              <a:buFont typeface="Wingdings" pitchFamily="2" charset="2"/>
              <a:buChar char="Ø"/>
            </a:pPr>
            <a:r>
              <a:rPr lang="zh-CN" altLang="en-US" sz="1600" b="1" dirty="0" smtClean="0">
                <a:solidFill>
                  <a:srgbClr val="002060"/>
                </a:solidFill>
                <a:latin typeface="楷体_GB2312" pitchFamily="49" charset="-122"/>
                <a:ea typeface="楷体_GB2312" pitchFamily="49" charset="-122"/>
              </a:rPr>
              <a:t>脱发</a:t>
            </a:r>
          </a:p>
          <a:p>
            <a:pPr eaLnBrk="1" hangingPunct="1">
              <a:lnSpc>
                <a:spcPct val="80000"/>
              </a:lnSpc>
              <a:buFont typeface="Wingdings" pitchFamily="2" charset="2"/>
              <a:buChar char="Ø"/>
            </a:pPr>
            <a:r>
              <a:rPr lang="zh-CN" altLang="en-US" sz="1600" b="1" dirty="0" smtClean="0">
                <a:solidFill>
                  <a:srgbClr val="002060"/>
                </a:solidFill>
                <a:latin typeface="楷体_GB2312" pitchFamily="49" charset="-122"/>
                <a:ea typeface="楷体_GB2312" pitchFamily="49" charset="-122"/>
              </a:rPr>
              <a:t>性腺损害</a:t>
            </a:r>
          </a:p>
          <a:p>
            <a:pPr eaLnBrk="1" hangingPunct="1">
              <a:lnSpc>
                <a:spcPct val="80000"/>
              </a:lnSpc>
              <a:buFont typeface="Wingdings" pitchFamily="2" charset="2"/>
              <a:buChar char="Ø"/>
            </a:pPr>
            <a:r>
              <a:rPr lang="zh-CN" altLang="en-US" sz="1600" b="1" dirty="0" smtClean="0">
                <a:solidFill>
                  <a:srgbClr val="002060"/>
                </a:solidFill>
                <a:latin typeface="楷体_GB2312" pitchFamily="49" charset="-122"/>
                <a:ea typeface="楷体_GB2312" pitchFamily="49" charset="-122"/>
              </a:rPr>
              <a:t>出血性膀胱炎</a:t>
            </a:r>
          </a:p>
          <a:p>
            <a:pPr eaLnBrk="1" hangingPunct="1">
              <a:lnSpc>
                <a:spcPct val="80000"/>
              </a:lnSpc>
              <a:buFont typeface="Wingdings" pitchFamily="2" charset="2"/>
              <a:buChar char="Ø"/>
            </a:pPr>
            <a:r>
              <a:rPr lang="zh-CN" altLang="en-US" sz="1600" b="1" dirty="0" smtClean="0">
                <a:solidFill>
                  <a:srgbClr val="002060"/>
                </a:solidFill>
                <a:latin typeface="楷体_GB2312" pitchFamily="49" charset="-122"/>
                <a:ea typeface="楷体_GB2312" pitchFamily="49" charset="-122"/>
              </a:rPr>
              <a:t>肿瘤形成</a:t>
            </a:r>
          </a:p>
          <a:p>
            <a:pPr eaLnBrk="1" hangingPunct="1">
              <a:lnSpc>
                <a:spcPct val="80000"/>
              </a:lnSpc>
              <a:buFont typeface="Wingdings" pitchFamily="2" charset="2"/>
              <a:buChar char="Ø"/>
            </a:pPr>
            <a:r>
              <a:rPr lang="zh-CN" altLang="en-US" sz="1600" b="1" dirty="0" smtClean="0">
                <a:solidFill>
                  <a:srgbClr val="002060"/>
                </a:solidFill>
                <a:latin typeface="楷体_GB2312" pitchFamily="49" charset="-122"/>
                <a:ea typeface="楷体_GB2312" pitchFamily="49" charset="-122"/>
              </a:rPr>
              <a:t>膀胱、输尿管和骨盆移行细胞癌</a:t>
            </a:r>
          </a:p>
          <a:p>
            <a:pPr eaLnBrk="1" hangingPunct="1">
              <a:lnSpc>
                <a:spcPct val="80000"/>
              </a:lnSpc>
              <a:buFont typeface="Wingdings" pitchFamily="2" charset="2"/>
              <a:buChar char="Ø"/>
            </a:pPr>
            <a:r>
              <a:rPr lang="zh-CN" altLang="en-US" sz="1600" b="1" dirty="0" smtClean="0">
                <a:solidFill>
                  <a:srgbClr val="002060"/>
                </a:solidFill>
                <a:latin typeface="楷体_GB2312" pitchFamily="49" charset="-122"/>
                <a:ea typeface="楷体_GB2312" pitchFamily="49" charset="-122"/>
              </a:rPr>
              <a:t>肝脏毒性</a:t>
            </a:r>
          </a:p>
        </p:txBody>
      </p:sp>
      <p:sp>
        <p:nvSpPr>
          <p:cNvPr id="29700" name="Rectangle 4"/>
          <p:cNvSpPr>
            <a:spLocks noGrp="1" noChangeArrowheads="1"/>
          </p:cNvSpPr>
          <p:nvPr>
            <p:ph type="body" sz="half" idx="2"/>
          </p:nvPr>
        </p:nvSpPr>
        <p:spPr>
          <a:xfrm>
            <a:off x="6080125" y="4200525"/>
            <a:ext cx="3949700" cy="2514600"/>
          </a:xfrm>
          <a:solidFill>
            <a:schemeClr val="bg1">
              <a:lumMod val="85000"/>
            </a:schemeClr>
          </a:solidFill>
        </p:spPr>
        <p:txBody>
          <a:bodyPr>
            <a:normAutofit/>
          </a:bodyPr>
          <a:lstStyle/>
          <a:p>
            <a:pPr eaLnBrk="1" hangingPunct="1">
              <a:buFont typeface="Wingdings" pitchFamily="2" charset="2"/>
              <a:buNone/>
            </a:pPr>
            <a:r>
              <a:rPr lang="zh-CN" altLang="en-US" sz="1800" b="1" dirty="0" smtClean="0">
                <a:latin typeface="楷体_GB2312" pitchFamily="49" charset="-122"/>
                <a:ea typeface="楷体_GB2312" pitchFamily="49" charset="-122"/>
              </a:rPr>
              <a:t>             </a:t>
            </a:r>
            <a:r>
              <a:rPr lang="zh-CN" altLang="en-US" sz="1800" b="1" dirty="0" smtClean="0">
                <a:solidFill>
                  <a:srgbClr val="002060"/>
                </a:solidFill>
                <a:latin typeface="楷体_GB2312" pitchFamily="49" charset="-122"/>
                <a:ea typeface="楷体_GB2312" pitchFamily="49" charset="-122"/>
              </a:rPr>
              <a:t>益处</a:t>
            </a:r>
          </a:p>
          <a:p>
            <a:pPr eaLnBrk="1" hangingPunct="1">
              <a:buFont typeface="Wingdings" pitchFamily="2" charset="2"/>
              <a:buChar char="Ø"/>
            </a:pPr>
            <a:r>
              <a:rPr lang="zh-CN" altLang="en-US" sz="1800" b="1" dirty="0" smtClean="0">
                <a:solidFill>
                  <a:srgbClr val="002060"/>
                </a:solidFill>
                <a:latin typeface="楷体_GB2312" pitchFamily="49" charset="-122"/>
                <a:ea typeface="楷体_GB2312" pitchFamily="49" charset="-122"/>
              </a:rPr>
              <a:t>阻止</a:t>
            </a:r>
            <a:r>
              <a:rPr lang="en-US" altLang="zh-CN" sz="1800" b="1" dirty="0" smtClean="0">
                <a:solidFill>
                  <a:srgbClr val="002060"/>
                </a:solidFill>
                <a:latin typeface="楷体_GB2312" pitchFamily="49" charset="-122"/>
                <a:ea typeface="楷体_GB2312" pitchFamily="49" charset="-122"/>
              </a:rPr>
              <a:t>CKD</a:t>
            </a:r>
            <a:r>
              <a:rPr lang="zh-CN" altLang="en-US" sz="1800" b="1" dirty="0" smtClean="0">
                <a:solidFill>
                  <a:srgbClr val="002060"/>
                </a:solidFill>
                <a:latin typeface="楷体_GB2312" pitchFamily="49" charset="-122"/>
                <a:ea typeface="楷体_GB2312" pitchFamily="49" charset="-122"/>
              </a:rPr>
              <a:t>和</a:t>
            </a:r>
            <a:r>
              <a:rPr lang="en-US" altLang="zh-CN" sz="1800" b="1" dirty="0" smtClean="0">
                <a:solidFill>
                  <a:srgbClr val="002060"/>
                </a:solidFill>
                <a:latin typeface="楷体_GB2312" pitchFamily="49" charset="-122"/>
                <a:ea typeface="楷体_GB2312" pitchFamily="49" charset="-122"/>
              </a:rPr>
              <a:t>ESRD</a:t>
            </a:r>
          </a:p>
          <a:p>
            <a:pPr eaLnBrk="1" hangingPunct="1">
              <a:buFont typeface="Wingdings" pitchFamily="2" charset="2"/>
              <a:buChar char="Ø"/>
            </a:pPr>
            <a:r>
              <a:rPr lang="zh-CN" altLang="en-US" sz="1800" b="1" dirty="0" smtClean="0">
                <a:solidFill>
                  <a:srgbClr val="002060"/>
                </a:solidFill>
                <a:latin typeface="楷体_GB2312" pitchFamily="49" charset="-122"/>
                <a:ea typeface="楷体_GB2312" pitchFamily="49" charset="-122"/>
              </a:rPr>
              <a:t>避免肾病综合征的并发症</a:t>
            </a:r>
          </a:p>
          <a:p>
            <a:pPr eaLnBrk="1" hangingPunct="1">
              <a:buFont typeface="Wingdings" pitchFamily="2" charset="2"/>
              <a:buNone/>
            </a:pPr>
            <a:r>
              <a:rPr lang="zh-CN" altLang="en-US" sz="1800" b="1" dirty="0" smtClean="0">
                <a:solidFill>
                  <a:srgbClr val="002060"/>
                </a:solidFill>
                <a:latin typeface="楷体_GB2312" pitchFamily="49" charset="-122"/>
                <a:ea typeface="楷体_GB2312" pitchFamily="49" charset="-122"/>
              </a:rPr>
              <a:t>   （栓塞、动脉粥样硬化加速）</a:t>
            </a:r>
          </a:p>
          <a:p>
            <a:pPr eaLnBrk="1" hangingPunct="1">
              <a:buFont typeface="Wingdings" pitchFamily="2" charset="2"/>
              <a:buChar char="Ø"/>
            </a:pPr>
            <a:r>
              <a:rPr lang="zh-CN" altLang="en-US" sz="1800" b="1" dirty="0" smtClean="0">
                <a:solidFill>
                  <a:srgbClr val="002060"/>
                </a:solidFill>
                <a:latin typeface="楷体_GB2312" pitchFamily="49" charset="-122"/>
                <a:ea typeface="楷体_GB2312" pitchFamily="49" charset="-122"/>
              </a:rPr>
              <a:t>延长生命，提高生活质量</a:t>
            </a:r>
          </a:p>
        </p:txBody>
      </p:sp>
      <p:pic>
        <p:nvPicPr>
          <p:cNvPr id="29701" name="Picture 5"/>
          <p:cNvPicPr>
            <a:picLocks noChangeAspect="1" noChangeArrowheads="1"/>
          </p:cNvPicPr>
          <p:nvPr/>
        </p:nvPicPr>
        <p:blipFill>
          <a:blip r:embed="rId2" cstate="print"/>
          <a:srcRect/>
          <a:stretch>
            <a:fillRect/>
          </a:stretch>
        </p:blipFill>
        <p:spPr bwMode="auto">
          <a:xfrm>
            <a:off x="1056218" y="1724025"/>
            <a:ext cx="10119783" cy="2490788"/>
          </a:xfrm>
          <a:prstGeom prst="rect">
            <a:avLst/>
          </a:prstGeom>
          <a:noFill/>
          <a:ln w="9525">
            <a:noFill/>
            <a:miter lim="800000"/>
            <a:headEnd/>
            <a:tailEnd/>
          </a:ln>
        </p:spPr>
      </p:pic>
      <p:pic>
        <p:nvPicPr>
          <p:cNvPr id="29702" name="Picture 6"/>
          <p:cNvPicPr>
            <a:picLocks noChangeAspect="1" noChangeArrowheads="1"/>
          </p:cNvPicPr>
          <p:nvPr/>
        </p:nvPicPr>
        <p:blipFill>
          <a:blip r:embed="rId3" cstate="print"/>
          <a:srcRect/>
          <a:stretch>
            <a:fillRect/>
          </a:stretch>
        </p:blipFill>
        <p:spPr bwMode="auto">
          <a:xfrm>
            <a:off x="10392664" y="0"/>
            <a:ext cx="1799336" cy="1533525"/>
          </a:xfrm>
          <a:prstGeom prst="rect">
            <a:avLst/>
          </a:prstGeom>
          <a:noFill/>
          <a:ln w="9525">
            <a:noFill/>
            <a:miter lim="800000"/>
            <a:headEnd/>
            <a:tailEnd/>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zh-CN" altLang="en-US" sz="4000" b="1" dirty="0" smtClean="0">
                <a:solidFill>
                  <a:srgbClr val="002060"/>
                </a:solidFill>
                <a:latin typeface="黑体" pitchFamily="2" charset="-122"/>
                <a:ea typeface="黑体" pitchFamily="2" charset="-122"/>
              </a:rPr>
              <a:t>环孢霉素</a:t>
            </a:r>
            <a:r>
              <a:rPr lang="en-US" sz="4000" b="1" dirty="0" smtClean="0">
                <a:solidFill>
                  <a:srgbClr val="002060"/>
                </a:solidFill>
                <a:latin typeface="黑体" pitchFamily="2" charset="-122"/>
                <a:ea typeface="黑体" pitchFamily="2" charset="-122"/>
              </a:rPr>
              <a:t>与</a:t>
            </a:r>
            <a:r>
              <a:rPr lang="zh-CN" altLang="en-US" sz="4000" b="1" dirty="0" smtClean="0">
                <a:solidFill>
                  <a:srgbClr val="002060"/>
                </a:solidFill>
                <a:latin typeface="黑体" pitchFamily="2" charset="-122"/>
                <a:ea typeface="黑体" pitchFamily="2" charset="-122"/>
              </a:rPr>
              <a:t>他克莫司治疗</a:t>
            </a:r>
          </a:p>
        </p:txBody>
      </p:sp>
      <p:sp>
        <p:nvSpPr>
          <p:cNvPr id="30723" name="Rectangle 3"/>
          <p:cNvSpPr>
            <a:spLocks noGrp="1" noChangeArrowheads="1"/>
          </p:cNvSpPr>
          <p:nvPr>
            <p:ph type="body" idx="1"/>
          </p:nvPr>
        </p:nvSpPr>
        <p:spPr>
          <a:xfrm>
            <a:off x="857251" y="4419600"/>
            <a:ext cx="10521949" cy="1600200"/>
          </a:xfrm>
          <a:solidFill>
            <a:schemeClr val="bg1">
              <a:lumMod val="85000"/>
            </a:schemeClr>
          </a:solidFill>
        </p:spPr>
        <p:txBody>
          <a:bodyPr/>
          <a:lstStyle/>
          <a:p>
            <a:pPr eaLnBrk="1" hangingPunct="1">
              <a:buFont typeface="Wingdings" pitchFamily="2" charset="2"/>
              <a:buChar char="Ø"/>
            </a:pPr>
            <a:r>
              <a:rPr lang="zh-CN" altLang="en-US" sz="1600" b="1" dirty="0" smtClean="0">
                <a:solidFill>
                  <a:srgbClr val="002060"/>
                </a:solidFill>
              </a:rPr>
              <a:t>环孢霉素：</a:t>
            </a:r>
            <a:r>
              <a:rPr lang="it-IT" altLang="en-US" sz="1600" b="1" dirty="0" smtClean="0">
                <a:solidFill>
                  <a:srgbClr val="002060"/>
                </a:solidFill>
              </a:rPr>
              <a:t>3.5-5.0 mg/kg/d</a:t>
            </a:r>
            <a:r>
              <a:rPr lang="zh-CN" altLang="en-US" sz="1600" b="1" dirty="0" smtClean="0">
                <a:solidFill>
                  <a:srgbClr val="002060"/>
                </a:solidFill>
              </a:rPr>
              <a:t>，分两次口服，每</a:t>
            </a:r>
            <a:r>
              <a:rPr lang="it-IT" altLang="en-US" sz="1600" b="1" dirty="0" smtClean="0">
                <a:solidFill>
                  <a:srgbClr val="002060"/>
                </a:solidFill>
              </a:rPr>
              <a:t>12</a:t>
            </a:r>
            <a:r>
              <a:rPr lang="zh-CN" altLang="en-US" sz="1600" b="1" dirty="0" smtClean="0">
                <a:solidFill>
                  <a:srgbClr val="002060"/>
                </a:solidFill>
              </a:rPr>
              <a:t>小时一次，同时服用强的松</a:t>
            </a:r>
            <a:r>
              <a:rPr lang="it-IT" altLang="en-US" sz="1600" b="1" dirty="0" smtClean="0">
                <a:solidFill>
                  <a:srgbClr val="002060"/>
                </a:solidFill>
              </a:rPr>
              <a:t>0.15 mg/kg/d</a:t>
            </a:r>
            <a:r>
              <a:rPr lang="zh-CN" altLang="en-US" sz="1600" b="1" dirty="0" smtClean="0">
                <a:solidFill>
                  <a:srgbClr val="002060"/>
                </a:solidFill>
              </a:rPr>
              <a:t>，共使用</a:t>
            </a:r>
            <a:r>
              <a:rPr lang="it-IT" altLang="en-US" sz="1600" b="1" dirty="0" smtClean="0">
                <a:solidFill>
                  <a:srgbClr val="002060"/>
                </a:solidFill>
              </a:rPr>
              <a:t>6</a:t>
            </a:r>
            <a:r>
              <a:rPr lang="zh-CN" altLang="en-US" sz="1600" b="1" dirty="0" smtClean="0">
                <a:solidFill>
                  <a:srgbClr val="002060"/>
                </a:solidFill>
              </a:rPr>
              <a:t>个月。建议从低剂量开始，逐渐增加，以避免急性肾脏毒性。</a:t>
            </a:r>
          </a:p>
          <a:p>
            <a:pPr eaLnBrk="1" hangingPunct="1">
              <a:buFont typeface="Wingdings" pitchFamily="2" charset="2"/>
              <a:buChar char="Ø"/>
            </a:pPr>
            <a:r>
              <a:rPr lang="zh-CN" altLang="en-US" sz="1600" b="1" dirty="0" smtClean="0">
                <a:solidFill>
                  <a:srgbClr val="002060"/>
                </a:solidFill>
              </a:rPr>
              <a:t>他克莫司：</a:t>
            </a:r>
            <a:r>
              <a:rPr lang="it-IT" altLang="en-US" sz="1600" b="1" dirty="0" smtClean="0">
                <a:solidFill>
                  <a:srgbClr val="002060"/>
                </a:solidFill>
              </a:rPr>
              <a:t>0.05-0.075 mg/kg/d</a:t>
            </a:r>
            <a:r>
              <a:rPr lang="zh-CN" altLang="en-US" sz="1600" b="1" dirty="0" smtClean="0">
                <a:solidFill>
                  <a:srgbClr val="002060"/>
                </a:solidFill>
              </a:rPr>
              <a:t>，分两次口服，每</a:t>
            </a:r>
            <a:r>
              <a:rPr lang="it-IT" altLang="en-US" sz="1600" b="1" dirty="0" smtClean="0">
                <a:solidFill>
                  <a:srgbClr val="002060"/>
                </a:solidFill>
              </a:rPr>
              <a:t>12</a:t>
            </a:r>
            <a:r>
              <a:rPr lang="zh-CN" altLang="en-US" sz="1600" b="1" dirty="0" smtClean="0">
                <a:solidFill>
                  <a:srgbClr val="002060"/>
                </a:solidFill>
              </a:rPr>
              <a:t>小时一次，疗程</a:t>
            </a:r>
            <a:r>
              <a:rPr lang="it-IT" altLang="en-US" sz="1600" b="1" dirty="0" smtClean="0">
                <a:solidFill>
                  <a:srgbClr val="002060"/>
                </a:solidFill>
              </a:rPr>
              <a:t>6</a:t>
            </a:r>
            <a:r>
              <a:rPr lang="zh-CN" altLang="en-US" sz="1600" b="1" dirty="0" smtClean="0">
                <a:solidFill>
                  <a:srgbClr val="002060"/>
                </a:solidFill>
              </a:rPr>
              <a:t>个月，不用强的松。建议从低剂量开始，逐渐增加，以避免急性肾脏毒性</a:t>
            </a:r>
            <a:r>
              <a:rPr lang="zh-CN" altLang="en-US" sz="1600" b="1" dirty="0" smtClean="0"/>
              <a:t>。</a:t>
            </a:r>
          </a:p>
          <a:p>
            <a:pPr eaLnBrk="1" hangingPunct="1"/>
            <a:endParaRPr lang="zh-CN" altLang="en-US" sz="2000" b="1" dirty="0" smtClean="0"/>
          </a:p>
        </p:txBody>
      </p:sp>
      <p:pic>
        <p:nvPicPr>
          <p:cNvPr id="30724" name="Picture 4"/>
          <p:cNvPicPr>
            <a:picLocks noChangeAspect="1" noChangeArrowheads="1"/>
          </p:cNvPicPr>
          <p:nvPr/>
        </p:nvPicPr>
        <p:blipFill>
          <a:blip r:embed="rId2" cstate="print"/>
          <a:srcRect/>
          <a:stretch>
            <a:fillRect/>
          </a:stretch>
        </p:blipFill>
        <p:spPr bwMode="auto">
          <a:xfrm>
            <a:off x="812800" y="1828800"/>
            <a:ext cx="10566400" cy="2270125"/>
          </a:xfrm>
          <a:prstGeom prst="rect">
            <a:avLst/>
          </a:prstGeom>
          <a:noFill/>
          <a:ln w="9525">
            <a:noFill/>
            <a:miter lim="800000"/>
            <a:headEnd/>
            <a:tailEnd/>
          </a:ln>
        </p:spPr>
      </p:pic>
      <p:pic>
        <p:nvPicPr>
          <p:cNvPr id="30725" name="Picture 5"/>
          <p:cNvPicPr>
            <a:picLocks noChangeAspect="1" noChangeArrowheads="1"/>
          </p:cNvPicPr>
          <p:nvPr/>
        </p:nvPicPr>
        <p:blipFill>
          <a:blip r:embed="rId3" cstate="print"/>
          <a:srcRect/>
          <a:stretch>
            <a:fillRect/>
          </a:stretch>
        </p:blipFill>
        <p:spPr bwMode="auto">
          <a:xfrm>
            <a:off x="9956800" y="0"/>
            <a:ext cx="2235200" cy="1905000"/>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609600" y="1935164"/>
          <a:ext cx="11372850" cy="4389437"/>
        </p:xfrm>
        <a:graphic>
          <a:graphicData uri="http://schemas.openxmlformats.org/drawingml/2006/chart">
            <c:chart xmlns:c="http://schemas.openxmlformats.org/drawingml/2006/chart" xmlns:r="http://schemas.openxmlformats.org/officeDocument/2006/relationships" r:id="rId2"/>
          </a:graphicData>
        </a:graphic>
      </p:graphicFrame>
      <p:sp>
        <p:nvSpPr>
          <p:cNvPr id="6" name="圆角矩形标注 5"/>
          <p:cNvSpPr/>
          <p:nvPr/>
        </p:nvSpPr>
        <p:spPr>
          <a:xfrm>
            <a:off x="1285840" y="1590675"/>
            <a:ext cx="571535" cy="1798506"/>
          </a:xfrm>
          <a:prstGeom prst="wedgeRoundRectCallout">
            <a:avLst>
              <a:gd name="adj1" fmla="val -23141"/>
              <a:gd name="adj2" fmla="val 77908"/>
              <a:gd name="adj3" fmla="val 16667"/>
            </a:avLst>
          </a:prstGeom>
          <a:solidFill>
            <a:schemeClr val="bg1">
              <a:alpha val="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3">
                    <a:lumMod val="50000"/>
                  </a:schemeClr>
                </a:solidFill>
              </a:rPr>
              <a:t>改用环孢素</a:t>
            </a:r>
            <a:endParaRPr lang="zh-CN" altLang="en-US" b="1" dirty="0">
              <a:solidFill>
                <a:schemeClr val="accent3">
                  <a:lumMod val="50000"/>
                </a:schemeClr>
              </a:solidFill>
            </a:endParaRPr>
          </a:p>
        </p:txBody>
      </p:sp>
      <p:sp>
        <p:nvSpPr>
          <p:cNvPr id="7" name="圆角矩形标注 6"/>
          <p:cNvSpPr/>
          <p:nvPr/>
        </p:nvSpPr>
        <p:spPr>
          <a:xfrm>
            <a:off x="2162154" y="2024054"/>
            <a:ext cx="723921" cy="1184152"/>
          </a:xfrm>
          <a:prstGeom prst="wedgeRoundRectCallout">
            <a:avLst>
              <a:gd name="adj1" fmla="val -20833"/>
              <a:gd name="adj2" fmla="val 103523"/>
              <a:gd name="adj3" fmla="val 16667"/>
            </a:avLst>
          </a:prstGeom>
          <a:solidFill>
            <a:schemeClr val="bg1">
              <a:alpha val="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3">
                    <a:lumMod val="50000"/>
                  </a:schemeClr>
                </a:solidFill>
              </a:rPr>
              <a:t>改用</a:t>
            </a:r>
            <a:r>
              <a:rPr lang="zh-CN" altLang="zh-CN" b="1" dirty="0" smtClean="0">
                <a:solidFill>
                  <a:schemeClr val="accent3">
                    <a:lumMod val="50000"/>
                  </a:schemeClr>
                </a:solidFill>
              </a:rPr>
              <a:t>他克莫司</a:t>
            </a:r>
            <a:endParaRPr lang="zh-CN" altLang="en-US" dirty="0"/>
          </a:p>
        </p:txBody>
      </p:sp>
      <p:sp>
        <p:nvSpPr>
          <p:cNvPr id="8" name="圆角矩形标注 7"/>
          <p:cNvSpPr/>
          <p:nvPr/>
        </p:nvSpPr>
        <p:spPr>
          <a:xfrm>
            <a:off x="3276594" y="1957379"/>
            <a:ext cx="752481" cy="1184152"/>
          </a:xfrm>
          <a:prstGeom prst="wedgeRoundRectCallout">
            <a:avLst>
              <a:gd name="adj1" fmla="val -20833"/>
              <a:gd name="adj2" fmla="val 97088"/>
              <a:gd name="adj3" fmla="val 16667"/>
            </a:avLst>
          </a:prstGeom>
          <a:solidFill>
            <a:schemeClr val="bg1">
              <a:alpha val="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3">
                    <a:lumMod val="50000"/>
                  </a:schemeClr>
                </a:solidFill>
              </a:rPr>
              <a:t>改用环磷酰胺</a:t>
            </a:r>
            <a:endParaRPr lang="zh-CN" altLang="en-US" b="1" dirty="0">
              <a:solidFill>
                <a:schemeClr val="accent3">
                  <a:lumMod val="50000"/>
                </a:schemeClr>
              </a:solidFill>
            </a:endParaRPr>
          </a:p>
        </p:txBody>
      </p:sp>
      <p:sp>
        <p:nvSpPr>
          <p:cNvPr id="9" name="圆角矩形标注 8"/>
          <p:cNvSpPr/>
          <p:nvPr/>
        </p:nvSpPr>
        <p:spPr>
          <a:xfrm>
            <a:off x="7715250" y="1038225"/>
            <a:ext cx="1076325" cy="1457325"/>
          </a:xfrm>
          <a:prstGeom prst="wedgeRoundRectCallout">
            <a:avLst>
              <a:gd name="adj1" fmla="val -20833"/>
              <a:gd name="adj2" fmla="val 108349"/>
              <a:gd name="adj3" fmla="val 16667"/>
            </a:avLst>
          </a:prstGeom>
          <a:solidFill>
            <a:schemeClr val="bg1">
              <a:alpha val="0"/>
            </a:schemeClr>
          </a:solidFill>
          <a:ln w="25400">
            <a:solidFill>
              <a:srgbClr val="CBA2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3">
                    <a:lumMod val="50000"/>
                  </a:schemeClr>
                </a:solidFill>
              </a:rPr>
              <a:t>因肺部感染停激素和环磷酰胺</a:t>
            </a:r>
            <a:endParaRPr lang="zh-CN" altLang="en-US" b="1" dirty="0">
              <a:solidFill>
                <a:schemeClr val="accent3">
                  <a:lumMod val="50000"/>
                </a:schemeClr>
              </a:solidFill>
            </a:endParaRPr>
          </a:p>
        </p:txBody>
      </p:sp>
      <p:sp>
        <p:nvSpPr>
          <p:cNvPr id="10" name="圆角矩形标注 9"/>
          <p:cNvSpPr/>
          <p:nvPr/>
        </p:nvSpPr>
        <p:spPr>
          <a:xfrm>
            <a:off x="8877323" y="2147879"/>
            <a:ext cx="933427" cy="1184152"/>
          </a:xfrm>
          <a:prstGeom prst="wedgeRoundRectCallout">
            <a:avLst>
              <a:gd name="adj1" fmla="val -21853"/>
              <a:gd name="adj2" fmla="val 88240"/>
              <a:gd name="adj3" fmla="val 16667"/>
            </a:avLst>
          </a:prstGeom>
          <a:solidFill>
            <a:schemeClr val="bg1">
              <a:alpha val="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3">
                    <a:lumMod val="50000"/>
                  </a:schemeClr>
                </a:solidFill>
              </a:rPr>
              <a:t>改用来氟米特</a:t>
            </a:r>
            <a:endParaRPr lang="zh-CN" altLang="en-US" b="1" dirty="0">
              <a:solidFill>
                <a:schemeClr val="accent3">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ppt_x</p:attrName>
                                        </p:attrNameLst>
                                      </p:cBhvr>
                                      <p:tavLst>
                                        <p:tav tm="0">
                                          <p:val>
                                            <p:strVal val="#ppt_x-.2"/>
                                          </p:val>
                                        </p:tav>
                                        <p:tav tm="100000">
                                          <p:val>
                                            <p:strVal val="#ppt_x"/>
                                          </p:val>
                                        </p:tav>
                                      </p:tavLst>
                                    </p:anim>
                                    <p:anim calcmode="lin" valueType="num">
                                      <p:cBhvr>
                                        <p:cTn id="2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ppt_x</p:attrName>
                                        </p:attrNameLst>
                                      </p:cBhvr>
                                      <p:tavLst>
                                        <p:tav tm="0">
                                          <p:val>
                                            <p:strVal val="#ppt_x-.2"/>
                                          </p:val>
                                        </p:tav>
                                        <p:tav tm="100000">
                                          <p:val>
                                            <p:strVal val="#ppt_x"/>
                                          </p:val>
                                        </p:tav>
                                      </p:tavLst>
                                    </p:anim>
                                    <p:anim calcmode="lin" valueType="num">
                                      <p:cBhvr>
                                        <p:cTn id="3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zh-CN" altLang="en-US" sz="4000" b="1" dirty="0" smtClean="0">
                <a:solidFill>
                  <a:srgbClr val="002060"/>
                </a:solidFill>
                <a:latin typeface="黑体" pitchFamily="2" charset="-122"/>
                <a:ea typeface="黑体" pitchFamily="2" charset="-122"/>
              </a:rPr>
              <a:t>免疫抑制剂治疗</a:t>
            </a:r>
            <a:r>
              <a:rPr lang="en-US" altLang="zh-CN" sz="4000" b="1" dirty="0" smtClean="0">
                <a:solidFill>
                  <a:srgbClr val="002060"/>
                </a:solidFill>
                <a:latin typeface="黑体" pitchFamily="2" charset="-122"/>
                <a:ea typeface="黑体" pitchFamily="2" charset="-122"/>
              </a:rPr>
              <a:t>-</a:t>
            </a:r>
            <a:r>
              <a:rPr lang="zh-CN" altLang="en-US" sz="4000" b="1" dirty="0" smtClean="0">
                <a:solidFill>
                  <a:srgbClr val="002060"/>
                </a:solidFill>
                <a:latin typeface="黑体" pitchFamily="2" charset="-122"/>
                <a:ea typeface="黑体" pitchFamily="2" charset="-122"/>
              </a:rPr>
              <a:t>利妥昔单抗</a:t>
            </a:r>
          </a:p>
        </p:txBody>
      </p:sp>
      <p:grpSp>
        <p:nvGrpSpPr>
          <p:cNvPr id="2" name="Group 3"/>
          <p:cNvGrpSpPr>
            <a:grpSpLocks/>
          </p:cNvGrpSpPr>
          <p:nvPr/>
        </p:nvGrpSpPr>
        <p:grpSpPr bwMode="auto">
          <a:xfrm>
            <a:off x="4562475" y="1724026"/>
            <a:ext cx="7089776" cy="4143375"/>
            <a:chOff x="48" y="0"/>
            <a:chExt cx="3402" cy="2610"/>
          </a:xfrm>
        </p:grpSpPr>
        <p:pic>
          <p:nvPicPr>
            <p:cNvPr id="31750" name="Picture 12" descr="未标题-1"/>
            <p:cNvPicPr>
              <a:picLocks noChangeAspect="1" noChangeArrowheads="1"/>
            </p:cNvPicPr>
            <p:nvPr/>
          </p:nvPicPr>
          <p:blipFill>
            <a:blip r:embed="rId2" cstate="print"/>
            <a:srcRect/>
            <a:stretch>
              <a:fillRect/>
            </a:stretch>
          </p:blipFill>
          <p:spPr bwMode="auto">
            <a:xfrm>
              <a:off x="82" y="160"/>
              <a:ext cx="2737" cy="2450"/>
            </a:xfrm>
            <a:prstGeom prst="rect">
              <a:avLst/>
            </a:prstGeom>
            <a:noFill/>
            <a:ln w="9525">
              <a:noFill/>
              <a:miter lim="800000"/>
              <a:headEnd/>
              <a:tailEnd/>
            </a:ln>
          </p:spPr>
        </p:pic>
        <p:sp>
          <p:nvSpPr>
            <p:cNvPr id="31751" name="Text Box 13"/>
            <p:cNvSpPr txBox="1">
              <a:spLocks noChangeArrowheads="1"/>
            </p:cNvSpPr>
            <p:nvPr/>
          </p:nvSpPr>
          <p:spPr bwMode="auto">
            <a:xfrm>
              <a:off x="1760" y="2327"/>
              <a:ext cx="1134" cy="212"/>
            </a:xfrm>
            <a:prstGeom prst="rect">
              <a:avLst/>
            </a:prstGeom>
            <a:noFill/>
            <a:ln w="9525">
              <a:noFill/>
              <a:miter lim="800000"/>
              <a:headEnd/>
              <a:tailEnd/>
            </a:ln>
          </p:spPr>
          <p:txBody>
            <a:bodyPr>
              <a:spAutoFit/>
            </a:bodyPr>
            <a:lstStyle/>
            <a:p>
              <a:pPr marL="342900" indent="-342900" algn="l">
                <a:spcBef>
                  <a:spcPct val="50000"/>
                </a:spcBef>
              </a:pPr>
              <a:r>
                <a:rPr lang="zh-CN" altLang="en-US" sz="1600" b="0">
                  <a:solidFill>
                    <a:schemeClr val="tx1"/>
                  </a:solidFill>
                </a:rPr>
                <a:t>凋亡</a:t>
              </a:r>
            </a:p>
          </p:txBody>
        </p:sp>
        <p:sp>
          <p:nvSpPr>
            <p:cNvPr id="31752" name="Rectangle 14"/>
            <p:cNvSpPr>
              <a:spLocks noChangeArrowheads="1"/>
            </p:cNvSpPr>
            <p:nvPr/>
          </p:nvSpPr>
          <p:spPr bwMode="auto">
            <a:xfrm>
              <a:off x="1406" y="1690"/>
              <a:ext cx="273" cy="213"/>
            </a:xfrm>
            <a:prstGeom prst="rect">
              <a:avLst/>
            </a:prstGeom>
            <a:noFill/>
            <a:ln w="9525">
              <a:noFill/>
              <a:miter lim="800000"/>
              <a:headEnd/>
              <a:tailEnd/>
            </a:ln>
          </p:spPr>
          <p:txBody>
            <a:bodyPr wrap="none">
              <a:spAutoFit/>
            </a:bodyPr>
            <a:lstStyle/>
            <a:p>
              <a:pPr marL="342900" indent="-342900" algn="l">
                <a:spcBef>
                  <a:spcPct val="20000"/>
                </a:spcBef>
              </a:pPr>
              <a:r>
                <a:rPr lang="en-US" altLang="zh-CN" sz="1600" b="0">
                  <a:solidFill>
                    <a:schemeClr val="tx1"/>
                  </a:solidFill>
                </a:rPr>
                <a:t>CD20</a:t>
              </a:r>
            </a:p>
          </p:txBody>
        </p:sp>
        <p:sp>
          <p:nvSpPr>
            <p:cNvPr id="31753" name="Rectangle 15"/>
            <p:cNvSpPr>
              <a:spLocks noChangeArrowheads="1"/>
            </p:cNvSpPr>
            <p:nvPr/>
          </p:nvSpPr>
          <p:spPr bwMode="auto">
            <a:xfrm>
              <a:off x="2682" y="1795"/>
              <a:ext cx="231" cy="194"/>
            </a:xfrm>
            <a:prstGeom prst="rect">
              <a:avLst/>
            </a:prstGeom>
            <a:noFill/>
            <a:ln w="9525">
              <a:noFill/>
              <a:miter lim="800000"/>
              <a:headEnd/>
              <a:tailEnd/>
            </a:ln>
          </p:spPr>
          <p:txBody>
            <a:bodyPr wrap="none">
              <a:spAutoFit/>
            </a:bodyPr>
            <a:lstStyle/>
            <a:p>
              <a:pPr marL="342900" indent="-342900" algn="l">
                <a:spcBef>
                  <a:spcPct val="20000"/>
                </a:spcBef>
              </a:pPr>
              <a:r>
                <a:rPr lang="en-US" altLang="zh-CN" sz="1400" b="0">
                  <a:solidFill>
                    <a:schemeClr val="tx1"/>
                  </a:solidFill>
                </a:rPr>
                <a:t>MAC</a:t>
              </a:r>
            </a:p>
          </p:txBody>
        </p:sp>
        <p:sp>
          <p:nvSpPr>
            <p:cNvPr id="31754" name="Rectangle 16"/>
            <p:cNvSpPr>
              <a:spLocks noChangeArrowheads="1"/>
            </p:cNvSpPr>
            <p:nvPr/>
          </p:nvSpPr>
          <p:spPr bwMode="auto">
            <a:xfrm>
              <a:off x="2730" y="2105"/>
              <a:ext cx="369" cy="194"/>
            </a:xfrm>
            <a:prstGeom prst="rect">
              <a:avLst/>
            </a:prstGeom>
            <a:noFill/>
            <a:ln w="9525">
              <a:noFill/>
              <a:miter lim="800000"/>
              <a:headEnd/>
              <a:tailEnd/>
            </a:ln>
          </p:spPr>
          <p:txBody>
            <a:bodyPr wrap="none">
              <a:spAutoFit/>
            </a:bodyPr>
            <a:lstStyle/>
            <a:p>
              <a:pPr marL="342900" indent="-342900" algn="l">
                <a:spcBef>
                  <a:spcPct val="20000"/>
                </a:spcBef>
              </a:pPr>
              <a:r>
                <a:rPr lang="zh-CN" altLang="en-US" sz="1400" b="0">
                  <a:solidFill>
                    <a:schemeClr val="tx1"/>
                  </a:solidFill>
                </a:rPr>
                <a:t>细胞裂解</a:t>
              </a:r>
            </a:p>
          </p:txBody>
        </p:sp>
        <p:sp>
          <p:nvSpPr>
            <p:cNvPr id="31755" name="Rectangle 17"/>
            <p:cNvSpPr>
              <a:spLocks noChangeArrowheads="1"/>
            </p:cNvSpPr>
            <p:nvPr/>
          </p:nvSpPr>
          <p:spPr bwMode="auto">
            <a:xfrm>
              <a:off x="1186" y="759"/>
              <a:ext cx="273" cy="213"/>
            </a:xfrm>
            <a:prstGeom prst="rect">
              <a:avLst/>
            </a:prstGeom>
            <a:noFill/>
            <a:ln w="9525">
              <a:noFill/>
              <a:miter lim="800000"/>
              <a:headEnd/>
              <a:tailEnd/>
            </a:ln>
          </p:spPr>
          <p:txBody>
            <a:bodyPr wrap="none">
              <a:spAutoFit/>
            </a:bodyPr>
            <a:lstStyle/>
            <a:p>
              <a:pPr marL="342900" indent="-342900" algn="l">
                <a:spcBef>
                  <a:spcPct val="20000"/>
                </a:spcBef>
              </a:pPr>
              <a:r>
                <a:rPr lang="en-US" altLang="zh-CN" sz="1600" b="0">
                  <a:solidFill>
                    <a:schemeClr val="tx1"/>
                  </a:solidFill>
                </a:rPr>
                <a:t>CD20</a:t>
              </a:r>
            </a:p>
          </p:txBody>
        </p:sp>
        <p:sp>
          <p:nvSpPr>
            <p:cNvPr id="31756" name="Rectangle 19"/>
            <p:cNvSpPr>
              <a:spLocks noChangeArrowheads="1"/>
            </p:cNvSpPr>
            <p:nvPr/>
          </p:nvSpPr>
          <p:spPr bwMode="auto">
            <a:xfrm>
              <a:off x="1926" y="1200"/>
              <a:ext cx="810" cy="194"/>
            </a:xfrm>
            <a:prstGeom prst="rect">
              <a:avLst/>
            </a:prstGeom>
            <a:noFill/>
            <a:ln w="9525">
              <a:noFill/>
              <a:miter lim="800000"/>
              <a:headEnd/>
              <a:tailEnd/>
            </a:ln>
          </p:spPr>
          <p:txBody>
            <a:bodyPr wrap="none">
              <a:spAutoFit/>
            </a:bodyPr>
            <a:lstStyle/>
            <a:p>
              <a:pPr marL="342900" indent="-342900" algn="l">
                <a:spcBef>
                  <a:spcPct val="20000"/>
                </a:spcBef>
              </a:pPr>
              <a:r>
                <a:rPr lang="zh-CN" altLang="en-US" sz="1400" b="1" dirty="0">
                  <a:solidFill>
                    <a:srgbClr val="002060"/>
                  </a:solidFill>
                </a:rPr>
                <a:t>补体依赖性细胞毒作用</a:t>
              </a:r>
            </a:p>
          </p:txBody>
        </p:sp>
        <p:sp>
          <p:nvSpPr>
            <p:cNvPr id="31757" name="Rectangle 20"/>
            <p:cNvSpPr>
              <a:spLocks noChangeArrowheads="1"/>
            </p:cNvSpPr>
            <p:nvPr/>
          </p:nvSpPr>
          <p:spPr bwMode="auto">
            <a:xfrm>
              <a:off x="1194" y="0"/>
              <a:ext cx="2256" cy="192"/>
            </a:xfrm>
            <a:prstGeom prst="rect">
              <a:avLst/>
            </a:prstGeom>
            <a:noFill/>
            <a:ln w="9525">
              <a:noFill/>
              <a:miter lim="800000"/>
              <a:headEnd/>
              <a:tailEnd/>
            </a:ln>
          </p:spPr>
          <p:txBody>
            <a:bodyPr>
              <a:spAutoFit/>
            </a:bodyPr>
            <a:lstStyle/>
            <a:p>
              <a:pPr marL="342900" indent="-342900">
                <a:spcBef>
                  <a:spcPct val="20000"/>
                </a:spcBef>
              </a:pPr>
              <a:r>
                <a:rPr lang="zh-CN" altLang="en-US" sz="1400" b="1" dirty="0">
                  <a:solidFill>
                    <a:srgbClr val="002060"/>
                  </a:solidFill>
                </a:rPr>
                <a:t>抗体依赖性细胞介导的细胞毒作用</a:t>
              </a:r>
            </a:p>
          </p:txBody>
        </p:sp>
        <p:sp>
          <p:nvSpPr>
            <p:cNvPr id="31758" name="Rectangle 21"/>
            <p:cNvSpPr>
              <a:spLocks noChangeArrowheads="1"/>
            </p:cNvSpPr>
            <p:nvPr/>
          </p:nvSpPr>
          <p:spPr bwMode="auto">
            <a:xfrm>
              <a:off x="2220" y="1440"/>
              <a:ext cx="761" cy="194"/>
            </a:xfrm>
            <a:prstGeom prst="rect">
              <a:avLst/>
            </a:prstGeom>
            <a:noFill/>
            <a:ln w="9525">
              <a:noFill/>
              <a:miter lim="800000"/>
              <a:headEnd/>
              <a:tailEnd/>
            </a:ln>
          </p:spPr>
          <p:txBody>
            <a:bodyPr wrap="none">
              <a:spAutoFit/>
            </a:bodyPr>
            <a:lstStyle/>
            <a:p>
              <a:pPr marL="342900" indent="-342900" algn="l">
                <a:spcBef>
                  <a:spcPct val="20000"/>
                </a:spcBef>
              </a:pPr>
              <a:r>
                <a:rPr lang="zh-CN" altLang="en-US" sz="1400" b="0">
                  <a:solidFill>
                    <a:schemeClr val="tx1"/>
                  </a:solidFill>
                </a:rPr>
                <a:t>补体激活</a:t>
              </a:r>
              <a:r>
                <a:rPr lang="en-US" altLang="zh-CN" sz="1400" b="0">
                  <a:solidFill>
                    <a:schemeClr val="tx1"/>
                  </a:solidFill>
                </a:rPr>
                <a:t>(C1qC1rC1s)</a:t>
              </a:r>
            </a:p>
          </p:txBody>
        </p:sp>
        <p:sp>
          <p:nvSpPr>
            <p:cNvPr id="31759" name="Rectangle 22"/>
            <p:cNvSpPr>
              <a:spLocks noChangeArrowheads="1"/>
            </p:cNvSpPr>
            <p:nvPr/>
          </p:nvSpPr>
          <p:spPr bwMode="auto">
            <a:xfrm>
              <a:off x="48" y="527"/>
              <a:ext cx="469" cy="194"/>
            </a:xfrm>
            <a:prstGeom prst="rect">
              <a:avLst/>
            </a:prstGeom>
            <a:noFill/>
            <a:ln w="9525">
              <a:noFill/>
              <a:miter lim="800000"/>
              <a:headEnd/>
              <a:tailEnd/>
            </a:ln>
          </p:spPr>
          <p:txBody>
            <a:bodyPr wrap="none">
              <a:spAutoFit/>
            </a:bodyPr>
            <a:lstStyle/>
            <a:p>
              <a:pPr marL="342900" indent="-342900">
                <a:spcBef>
                  <a:spcPct val="20000"/>
                </a:spcBef>
              </a:pPr>
              <a:r>
                <a:rPr lang="zh-CN" altLang="en-US" sz="1400" b="0">
                  <a:solidFill>
                    <a:schemeClr val="tx1"/>
                  </a:solidFill>
                </a:rPr>
                <a:t>抗</a:t>
              </a:r>
              <a:r>
                <a:rPr lang="en-US" altLang="zh-CN" sz="1400" b="0">
                  <a:solidFill>
                    <a:schemeClr val="tx1"/>
                  </a:solidFill>
                </a:rPr>
                <a:t>CD20</a:t>
              </a:r>
              <a:r>
                <a:rPr lang="zh-CN" altLang="en-US" sz="1400" b="0">
                  <a:solidFill>
                    <a:schemeClr val="tx1"/>
                  </a:solidFill>
                </a:rPr>
                <a:t>抗体</a:t>
              </a:r>
            </a:p>
          </p:txBody>
        </p:sp>
        <p:sp>
          <p:nvSpPr>
            <p:cNvPr id="31760" name="Rectangle 23"/>
            <p:cNvSpPr>
              <a:spLocks noChangeArrowheads="1"/>
            </p:cNvSpPr>
            <p:nvPr/>
          </p:nvSpPr>
          <p:spPr bwMode="auto">
            <a:xfrm>
              <a:off x="2394" y="864"/>
              <a:ext cx="369" cy="194"/>
            </a:xfrm>
            <a:prstGeom prst="rect">
              <a:avLst/>
            </a:prstGeom>
            <a:noFill/>
            <a:ln w="9525">
              <a:noFill/>
              <a:miter lim="800000"/>
              <a:headEnd/>
              <a:tailEnd/>
            </a:ln>
          </p:spPr>
          <p:txBody>
            <a:bodyPr wrap="none">
              <a:spAutoFit/>
            </a:bodyPr>
            <a:lstStyle/>
            <a:p>
              <a:pPr marL="342900" indent="-342900" algn="l">
                <a:spcBef>
                  <a:spcPct val="20000"/>
                </a:spcBef>
              </a:pPr>
              <a:r>
                <a:rPr lang="zh-CN" altLang="en-US" sz="1400" b="0">
                  <a:solidFill>
                    <a:schemeClr val="tx1"/>
                  </a:solidFill>
                </a:rPr>
                <a:t>细胞裂解</a:t>
              </a:r>
            </a:p>
          </p:txBody>
        </p:sp>
        <p:sp>
          <p:nvSpPr>
            <p:cNvPr id="31761" name="Text Box 18"/>
            <p:cNvSpPr txBox="1">
              <a:spLocks noChangeArrowheads="1"/>
            </p:cNvSpPr>
            <p:nvPr/>
          </p:nvSpPr>
          <p:spPr bwMode="auto">
            <a:xfrm>
              <a:off x="2346" y="192"/>
              <a:ext cx="816" cy="394"/>
            </a:xfrm>
            <a:prstGeom prst="rect">
              <a:avLst/>
            </a:prstGeom>
            <a:noFill/>
            <a:ln w="9525">
              <a:noFill/>
              <a:miter lim="800000"/>
              <a:headEnd/>
              <a:tailEnd/>
            </a:ln>
          </p:spPr>
          <p:txBody>
            <a:bodyPr>
              <a:spAutoFit/>
            </a:bodyPr>
            <a:lstStyle/>
            <a:p>
              <a:pPr marL="342900" indent="-342900" algn="l">
                <a:lnSpc>
                  <a:spcPct val="70000"/>
                </a:lnSpc>
                <a:spcBef>
                  <a:spcPct val="20000"/>
                </a:spcBef>
              </a:pPr>
              <a:r>
                <a:rPr lang="zh-CN" altLang="en-US" sz="1400" b="0">
                  <a:solidFill>
                    <a:schemeClr val="tx1"/>
                  </a:solidFill>
                </a:rPr>
                <a:t>巨噬细胞，</a:t>
              </a:r>
            </a:p>
            <a:p>
              <a:pPr marL="342900" indent="-342900" algn="l">
                <a:lnSpc>
                  <a:spcPct val="70000"/>
                </a:lnSpc>
                <a:spcBef>
                  <a:spcPct val="20000"/>
                </a:spcBef>
              </a:pPr>
              <a:r>
                <a:rPr lang="zh-CN" altLang="en-US" sz="1400" b="0">
                  <a:solidFill>
                    <a:schemeClr val="tx1"/>
                  </a:solidFill>
                </a:rPr>
                <a:t>单核细胞或</a:t>
              </a:r>
            </a:p>
            <a:p>
              <a:pPr marL="342900" indent="-342900" algn="l">
                <a:lnSpc>
                  <a:spcPct val="70000"/>
                </a:lnSpc>
                <a:spcBef>
                  <a:spcPct val="20000"/>
                </a:spcBef>
              </a:pPr>
              <a:r>
                <a:rPr lang="zh-CN" altLang="en-US" sz="1400" b="0">
                  <a:solidFill>
                    <a:schemeClr val="tx1"/>
                  </a:solidFill>
                </a:rPr>
                <a:t>自然杀伤细胞</a:t>
              </a:r>
            </a:p>
          </p:txBody>
        </p:sp>
      </p:grpSp>
      <p:sp>
        <p:nvSpPr>
          <p:cNvPr id="31748" name="Rectangle 16"/>
          <p:cNvSpPr>
            <a:spLocks noChangeArrowheads="1"/>
          </p:cNvSpPr>
          <p:nvPr/>
        </p:nvSpPr>
        <p:spPr bwMode="auto">
          <a:xfrm>
            <a:off x="520700" y="2667000"/>
            <a:ext cx="3603625" cy="1334533"/>
          </a:xfrm>
          <a:prstGeom prst="rect">
            <a:avLst/>
          </a:prstGeom>
          <a:solidFill>
            <a:schemeClr val="bg1">
              <a:lumMod val="85000"/>
            </a:schemeClr>
          </a:solidFill>
          <a:ln w="9525">
            <a:noFill/>
            <a:miter lim="800000"/>
            <a:headEnd/>
            <a:tailEnd/>
          </a:ln>
        </p:spPr>
        <p:txBody>
          <a:bodyPr wrap="square">
            <a:spAutoFit/>
          </a:bodyPr>
          <a:lstStyle/>
          <a:p>
            <a:pPr>
              <a:lnSpc>
                <a:spcPct val="150000"/>
              </a:lnSpc>
            </a:pPr>
            <a:r>
              <a:rPr lang="zh-CN" altLang="en-US" sz="1400" b="1" dirty="0">
                <a:solidFill>
                  <a:srgbClr val="002060"/>
                </a:solidFill>
                <a:latin typeface="楷体_GB2312" pitchFamily="49" charset="-122"/>
                <a:ea typeface="楷体_GB2312" pitchFamily="49" charset="-122"/>
              </a:rPr>
              <a:t>利妥昔单抗是一种针对</a:t>
            </a:r>
            <a:r>
              <a:rPr lang="en-US" altLang="zh-CN" sz="1400" b="1" dirty="0">
                <a:solidFill>
                  <a:srgbClr val="002060"/>
                </a:solidFill>
                <a:latin typeface="楷体_GB2312" pitchFamily="49" charset="-122"/>
                <a:ea typeface="楷体_GB2312" pitchFamily="49" charset="-122"/>
              </a:rPr>
              <a:t>B</a:t>
            </a:r>
            <a:r>
              <a:rPr lang="zh-CN" altLang="en-US" sz="1400" b="1" dirty="0">
                <a:solidFill>
                  <a:srgbClr val="002060"/>
                </a:solidFill>
                <a:latin typeface="楷体_GB2312" pitchFamily="49" charset="-122"/>
                <a:ea typeface="楷体_GB2312" pitchFamily="49" charset="-122"/>
              </a:rPr>
              <a:t>细胞表面抗原</a:t>
            </a:r>
            <a:r>
              <a:rPr lang="en-US" altLang="zh-CN" sz="1400" b="1" dirty="0">
                <a:solidFill>
                  <a:srgbClr val="002060"/>
                </a:solidFill>
                <a:latin typeface="楷体_GB2312" pitchFamily="49" charset="-122"/>
                <a:ea typeface="楷体_GB2312" pitchFamily="49" charset="-122"/>
              </a:rPr>
              <a:t>CD20</a:t>
            </a:r>
            <a:r>
              <a:rPr lang="zh-CN" altLang="en-US" sz="1400" b="1" dirty="0">
                <a:solidFill>
                  <a:srgbClr val="002060"/>
                </a:solidFill>
                <a:latin typeface="楷体_GB2312" pitchFamily="49" charset="-122"/>
                <a:ea typeface="楷体_GB2312" pitchFamily="49" charset="-122"/>
              </a:rPr>
              <a:t>的人鼠嵌合型单克隆抗体，它可以特异性地消减</a:t>
            </a:r>
            <a:r>
              <a:rPr lang="en-US" altLang="zh-CN" sz="1400" b="1" dirty="0">
                <a:solidFill>
                  <a:srgbClr val="002060"/>
                </a:solidFill>
                <a:latin typeface="楷体_GB2312" pitchFamily="49" charset="-122"/>
                <a:ea typeface="楷体_GB2312" pitchFamily="49" charset="-122"/>
              </a:rPr>
              <a:t>B</a:t>
            </a:r>
            <a:r>
              <a:rPr lang="zh-CN" altLang="en-US" sz="1400" b="1" dirty="0">
                <a:solidFill>
                  <a:srgbClr val="002060"/>
                </a:solidFill>
                <a:latin typeface="楷体_GB2312" pitchFamily="49" charset="-122"/>
                <a:ea typeface="楷体_GB2312" pitchFamily="49" charset="-122"/>
              </a:rPr>
              <a:t>淋巴细胞数目，降低抗体免疫原性，介导细胞凋亡，抑制细胞增殖</a:t>
            </a:r>
            <a:r>
              <a:rPr lang="zh-CN" altLang="en-US" sz="1400" b="0" dirty="0">
                <a:solidFill>
                  <a:schemeClr val="tx1"/>
                </a:solidFill>
                <a:latin typeface="楷体_GB2312" pitchFamily="49" charset="-122"/>
                <a:ea typeface="楷体_GB2312" pitchFamily="49" charset="-122"/>
              </a:rPr>
              <a:t>。</a:t>
            </a:r>
            <a:endParaRPr lang="en-US" sz="1400" b="0" dirty="0">
              <a:solidFill>
                <a:schemeClr val="tx1"/>
              </a:solidFill>
              <a:latin typeface="楷体_GB2312" pitchFamily="49" charset="-122"/>
              <a:ea typeface="楷体_GB2312" pitchFamily="49" charset="-122"/>
            </a:endParaRPr>
          </a:p>
        </p:txBody>
      </p:sp>
      <p:sp>
        <p:nvSpPr>
          <p:cNvPr id="31749" name="Text Box 17"/>
          <p:cNvSpPr txBox="1">
            <a:spLocks noChangeArrowheads="1"/>
          </p:cNvSpPr>
          <p:nvPr/>
        </p:nvSpPr>
        <p:spPr bwMode="auto">
          <a:xfrm>
            <a:off x="2844800" y="3810000"/>
            <a:ext cx="356188" cy="461665"/>
          </a:xfrm>
          <a:prstGeom prst="rect">
            <a:avLst/>
          </a:prstGeom>
          <a:noFill/>
          <a:ln w="9525">
            <a:noFill/>
            <a:miter lim="800000"/>
            <a:headEnd/>
            <a:tailEnd/>
          </a:ln>
        </p:spPr>
        <p:txBody>
          <a:bodyPr wrap="none">
            <a:spAutoFit/>
          </a:bodyPr>
          <a:lstStyle/>
          <a:p>
            <a:r>
              <a:rPr lang="en-US" altLang="zh-CN" sz="2400"/>
              <a:t>B</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FD52DE7-9E09-468B-8878-8E7435F6EC85}"/>
              </a:ext>
            </a:extLst>
          </p:cNvPr>
          <p:cNvSpPr>
            <a:spLocks noGrp="1"/>
          </p:cNvSpPr>
          <p:nvPr>
            <p:ph type="title"/>
          </p:nvPr>
        </p:nvSpPr>
        <p:spPr>
          <a:xfrm>
            <a:off x="838200" y="365126"/>
            <a:ext cx="10515600" cy="875846"/>
          </a:xfrm>
        </p:spPr>
        <p:txBody>
          <a:bodyPr>
            <a:normAutofit/>
          </a:bodyPr>
          <a:lstStyle/>
          <a:p>
            <a:pPr algn="ctr"/>
            <a:r>
              <a:rPr lang="en-US" altLang="zh-CN"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4000" b="1" dirty="0">
                <a:solidFill>
                  <a:srgbClr val="002060"/>
                </a:solidFill>
                <a:latin typeface="微软雅黑" panose="020B0503020204020204" pitchFamily="34" charset="-122"/>
                <a:ea typeface="微软雅黑" panose="020B0503020204020204" pitchFamily="34" charset="-122"/>
              </a:rPr>
              <a:t>细胞族谱上的单克隆抗体作用靶点</a:t>
            </a:r>
            <a:endParaRPr lang="zh-CN" altLang="en-US" sz="4000" dirty="0">
              <a:solidFill>
                <a:srgbClr val="002060"/>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xmlns="" id="{FD5807FA-4F7F-44BB-8373-735C7AAAB9A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4197" y="1470923"/>
            <a:ext cx="6845753" cy="4505325"/>
          </a:xfrm>
          <a:prstGeom prst="rect">
            <a:avLst/>
          </a:prstGeom>
        </p:spPr>
      </p:pic>
      <p:sp>
        <p:nvSpPr>
          <p:cNvPr id="8" name="文本框 7">
            <a:extLst>
              <a:ext uri="{FF2B5EF4-FFF2-40B4-BE49-F238E27FC236}">
                <a16:creationId xmlns:a16="http://schemas.microsoft.com/office/drawing/2014/main" xmlns="" id="{FD634BB3-B9CB-4864-9B82-DD4FDB695693}"/>
              </a:ext>
            </a:extLst>
          </p:cNvPr>
          <p:cNvSpPr txBox="1"/>
          <p:nvPr/>
        </p:nvSpPr>
        <p:spPr>
          <a:xfrm>
            <a:off x="7486649" y="2999279"/>
            <a:ext cx="3724275" cy="2806217"/>
          </a:xfrm>
          <a:prstGeom prst="rect">
            <a:avLst/>
          </a:prstGeom>
          <a:solidFill>
            <a:schemeClr val="bg1">
              <a:lumMod val="85000"/>
            </a:schemeClr>
          </a:solidFill>
          <a:ln>
            <a:solidFill>
              <a:schemeClr val="tx2"/>
            </a:solidFill>
          </a:ln>
        </p:spPr>
        <p:txBody>
          <a:bodyPr wrap="square" rtlCol="0">
            <a:spAutoFit/>
          </a:bodyPr>
          <a:lstStyle/>
          <a:p>
            <a:pPr>
              <a:lnSpc>
                <a:spcPct val="150000"/>
              </a:lnSpc>
            </a:pPr>
            <a:r>
              <a:rPr lang="zh-CN" altLang="en-US" sz="2000" b="1" dirty="0" smtClean="0">
                <a:solidFill>
                  <a:srgbClr val="002060"/>
                </a:solidFill>
                <a:latin typeface="华文细黑" panose="02010600040101010101" pitchFamily="2" charset="-122"/>
                <a:ea typeface="华文细黑" panose="02010600040101010101" pitchFamily="2" charset="-122"/>
              </a:rPr>
              <a:t>祖</a:t>
            </a:r>
            <a:r>
              <a:rPr lang="en-US" altLang="zh-CN" sz="2000"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000" b="1" dirty="0">
                <a:solidFill>
                  <a:srgbClr val="002060"/>
                </a:solidFill>
                <a:latin typeface="华文细黑" panose="02010600040101010101" pitchFamily="2" charset="-122"/>
                <a:ea typeface="华文细黑" panose="02010600040101010101" pitchFamily="2" charset="-122"/>
              </a:rPr>
              <a:t>细胞产生于骨髓干细胞，依次分化为前</a:t>
            </a:r>
            <a:r>
              <a:rPr lang="en-US" altLang="zh-CN" sz="2000"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000" b="1" dirty="0">
                <a:solidFill>
                  <a:srgbClr val="002060"/>
                </a:solidFill>
                <a:latin typeface="华文细黑" panose="02010600040101010101" pitchFamily="2" charset="-122"/>
                <a:ea typeface="华文细黑" panose="02010600040101010101" pitchFamily="2" charset="-122"/>
              </a:rPr>
              <a:t>细胞、未成熟</a:t>
            </a:r>
            <a:r>
              <a:rPr lang="en-US" altLang="zh-CN" sz="2000"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000" b="1" dirty="0">
                <a:solidFill>
                  <a:srgbClr val="002060"/>
                </a:solidFill>
                <a:latin typeface="华文细黑" panose="02010600040101010101" pitchFamily="2" charset="-122"/>
                <a:ea typeface="华文细黑" panose="02010600040101010101" pitchFamily="2" charset="-122"/>
              </a:rPr>
              <a:t>细胞、成熟</a:t>
            </a:r>
            <a:r>
              <a:rPr lang="en-US" altLang="zh-CN" sz="2000"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000" b="1" dirty="0">
                <a:solidFill>
                  <a:srgbClr val="002060"/>
                </a:solidFill>
                <a:latin typeface="华文细黑" panose="02010600040101010101" pitchFamily="2" charset="-122"/>
                <a:ea typeface="华文细黑" panose="02010600040101010101" pitchFamily="2" charset="-122"/>
              </a:rPr>
              <a:t>细胞和活化</a:t>
            </a:r>
            <a:r>
              <a:rPr lang="en-US" altLang="zh-CN" sz="2000"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000" b="1" dirty="0">
                <a:solidFill>
                  <a:srgbClr val="002060"/>
                </a:solidFill>
                <a:latin typeface="华文细黑" panose="02010600040101010101" pitchFamily="2" charset="-122"/>
                <a:ea typeface="华文细黑" panose="02010600040101010101" pitchFamily="2" charset="-122"/>
              </a:rPr>
              <a:t>细胞，最终演变为分泌抗体的细胞，包括浆母细胞、浆细胞和长寿命浆细胞</a:t>
            </a:r>
          </a:p>
        </p:txBody>
      </p:sp>
    </p:spTree>
    <p:extLst>
      <p:ext uri="{BB962C8B-B14F-4D97-AF65-F5344CB8AC3E}">
        <p14:creationId xmlns:p14="http://schemas.microsoft.com/office/powerpoint/2010/main" xmlns="" val="2460023559"/>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A420552-1A4B-48AE-A7B8-3F6F7D7E2D3B}"/>
              </a:ext>
            </a:extLst>
          </p:cNvPr>
          <p:cNvSpPr>
            <a:spLocks noGrp="1"/>
          </p:cNvSpPr>
          <p:nvPr>
            <p:ph type="title"/>
          </p:nvPr>
        </p:nvSpPr>
        <p:spPr>
          <a:xfrm>
            <a:off x="838200" y="558139"/>
            <a:ext cx="10515600" cy="613002"/>
          </a:xfrm>
        </p:spPr>
        <p:txBody>
          <a:bodyPr>
            <a:normAutofit fontScale="90000"/>
          </a:bodyPr>
          <a:lstStyle/>
          <a:p>
            <a:pPr algn="ctr"/>
            <a:r>
              <a:rPr lang="zh-CN" altLang="en-US" sz="4000" b="1" dirty="0">
                <a:solidFill>
                  <a:srgbClr val="002060"/>
                </a:solidFill>
                <a:latin typeface="微软雅黑" panose="020B0503020204020204" pitchFamily="34" charset="-122"/>
                <a:ea typeface="微软雅黑" panose="020B0503020204020204" pitchFamily="34" charset="-122"/>
              </a:rPr>
              <a:t>利妥昔单抗的毒副作用</a:t>
            </a:r>
          </a:p>
        </p:txBody>
      </p:sp>
      <p:sp>
        <p:nvSpPr>
          <p:cNvPr id="3" name="内容占位符 2">
            <a:extLst>
              <a:ext uri="{FF2B5EF4-FFF2-40B4-BE49-F238E27FC236}">
                <a16:creationId xmlns:a16="http://schemas.microsoft.com/office/drawing/2014/main" xmlns="" id="{D2C94896-35CD-4180-9BC8-D66B0315E72E}"/>
              </a:ext>
            </a:extLst>
          </p:cNvPr>
          <p:cNvSpPr>
            <a:spLocks noGrp="1"/>
          </p:cNvSpPr>
          <p:nvPr>
            <p:ph idx="1"/>
          </p:nvPr>
        </p:nvSpPr>
        <p:spPr>
          <a:xfrm>
            <a:off x="538843" y="1991875"/>
            <a:ext cx="10965972" cy="4351338"/>
          </a:xfrm>
        </p:spPr>
        <p:txBody>
          <a:bodyPr>
            <a:normAutofit lnSpcReduction="10000"/>
          </a:bodyPr>
          <a:lstStyle/>
          <a:p>
            <a:pPr marL="358775" indent="-358775">
              <a:lnSpc>
                <a:spcPct val="100000"/>
              </a:lnSpc>
              <a:spcBef>
                <a:spcPts val="1200"/>
              </a:spcBef>
              <a:spcAft>
                <a:spcPts val="600"/>
              </a:spcAft>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基于 </a:t>
            </a:r>
            <a:r>
              <a:rPr lang="en-US" altLang="zh-CN" b="1" dirty="0">
                <a:solidFill>
                  <a:srgbClr val="002060"/>
                </a:solidFill>
                <a:latin typeface="华文细黑" panose="02010600040101010101" pitchFamily="2" charset="-122"/>
                <a:ea typeface="华文细黑" panose="02010600040101010101" pitchFamily="2" charset="-122"/>
              </a:rPr>
              <a:t>5 </a:t>
            </a:r>
            <a:r>
              <a:rPr lang="zh-CN" altLang="en-US" b="1" dirty="0">
                <a:solidFill>
                  <a:srgbClr val="002060"/>
                </a:solidFill>
                <a:latin typeface="华文细黑" panose="02010600040101010101" pitchFamily="2" charset="-122"/>
                <a:ea typeface="华文细黑" panose="02010600040101010101" pitchFamily="2" charset="-122"/>
              </a:rPr>
              <a:t>个 </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RCT</a:t>
            </a:r>
            <a:r>
              <a:rPr lang="en-US" altLang="zh-CN" b="1" dirty="0">
                <a:solidFill>
                  <a:srgbClr val="002060"/>
                </a:solidFill>
                <a:latin typeface="华文细黑" panose="02010600040101010101" pitchFamily="2" charset="-122"/>
                <a:ea typeface="华文细黑" panose="02010600040101010101" pitchFamily="2" charset="-122"/>
              </a:rPr>
              <a:t> </a:t>
            </a:r>
            <a:r>
              <a:rPr lang="zh-CN" altLang="en-US" b="1" dirty="0">
                <a:solidFill>
                  <a:srgbClr val="002060"/>
                </a:solidFill>
                <a:latin typeface="华文细黑" panose="02010600040101010101" pitchFamily="2" charset="-122"/>
                <a:ea typeface="华文细黑" panose="02010600040101010101" pitchFamily="2" charset="-122"/>
              </a:rPr>
              <a:t>的数据显示，利妥昔单抗相关的严重感染发生率与安慰剂对照组相当（</a:t>
            </a:r>
            <a:r>
              <a:rPr lang="en-US" altLang="zh-CN" b="1" dirty="0">
                <a:solidFill>
                  <a:srgbClr val="002060"/>
                </a:solidFill>
                <a:latin typeface="华文细黑" panose="02010600040101010101" pitchFamily="2" charset="-122"/>
                <a:ea typeface="华文细黑" panose="02010600040101010101" pitchFamily="2" charset="-122"/>
              </a:rPr>
              <a:t>10%</a:t>
            </a:r>
            <a:r>
              <a:rPr lang="zh-CN" altLang="en-US" b="1" dirty="0">
                <a:solidFill>
                  <a:srgbClr val="002060"/>
                </a:solidFill>
                <a:latin typeface="华文细黑" panose="02010600040101010101" pitchFamily="2" charset="-122"/>
                <a:ea typeface="华文细黑" panose="02010600040101010101" pitchFamily="2" charset="-122"/>
              </a:rPr>
              <a:t>：</a:t>
            </a:r>
            <a:r>
              <a:rPr lang="en-US" altLang="zh-CN" b="1" dirty="0">
                <a:solidFill>
                  <a:srgbClr val="002060"/>
                </a:solidFill>
                <a:latin typeface="华文细黑" panose="02010600040101010101" pitchFamily="2" charset="-122"/>
                <a:ea typeface="华文细黑" panose="02010600040101010101" pitchFamily="2" charset="-122"/>
              </a:rPr>
              <a:t>12%</a:t>
            </a:r>
            <a:r>
              <a:rPr lang="zh-CN" altLang="en-US" b="1" dirty="0">
                <a:solidFill>
                  <a:srgbClr val="002060"/>
                </a:solidFill>
                <a:latin typeface="华文细黑" panose="02010600040101010101" pitchFamily="2" charset="-122"/>
                <a:ea typeface="华文细黑" panose="02010600040101010101" pitchFamily="2" charset="-122"/>
              </a:rPr>
              <a:t>）</a:t>
            </a:r>
            <a:endParaRPr lang="en-US" altLang="zh-CN" b="1" dirty="0">
              <a:solidFill>
                <a:srgbClr val="002060"/>
              </a:solidFill>
              <a:latin typeface="华文细黑" panose="02010600040101010101" pitchFamily="2" charset="-122"/>
              <a:ea typeface="华文细黑" panose="02010600040101010101" pitchFamily="2" charset="-122"/>
            </a:endParaRPr>
          </a:p>
          <a:p>
            <a:pPr marL="358775" indent="-358775">
              <a:lnSpc>
                <a:spcPct val="100000"/>
              </a:lnSpc>
              <a:spcBef>
                <a:spcPts val="1200"/>
              </a:spcBef>
              <a:spcAft>
                <a:spcPts val="600"/>
              </a:spcAft>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利妥昔单抗治疗 </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MN</a:t>
            </a:r>
            <a:r>
              <a:rPr lang="en-US" altLang="zh-CN" b="1" dirty="0">
                <a:solidFill>
                  <a:srgbClr val="002060"/>
                </a:solidFill>
                <a:latin typeface="华文细黑" panose="02010600040101010101" pitchFamily="2" charset="-122"/>
                <a:ea typeface="华文细黑" panose="02010600040101010101" pitchFamily="2" charset="-122"/>
              </a:rPr>
              <a:t> </a:t>
            </a:r>
            <a:r>
              <a:rPr lang="zh-CN" altLang="en-US" b="1" dirty="0">
                <a:solidFill>
                  <a:srgbClr val="002060"/>
                </a:solidFill>
                <a:latin typeface="华文细黑" panose="02010600040101010101" pitchFamily="2" charset="-122"/>
                <a:ea typeface="华文细黑" panose="02010600040101010101" pitchFamily="2" charset="-122"/>
              </a:rPr>
              <a:t>的长期随访数据尚缺乏</a:t>
            </a:r>
            <a:endParaRPr lang="en-US" altLang="zh-CN" b="1" dirty="0">
              <a:solidFill>
                <a:srgbClr val="002060"/>
              </a:solidFill>
              <a:latin typeface="华文细黑" panose="02010600040101010101" pitchFamily="2" charset="-122"/>
              <a:ea typeface="华文细黑" panose="02010600040101010101" pitchFamily="2" charset="-122"/>
            </a:endParaRPr>
          </a:p>
          <a:p>
            <a:pPr marL="358775" indent="-358775">
              <a:lnSpc>
                <a:spcPct val="100000"/>
              </a:lnSpc>
              <a:spcBef>
                <a:spcPts val="1200"/>
              </a:spcBef>
              <a:spcAft>
                <a:spcPts val="600"/>
              </a:spcAft>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长期接受利妥昔单抗治疗的慢性淋巴瘤患者、或者接受大剂量利妥昔单抗治疗的自身免疫性疾病患者，超过 </a:t>
            </a:r>
            <a:r>
              <a:rPr lang="en-US" altLang="zh-CN" b="1" dirty="0">
                <a:solidFill>
                  <a:srgbClr val="002060"/>
                </a:solidFill>
                <a:latin typeface="华文细黑" panose="02010600040101010101" pitchFamily="2" charset="-122"/>
                <a:ea typeface="华文细黑" panose="02010600040101010101" pitchFamily="2" charset="-122"/>
              </a:rPr>
              <a:t>10 </a:t>
            </a:r>
            <a:r>
              <a:rPr lang="zh-CN" altLang="en-US" b="1" dirty="0">
                <a:solidFill>
                  <a:srgbClr val="002060"/>
                </a:solidFill>
                <a:latin typeface="华文细黑" panose="02010600040101010101" pitchFamily="2" charset="-122"/>
                <a:ea typeface="华文细黑" panose="02010600040101010101" pitchFamily="2" charset="-122"/>
              </a:rPr>
              <a:t>年的随访数据表明，利妥昔单抗没有增加恶性肿瘤的风险</a:t>
            </a:r>
            <a:endParaRPr lang="en-US" altLang="zh-CN" b="1" dirty="0">
              <a:solidFill>
                <a:srgbClr val="002060"/>
              </a:solidFill>
              <a:latin typeface="华文细黑" panose="02010600040101010101" pitchFamily="2" charset="-122"/>
              <a:ea typeface="华文细黑" panose="02010600040101010101" pitchFamily="2" charset="-122"/>
            </a:endParaRPr>
          </a:p>
          <a:p>
            <a:pPr marL="358775" indent="-358775">
              <a:lnSpc>
                <a:spcPct val="100000"/>
              </a:lnSpc>
              <a:spcBef>
                <a:spcPts val="1200"/>
              </a:spcBef>
              <a:spcAft>
                <a:spcPts val="600"/>
              </a:spcAft>
              <a:buClr>
                <a:srgbClr val="002060"/>
              </a:buClr>
              <a:buFont typeface="Wingdings" panose="05000000000000000000" pitchFamily="2" charset="2"/>
              <a:buChar char="Ø"/>
            </a:pPr>
            <a:r>
              <a:rPr lang="zh-CN" altLang="en-US" b="1" dirty="0">
                <a:solidFill>
                  <a:srgbClr val="002060"/>
                </a:solidFill>
                <a:latin typeface="华文细黑" panose="02010600040101010101" pitchFamily="2" charset="-122"/>
                <a:ea typeface="华文细黑" panose="02010600040101010101" pitchFamily="2" charset="-122"/>
              </a:rPr>
              <a:t>利妥昔单抗的严重不良反应：进行性多灶性白质脑病、卡氏肺孢子虫病、肺纤维化。但这些患者都曾经接受传统的免疫抑制治疗，故不能确定为利妥昔单抗所致</a:t>
            </a:r>
          </a:p>
        </p:txBody>
      </p:sp>
    </p:spTree>
    <p:extLst>
      <p:ext uri="{BB962C8B-B14F-4D97-AF65-F5344CB8AC3E}">
        <p14:creationId xmlns:p14="http://schemas.microsoft.com/office/powerpoint/2010/main" xmlns="" val="1956022976"/>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D9108A9-B48A-4899-9761-8C489FA90CE4}"/>
              </a:ext>
            </a:extLst>
          </p:cNvPr>
          <p:cNvSpPr>
            <a:spLocks noGrp="1"/>
          </p:cNvSpPr>
          <p:nvPr>
            <p:ph type="title"/>
          </p:nvPr>
        </p:nvSpPr>
        <p:spPr>
          <a:xfrm>
            <a:off x="838200" y="515027"/>
            <a:ext cx="10515600" cy="1325563"/>
          </a:xfrm>
        </p:spPr>
        <p:txBody>
          <a:bodyPr/>
          <a:lstStyle/>
          <a:p>
            <a:pPr algn="ctr"/>
            <a:r>
              <a:rPr lang="zh-CN" altLang="zh-CN" sz="4000" b="1" dirty="0">
                <a:solidFill>
                  <a:srgbClr val="002060"/>
                </a:solidFill>
                <a:latin typeface="微软雅黑" panose="020B0503020204020204" pitchFamily="34" charset="-122"/>
                <a:ea typeface="微软雅黑" panose="020B0503020204020204" pitchFamily="34" charset="-122"/>
              </a:rPr>
              <a:t>部分</a:t>
            </a:r>
            <a:r>
              <a:rPr lang="en-US" altLang="zh-CN"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IMN</a:t>
            </a:r>
            <a:r>
              <a:rPr lang="zh-CN" altLang="zh-CN" sz="4000" b="1" dirty="0">
                <a:solidFill>
                  <a:srgbClr val="002060"/>
                </a:solidFill>
                <a:latin typeface="微软雅黑" panose="020B0503020204020204" pitchFamily="34" charset="-122"/>
                <a:ea typeface="微软雅黑" panose="020B0503020204020204" pitchFamily="34" charset="-122"/>
              </a:rPr>
              <a:t>利妥昔单抗治疗无效的可能原因</a:t>
            </a:r>
            <a:endParaRPr lang="zh-CN" altLang="en-US" dirty="0">
              <a:solidFill>
                <a:srgbClr val="002060"/>
              </a:solidFill>
            </a:endParaRPr>
          </a:p>
        </p:txBody>
      </p:sp>
      <p:sp>
        <p:nvSpPr>
          <p:cNvPr id="3" name="内容占位符 2">
            <a:extLst>
              <a:ext uri="{FF2B5EF4-FFF2-40B4-BE49-F238E27FC236}">
                <a16:creationId xmlns:a16="http://schemas.microsoft.com/office/drawing/2014/main" xmlns="" id="{A3CE66DB-B354-4FEE-9B14-BC2F971DBEC5}"/>
              </a:ext>
            </a:extLst>
          </p:cNvPr>
          <p:cNvSpPr>
            <a:spLocks noGrp="1"/>
          </p:cNvSpPr>
          <p:nvPr>
            <p:ph idx="1"/>
          </p:nvPr>
        </p:nvSpPr>
        <p:spPr>
          <a:xfrm>
            <a:off x="159672" y="2440218"/>
            <a:ext cx="11681259" cy="3241050"/>
          </a:xfrm>
        </p:spPr>
        <p:txBody>
          <a:bodyPr>
            <a:normAutofit/>
          </a:bodyPr>
          <a:lstStyle/>
          <a:p>
            <a:pPr marL="360363" indent="-360363">
              <a:spcBef>
                <a:spcPts val="1200"/>
              </a:spcBef>
              <a:spcAft>
                <a:spcPts val="1200"/>
              </a:spcAft>
              <a:buClr>
                <a:srgbClr val="002060"/>
              </a:buClr>
              <a:buFont typeface="Wingdings" panose="05000000000000000000" pitchFamily="2" charset="2"/>
              <a:buChar char="Ø"/>
            </a:pPr>
            <a:r>
              <a:rPr lang="zh-CN" altLang="zh-CN" b="1" dirty="0">
                <a:solidFill>
                  <a:srgbClr val="002060"/>
                </a:solidFill>
                <a:latin typeface="华文细黑" panose="02010600040101010101" pitchFamily="2" charset="-122"/>
                <a:ea typeface="华文细黑" panose="02010600040101010101" pitchFamily="2" charset="-122"/>
              </a:rPr>
              <a:t>存在严重的</a:t>
            </a:r>
            <a:r>
              <a:rPr lang="zh-CN" altLang="zh-CN" b="1" dirty="0">
                <a:solidFill>
                  <a:srgbClr val="002060"/>
                </a:solidFill>
                <a:latin typeface="微软雅黑" panose="020B0503020204020204" pitchFamily="34" charset="-122"/>
                <a:ea typeface="微软雅黑" panose="020B0503020204020204" pitchFamily="34" charset="-122"/>
              </a:rPr>
              <a:t>不可逆</a:t>
            </a:r>
            <a:r>
              <a:rPr lang="zh-CN" altLang="zh-CN" b="1" dirty="0">
                <a:solidFill>
                  <a:srgbClr val="002060"/>
                </a:solidFill>
                <a:latin typeface="华文细黑" panose="02010600040101010101" pitchFamily="2" charset="-122"/>
                <a:ea typeface="华文细黑" panose="02010600040101010101" pitchFamily="2" charset="-122"/>
              </a:rPr>
              <a:t>的慢性肾损害</a:t>
            </a:r>
          </a:p>
          <a:p>
            <a:pPr marL="360363" indent="-360363">
              <a:spcBef>
                <a:spcPts val="1200"/>
              </a:spcBef>
              <a:spcAft>
                <a:spcPts val="1200"/>
              </a:spcAft>
              <a:buClr>
                <a:srgbClr val="002060"/>
              </a:buClr>
              <a:buFont typeface="Wingdings" panose="05000000000000000000" pitchFamily="2" charset="2"/>
              <a:buChar char="Ø"/>
            </a:pPr>
            <a:r>
              <a:rPr lang="zh-CN" altLang="zh-CN" b="1" dirty="0">
                <a:solidFill>
                  <a:srgbClr val="002060"/>
                </a:solidFill>
                <a:latin typeface="华文细黑" panose="02010600040101010101" pitchFamily="2" charset="-122"/>
                <a:ea typeface="华文细黑" panose="02010600040101010101" pitchFamily="2" charset="-122"/>
              </a:rPr>
              <a:t>体内</a:t>
            </a:r>
            <a:r>
              <a:rPr lang="zh-CN" altLang="zh-CN" b="1" dirty="0">
                <a:solidFill>
                  <a:srgbClr val="002060"/>
                </a:solidFill>
                <a:latin typeface="微软雅黑" panose="020B0503020204020204" pitchFamily="34" charset="-122"/>
                <a:ea typeface="微软雅黑" panose="020B0503020204020204" pitchFamily="34" charset="-122"/>
              </a:rPr>
              <a:t>长寿命浆细胞</a:t>
            </a:r>
            <a:r>
              <a:rPr lang="zh-CN" altLang="zh-CN" b="1" dirty="0">
                <a:solidFill>
                  <a:srgbClr val="002060"/>
                </a:solidFill>
                <a:latin typeface="华文细黑" panose="02010600040101010101" pitchFamily="2" charset="-122"/>
                <a:ea typeface="华文细黑" panose="02010600040101010101" pitchFamily="2" charset="-122"/>
              </a:rPr>
              <a:t>持续分泌</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IMN</a:t>
            </a:r>
            <a:r>
              <a:rPr lang="zh-CN" altLang="zh-CN" b="1" dirty="0">
                <a:solidFill>
                  <a:srgbClr val="002060"/>
                </a:solidFill>
                <a:latin typeface="华文细黑" panose="02010600040101010101" pitchFamily="2" charset="-122"/>
                <a:ea typeface="华文细黑" panose="02010600040101010101" pitchFamily="2" charset="-122"/>
              </a:rPr>
              <a:t>的致病抗体，</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RTX</a:t>
            </a:r>
            <a:r>
              <a:rPr lang="zh-CN" altLang="zh-CN" b="1" dirty="0">
                <a:solidFill>
                  <a:srgbClr val="002060"/>
                </a:solidFill>
                <a:latin typeface="华文细黑" panose="02010600040101010101" pitchFamily="2" charset="-122"/>
                <a:ea typeface="华文细黑" panose="02010600040101010101" pitchFamily="2" charset="-122"/>
              </a:rPr>
              <a:t>无法阻断抗体的产生</a:t>
            </a:r>
          </a:p>
          <a:p>
            <a:pPr marL="360363" indent="-360363">
              <a:spcBef>
                <a:spcPts val="1200"/>
              </a:spcBef>
              <a:spcAft>
                <a:spcPts val="1200"/>
              </a:spcAft>
              <a:buClr>
                <a:srgbClr val="002060"/>
              </a:buClr>
              <a:buFont typeface="Wingdings" panose="05000000000000000000" pitchFamily="2" charset="2"/>
              <a:buChar char="Ø"/>
            </a:pPr>
            <a:r>
              <a:rPr lang="zh-CN" altLang="en-US"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自身反应性</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B</a:t>
            </a:r>
            <a:r>
              <a:rPr lang="zh-CN" altLang="zh-CN" b="1" dirty="0">
                <a:solidFill>
                  <a:srgbClr val="002060"/>
                </a:solidFill>
                <a:latin typeface="华文细黑" panose="02010600040101010101" pitchFamily="2" charset="-122"/>
                <a:ea typeface="华文细黑" panose="02010600040101010101" pitchFamily="2" charset="-122"/>
              </a:rPr>
              <a:t>细胞</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CD20</a:t>
            </a:r>
            <a:r>
              <a:rPr lang="zh-CN" altLang="zh-CN" b="1" dirty="0">
                <a:solidFill>
                  <a:srgbClr val="002060"/>
                </a:solidFill>
                <a:latin typeface="微软雅黑" panose="020B0503020204020204" pitchFamily="34" charset="-122"/>
                <a:ea typeface="微软雅黑" panose="020B0503020204020204" pitchFamily="34" charset="-122"/>
              </a:rPr>
              <a:t>抗原结构的改变</a:t>
            </a:r>
            <a:r>
              <a:rPr lang="zh-CN" altLang="zh-CN" b="1" dirty="0">
                <a:solidFill>
                  <a:srgbClr val="002060"/>
                </a:solidFill>
                <a:latin typeface="华文细黑" panose="02010600040101010101" pitchFamily="2" charset="-122"/>
                <a:ea typeface="华文细黑" panose="02010600040101010101" pitchFamily="2" charset="-122"/>
              </a:rPr>
              <a:t>，</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RTX</a:t>
            </a:r>
            <a:r>
              <a:rPr lang="zh-CN" altLang="zh-CN" b="1" dirty="0">
                <a:solidFill>
                  <a:srgbClr val="002060"/>
                </a:solidFill>
                <a:latin typeface="华文细黑" panose="02010600040101010101" pitchFamily="2" charset="-122"/>
                <a:ea typeface="华文细黑" panose="02010600040101010101" pitchFamily="2" charset="-122"/>
              </a:rPr>
              <a:t>无法与特定的位点结合</a:t>
            </a:r>
            <a:endParaRPr lang="en-US" altLang="zh-CN" b="1" dirty="0">
              <a:solidFill>
                <a:srgbClr val="002060"/>
              </a:solidFill>
              <a:latin typeface="华文细黑" panose="02010600040101010101" pitchFamily="2" charset="-122"/>
              <a:ea typeface="华文细黑" panose="02010600040101010101" pitchFamily="2" charset="-122"/>
            </a:endParaRPr>
          </a:p>
          <a:p>
            <a:pPr marL="360363" indent="-360363">
              <a:spcBef>
                <a:spcPts val="1200"/>
              </a:spcBef>
              <a:spcAft>
                <a:spcPts val="1200"/>
              </a:spcAft>
              <a:buClr>
                <a:srgbClr val="002060"/>
              </a:buClr>
              <a:buFont typeface="Wingdings" panose="05000000000000000000" pitchFamily="2" charset="2"/>
              <a:buChar char="Ø"/>
            </a:pPr>
            <a:r>
              <a:rPr lang="zh-CN" altLang="zh-CN" b="1" dirty="0">
                <a:solidFill>
                  <a:srgbClr val="002060"/>
                </a:solidFill>
                <a:latin typeface="华文细黑" panose="02010600040101010101" pitchFamily="2" charset="-122"/>
                <a:ea typeface="华文细黑" panose="02010600040101010101" pitchFamily="2" charset="-122"/>
              </a:rPr>
              <a:t>后</a:t>
            </a:r>
            <a:r>
              <a:rPr lang="zh-CN" altLang="en-US" b="1" dirty="0">
                <a:solidFill>
                  <a:srgbClr val="002060"/>
                </a:solidFill>
                <a:latin typeface="华文细黑" panose="02010600040101010101" pitchFamily="2" charset="-122"/>
                <a:ea typeface="华文细黑" panose="02010600040101010101" pitchFamily="2" charset="-122"/>
              </a:rPr>
              <a:t>两</a:t>
            </a:r>
            <a:r>
              <a:rPr lang="zh-CN" altLang="zh-CN" b="1" dirty="0">
                <a:solidFill>
                  <a:srgbClr val="002060"/>
                </a:solidFill>
                <a:latin typeface="华文细黑" panose="02010600040101010101" pitchFamily="2" charset="-122"/>
                <a:ea typeface="华文细黑" panose="02010600040101010101" pitchFamily="2" charset="-122"/>
              </a:rPr>
              <a:t>类情况可尝试针对长寿命浆细胞治疗或更换新一代</a:t>
            </a:r>
            <a:r>
              <a:rPr lang="en-US" altLang="zh-CN" b="1" dirty="0">
                <a:solidFill>
                  <a:srgbClr val="002060"/>
                </a:solidFill>
                <a:latin typeface="Times New Roman" panose="02020603050405020304" pitchFamily="18" charset="0"/>
                <a:ea typeface="华文细黑" panose="02010600040101010101" pitchFamily="2" charset="-122"/>
                <a:cs typeface="Times New Roman" panose="02020603050405020304" pitchFamily="18" charset="0"/>
              </a:rPr>
              <a:t>CD20</a:t>
            </a:r>
            <a:r>
              <a:rPr lang="zh-CN" altLang="zh-CN" b="1" dirty="0">
                <a:solidFill>
                  <a:srgbClr val="002060"/>
                </a:solidFill>
                <a:latin typeface="华文细黑" panose="02010600040101010101" pitchFamily="2" charset="-122"/>
                <a:ea typeface="华文细黑" panose="02010600040101010101" pitchFamily="2" charset="-122"/>
              </a:rPr>
              <a:t>单抗</a:t>
            </a:r>
          </a:p>
          <a:p>
            <a:endParaRPr lang="zh-CN" altLang="en-US" dirty="0"/>
          </a:p>
        </p:txBody>
      </p:sp>
    </p:spTree>
    <p:extLst>
      <p:ext uri="{BB962C8B-B14F-4D97-AF65-F5344CB8AC3E}">
        <p14:creationId xmlns:p14="http://schemas.microsoft.com/office/powerpoint/2010/main" xmlns="" val="3752670679"/>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xmlns="" id="{CE385560-0A69-4E1B-852C-68837C8DFA2F}"/>
              </a:ext>
            </a:extLst>
          </p:cNvPr>
          <p:cNvGraphicFramePr>
            <a:graphicFrameLocks noGrp="1"/>
          </p:cNvGraphicFramePr>
          <p:nvPr>
            <p:extLst>
              <p:ext uri="{D42A27DB-BD31-4B8C-83A1-F6EECF244321}">
                <p14:modId xmlns:p14="http://schemas.microsoft.com/office/powerpoint/2010/main" xmlns="" val="2933289712"/>
              </p:ext>
            </p:extLst>
          </p:nvPr>
        </p:nvGraphicFramePr>
        <p:xfrm>
          <a:off x="130631" y="1061350"/>
          <a:ext cx="11936452" cy="5568054"/>
        </p:xfrm>
        <a:graphic>
          <a:graphicData uri="http://schemas.openxmlformats.org/drawingml/2006/table">
            <a:tbl>
              <a:tblPr firstRow="1" firstCol="1" bandRow="1">
                <a:tableStyleId>{5C22544A-7EE6-4342-B048-85BDC9FD1C3A}</a:tableStyleId>
              </a:tblPr>
              <a:tblGrid>
                <a:gridCol w="3662692">
                  <a:extLst>
                    <a:ext uri="{9D8B030D-6E8A-4147-A177-3AD203B41FA5}">
                      <a16:colId xmlns:a16="http://schemas.microsoft.com/office/drawing/2014/main" xmlns="" val="261684640"/>
                    </a:ext>
                  </a:extLst>
                </a:gridCol>
                <a:gridCol w="8273760">
                  <a:extLst>
                    <a:ext uri="{9D8B030D-6E8A-4147-A177-3AD203B41FA5}">
                      <a16:colId xmlns:a16="http://schemas.microsoft.com/office/drawing/2014/main" xmlns="" val="4033729707"/>
                    </a:ext>
                  </a:extLst>
                </a:gridCol>
              </a:tblGrid>
              <a:tr h="655683">
                <a:tc>
                  <a:txBody>
                    <a:bodyPr/>
                    <a:lstStyle/>
                    <a:p>
                      <a:pPr algn="l">
                        <a:spcAft>
                          <a:spcPts val="0"/>
                        </a:spcAft>
                      </a:pPr>
                      <a:r>
                        <a:rPr lang="zh-CN" sz="2800" kern="100" dirty="0">
                          <a:effectLst/>
                          <a:latin typeface="微软雅黑" panose="020B0503020204020204" pitchFamily="34" charset="-122"/>
                          <a:ea typeface="微软雅黑" panose="020B0503020204020204" pitchFamily="34" charset="-122"/>
                        </a:rPr>
                        <a:t>治疗药物</a:t>
                      </a:r>
                      <a:endParaRPr lang="zh-CN" sz="2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tc>
                  <a:txBody>
                    <a:bodyPr/>
                    <a:lstStyle/>
                    <a:p>
                      <a:pPr algn="ctr">
                        <a:spcAft>
                          <a:spcPts val="0"/>
                        </a:spcAft>
                      </a:pPr>
                      <a:r>
                        <a:rPr lang="zh-CN" sz="2800" kern="100" dirty="0">
                          <a:effectLst/>
                          <a:latin typeface="微软雅黑" panose="020B0503020204020204" pitchFamily="34" charset="-122"/>
                          <a:ea typeface="微软雅黑" panose="020B0503020204020204" pitchFamily="34" charset="-122"/>
                        </a:rPr>
                        <a:t>总体评价与给药方案</a:t>
                      </a:r>
                      <a:endParaRPr lang="zh-CN" sz="2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tc>
                <a:extLst>
                  <a:ext uri="{0D108BD9-81ED-4DB2-BD59-A6C34878D82A}">
                    <a16:rowId xmlns:a16="http://schemas.microsoft.com/office/drawing/2014/main" xmlns="" val="170141303"/>
                  </a:ext>
                </a:extLst>
              </a:tr>
              <a:tr h="1088263">
                <a:tc>
                  <a:txBody>
                    <a:bodyPr/>
                    <a:lstStyle/>
                    <a:p>
                      <a:pPr algn="just">
                        <a:spcAft>
                          <a:spcPts val="0"/>
                        </a:spcAft>
                      </a:pPr>
                      <a:r>
                        <a:rPr lang="zh-CN" sz="2400" b="1" kern="100" dirty="0">
                          <a:solidFill>
                            <a:srgbClr val="002060"/>
                          </a:solidFill>
                          <a:effectLst/>
                          <a:latin typeface="微软雅黑" panose="020B0503020204020204" pitchFamily="34" charset="-122"/>
                          <a:ea typeface="微软雅黑" panose="020B0503020204020204" pitchFamily="34" charset="-122"/>
                        </a:rPr>
                        <a:t>抗</a:t>
                      </a:r>
                      <a:r>
                        <a:rPr lang="en-US" sz="2400" b="1" kern="100" dirty="0">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rPr>
                        <a:t>CD20</a:t>
                      </a:r>
                      <a:r>
                        <a:rPr lang="zh-CN" sz="2400" b="1" kern="100" dirty="0">
                          <a:solidFill>
                            <a:srgbClr val="002060"/>
                          </a:solidFill>
                          <a:effectLst/>
                          <a:latin typeface="微软雅黑" panose="020B0503020204020204" pitchFamily="34" charset="-122"/>
                          <a:ea typeface="微软雅黑" panose="020B0503020204020204" pitchFamily="34" charset="-122"/>
                        </a:rPr>
                        <a:t>单抗</a:t>
                      </a:r>
                      <a:endParaRPr lang="zh-CN" sz="2400" b="1"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solidFill>
                      <a:schemeClr val="bg1">
                        <a:lumMod val="85000"/>
                      </a:schemeClr>
                    </a:solidFill>
                  </a:tcPr>
                </a:tc>
                <a:tc>
                  <a:txBody>
                    <a:bodyPr/>
                    <a:lstStyle/>
                    <a:p>
                      <a:pPr algn="just">
                        <a:spcAft>
                          <a:spcPts val="0"/>
                        </a:spcAft>
                      </a:pPr>
                      <a:r>
                        <a:rPr lang="zh-CN" sz="2000" b="1" kern="100" dirty="0">
                          <a:solidFill>
                            <a:srgbClr val="002060"/>
                          </a:solidFill>
                          <a:effectLst/>
                          <a:latin typeface="华文细黑" panose="02010600040101010101" pitchFamily="2" charset="-122"/>
                          <a:ea typeface="华文细黑" panose="02010600040101010101" pitchFamily="2" charset="-122"/>
                        </a:rPr>
                        <a:t>安全且耐受性好，利妥昔单抗的疗效已在</a:t>
                      </a:r>
                      <a:r>
                        <a:rPr 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RCT</a:t>
                      </a:r>
                      <a:r>
                        <a:rPr lang="zh-CN" sz="2000" b="1" kern="100" dirty="0">
                          <a:solidFill>
                            <a:srgbClr val="002060"/>
                          </a:solidFill>
                          <a:effectLst/>
                          <a:latin typeface="华文细黑" panose="02010600040101010101" pitchFamily="2" charset="-122"/>
                          <a:ea typeface="华文细黑" panose="02010600040101010101" pitchFamily="2" charset="-122"/>
                        </a:rPr>
                        <a:t>和观察性研究中得到验证。初步观察性研究证据支持奥法木单抗可以治疗那些对利妥昔单抗无效的</a:t>
                      </a:r>
                      <a:r>
                        <a:rPr 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MN</a:t>
                      </a:r>
                      <a:endParaRPr lang="zh-CN"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xmlns="" val="239952712"/>
                  </a:ext>
                </a:extLst>
              </a:tr>
              <a:tr h="1323181">
                <a:tc>
                  <a:txBody>
                    <a:bodyPr/>
                    <a:lstStyle/>
                    <a:p>
                      <a:pPr algn="just">
                        <a:spcAft>
                          <a:spcPts val="0"/>
                        </a:spcAft>
                      </a:pPr>
                      <a:r>
                        <a:rPr lang="zh-CN" sz="2000" b="1" kern="100" dirty="0" smtClean="0">
                          <a:solidFill>
                            <a:srgbClr val="002060"/>
                          </a:solidFill>
                          <a:effectLst/>
                          <a:latin typeface="微软雅黑" panose="020B0503020204020204" pitchFamily="34" charset="-122"/>
                          <a:ea typeface="微软雅黑" panose="020B0503020204020204" pitchFamily="34" charset="-122"/>
                        </a:rPr>
                        <a:t>利</a:t>
                      </a:r>
                      <a:r>
                        <a:rPr lang="zh-CN" sz="2000" b="1" kern="100" dirty="0">
                          <a:solidFill>
                            <a:srgbClr val="002060"/>
                          </a:solidFill>
                          <a:effectLst/>
                          <a:latin typeface="微软雅黑" panose="020B0503020204020204" pitchFamily="34" charset="-122"/>
                          <a:ea typeface="微软雅黑" panose="020B0503020204020204" pitchFamily="34" charset="-122"/>
                        </a:rPr>
                        <a:t>妥昔单抗</a:t>
                      </a:r>
                      <a:r>
                        <a:rPr lang="zh-CN" sz="2000" b="1" kern="100" dirty="0">
                          <a:solidFill>
                            <a:srgbClr val="002060"/>
                          </a:solidFill>
                          <a:effectLst/>
                          <a:latin typeface="华文细黑" panose="02010600040101010101" pitchFamily="2" charset="-122"/>
                          <a:ea typeface="华文细黑" panose="02010600040101010101" pitchFamily="2" charset="-122"/>
                        </a:rPr>
                        <a:t>（</a:t>
                      </a:r>
                      <a:r>
                        <a:rPr lang="en-US" sz="2000" b="1" kern="100" dirty="0">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rPr>
                        <a:t>Rituximab</a:t>
                      </a:r>
                      <a:r>
                        <a:rPr lang="zh-CN" sz="2000" b="1" kern="100" dirty="0">
                          <a:solidFill>
                            <a:srgbClr val="002060"/>
                          </a:solidFill>
                          <a:effectLst/>
                          <a:latin typeface="华文细黑" panose="02010600040101010101" pitchFamily="2" charset="-122"/>
                          <a:ea typeface="华文细黑" panose="02010600040101010101" pitchFamily="2" charset="-122"/>
                        </a:rPr>
                        <a:t>）</a:t>
                      </a:r>
                      <a:endParaRPr lang="zh-CN" sz="2000" b="1" kern="100" dirty="0">
                        <a:solidFill>
                          <a:srgbClr val="00206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solidFill>
                      <a:schemeClr val="bg1">
                        <a:lumMod val="85000"/>
                      </a:schemeClr>
                    </a:solidFill>
                  </a:tcPr>
                </a:tc>
                <a:tc>
                  <a:txBody>
                    <a:bodyPr/>
                    <a:lstStyle/>
                    <a:p>
                      <a:pPr algn="just">
                        <a:spcAft>
                          <a:spcPts val="0"/>
                        </a:spcAft>
                      </a:pPr>
                      <a:r>
                        <a:rPr 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375mg/m</a:t>
                      </a:r>
                      <a:r>
                        <a:rPr lang="en-US" sz="2000" b="1" kern="100" baseline="300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2</a:t>
                      </a:r>
                      <a:r>
                        <a:rPr lang="zh-CN" sz="2000" b="1" kern="100" dirty="0">
                          <a:solidFill>
                            <a:srgbClr val="002060"/>
                          </a:solidFill>
                          <a:effectLst/>
                          <a:latin typeface="华文细黑" panose="02010600040101010101" pitchFamily="2" charset="-122"/>
                          <a:ea typeface="华文细黑" panose="02010600040101010101" pitchFamily="2" charset="-122"/>
                        </a:rPr>
                        <a:t>，静脉给药，</a:t>
                      </a:r>
                      <a:r>
                        <a:rPr 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1</a:t>
                      </a:r>
                      <a:r>
                        <a:rPr lang="zh-CN" sz="2000" b="1" kern="100" dirty="0">
                          <a:solidFill>
                            <a:srgbClr val="002060"/>
                          </a:solidFill>
                          <a:effectLst/>
                          <a:latin typeface="华文细黑" panose="02010600040101010101" pitchFamily="2" charset="-122"/>
                          <a:ea typeface="华文细黑" panose="02010600040101010101" pitchFamily="2" charset="-122"/>
                        </a:rPr>
                        <a:t>次</a:t>
                      </a:r>
                      <a:r>
                        <a:rPr lang="en-US" sz="2000" b="1" kern="100" dirty="0">
                          <a:solidFill>
                            <a:srgbClr val="002060"/>
                          </a:solidFill>
                          <a:effectLst/>
                          <a:latin typeface="华文细黑" panose="02010600040101010101" pitchFamily="2" charset="-122"/>
                          <a:ea typeface="华文细黑" panose="02010600040101010101" pitchFamily="2" charset="-122"/>
                        </a:rPr>
                        <a:t>/</a:t>
                      </a:r>
                      <a:r>
                        <a:rPr lang="zh-CN" sz="2000" b="1" kern="100" dirty="0">
                          <a:solidFill>
                            <a:srgbClr val="002060"/>
                          </a:solidFill>
                          <a:effectLst/>
                          <a:latin typeface="华文细黑" panose="02010600040101010101" pitchFamily="2" charset="-122"/>
                          <a:ea typeface="华文细黑" panose="02010600040101010101" pitchFamily="2" charset="-122"/>
                        </a:rPr>
                        <a:t>周，持续</a:t>
                      </a:r>
                      <a:r>
                        <a:rPr 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4</a:t>
                      </a:r>
                      <a:r>
                        <a:rPr lang="zh-CN" sz="2000" b="1" kern="100" dirty="0">
                          <a:solidFill>
                            <a:srgbClr val="002060"/>
                          </a:solidFill>
                          <a:effectLst/>
                          <a:latin typeface="华文细黑" panose="02010600040101010101" pitchFamily="2" charset="-122"/>
                          <a:ea typeface="华文细黑" panose="02010600040101010101" pitchFamily="2" charset="-122"/>
                        </a:rPr>
                        <a:t>周</a:t>
                      </a:r>
                      <a:r>
                        <a:rPr lang="en-US" altLang="zh-CN" sz="2000" b="1" kern="100" dirty="0">
                          <a:solidFill>
                            <a:srgbClr val="002060"/>
                          </a:solidFill>
                          <a:effectLst/>
                          <a:latin typeface="华文细黑" panose="02010600040101010101" pitchFamily="2" charset="-122"/>
                          <a:ea typeface="华文细黑" panose="02010600040101010101" pitchFamily="2" charset="-122"/>
                        </a:rPr>
                        <a:t>  (</a:t>
                      </a:r>
                      <a:r>
                        <a:rPr lang="zh-CN" altLang="en-US" sz="2000" b="1" kern="100" dirty="0">
                          <a:solidFill>
                            <a:srgbClr val="002060"/>
                          </a:solidFill>
                          <a:effectLst/>
                          <a:latin typeface="微软雅黑" panose="020B0503020204020204" pitchFamily="34" charset="-122"/>
                          <a:ea typeface="微软雅黑" panose="020B0503020204020204" pitchFamily="34" charset="-122"/>
                        </a:rPr>
                        <a:t>标准四剂量</a:t>
                      </a:r>
                      <a:r>
                        <a:rPr lang="en-US" altLang="zh-CN" sz="2000" b="1" kern="100" dirty="0">
                          <a:solidFill>
                            <a:srgbClr val="002060"/>
                          </a:solidFill>
                          <a:effectLst/>
                          <a:latin typeface="华文细黑" panose="02010600040101010101" pitchFamily="2" charset="-122"/>
                          <a:ea typeface="华文细黑" panose="02010600040101010101" pitchFamily="2" charset="-122"/>
                        </a:rPr>
                        <a:t>)</a:t>
                      </a:r>
                      <a:endParaRPr lang="zh-CN" sz="2000" b="1" kern="100" dirty="0">
                        <a:solidFill>
                          <a:srgbClr val="002060"/>
                        </a:solidFill>
                        <a:effectLst/>
                        <a:latin typeface="华文细黑" panose="02010600040101010101" pitchFamily="2" charset="-122"/>
                        <a:ea typeface="华文细黑" panose="02010600040101010101" pitchFamily="2" charset="-122"/>
                      </a:endParaRPr>
                    </a:p>
                    <a:p>
                      <a:pPr algn="just">
                        <a:spcAft>
                          <a:spcPts val="0"/>
                        </a:spcAft>
                      </a:pPr>
                      <a:r>
                        <a:rPr 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375 mg/m</a:t>
                      </a:r>
                      <a:r>
                        <a:rPr lang="en-US" sz="2000" b="1" kern="100" baseline="300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2</a:t>
                      </a:r>
                      <a:r>
                        <a:rPr lang="zh-CN" sz="2000" b="1" kern="100" dirty="0">
                          <a:solidFill>
                            <a:srgbClr val="002060"/>
                          </a:solidFill>
                          <a:effectLst/>
                          <a:latin typeface="华文细黑" panose="02010600040101010101" pitchFamily="2" charset="-122"/>
                          <a:ea typeface="华文细黑" panose="02010600040101010101" pitchFamily="2" charset="-122"/>
                        </a:rPr>
                        <a:t>，静脉给药</a:t>
                      </a:r>
                      <a:r>
                        <a:rPr lang="zh-CN" altLang="en-US" sz="2000" b="1" kern="100" dirty="0">
                          <a:solidFill>
                            <a:srgbClr val="002060"/>
                          </a:solidFill>
                          <a:effectLst/>
                          <a:latin typeface="华文细黑" panose="02010600040101010101" pitchFamily="2" charset="-122"/>
                          <a:ea typeface="华文细黑" panose="02010600040101010101" pitchFamily="2" charset="-122"/>
                        </a:rPr>
                        <a:t>；</a:t>
                      </a:r>
                      <a:r>
                        <a:rPr lang="en-US" altLang="zh-CN"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1</a:t>
                      </a:r>
                      <a:r>
                        <a:rPr lang="zh-CN" altLang="en-US" sz="2000" b="1" kern="100" dirty="0">
                          <a:solidFill>
                            <a:srgbClr val="002060"/>
                          </a:solidFill>
                          <a:effectLst/>
                          <a:latin typeface="华文细黑" panose="02010600040101010101" pitchFamily="2" charset="-122"/>
                          <a:ea typeface="华文细黑" panose="02010600040101010101" pitchFamily="2" charset="-122"/>
                        </a:rPr>
                        <a:t>周后监测外周后</a:t>
                      </a:r>
                      <a:r>
                        <a:rPr lang="en-US" altLang="zh-CN"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CD20</a:t>
                      </a:r>
                      <a:r>
                        <a:rPr lang="en-US" altLang="zh-CN" sz="2000" b="1" kern="100" baseline="300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B</a:t>
                      </a:r>
                      <a:r>
                        <a:rPr lang="zh-CN" altLang="en-US" sz="2000" b="1" kern="100" dirty="0">
                          <a:solidFill>
                            <a:srgbClr val="002060"/>
                          </a:solidFill>
                          <a:effectLst/>
                          <a:latin typeface="华文细黑" panose="02010600040101010101" pitchFamily="2" charset="-122"/>
                          <a:ea typeface="华文细黑" panose="02010600040101010101" pitchFamily="2" charset="-122"/>
                        </a:rPr>
                        <a:t>细胞，若</a:t>
                      </a:r>
                      <a:r>
                        <a:rPr lang="zh-CN" alt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a:t>
                      </a:r>
                      <a:r>
                        <a:rPr lang="en-US" altLang="zh-CN"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5</a:t>
                      </a:r>
                      <a:r>
                        <a:rPr lang="zh-CN" alt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个</a:t>
                      </a:r>
                      <a:r>
                        <a:rPr lang="en-US" altLang="zh-CN"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/mm</a:t>
                      </a:r>
                      <a:r>
                        <a:rPr lang="en-US" altLang="zh-CN" sz="2000" b="1" kern="100" baseline="300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3</a:t>
                      </a:r>
                      <a:r>
                        <a:rPr lang="zh-CN" altLang="en-US" sz="2000" b="1" kern="100" dirty="0">
                          <a:solidFill>
                            <a:srgbClr val="002060"/>
                          </a:solidFill>
                          <a:effectLst/>
                          <a:latin typeface="华文细黑" panose="02010600040101010101" pitchFamily="2" charset="-122"/>
                          <a:ea typeface="华文细黑" panose="02010600040101010101" pitchFamily="2" charset="-122"/>
                        </a:rPr>
                        <a:t>，则予第二剂   （</a:t>
                      </a:r>
                      <a:r>
                        <a:rPr lang="en-US" sz="2000" b="1" kern="100" dirty="0">
                          <a:solidFill>
                            <a:srgbClr val="002060"/>
                          </a:solidFill>
                          <a:effectLst/>
                          <a:latin typeface="微软雅黑" panose="020B0503020204020204" pitchFamily="34" charset="-122"/>
                          <a:ea typeface="微软雅黑" panose="020B0503020204020204" pitchFamily="34" charset="-122"/>
                          <a:cs typeface="+mn-cs"/>
                        </a:rPr>
                        <a:t>B</a:t>
                      </a:r>
                      <a:r>
                        <a:rPr lang="zh-CN" altLang="en-US" sz="2000" b="1" kern="100" dirty="0">
                          <a:solidFill>
                            <a:srgbClr val="002060"/>
                          </a:solidFill>
                          <a:effectLst/>
                          <a:latin typeface="微软雅黑" panose="020B0503020204020204" pitchFamily="34" charset="-122"/>
                          <a:ea typeface="微软雅黑" panose="020B0503020204020204" pitchFamily="34" charset="-122"/>
                          <a:cs typeface="+mn-cs"/>
                        </a:rPr>
                        <a:t>细胞滴定治疗</a:t>
                      </a:r>
                      <a:r>
                        <a:rPr lang="zh-CN" altLang="en-US" sz="2000" b="1" kern="100" dirty="0">
                          <a:solidFill>
                            <a:srgbClr val="002060"/>
                          </a:solidFill>
                          <a:effectLst/>
                          <a:latin typeface="华文细黑" panose="02010600040101010101" pitchFamily="2" charset="-122"/>
                          <a:ea typeface="华文细黑" panose="02010600040101010101" pitchFamily="2" charset="-122"/>
                        </a:rPr>
                        <a:t>）</a:t>
                      </a:r>
                      <a:r>
                        <a:rPr lang="en-US" altLang="zh-CN" sz="2000" b="1" kern="100" dirty="0">
                          <a:solidFill>
                            <a:srgbClr val="002060"/>
                          </a:solidFill>
                          <a:effectLst/>
                          <a:latin typeface="华文细黑" panose="02010600040101010101" pitchFamily="2" charset="-122"/>
                          <a:ea typeface="华文细黑" panose="02010600040101010101" pitchFamily="2" charset="-122"/>
                        </a:rPr>
                        <a:t>   </a:t>
                      </a:r>
                      <a:r>
                        <a:rPr lang="en-US" altLang="zh-CN" sz="2000" b="1" kern="100" baseline="30000" dirty="0">
                          <a:solidFill>
                            <a:srgbClr val="002060"/>
                          </a:solidFill>
                          <a:effectLst/>
                          <a:latin typeface="华文细黑" panose="02010600040101010101" pitchFamily="2" charset="-122"/>
                          <a:ea typeface="华文细黑" panose="02010600040101010101" pitchFamily="2" charset="-122"/>
                        </a:rPr>
                        <a:t>   </a:t>
                      </a:r>
                      <a:endParaRPr lang="zh-CN" sz="2000" b="1" kern="100" dirty="0">
                        <a:solidFill>
                          <a:srgbClr val="002060"/>
                        </a:solidFill>
                        <a:effectLst/>
                        <a:latin typeface="华文细黑" panose="02010600040101010101" pitchFamily="2" charset="-122"/>
                        <a:ea typeface="华文细黑" panose="02010600040101010101" pitchFamily="2" charset="-122"/>
                      </a:endParaRPr>
                    </a:p>
                    <a:p>
                      <a:pPr algn="just">
                        <a:spcAft>
                          <a:spcPts val="0"/>
                        </a:spcAft>
                      </a:pPr>
                      <a:r>
                        <a:rPr 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1000 mg/m</a:t>
                      </a:r>
                      <a:r>
                        <a:rPr lang="en-US" sz="2000" b="1" kern="100" baseline="300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2</a:t>
                      </a:r>
                      <a:r>
                        <a:rPr lang="zh-CN" sz="2000" b="1" kern="100" dirty="0">
                          <a:solidFill>
                            <a:srgbClr val="002060"/>
                          </a:solidFill>
                          <a:effectLst/>
                          <a:latin typeface="华文细黑" panose="02010600040101010101" pitchFamily="2" charset="-122"/>
                          <a:ea typeface="华文细黑" panose="02010600040101010101" pitchFamily="2" charset="-122"/>
                        </a:rPr>
                        <a:t>，静脉给药，第</a:t>
                      </a:r>
                      <a:r>
                        <a:rPr 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1</a:t>
                      </a:r>
                      <a:r>
                        <a:rPr lang="zh-CN" sz="2000" b="1" kern="100" dirty="0">
                          <a:solidFill>
                            <a:srgbClr val="002060"/>
                          </a:solidFill>
                          <a:effectLst/>
                          <a:latin typeface="华文细黑" panose="02010600040101010101" pitchFamily="2" charset="-122"/>
                          <a:ea typeface="华文细黑" panose="02010600040101010101" pitchFamily="2" charset="-122"/>
                        </a:rPr>
                        <a:t>天和第</a:t>
                      </a:r>
                      <a:r>
                        <a:rPr 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15</a:t>
                      </a:r>
                      <a:r>
                        <a:rPr lang="zh-CN" sz="2000" b="1" kern="100" dirty="0">
                          <a:solidFill>
                            <a:srgbClr val="002060"/>
                          </a:solidFill>
                          <a:effectLst/>
                          <a:latin typeface="华文细黑" panose="02010600040101010101" pitchFamily="2" charset="-122"/>
                          <a:ea typeface="华文细黑" panose="02010600040101010101" pitchFamily="2" charset="-122"/>
                        </a:rPr>
                        <a:t>天</a:t>
                      </a:r>
                      <a:endParaRPr lang="zh-CN" sz="2000" b="1" kern="100" dirty="0">
                        <a:solidFill>
                          <a:srgbClr val="00206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xmlns="" val="2645789733"/>
                  </a:ext>
                </a:extLst>
              </a:tr>
              <a:tr h="363650">
                <a:tc>
                  <a:txBody>
                    <a:bodyPr/>
                    <a:lstStyle/>
                    <a:p>
                      <a:pPr algn="just">
                        <a:spcAft>
                          <a:spcPts val="0"/>
                        </a:spcAft>
                      </a:pPr>
                      <a:r>
                        <a:rPr lang="zh-CN" altLang="en-US" sz="2000" b="1" kern="100" dirty="0" smtClean="0">
                          <a:solidFill>
                            <a:srgbClr val="002060"/>
                          </a:solidFill>
                          <a:effectLst/>
                          <a:latin typeface="微软雅黑" panose="020B0503020204020204" pitchFamily="34" charset="-122"/>
                          <a:ea typeface="微软雅黑" panose="020B0503020204020204" pitchFamily="34" charset="-122"/>
                          <a:cs typeface="+mn-cs"/>
                        </a:rPr>
                        <a:t>奥</a:t>
                      </a:r>
                      <a:r>
                        <a:rPr lang="zh-CN" altLang="en-US" sz="2000" b="1" kern="100" dirty="0">
                          <a:solidFill>
                            <a:srgbClr val="002060"/>
                          </a:solidFill>
                          <a:effectLst/>
                          <a:latin typeface="微软雅黑" panose="020B0503020204020204" pitchFamily="34" charset="-122"/>
                          <a:ea typeface="微软雅黑" panose="020B0503020204020204" pitchFamily="34" charset="-122"/>
                          <a:cs typeface="+mn-cs"/>
                        </a:rPr>
                        <a:t>法木单抗</a:t>
                      </a:r>
                      <a:r>
                        <a:rPr lang="zh-CN" sz="2000" b="1" kern="100" dirty="0">
                          <a:solidFill>
                            <a:srgbClr val="002060"/>
                          </a:solidFill>
                          <a:effectLst/>
                          <a:latin typeface="华文细黑" panose="02010600040101010101" pitchFamily="2" charset="-122"/>
                          <a:ea typeface="华文细黑" panose="02010600040101010101" pitchFamily="2" charset="-122"/>
                        </a:rPr>
                        <a:t>（</a:t>
                      </a:r>
                      <a:r>
                        <a:rPr lang="en-US" sz="2000" b="1" kern="100" dirty="0">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rPr>
                        <a:t>Ofatumumab</a:t>
                      </a:r>
                      <a:r>
                        <a:rPr lang="zh-CN" sz="2000" b="1" kern="100" dirty="0">
                          <a:solidFill>
                            <a:srgbClr val="002060"/>
                          </a:solidFill>
                          <a:effectLst/>
                          <a:latin typeface="华文细黑" panose="02010600040101010101" pitchFamily="2" charset="-122"/>
                          <a:ea typeface="华文细黑" panose="02010600040101010101" pitchFamily="2" charset="-122"/>
                        </a:rPr>
                        <a:t>）</a:t>
                      </a:r>
                      <a:endParaRPr lang="zh-CN" sz="2000" b="1" kern="100" dirty="0">
                        <a:solidFill>
                          <a:srgbClr val="00206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solidFill>
                      <a:schemeClr val="bg1">
                        <a:lumMod val="85000"/>
                      </a:schemeClr>
                    </a:solidFill>
                  </a:tcPr>
                </a:tc>
                <a:tc>
                  <a:txBody>
                    <a:bodyPr/>
                    <a:lstStyle/>
                    <a:p>
                      <a:pPr algn="just">
                        <a:spcAft>
                          <a:spcPts val="0"/>
                        </a:spcAft>
                      </a:pPr>
                      <a:r>
                        <a:rPr 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300 mg</a:t>
                      </a:r>
                      <a:r>
                        <a:rPr lang="zh-CN" sz="2000" b="1" kern="100" dirty="0">
                          <a:solidFill>
                            <a:srgbClr val="002060"/>
                          </a:solidFill>
                          <a:effectLst/>
                          <a:latin typeface="华文细黑" panose="02010600040101010101" pitchFamily="2" charset="-122"/>
                          <a:ea typeface="华文细黑" panose="02010600040101010101" pitchFamily="2" charset="-122"/>
                        </a:rPr>
                        <a:t>，静脉给药，驱</a:t>
                      </a:r>
                      <a:r>
                        <a:rPr 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B</a:t>
                      </a:r>
                      <a:r>
                        <a:rPr lang="zh-CN" sz="2000" b="1" kern="100" dirty="0">
                          <a:solidFill>
                            <a:srgbClr val="002060"/>
                          </a:solidFill>
                          <a:effectLst/>
                          <a:latin typeface="华文细黑" panose="02010600040101010101" pitchFamily="2" charset="-122"/>
                          <a:ea typeface="华文细黑" panose="02010600040101010101" pitchFamily="2" charset="-122"/>
                        </a:rPr>
                        <a:t>细胞治疗</a:t>
                      </a:r>
                      <a:r>
                        <a:rPr lang="zh-CN" sz="2000" b="1" kern="100" baseline="30000" dirty="0">
                          <a:solidFill>
                            <a:srgbClr val="002060"/>
                          </a:solidFill>
                          <a:effectLst/>
                          <a:latin typeface="华文细黑" panose="02010600040101010101" pitchFamily="2" charset="-122"/>
                          <a:ea typeface="华文细黑" panose="02010600040101010101" pitchFamily="2" charset="-122"/>
                        </a:rPr>
                        <a:t>★</a:t>
                      </a:r>
                      <a:endParaRPr lang="zh-CN" sz="2000" b="1" kern="100" dirty="0">
                        <a:solidFill>
                          <a:srgbClr val="00206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xmlns="" val="3300260654"/>
                  </a:ext>
                </a:extLst>
              </a:tr>
              <a:tr h="527814">
                <a:tc>
                  <a:txBody>
                    <a:bodyPr/>
                    <a:lstStyle/>
                    <a:p>
                      <a:pPr algn="just">
                        <a:spcAft>
                          <a:spcPts val="0"/>
                        </a:spcAft>
                      </a:pPr>
                      <a:r>
                        <a:rPr lang="zh-CN" sz="2400" b="1" kern="100" dirty="0">
                          <a:solidFill>
                            <a:srgbClr val="002060"/>
                          </a:solidFill>
                          <a:effectLst/>
                          <a:latin typeface="微软雅黑" panose="020B0503020204020204" pitchFamily="34" charset="-122"/>
                          <a:ea typeface="微软雅黑" panose="020B0503020204020204" pitchFamily="34" charset="-122"/>
                        </a:rPr>
                        <a:t>抗</a:t>
                      </a:r>
                      <a:r>
                        <a:rPr lang="en-US" sz="2400" b="1" kern="100" dirty="0" err="1">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rPr>
                        <a:t>BLyS</a:t>
                      </a:r>
                      <a:r>
                        <a:rPr lang="zh-CN" sz="2400" b="1" kern="100" dirty="0">
                          <a:solidFill>
                            <a:srgbClr val="002060"/>
                          </a:solidFill>
                          <a:effectLst/>
                          <a:latin typeface="微软雅黑" panose="020B0503020204020204" pitchFamily="34" charset="-122"/>
                          <a:ea typeface="微软雅黑" panose="020B0503020204020204" pitchFamily="34" charset="-122"/>
                        </a:rPr>
                        <a:t>单抗</a:t>
                      </a:r>
                      <a:endParaRPr lang="zh-CN" sz="2400" b="1"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solidFill>
                      <a:schemeClr val="bg1">
                        <a:lumMod val="85000"/>
                      </a:schemeClr>
                    </a:solidFill>
                  </a:tcPr>
                </a:tc>
                <a:tc>
                  <a:txBody>
                    <a:bodyPr/>
                    <a:lstStyle/>
                    <a:p>
                      <a:pPr algn="just">
                        <a:spcAft>
                          <a:spcPts val="0"/>
                        </a:spcAft>
                      </a:pPr>
                      <a:r>
                        <a:rPr lang="zh-CN" sz="2000" b="1" kern="100" dirty="0">
                          <a:solidFill>
                            <a:srgbClr val="002060"/>
                          </a:solidFill>
                          <a:effectLst/>
                          <a:latin typeface="华文细黑" panose="02010600040101010101" pitchFamily="2" charset="-122"/>
                          <a:ea typeface="华文细黑" panose="02010600040101010101" pitchFamily="2" charset="-122"/>
                        </a:rPr>
                        <a:t>有小样本的随机对照预试验提供</a:t>
                      </a:r>
                      <a:r>
                        <a:rPr lang="zh-CN" altLang="en-US" sz="2000" b="1" kern="100" dirty="0">
                          <a:solidFill>
                            <a:srgbClr val="002060"/>
                          </a:solidFill>
                          <a:effectLst/>
                          <a:latin typeface="华文细黑" panose="02010600040101010101" pitchFamily="2" charset="-122"/>
                          <a:ea typeface="华文细黑" panose="02010600040101010101" pitchFamily="2" charset="-122"/>
                        </a:rPr>
                        <a:t>的</a:t>
                      </a:r>
                      <a:r>
                        <a:rPr lang="zh-CN" sz="2000" b="1" kern="100" dirty="0">
                          <a:solidFill>
                            <a:srgbClr val="002060"/>
                          </a:solidFill>
                          <a:effectLst/>
                          <a:latin typeface="华文细黑" panose="02010600040101010101" pitchFamily="2" charset="-122"/>
                          <a:ea typeface="华文细黑" panose="02010600040101010101" pitchFamily="2" charset="-122"/>
                        </a:rPr>
                        <a:t>初步证据，缺乏长期随访数据</a:t>
                      </a:r>
                      <a:endParaRPr lang="zh-CN" sz="2000" b="1" kern="100" dirty="0">
                        <a:solidFill>
                          <a:srgbClr val="00206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xmlns="" val="2716467262"/>
                  </a:ext>
                </a:extLst>
              </a:tr>
              <a:tr h="762011">
                <a:tc>
                  <a:txBody>
                    <a:bodyPr/>
                    <a:lstStyle/>
                    <a:p>
                      <a:pPr algn="just">
                        <a:spcAft>
                          <a:spcPts val="0"/>
                        </a:spcAft>
                      </a:pPr>
                      <a:r>
                        <a:rPr lang="zh-CN" sz="2000" b="1" kern="100" dirty="0" smtClean="0">
                          <a:solidFill>
                            <a:srgbClr val="002060"/>
                          </a:solidFill>
                          <a:effectLst/>
                          <a:latin typeface="微软雅黑" panose="020B0503020204020204" pitchFamily="34" charset="-122"/>
                          <a:ea typeface="微软雅黑" panose="020B0503020204020204" pitchFamily="34" charset="-122"/>
                        </a:rPr>
                        <a:t>贝利</a:t>
                      </a:r>
                      <a:r>
                        <a:rPr lang="zh-CN" sz="2000" b="1" kern="100" dirty="0">
                          <a:solidFill>
                            <a:srgbClr val="002060"/>
                          </a:solidFill>
                          <a:effectLst/>
                          <a:latin typeface="微软雅黑" panose="020B0503020204020204" pitchFamily="34" charset="-122"/>
                          <a:ea typeface="微软雅黑" panose="020B0503020204020204" pitchFamily="34" charset="-122"/>
                        </a:rPr>
                        <a:t>木单抗</a:t>
                      </a:r>
                      <a:r>
                        <a:rPr lang="zh-CN" sz="2000" b="1" kern="100" dirty="0">
                          <a:solidFill>
                            <a:srgbClr val="002060"/>
                          </a:solidFill>
                          <a:effectLst/>
                          <a:latin typeface="华文细黑" panose="02010600040101010101" pitchFamily="2" charset="-122"/>
                          <a:ea typeface="华文细黑" panose="02010600040101010101" pitchFamily="2" charset="-122"/>
                        </a:rPr>
                        <a:t>（</a:t>
                      </a:r>
                      <a:r>
                        <a:rPr lang="en-US" sz="2000" b="1" kern="100" dirty="0">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rPr>
                        <a:t>Belimumab</a:t>
                      </a:r>
                      <a:r>
                        <a:rPr lang="zh-CN" sz="2000" b="1" kern="100" dirty="0">
                          <a:solidFill>
                            <a:srgbClr val="002060"/>
                          </a:solidFill>
                          <a:effectLst/>
                          <a:latin typeface="华文细黑" panose="02010600040101010101" pitchFamily="2" charset="-122"/>
                          <a:ea typeface="华文细黑" panose="02010600040101010101" pitchFamily="2" charset="-122"/>
                        </a:rPr>
                        <a:t>）</a:t>
                      </a:r>
                      <a:endParaRPr lang="zh-CN" sz="2000" b="1" kern="100" dirty="0">
                        <a:solidFill>
                          <a:srgbClr val="00206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solidFill>
                      <a:schemeClr val="bg1">
                        <a:lumMod val="85000"/>
                      </a:schemeClr>
                    </a:solidFill>
                  </a:tcPr>
                </a:tc>
                <a:tc>
                  <a:txBody>
                    <a:bodyPr/>
                    <a:lstStyle/>
                    <a:p>
                      <a:pPr algn="just">
                        <a:spcAft>
                          <a:spcPts val="0"/>
                        </a:spcAft>
                      </a:pPr>
                      <a:r>
                        <a:rPr 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10mg/kg</a:t>
                      </a:r>
                      <a:r>
                        <a:rPr lang="zh-CN" sz="2000" b="1" kern="100" dirty="0">
                          <a:solidFill>
                            <a:srgbClr val="002060"/>
                          </a:solidFill>
                          <a:effectLst/>
                          <a:latin typeface="华文细黑" panose="02010600040101010101" pitchFamily="2" charset="-122"/>
                          <a:ea typeface="华文细黑" panose="02010600040101010101" pitchFamily="2" charset="-122"/>
                        </a:rPr>
                        <a:t>，静脉给药，每</a:t>
                      </a:r>
                      <a:r>
                        <a:rPr 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4</a:t>
                      </a:r>
                      <a:r>
                        <a:rPr lang="zh-CN" sz="2000" b="1" kern="100" dirty="0">
                          <a:solidFill>
                            <a:srgbClr val="002060"/>
                          </a:solidFill>
                          <a:effectLst/>
                          <a:latin typeface="华文细黑" panose="02010600040101010101" pitchFamily="2" charset="-122"/>
                          <a:ea typeface="华文细黑" panose="02010600040101010101" pitchFamily="2" charset="-122"/>
                        </a:rPr>
                        <a:t>周</a:t>
                      </a:r>
                      <a:r>
                        <a:rPr 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1</a:t>
                      </a:r>
                      <a:r>
                        <a:rPr lang="zh-CN" sz="2000" b="1" kern="100" dirty="0">
                          <a:solidFill>
                            <a:srgbClr val="002060"/>
                          </a:solidFill>
                          <a:effectLst/>
                          <a:latin typeface="华文细黑" panose="02010600040101010101" pitchFamily="2" charset="-122"/>
                          <a:ea typeface="华文细黑" panose="02010600040101010101" pitchFamily="2" charset="-122"/>
                        </a:rPr>
                        <a:t>次</a:t>
                      </a:r>
                      <a:r>
                        <a:rPr lang="en-US" altLang="zh-CN" sz="2000" b="1" kern="100" dirty="0">
                          <a:solidFill>
                            <a:srgbClr val="002060"/>
                          </a:solidFill>
                          <a:effectLst/>
                          <a:latin typeface="华文细黑" panose="02010600040101010101" pitchFamily="2" charset="-122"/>
                          <a:ea typeface="华文细黑" panose="02010600040101010101" pitchFamily="2" charset="-122"/>
                        </a:rPr>
                        <a:t>(</a:t>
                      </a:r>
                      <a:r>
                        <a:rPr lang="zh-CN" sz="2000" b="1" kern="100" dirty="0">
                          <a:solidFill>
                            <a:srgbClr val="002060"/>
                          </a:solidFill>
                          <a:effectLst/>
                          <a:latin typeface="华文细黑" panose="02010600040101010101" pitchFamily="2" charset="-122"/>
                          <a:ea typeface="华文细黑" panose="02010600040101010101" pitchFamily="2" charset="-122"/>
                        </a:rPr>
                        <a:t>若尿蛋白肌酐比＜</a:t>
                      </a:r>
                      <a:r>
                        <a:rPr 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1000mg/</a:t>
                      </a:r>
                      <a:r>
                        <a:rPr lang="en-US" sz="2000" b="1" kern="100" dirty="0" err="1">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mmol</a:t>
                      </a:r>
                      <a:r>
                        <a:rPr lang="en-US" sz="2000" b="1" kern="100" dirty="0">
                          <a:solidFill>
                            <a:srgbClr val="002060"/>
                          </a:solidFill>
                          <a:effectLst/>
                          <a:latin typeface="华文细黑" panose="02010600040101010101" pitchFamily="2" charset="-122"/>
                          <a:ea typeface="华文细黑" panose="02010600040101010101" pitchFamily="2" charset="-122"/>
                        </a:rPr>
                        <a:t>)</a:t>
                      </a:r>
                      <a:r>
                        <a:rPr lang="zh-CN" sz="2000" b="1" kern="100" dirty="0">
                          <a:solidFill>
                            <a:srgbClr val="002060"/>
                          </a:solidFill>
                          <a:effectLst/>
                          <a:latin typeface="华文细黑" panose="02010600040101010101" pitchFamily="2" charset="-122"/>
                          <a:ea typeface="华文细黑" panose="02010600040101010101" pitchFamily="2" charset="-122"/>
                        </a:rPr>
                        <a:t>；或每</a:t>
                      </a:r>
                      <a:r>
                        <a:rPr lang="en-US" sz="2000" b="1" kern="100" dirty="0">
                          <a:solidFill>
                            <a:srgbClr val="002060"/>
                          </a:solidFill>
                          <a:effectLst/>
                          <a:latin typeface="华文细黑" panose="02010600040101010101" pitchFamily="2" charset="-122"/>
                          <a:ea typeface="华文细黑" panose="02010600040101010101" pitchFamily="2" charset="-122"/>
                        </a:rPr>
                        <a:t>2</a:t>
                      </a:r>
                      <a:r>
                        <a:rPr lang="zh-CN" sz="2000" b="1" kern="100" dirty="0">
                          <a:solidFill>
                            <a:srgbClr val="002060"/>
                          </a:solidFill>
                          <a:effectLst/>
                          <a:latin typeface="华文细黑" panose="02010600040101010101" pitchFamily="2" charset="-122"/>
                          <a:ea typeface="华文细黑" panose="02010600040101010101" pitchFamily="2" charset="-122"/>
                        </a:rPr>
                        <a:t>周</a:t>
                      </a:r>
                      <a:r>
                        <a:rPr 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1</a:t>
                      </a:r>
                      <a:r>
                        <a:rPr lang="zh-CN" sz="2000" b="1" kern="100" dirty="0">
                          <a:solidFill>
                            <a:srgbClr val="002060"/>
                          </a:solidFill>
                          <a:effectLst/>
                          <a:latin typeface="华文细黑" panose="02010600040101010101" pitchFamily="2" charset="-122"/>
                          <a:ea typeface="华文细黑" panose="02010600040101010101" pitchFamily="2" charset="-122"/>
                        </a:rPr>
                        <a:t>次</a:t>
                      </a:r>
                      <a:r>
                        <a:rPr lang="en-US" altLang="zh-CN" sz="2000" b="1" kern="100" dirty="0">
                          <a:solidFill>
                            <a:srgbClr val="002060"/>
                          </a:solidFill>
                          <a:effectLst/>
                          <a:latin typeface="华文细黑" panose="02010600040101010101" pitchFamily="2" charset="-122"/>
                          <a:ea typeface="华文细黑" panose="02010600040101010101" pitchFamily="2" charset="-122"/>
                        </a:rPr>
                        <a:t>(</a:t>
                      </a:r>
                      <a:r>
                        <a:rPr lang="zh-CN" sz="2000" b="1" kern="100" dirty="0">
                          <a:solidFill>
                            <a:srgbClr val="002060"/>
                          </a:solidFill>
                          <a:effectLst/>
                          <a:latin typeface="华文细黑" panose="02010600040101010101" pitchFamily="2" charset="-122"/>
                          <a:ea typeface="华文细黑" panose="02010600040101010101" pitchFamily="2" charset="-122"/>
                        </a:rPr>
                        <a:t>若尿蛋白肌酐比＞</a:t>
                      </a:r>
                      <a:r>
                        <a:rPr 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1000mg/</a:t>
                      </a:r>
                      <a:r>
                        <a:rPr lang="en-US" sz="2000" b="1" kern="100" dirty="0" err="1">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mmol</a:t>
                      </a:r>
                      <a:r>
                        <a:rPr lang="en-US" sz="2000" b="1" kern="100" dirty="0">
                          <a:solidFill>
                            <a:srgbClr val="002060"/>
                          </a:solidFill>
                          <a:effectLst/>
                          <a:latin typeface="华文细黑" panose="02010600040101010101" pitchFamily="2" charset="-122"/>
                          <a:ea typeface="华文细黑" panose="02010600040101010101" pitchFamily="2" charset="-122"/>
                        </a:rPr>
                        <a:t>)</a:t>
                      </a:r>
                      <a:endParaRPr lang="zh-CN" sz="2000" b="1" kern="100" dirty="0">
                        <a:solidFill>
                          <a:srgbClr val="00206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xmlns="" val="4272660675"/>
                  </a:ext>
                </a:extLst>
              </a:tr>
              <a:tr h="483802">
                <a:tc>
                  <a:txBody>
                    <a:bodyPr/>
                    <a:lstStyle/>
                    <a:p>
                      <a:pPr algn="just">
                        <a:spcAft>
                          <a:spcPts val="0"/>
                        </a:spcAft>
                      </a:pPr>
                      <a:r>
                        <a:rPr lang="zh-CN" sz="2400" b="1" kern="100" dirty="0">
                          <a:solidFill>
                            <a:srgbClr val="002060"/>
                          </a:solidFill>
                          <a:effectLst/>
                          <a:latin typeface="微软雅黑" panose="020B0503020204020204" pitchFamily="34" charset="-122"/>
                          <a:ea typeface="微软雅黑" panose="020B0503020204020204" pitchFamily="34" charset="-122"/>
                        </a:rPr>
                        <a:t>蛋白酶抑制剂</a:t>
                      </a:r>
                      <a:endParaRPr lang="zh-CN" sz="2400" b="1" kern="100" dirty="0">
                        <a:solidFill>
                          <a:srgbClr val="00206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solidFill>
                      <a:schemeClr val="bg1">
                        <a:lumMod val="85000"/>
                      </a:schemeClr>
                    </a:solidFill>
                  </a:tcPr>
                </a:tc>
                <a:tc>
                  <a:txBody>
                    <a:bodyPr/>
                    <a:lstStyle/>
                    <a:p>
                      <a:pPr algn="just">
                        <a:spcAft>
                          <a:spcPts val="0"/>
                        </a:spcAft>
                      </a:pPr>
                      <a:r>
                        <a:rPr lang="zh-CN" sz="2000" b="1" kern="100" dirty="0">
                          <a:solidFill>
                            <a:srgbClr val="002060"/>
                          </a:solidFill>
                          <a:effectLst/>
                          <a:latin typeface="华文细黑" panose="02010600040101010101" pitchFamily="2" charset="-122"/>
                          <a:ea typeface="华文细黑" panose="02010600040101010101" pitchFamily="2" charset="-122"/>
                        </a:rPr>
                        <a:t>有初步的观察性研究证据支持其可以治疗利妥昔单抗无效的</a:t>
                      </a:r>
                      <a:r>
                        <a:rPr 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MN</a:t>
                      </a:r>
                      <a:endParaRPr lang="zh-CN"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xmlns="" val="3181432583"/>
                  </a:ext>
                </a:extLst>
              </a:tr>
              <a:tr h="363650">
                <a:tc>
                  <a:txBody>
                    <a:bodyPr/>
                    <a:lstStyle/>
                    <a:p>
                      <a:pPr algn="just">
                        <a:spcAft>
                          <a:spcPts val="0"/>
                        </a:spcAft>
                      </a:pPr>
                      <a:r>
                        <a:rPr lang="zh-CN" sz="2000" b="1" kern="100" dirty="0" smtClean="0">
                          <a:solidFill>
                            <a:srgbClr val="002060"/>
                          </a:solidFill>
                          <a:effectLst/>
                          <a:latin typeface="微软雅黑" panose="020B0503020204020204" pitchFamily="34" charset="-122"/>
                          <a:ea typeface="微软雅黑" panose="020B0503020204020204" pitchFamily="34" charset="-122"/>
                        </a:rPr>
                        <a:t>硼</a:t>
                      </a:r>
                      <a:r>
                        <a:rPr lang="zh-CN" sz="2000" b="1" kern="100" dirty="0">
                          <a:solidFill>
                            <a:srgbClr val="002060"/>
                          </a:solidFill>
                          <a:effectLst/>
                          <a:latin typeface="微软雅黑" panose="020B0503020204020204" pitchFamily="34" charset="-122"/>
                          <a:ea typeface="微软雅黑" panose="020B0503020204020204" pitchFamily="34" charset="-122"/>
                        </a:rPr>
                        <a:t>替佐米</a:t>
                      </a:r>
                      <a:r>
                        <a:rPr lang="zh-CN" sz="2000" b="1" kern="100" dirty="0">
                          <a:solidFill>
                            <a:srgbClr val="002060"/>
                          </a:solidFill>
                          <a:effectLst/>
                          <a:latin typeface="华文细黑" panose="02010600040101010101" pitchFamily="2" charset="-122"/>
                          <a:ea typeface="华文细黑" panose="02010600040101010101" pitchFamily="2" charset="-122"/>
                        </a:rPr>
                        <a:t>（</a:t>
                      </a:r>
                      <a:r>
                        <a:rPr lang="en-US" sz="2000" b="1" kern="100" dirty="0">
                          <a:solidFill>
                            <a:srgbClr val="002060"/>
                          </a:solidFill>
                          <a:effectLst/>
                          <a:latin typeface="Times New Roman" panose="02020603050405020304" pitchFamily="18" charset="0"/>
                          <a:ea typeface="微软雅黑" panose="020B0503020204020204" pitchFamily="34" charset="-122"/>
                          <a:cs typeface="Times New Roman" panose="02020603050405020304" pitchFamily="18" charset="0"/>
                        </a:rPr>
                        <a:t>Bortezomib</a:t>
                      </a:r>
                      <a:r>
                        <a:rPr lang="zh-CN" sz="2000" b="1" kern="100" dirty="0">
                          <a:solidFill>
                            <a:srgbClr val="002060"/>
                          </a:solidFill>
                          <a:effectLst/>
                          <a:latin typeface="华文细黑" panose="02010600040101010101" pitchFamily="2" charset="-122"/>
                          <a:ea typeface="华文细黑" panose="02010600040101010101" pitchFamily="2" charset="-122"/>
                        </a:rPr>
                        <a:t>）</a:t>
                      </a:r>
                      <a:endParaRPr lang="zh-CN" sz="2000" b="1" kern="100" dirty="0">
                        <a:solidFill>
                          <a:srgbClr val="00206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solidFill>
                      <a:schemeClr val="bg1">
                        <a:lumMod val="85000"/>
                      </a:schemeClr>
                    </a:solidFill>
                  </a:tcPr>
                </a:tc>
                <a:tc>
                  <a:txBody>
                    <a:bodyPr/>
                    <a:lstStyle/>
                    <a:p>
                      <a:pPr algn="just">
                        <a:spcAft>
                          <a:spcPts val="0"/>
                        </a:spcAft>
                      </a:pPr>
                      <a:r>
                        <a:rPr 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1.3mg/ m</a:t>
                      </a:r>
                      <a:r>
                        <a:rPr lang="en-US" sz="2000" b="1" kern="100" baseline="300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2</a:t>
                      </a:r>
                      <a:r>
                        <a:rPr lang="zh-CN" sz="2000" b="1" kern="100" dirty="0">
                          <a:solidFill>
                            <a:srgbClr val="002060"/>
                          </a:solidFill>
                          <a:effectLst/>
                          <a:latin typeface="华文细黑" panose="02010600040101010101" pitchFamily="2" charset="-122"/>
                          <a:ea typeface="华文细黑" panose="02010600040101010101" pitchFamily="2" charset="-122"/>
                        </a:rPr>
                        <a:t>，皮下注射，</a:t>
                      </a:r>
                      <a:r>
                        <a:rPr 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2</a:t>
                      </a:r>
                      <a:r>
                        <a:rPr lang="zh-CN" sz="2000" b="1" kern="100" dirty="0">
                          <a:solidFill>
                            <a:srgbClr val="002060"/>
                          </a:solidFill>
                          <a:effectLst/>
                          <a:latin typeface="华文细黑" panose="02010600040101010101" pitchFamily="2" charset="-122"/>
                          <a:ea typeface="华文细黑" panose="02010600040101010101" pitchFamily="2" charset="-122"/>
                        </a:rPr>
                        <a:t>周内</a:t>
                      </a:r>
                      <a:r>
                        <a:rPr lang="en-US" sz="2000" b="1" kern="100" dirty="0">
                          <a:solidFill>
                            <a:srgbClr val="002060"/>
                          </a:solidFill>
                          <a:effectLst/>
                          <a:latin typeface="Times New Roman" panose="02020603050405020304" pitchFamily="18" charset="0"/>
                          <a:ea typeface="华文细黑" panose="02010600040101010101" pitchFamily="2" charset="-122"/>
                          <a:cs typeface="Times New Roman" panose="02020603050405020304" pitchFamily="18" charset="0"/>
                        </a:rPr>
                        <a:t>4</a:t>
                      </a:r>
                      <a:r>
                        <a:rPr lang="zh-CN" sz="2000" b="1" kern="100" dirty="0">
                          <a:solidFill>
                            <a:srgbClr val="002060"/>
                          </a:solidFill>
                          <a:effectLst/>
                          <a:latin typeface="华文细黑" panose="02010600040101010101" pitchFamily="2" charset="-122"/>
                          <a:ea typeface="华文细黑" panose="02010600040101010101" pitchFamily="2" charset="-122"/>
                        </a:rPr>
                        <a:t>次</a:t>
                      </a:r>
                      <a:endParaRPr lang="zh-CN" sz="2000" b="1" kern="100" dirty="0">
                        <a:solidFill>
                          <a:srgbClr val="00206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xmlns="" val="3178525055"/>
                  </a:ext>
                </a:extLst>
              </a:tr>
            </a:tbl>
          </a:graphicData>
        </a:graphic>
      </p:graphicFrame>
      <p:sp>
        <p:nvSpPr>
          <p:cNvPr id="5" name="标题 1">
            <a:extLst>
              <a:ext uri="{FF2B5EF4-FFF2-40B4-BE49-F238E27FC236}">
                <a16:creationId xmlns:a16="http://schemas.microsoft.com/office/drawing/2014/main" xmlns="" id="{4795031B-43DE-4476-B11D-C6E0B0D79670}"/>
              </a:ext>
            </a:extLst>
          </p:cNvPr>
          <p:cNvSpPr>
            <a:spLocks noGrp="1"/>
          </p:cNvSpPr>
          <p:nvPr>
            <p:ph type="title"/>
          </p:nvPr>
        </p:nvSpPr>
        <p:spPr>
          <a:xfrm>
            <a:off x="838200" y="228599"/>
            <a:ext cx="10515600" cy="783771"/>
          </a:xfrm>
        </p:spPr>
        <p:txBody>
          <a:bodyPr>
            <a:normAutofit/>
          </a:bodyPr>
          <a:lstStyle/>
          <a:p>
            <a:pPr algn="ctr"/>
            <a:r>
              <a:rPr lang="en-US" altLang="zh-CN" sz="4000" b="1" dirty="0">
                <a:solidFill>
                  <a:srgbClr val="002060"/>
                </a:solidFill>
                <a:latin typeface="Times New Roman" panose="02020603050405020304" pitchFamily="18" charset="0"/>
                <a:ea typeface="微软雅黑" panose="020B0503020204020204" pitchFamily="34" charset="-122"/>
                <a:cs typeface="Times New Roman" panose="02020603050405020304" pitchFamily="18" charset="0"/>
              </a:rPr>
              <a:t>B</a:t>
            </a:r>
            <a:r>
              <a:rPr lang="zh-CN" altLang="en-US" sz="4000" b="1" dirty="0">
                <a:solidFill>
                  <a:srgbClr val="002060"/>
                </a:solidFill>
                <a:latin typeface="微软雅黑" panose="020B0503020204020204" pitchFamily="34" charset="-122"/>
                <a:ea typeface="微软雅黑" panose="020B0503020204020204" pitchFamily="34" charset="-122"/>
              </a:rPr>
              <a:t>细胞</a:t>
            </a:r>
            <a:r>
              <a:rPr lang="en-US" altLang="zh-CN" sz="4000" b="1" dirty="0">
                <a:solidFill>
                  <a:srgbClr val="002060"/>
                </a:solidFill>
                <a:latin typeface="微软雅黑" panose="020B0503020204020204" pitchFamily="34" charset="-122"/>
                <a:ea typeface="微软雅黑" panose="020B0503020204020204" pitchFamily="34" charset="-122"/>
              </a:rPr>
              <a:t>/</a:t>
            </a:r>
            <a:r>
              <a:rPr lang="zh-CN" altLang="en-US" sz="4000" b="1" dirty="0">
                <a:solidFill>
                  <a:srgbClr val="002060"/>
                </a:solidFill>
                <a:latin typeface="微软雅黑" panose="020B0503020204020204" pitchFamily="34" charset="-122"/>
                <a:ea typeface="微软雅黑" panose="020B0503020204020204" pitchFamily="34" charset="-122"/>
              </a:rPr>
              <a:t>浆细胞靶向治疗方案与评价</a:t>
            </a:r>
          </a:p>
        </p:txBody>
      </p:sp>
    </p:spTree>
    <p:extLst>
      <p:ext uri="{BB962C8B-B14F-4D97-AF65-F5344CB8AC3E}">
        <p14:creationId xmlns:p14="http://schemas.microsoft.com/office/powerpoint/2010/main" xmlns="" val="1551956479"/>
      </p:ext>
    </p:extLst>
  </p:cSld>
  <p:clrMapOvr>
    <a:masterClrMapping/>
  </p:clrMapOvr>
  <mc:AlternateContent xmlns:mc="http://schemas.openxmlformats.org/markup-compatibility/2006">
    <mc:Choice xmlns:p14="http://schemas.microsoft.com/office/powerpoint/2010/main" xmlns="" Requires="p14">
      <p:transition spd="slow" p14:dur="800">
        <p:diamond/>
      </p:transition>
    </mc:Choice>
    <mc:Fallback>
      <p:transition spd="slow">
        <p:diamond/>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11200" y="1219200"/>
            <a:ext cx="10668000" cy="838200"/>
          </a:xfrm>
        </p:spPr>
        <p:txBody>
          <a:bodyPr>
            <a:normAutofit fontScale="90000"/>
          </a:bodyPr>
          <a:lstStyle/>
          <a:p>
            <a:pPr eaLnBrk="1" hangingPunct="1"/>
            <a:r>
              <a:rPr lang="zh-CN" altLang="en-US" sz="4000" b="1" dirty="0" smtClean="0">
                <a:solidFill>
                  <a:srgbClr val="002060"/>
                </a:solidFill>
                <a:ea typeface="黑体" pitchFamily="2" charset="-122"/>
              </a:rPr>
              <a:t>膜性肾病危险分级治疗</a:t>
            </a:r>
            <a:r>
              <a:rPr lang="zh-CN" altLang="en-US" sz="4000" b="1" dirty="0" smtClean="0">
                <a:solidFill>
                  <a:schemeClr val="folHlink"/>
                </a:solidFill>
                <a:ea typeface="黑体" pitchFamily="2" charset="-122"/>
              </a:rPr>
              <a:t/>
            </a:r>
            <a:br>
              <a:rPr lang="zh-CN" altLang="en-US" sz="4000" b="1" dirty="0" smtClean="0">
                <a:solidFill>
                  <a:schemeClr val="folHlink"/>
                </a:solidFill>
                <a:ea typeface="黑体" pitchFamily="2" charset="-122"/>
              </a:rPr>
            </a:br>
            <a:endParaRPr lang="zh-CN" altLang="en-US" sz="4000" b="1" dirty="0" smtClean="0">
              <a:solidFill>
                <a:schemeClr val="folHlink"/>
              </a:solidFill>
              <a:ea typeface="黑体" pitchFamily="2" charset="-122"/>
            </a:endParaRPr>
          </a:p>
        </p:txBody>
      </p:sp>
      <p:sp>
        <p:nvSpPr>
          <p:cNvPr id="58371" name="Rectangle 3"/>
          <p:cNvSpPr>
            <a:spLocks noGrp="1" noChangeArrowheads="1"/>
          </p:cNvSpPr>
          <p:nvPr>
            <p:ph type="body" idx="1"/>
          </p:nvPr>
        </p:nvSpPr>
        <p:spPr>
          <a:xfrm>
            <a:off x="609600" y="1981200"/>
            <a:ext cx="10668000" cy="4267200"/>
          </a:xfrm>
        </p:spPr>
        <p:txBody>
          <a:bodyPr/>
          <a:lstStyle/>
          <a:p>
            <a:pPr marL="762000" indent="-762000" eaLnBrk="1" hangingPunct="1">
              <a:lnSpc>
                <a:spcPct val="115000"/>
              </a:lnSpc>
            </a:pPr>
            <a:r>
              <a:rPr lang="zh-CN" altLang="en-US" sz="2100" b="1" dirty="0" smtClean="0">
                <a:solidFill>
                  <a:srgbClr val="002060"/>
                </a:solidFill>
                <a:latin typeface="楷体_GB2312" pitchFamily="49" charset="-122"/>
                <a:ea typeface="楷体_GB2312" pitchFamily="49" charset="-122"/>
              </a:rPr>
              <a:t>低度危险患者：肾功能正常，</a:t>
            </a:r>
            <a:r>
              <a:rPr lang="en-US" altLang="zh-CN" sz="2100" b="1" dirty="0" smtClean="0">
                <a:solidFill>
                  <a:srgbClr val="002060"/>
                </a:solidFill>
                <a:latin typeface="楷体_GB2312" pitchFamily="49" charset="-122"/>
                <a:ea typeface="楷体_GB2312" pitchFamily="49" charset="-122"/>
              </a:rPr>
              <a:t>6</a:t>
            </a:r>
            <a:r>
              <a:rPr lang="zh-CN" altLang="en-US" sz="2100" b="1" dirty="0" smtClean="0">
                <a:solidFill>
                  <a:srgbClr val="002060"/>
                </a:solidFill>
                <a:latin typeface="楷体_GB2312" pitchFamily="49" charset="-122"/>
                <a:ea typeface="楷体_GB2312" pitchFamily="49" charset="-122"/>
              </a:rPr>
              <a:t>个月内蛋白尿</a:t>
            </a:r>
            <a:r>
              <a:rPr lang="en-US" altLang="zh-CN" sz="2100" b="1" dirty="0" smtClean="0">
                <a:solidFill>
                  <a:srgbClr val="002060"/>
                </a:solidFill>
                <a:latin typeface="楷体_GB2312" pitchFamily="49" charset="-122"/>
                <a:ea typeface="楷体_GB2312" pitchFamily="49" charset="-122"/>
              </a:rPr>
              <a:t>&lt;4g/24h</a:t>
            </a:r>
            <a:r>
              <a:rPr lang="zh-CN" altLang="en-US" sz="2100" b="1" dirty="0" smtClean="0">
                <a:solidFill>
                  <a:srgbClr val="002060"/>
                </a:solidFill>
                <a:latin typeface="楷体_GB2312" pitchFamily="49" charset="-122"/>
                <a:ea typeface="楷体_GB2312" pitchFamily="49" charset="-122"/>
              </a:rPr>
              <a:t>。对于低度危险患者，一般采用</a:t>
            </a:r>
            <a:r>
              <a:rPr lang="en-US" altLang="zh-CN" sz="2100" b="1" dirty="0" smtClean="0">
                <a:solidFill>
                  <a:srgbClr val="002060"/>
                </a:solidFill>
                <a:latin typeface="楷体_GB2312" pitchFamily="49" charset="-122"/>
                <a:ea typeface="楷体_GB2312" pitchFamily="49" charset="-122"/>
              </a:rPr>
              <a:t>ACEI</a:t>
            </a:r>
            <a:r>
              <a:rPr lang="zh-CN" altLang="en-US" sz="2100" b="1" dirty="0" smtClean="0">
                <a:solidFill>
                  <a:srgbClr val="002060"/>
                </a:solidFill>
                <a:latin typeface="楷体_GB2312" pitchFamily="49" charset="-122"/>
                <a:ea typeface="楷体_GB2312" pitchFamily="49" charset="-122"/>
              </a:rPr>
              <a:t>或</a:t>
            </a:r>
            <a:r>
              <a:rPr lang="en-US" altLang="zh-CN" sz="2100" b="1" dirty="0" smtClean="0">
                <a:solidFill>
                  <a:srgbClr val="002060"/>
                </a:solidFill>
                <a:latin typeface="楷体_GB2312" pitchFamily="49" charset="-122"/>
                <a:ea typeface="楷体_GB2312" pitchFamily="49" charset="-122"/>
              </a:rPr>
              <a:t>ARB</a:t>
            </a:r>
            <a:r>
              <a:rPr lang="zh-CN" altLang="en-US" sz="2100" b="1" dirty="0" smtClean="0">
                <a:solidFill>
                  <a:srgbClr val="002060"/>
                </a:solidFill>
                <a:latin typeface="楷体_GB2312" pitchFamily="49" charset="-122"/>
                <a:ea typeface="楷体_GB2312" pitchFamily="49" charset="-122"/>
              </a:rPr>
              <a:t>降低蛋白尿，随访肾功能、血压和蛋白尿变化，定期评估危险度。</a:t>
            </a:r>
          </a:p>
          <a:p>
            <a:pPr marL="762000" indent="-762000" eaLnBrk="1" hangingPunct="1">
              <a:lnSpc>
                <a:spcPct val="115000"/>
              </a:lnSpc>
            </a:pPr>
            <a:r>
              <a:rPr lang="zh-CN" altLang="en-US" sz="2100" b="1" dirty="0" smtClean="0">
                <a:solidFill>
                  <a:srgbClr val="002060"/>
                </a:solidFill>
                <a:latin typeface="楷体_GB2312" pitchFamily="49" charset="-122"/>
                <a:ea typeface="楷体_GB2312" pitchFamily="49" charset="-122"/>
              </a:rPr>
              <a:t>中度危险患者：肾功能正常，</a:t>
            </a:r>
            <a:r>
              <a:rPr lang="en-US" altLang="zh-CN" sz="2100" b="1" dirty="0" smtClean="0">
                <a:solidFill>
                  <a:srgbClr val="002060"/>
                </a:solidFill>
                <a:latin typeface="楷体_GB2312" pitchFamily="49" charset="-122"/>
                <a:ea typeface="楷体_GB2312" pitchFamily="49" charset="-122"/>
              </a:rPr>
              <a:t>6</a:t>
            </a:r>
            <a:r>
              <a:rPr lang="zh-CN" altLang="en-US" sz="2100" b="1" dirty="0" smtClean="0">
                <a:solidFill>
                  <a:srgbClr val="002060"/>
                </a:solidFill>
                <a:latin typeface="楷体_GB2312" pitchFamily="49" charset="-122"/>
                <a:ea typeface="楷体_GB2312" pitchFamily="49" charset="-122"/>
              </a:rPr>
              <a:t>个月内蛋白尿</a:t>
            </a:r>
            <a:r>
              <a:rPr lang="en-US" altLang="zh-CN" sz="2100" b="1" dirty="0" smtClean="0">
                <a:solidFill>
                  <a:srgbClr val="002060"/>
                </a:solidFill>
                <a:latin typeface="楷体_GB2312" pitchFamily="49" charset="-122"/>
                <a:ea typeface="楷体_GB2312" pitchFamily="49" charset="-122"/>
              </a:rPr>
              <a:t>&gt;4g/24h</a:t>
            </a:r>
            <a:r>
              <a:rPr lang="zh-CN" altLang="en-US" sz="2100" b="1" dirty="0" smtClean="0">
                <a:solidFill>
                  <a:srgbClr val="002060"/>
                </a:solidFill>
                <a:latin typeface="楷体_GB2312" pitchFamily="49" charset="-122"/>
                <a:ea typeface="楷体_GB2312" pitchFamily="49" charset="-122"/>
              </a:rPr>
              <a:t>，但</a:t>
            </a:r>
            <a:r>
              <a:rPr lang="en-US" altLang="zh-CN" sz="2100" b="1" dirty="0" smtClean="0">
                <a:solidFill>
                  <a:srgbClr val="002060"/>
                </a:solidFill>
                <a:latin typeface="楷体_GB2312" pitchFamily="49" charset="-122"/>
                <a:ea typeface="楷体_GB2312" pitchFamily="49" charset="-122"/>
              </a:rPr>
              <a:t>&lt;8g/24h</a:t>
            </a:r>
            <a:r>
              <a:rPr lang="zh-CN" altLang="en-US" sz="2100" b="1" dirty="0" smtClean="0">
                <a:solidFill>
                  <a:srgbClr val="002060"/>
                </a:solidFill>
                <a:latin typeface="楷体_GB2312" pitchFamily="49" charset="-122"/>
                <a:ea typeface="楷体_GB2312" pitchFamily="49" charset="-122"/>
              </a:rPr>
              <a:t>。对于此类患者，可采用激素加用细胞毒药物或环孢素等治疗。</a:t>
            </a:r>
          </a:p>
          <a:p>
            <a:pPr marL="762000" indent="-762000" eaLnBrk="1" hangingPunct="1">
              <a:lnSpc>
                <a:spcPct val="115000"/>
              </a:lnSpc>
            </a:pPr>
            <a:r>
              <a:rPr lang="zh-CN" altLang="en-US" sz="2100" b="1" dirty="0" smtClean="0">
                <a:solidFill>
                  <a:srgbClr val="002060"/>
                </a:solidFill>
                <a:latin typeface="楷体_GB2312" pitchFamily="49" charset="-122"/>
                <a:ea typeface="楷体_GB2312" pitchFamily="49" charset="-122"/>
              </a:rPr>
              <a:t>高度危险患者：肾功能不全或肾萎缩，蛋白尿</a:t>
            </a:r>
            <a:r>
              <a:rPr lang="en-US" altLang="zh-CN" sz="2100" b="1" dirty="0" smtClean="0">
                <a:solidFill>
                  <a:srgbClr val="002060"/>
                </a:solidFill>
                <a:latin typeface="楷体_GB2312" pitchFamily="49" charset="-122"/>
                <a:ea typeface="楷体_GB2312" pitchFamily="49" charset="-122"/>
              </a:rPr>
              <a:t>&gt;8g/24h</a:t>
            </a:r>
            <a:r>
              <a:rPr lang="zh-CN" altLang="en-US" sz="2100" b="1" dirty="0" smtClean="0">
                <a:solidFill>
                  <a:srgbClr val="002060"/>
                </a:solidFill>
                <a:latin typeface="楷体_GB2312" pitchFamily="49" charset="-122"/>
                <a:ea typeface="楷体_GB2312" pitchFamily="49" charset="-122"/>
              </a:rPr>
              <a:t>。对于高度危险患者要视情况应用免疫抑制剂。</a:t>
            </a:r>
          </a:p>
        </p:txBody>
      </p:sp>
      <p:pic>
        <p:nvPicPr>
          <p:cNvPr id="58372" name="Picture 4"/>
          <p:cNvPicPr>
            <a:picLocks noChangeAspect="1" noChangeArrowheads="1"/>
          </p:cNvPicPr>
          <p:nvPr/>
        </p:nvPicPr>
        <p:blipFill>
          <a:blip r:embed="rId2" cstate="print"/>
          <a:srcRect/>
          <a:stretch>
            <a:fillRect/>
          </a:stretch>
        </p:blipFill>
        <p:spPr bwMode="auto">
          <a:xfrm>
            <a:off x="10420350" y="0"/>
            <a:ext cx="1771650" cy="1509929"/>
          </a:xfrm>
          <a:prstGeom prst="rect">
            <a:avLst/>
          </a:prstGeom>
          <a:noFill/>
          <a:ln w="9525">
            <a:noFill/>
            <a:miter lim="800000"/>
            <a:headEnd/>
            <a:tailEnd/>
          </a:ln>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zh-CN" sz="4000" b="1" dirty="0" smtClean="0">
                <a:solidFill>
                  <a:srgbClr val="002060"/>
                </a:solidFill>
                <a:latin typeface="黑体" pitchFamily="2" charset="-122"/>
                <a:ea typeface="黑体" pitchFamily="2" charset="-122"/>
              </a:rPr>
              <a:t>IMN</a:t>
            </a:r>
            <a:r>
              <a:rPr lang="zh-CN" altLang="en-US" sz="4000" b="1" dirty="0" smtClean="0">
                <a:solidFill>
                  <a:srgbClr val="002060"/>
                </a:solidFill>
                <a:latin typeface="黑体" pitchFamily="2" charset="-122"/>
                <a:ea typeface="黑体" pitchFamily="2" charset="-122"/>
              </a:rPr>
              <a:t>部分和完全缓解的定义</a:t>
            </a:r>
          </a:p>
        </p:txBody>
      </p:sp>
      <p:sp>
        <p:nvSpPr>
          <p:cNvPr id="34819" name="Rectangle 3"/>
          <p:cNvSpPr>
            <a:spLocks noGrp="1" noChangeArrowheads="1"/>
          </p:cNvSpPr>
          <p:nvPr>
            <p:ph type="body" idx="1"/>
          </p:nvPr>
        </p:nvSpPr>
        <p:spPr>
          <a:xfrm>
            <a:off x="1016000" y="4419600"/>
            <a:ext cx="10160000" cy="1676400"/>
          </a:xfrm>
          <a:solidFill>
            <a:schemeClr val="bg1">
              <a:lumMod val="85000"/>
            </a:schemeClr>
          </a:solidFill>
        </p:spPr>
        <p:txBody>
          <a:bodyPr>
            <a:normAutofit fontScale="92500" lnSpcReduction="10000"/>
          </a:bodyPr>
          <a:lstStyle/>
          <a:p>
            <a:pPr eaLnBrk="1" hangingPunct="1">
              <a:lnSpc>
                <a:spcPct val="150000"/>
              </a:lnSpc>
              <a:buFont typeface="Wingdings" pitchFamily="2" charset="2"/>
              <a:buChar char="Ø"/>
            </a:pPr>
            <a:r>
              <a:rPr lang="zh-CN" altLang="en-US" sz="1800" b="1" dirty="0" smtClean="0">
                <a:solidFill>
                  <a:srgbClr val="002060"/>
                </a:solidFill>
                <a:latin typeface="新宋体" pitchFamily="49" charset="-122"/>
                <a:ea typeface="新宋体" pitchFamily="49" charset="-122"/>
              </a:rPr>
              <a:t>完全缓解：尿蛋白</a:t>
            </a:r>
            <a:r>
              <a:rPr lang="en-US" altLang="zh-CN" sz="1800" b="1" dirty="0" smtClean="0">
                <a:solidFill>
                  <a:srgbClr val="002060"/>
                </a:solidFill>
                <a:latin typeface="新宋体" pitchFamily="49" charset="-122"/>
                <a:ea typeface="新宋体" pitchFamily="49" charset="-122"/>
              </a:rPr>
              <a:t>&lt;0.3 g/d (</a:t>
            </a:r>
            <a:r>
              <a:rPr lang="en-US" altLang="zh-CN" sz="1800" b="1" dirty="0" err="1" smtClean="0">
                <a:solidFill>
                  <a:srgbClr val="002060"/>
                </a:solidFill>
                <a:latin typeface="新宋体" pitchFamily="49" charset="-122"/>
                <a:ea typeface="新宋体" pitchFamily="49" charset="-122"/>
              </a:rPr>
              <a:t>Upcr</a:t>
            </a:r>
            <a:r>
              <a:rPr lang="en-US" altLang="zh-CN" sz="1800" b="1" dirty="0" smtClean="0">
                <a:solidFill>
                  <a:srgbClr val="002060"/>
                </a:solidFill>
                <a:latin typeface="新宋体" pitchFamily="49" charset="-122"/>
                <a:ea typeface="新宋体" pitchFamily="49" charset="-122"/>
              </a:rPr>
              <a:t>&lt;300 mg/g</a:t>
            </a:r>
            <a:r>
              <a:rPr lang="zh-CN" altLang="en-US" sz="1800" b="1" dirty="0" smtClean="0">
                <a:solidFill>
                  <a:srgbClr val="002060"/>
                </a:solidFill>
                <a:latin typeface="新宋体" pitchFamily="49" charset="-122"/>
                <a:ea typeface="新宋体" pitchFamily="49" charset="-122"/>
              </a:rPr>
              <a:t>或</a:t>
            </a:r>
            <a:r>
              <a:rPr lang="en-US" altLang="zh-CN" sz="1800" b="1" dirty="0" smtClean="0">
                <a:solidFill>
                  <a:srgbClr val="002060"/>
                </a:solidFill>
                <a:latin typeface="新宋体" pitchFamily="49" charset="-122"/>
                <a:ea typeface="新宋体" pitchFamily="49" charset="-122"/>
              </a:rPr>
              <a:t>&lt;30 mg/</a:t>
            </a:r>
            <a:r>
              <a:rPr lang="en-US" altLang="zh-CN" sz="1800" b="1" dirty="0" err="1" smtClean="0">
                <a:solidFill>
                  <a:srgbClr val="002060"/>
                </a:solidFill>
                <a:latin typeface="新宋体" pitchFamily="49" charset="-122"/>
                <a:ea typeface="新宋体" pitchFamily="49" charset="-122"/>
              </a:rPr>
              <a:t>mmol</a:t>
            </a:r>
            <a:r>
              <a:rPr lang="en-US" altLang="zh-CN" sz="1800" b="1" dirty="0" smtClean="0">
                <a:solidFill>
                  <a:srgbClr val="002060"/>
                </a:solidFill>
                <a:latin typeface="新宋体" pitchFamily="49" charset="-122"/>
                <a:ea typeface="新宋体" pitchFamily="49" charset="-122"/>
              </a:rPr>
              <a:t>)</a:t>
            </a:r>
            <a:r>
              <a:rPr lang="zh-CN" altLang="en-US" sz="1800" b="1" dirty="0" smtClean="0">
                <a:solidFill>
                  <a:srgbClr val="002060"/>
                </a:solidFill>
                <a:latin typeface="新宋体" pitchFamily="49" charset="-122"/>
                <a:ea typeface="新宋体" pitchFamily="49" charset="-122"/>
              </a:rPr>
              <a:t>，至少相隔</a:t>
            </a:r>
            <a:r>
              <a:rPr lang="en-US" altLang="zh-CN" sz="1800" b="1" dirty="0" smtClean="0">
                <a:solidFill>
                  <a:srgbClr val="002060"/>
                </a:solidFill>
                <a:latin typeface="新宋体" pitchFamily="49" charset="-122"/>
                <a:ea typeface="新宋体" pitchFamily="49" charset="-122"/>
              </a:rPr>
              <a:t>1</a:t>
            </a:r>
            <a:r>
              <a:rPr lang="zh-CN" altLang="en-US" sz="1800" b="1" dirty="0" smtClean="0">
                <a:solidFill>
                  <a:srgbClr val="002060"/>
                </a:solidFill>
                <a:latin typeface="新宋体" pitchFamily="49" charset="-122"/>
                <a:ea typeface="新宋体" pitchFamily="49" charset="-122"/>
              </a:rPr>
              <a:t>周的两次检查证实，同时血清白蛋白浓度正常，</a:t>
            </a:r>
            <a:r>
              <a:rPr lang="en-US" altLang="zh-CN" sz="1800" b="1" dirty="0" err="1" smtClean="0">
                <a:solidFill>
                  <a:srgbClr val="002060"/>
                </a:solidFill>
                <a:latin typeface="新宋体" pitchFamily="49" charset="-122"/>
                <a:ea typeface="新宋体" pitchFamily="49" charset="-122"/>
              </a:rPr>
              <a:t>SCr</a:t>
            </a:r>
            <a:r>
              <a:rPr lang="zh-CN" altLang="en-US" sz="1800" b="1" dirty="0" smtClean="0">
                <a:solidFill>
                  <a:srgbClr val="002060"/>
                </a:solidFill>
                <a:latin typeface="新宋体" pitchFamily="49" charset="-122"/>
                <a:ea typeface="新宋体" pitchFamily="49" charset="-122"/>
              </a:rPr>
              <a:t>正常。</a:t>
            </a:r>
          </a:p>
          <a:p>
            <a:pPr eaLnBrk="1" hangingPunct="1">
              <a:lnSpc>
                <a:spcPct val="150000"/>
              </a:lnSpc>
              <a:buFont typeface="Wingdings" pitchFamily="2" charset="2"/>
              <a:buChar char="Ø"/>
            </a:pPr>
            <a:r>
              <a:rPr lang="zh-CN" altLang="en-US" sz="1800" b="1" dirty="0" smtClean="0">
                <a:solidFill>
                  <a:srgbClr val="002060"/>
                </a:solidFill>
                <a:latin typeface="新宋体" pitchFamily="49" charset="-122"/>
                <a:ea typeface="新宋体" pitchFamily="49" charset="-122"/>
              </a:rPr>
              <a:t>部分缓解：尿蛋白</a:t>
            </a:r>
            <a:r>
              <a:rPr lang="en-US" altLang="zh-CN" sz="1800" b="1" dirty="0" smtClean="0">
                <a:solidFill>
                  <a:srgbClr val="002060"/>
                </a:solidFill>
                <a:latin typeface="新宋体" pitchFamily="49" charset="-122"/>
                <a:ea typeface="新宋体" pitchFamily="49" charset="-122"/>
              </a:rPr>
              <a:t>&lt;3.5 g/d (</a:t>
            </a:r>
            <a:r>
              <a:rPr lang="en-US" altLang="zh-CN" sz="1800" b="1" dirty="0" err="1" smtClean="0">
                <a:solidFill>
                  <a:srgbClr val="002060"/>
                </a:solidFill>
                <a:latin typeface="新宋体" pitchFamily="49" charset="-122"/>
                <a:ea typeface="新宋体" pitchFamily="49" charset="-122"/>
              </a:rPr>
              <a:t>Upcr</a:t>
            </a:r>
            <a:r>
              <a:rPr lang="en-US" altLang="zh-CN" sz="1800" b="1" dirty="0" smtClean="0">
                <a:solidFill>
                  <a:srgbClr val="002060"/>
                </a:solidFill>
                <a:latin typeface="新宋体" pitchFamily="49" charset="-122"/>
                <a:ea typeface="新宋体" pitchFamily="49" charset="-122"/>
              </a:rPr>
              <a:t>&lt;3500 mg/g</a:t>
            </a:r>
            <a:r>
              <a:rPr lang="zh-CN" altLang="en-US" sz="1800" b="1" dirty="0" smtClean="0">
                <a:solidFill>
                  <a:srgbClr val="002060"/>
                </a:solidFill>
                <a:latin typeface="新宋体" pitchFamily="49" charset="-122"/>
                <a:ea typeface="新宋体" pitchFamily="49" charset="-122"/>
              </a:rPr>
              <a:t>或</a:t>
            </a:r>
            <a:r>
              <a:rPr lang="en-US" altLang="zh-CN" sz="1800" b="1" dirty="0" smtClean="0">
                <a:solidFill>
                  <a:srgbClr val="002060"/>
                </a:solidFill>
                <a:latin typeface="新宋体" pitchFamily="49" charset="-122"/>
                <a:ea typeface="新宋体" pitchFamily="49" charset="-122"/>
              </a:rPr>
              <a:t>&lt;350 mg/</a:t>
            </a:r>
            <a:r>
              <a:rPr lang="en-US" altLang="zh-CN" sz="1800" b="1" dirty="0" err="1" smtClean="0">
                <a:solidFill>
                  <a:srgbClr val="002060"/>
                </a:solidFill>
                <a:latin typeface="新宋体" pitchFamily="49" charset="-122"/>
                <a:ea typeface="新宋体" pitchFamily="49" charset="-122"/>
              </a:rPr>
              <a:t>mmol</a:t>
            </a:r>
            <a:r>
              <a:rPr lang="en-US" altLang="zh-CN" sz="1800" b="1" dirty="0" smtClean="0">
                <a:solidFill>
                  <a:srgbClr val="002060"/>
                </a:solidFill>
                <a:latin typeface="新宋体" pitchFamily="49" charset="-122"/>
                <a:ea typeface="新宋体" pitchFamily="49" charset="-122"/>
              </a:rPr>
              <a:t>)</a:t>
            </a:r>
            <a:r>
              <a:rPr lang="zh-CN" altLang="en-US" sz="1800" b="1" dirty="0" smtClean="0">
                <a:solidFill>
                  <a:srgbClr val="002060"/>
                </a:solidFill>
                <a:latin typeface="新宋体" pitchFamily="49" charset="-122"/>
                <a:ea typeface="新宋体" pitchFamily="49" charset="-122"/>
              </a:rPr>
              <a:t>，峰值下降</a:t>
            </a:r>
            <a:r>
              <a:rPr lang="en-US" altLang="zh-CN" sz="1800" b="1" dirty="0" smtClean="0">
                <a:solidFill>
                  <a:srgbClr val="002060"/>
                </a:solidFill>
                <a:latin typeface="新宋体" pitchFamily="49" charset="-122"/>
                <a:ea typeface="新宋体" pitchFamily="49" charset="-122"/>
              </a:rPr>
              <a:t>50%</a:t>
            </a:r>
            <a:r>
              <a:rPr lang="zh-CN" altLang="en-US" sz="1800" b="1" dirty="0" smtClean="0">
                <a:solidFill>
                  <a:srgbClr val="002060"/>
                </a:solidFill>
                <a:latin typeface="新宋体" pitchFamily="49" charset="-122"/>
                <a:ea typeface="新宋体" pitchFamily="49" charset="-122"/>
              </a:rPr>
              <a:t>以上；至少相隔</a:t>
            </a:r>
            <a:r>
              <a:rPr lang="en-US" altLang="zh-CN" sz="1800" b="1" dirty="0" smtClean="0">
                <a:solidFill>
                  <a:srgbClr val="002060"/>
                </a:solidFill>
                <a:latin typeface="新宋体" pitchFamily="49" charset="-122"/>
                <a:ea typeface="新宋体" pitchFamily="49" charset="-122"/>
              </a:rPr>
              <a:t>1</a:t>
            </a:r>
            <a:r>
              <a:rPr lang="zh-CN" altLang="en-US" sz="1800" b="1" dirty="0" smtClean="0">
                <a:solidFill>
                  <a:srgbClr val="002060"/>
                </a:solidFill>
                <a:latin typeface="新宋体" pitchFamily="49" charset="-122"/>
                <a:ea typeface="新宋体" pitchFamily="49" charset="-122"/>
              </a:rPr>
              <a:t>周的两次检查证实，同时血清白蛋白浓度上升或正常化，</a:t>
            </a:r>
            <a:r>
              <a:rPr lang="en-US" altLang="zh-CN" sz="1800" b="1" dirty="0" err="1" smtClean="0">
                <a:solidFill>
                  <a:srgbClr val="002060"/>
                </a:solidFill>
                <a:latin typeface="新宋体" pitchFamily="49" charset="-122"/>
                <a:ea typeface="新宋体" pitchFamily="49" charset="-122"/>
              </a:rPr>
              <a:t>SCr</a:t>
            </a:r>
            <a:r>
              <a:rPr lang="zh-CN" altLang="en-US" sz="1800" b="1" dirty="0" smtClean="0">
                <a:solidFill>
                  <a:srgbClr val="002060"/>
                </a:solidFill>
                <a:latin typeface="新宋体" pitchFamily="49" charset="-122"/>
                <a:ea typeface="新宋体" pitchFamily="49" charset="-122"/>
              </a:rPr>
              <a:t>稳定。</a:t>
            </a:r>
          </a:p>
        </p:txBody>
      </p:sp>
      <p:pic>
        <p:nvPicPr>
          <p:cNvPr id="34820" name="Picture 4"/>
          <p:cNvPicPr>
            <a:picLocks noChangeAspect="1" noChangeArrowheads="1"/>
          </p:cNvPicPr>
          <p:nvPr/>
        </p:nvPicPr>
        <p:blipFill>
          <a:blip r:embed="rId2" cstate="print"/>
          <a:srcRect/>
          <a:stretch>
            <a:fillRect/>
          </a:stretch>
        </p:blipFill>
        <p:spPr bwMode="auto">
          <a:xfrm>
            <a:off x="1016001" y="1752600"/>
            <a:ext cx="10172700" cy="2376488"/>
          </a:xfrm>
          <a:prstGeom prst="rect">
            <a:avLst/>
          </a:prstGeom>
          <a:noFill/>
          <a:ln w="9525">
            <a:noFill/>
            <a:miter lim="800000"/>
            <a:headEnd/>
            <a:tailEnd/>
          </a:ln>
        </p:spPr>
      </p:pic>
      <p:pic>
        <p:nvPicPr>
          <p:cNvPr id="34821" name="Picture 5"/>
          <p:cNvPicPr>
            <a:picLocks noChangeAspect="1" noChangeArrowheads="1"/>
          </p:cNvPicPr>
          <p:nvPr/>
        </p:nvPicPr>
        <p:blipFill>
          <a:blip r:embed="rId3" cstate="print"/>
          <a:srcRect/>
          <a:stretch>
            <a:fillRect/>
          </a:stretch>
        </p:blipFill>
        <p:spPr bwMode="auto">
          <a:xfrm>
            <a:off x="10515600" y="0"/>
            <a:ext cx="1676400" cy="1428750"/>
          </a:xfrm>
          <a:prstGeom prst="rect">
            <a:avLst/>
          </a:prstGeom>
          <a:noFill/>
          <a:ln w="9525">
            <a:noFill/>
            <a:miter lim="800000"/>
            <a:headEnd/>
            <a:tailEnd/>
          </a:ln>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zh-CN" altLang="en-US" sz="4000" b="1" dirty="0" smtClean="0">
                <a:solidFill>
                  <a:srgbClr val="002060"/>
                </a:solidFill>
                <a:ea typeface="黑体" pitchFamily="2" charset="-122"/>
              </a:rPr>
              <a:t>复发的治疗</a:t>
            </a:r>
          </a:p>
        </p:txBody>
      </p:sp>
      <p:sp>
        <p:nvSpPr>
          <p:cNvPr id="35843" name="Rectangle 3"/>
          <p:cNvSpPr>
            <a:spLocks noGrp="1" noChangeArrowheads="1"/>
          </p:cNvSpPr>
          <p:nvPr>
            <p:ph type="body" idx="1"/>
          </p:nvPr>
        </p:nvSpPr>
        <p:spPr>
          <a:xfrm>
            <a:off x="6734175" y="2247900"/>
            <a:ext cx="4765676" cy="3143250"/>
          </a:xfrm>
          <a:solidFill>
            <a:schemeClr val="bg1">
              <a:lumMod val="85000"/>
            </a:schemeClr>
          </a:solidFill>
        </p:spPr>
        <p:txBody>
          <a:bodyPr>
            <a:normAutofit/>
          </a:bodyPr>
          <a:lstStyle/>
          <a:p>
            <a:pPr eaLnBrk="1" hangingPunct="1">
              <a:lnSpc>
                <a:spcPct val="150000"/>
              </a:lnSpc>
              <a:buFont typeface="Wingdings" pitchFamily="2" charset="2"/>
              <a:buChar char="Ø"/>
            </a:pPr>
            <a:r>
              <a:rPr lang="zh-CN" altLang="en-US" sz="2000" b="1" dirty="0" smtClean="0">
                <a:solidFill>
                  <a:srgbClr val="002060"/>
                </a:solidFill>
                <a:latin typeface="楷体_GB2312" pitchFamily="49" charset="-122"/>
                <a:ea typeface="楷体_GB2312" pitchFamily="49" charset="-122"/>
              </a:rPr>
              <a:t>建议复发患者重新建立与初次缓解时使用的相同治疗方案（</a:t>
            </a:r>
            <a:r>
              <a:rPr lang="en-US" altLang="zh-CN" sz="2000" b="1" dirty="0" smtClean="0">
                <a:solidFill>
                  <a:srgbClr val="002060"/>
                </a:solidFill>
                <a:latin typeface="楷体_GB2312" pitchFamily="49" charset="-122"/>
                <a:ea typeface="楷体_GB2312" pitchFamily="49" charset="-122"/>
              </a:rPr>
              <a:t>2D</a:t>
            </a:r>
            <a:r>
              <a:rPr lang="zh-CN" altLang="en-US" sz="2000" b="1" dirty="0" smtClean="0">
                <a:solidFill>
                  <a:srgbClr val="002060"/>
                </a:solidFill>
                <a:latin typeface="楷体_GB2312" pitchFamily="49" charset="-122"/>
                <a:ea typeface="楷体_GB2312" pitchFamily="49" charset="-122"/>
              </a:rPr>
              <a:t>）</a:t>
            </a:r>
            <a:endParaRPr lang="en-US" altLang="zh-CN" sz="2000" b="1" dirty="0" smtClean="0">
              <a:solidFill>
                <a:srgbClr val="002060"/>
              </a:solidFill>
              <a:latin typeface="楷体_GB2312" pitchFamily="49" charset="-122"/>
              <a:ea typeface="楷体_GB2312" pitchFamily="49" charset="-122"/>
            </a:endParaRPr>
          </a:p>
          <a:p>
            <a:pPr>
              <a:lnSpc>
                <a:spcPct val="150000"/>
              </a:lnSpc>
              <a:buFont typeface="Wingdings" pitchFamily="2" charset="2"/>
              <a:buChar char="Ø"/>
            </a:pPr>
            <a:r>
              <a:rPr lang="zh-CN" altLang="en-US" sz="2000" b="1" dirty="0" smtClean="0">
                <a:solidFill>
                  <a:srgbClr val="002060"/>
                </a:solidFill>
                <a:latin typeface="楷体_GB2312" pitchFamily="49" charset="-122"/>
                <a:ea typeface="楷体_GB2312" pitchFamily="49" charset="-122"/>
              </a:rPr>
              <a:t>如果初始治疗的</a:t>
            </a:r>
            <a:r>
              <a:rPr lang="en-US" altLang="zh-CN" sz="2000" b="1" dirty="0" smtClean="0">
                <a:solidFill>
                  <a:srgbClr val="002060"/>
                </a:solidFill>
                <a:latin typeface="楷体_GB2312" pitchFamily="49" charset="-122"/>
                <a:ea typeface="楷体_GB2312" pitchFamily="49" charset="-122"/>
              </a:rPr>
              <a:t>6</a:t>
            </a:r>
            <a:r>
              <a:rPr lang="zh-CN" altLang="en-US" sz="2000" b="1" dirty="0" smtClean="0">
                <a:solidFill>
                  <a:srgbClr val="002060"/>
                </a:solidFill>
                <a:latin typeface="楷体_GB2312" pitchFamily="49" charset="-122"/>
                <a:ea typeface="楷体_GB2312" pitchFamily="49" charset="-122"/>
              </a:rPr>
              <a:t>个月使用的是激素</a:t>
            </a:r>
            <a:r>
              <a:rPr lang="en-US" altLang="zh-CN" sz="2000" b="1" dirty="0" smtClean="0">
                <a:solidFill>
                  <a:srgbClr val="002060"/>
                </a:solidFill>
                <a:latin typeface="楷体_GB2312" pitchFamily="49" charset="-122"/>
                <a:ea typeface="楷体_GB2312" pitchFamily="49" charset="-122"/>
              </a:rPr>
              <a:t>/</a:t>
            </a:r>
            <a:r>
              <a:rPr lang="zh-CN" altLang="en-US" sz="2000" b="1" dirty="0" smtClean="0">
                <a:solidFill>
                  <a:srgbClr val="002060"/>
                </a:solidFill>
                <a:latin typeface="楷体_GB2312" pitchFamily="49" charset="-122"/>
                <a:ea typeface="楷体_GB2312" pitchFamily="49" charset="-122"/>
              </a:rPr>
              <a:t>烷化剂</a:t>
            </a:r>
            <a:r>
              <a:rPr lang="zh-CN" altLang="en-US" sz="2100" b="1" dirty="0" smtClean="0">
                <a:solidFill>
                  <a:srgbClr val="002060"/>
                </a:solidFill>
                <a:latin typeface="楷体_GB2312" pitchFamily="49" charset="-122"/>
                <a:ea typeface="楷体_GB2312" pitchFamily="49" charset="-122"/>
              </a:rPr>
              <a:t>周期</a:t>
            </a:r>
            <a:r>
              <a:rPr lang="zh-CN" altLang="en-US" sz="2000" b="1" dirty="0" smtClean="0">
                <a:solidFill>
                  <a:srgbClr val="002060"/>
                </a:solidFill>
                <a:latin typeface="楷体_GB2312" pitchFamily="49" charset="-122"/>
                <a:ea typeface="楷体_GB2312" pitchFamily="49" charset="-122"/>
              </a:rPr>
              <a:t>治疗，复发时只重复使用该方案一次（</a:t>
            </a:r>
            <a:r>
              <a:rPr lang="en-US" altLang="zh-CN" sz="2000" b="1" dirty="0" smtClean="0">
                <a:solidFill>
                  <a:srgbClr val="002060"/>
                </a:solidFill>
                <a:latin typeface="楷体_GB2312" pitchFamily="49" charset="-122"/>
                <a:ea typeface="楷体_GB2312" pitchFamily="49" charset="-122"/>
              </a:rPr>
              <a:t>2B</a:t>
            </a:r>
            <a:r>
              <a:rPr lang="zh-CN" altLang="en-US" sz="2000" b="1" dirty="0" smtClean="0">
                <a:solidFill>
                  <a:srgbClr val="002060"/>
                </a:solidFill>
                <a:latin typeface="楷体_GB2312" pitchFamily="49" charset="-122"/>
                <a:ea typeface="楷体_GB2312" pitchFamily="49" charset="-122"/>
              </a:rPr>
              <a:t>）</a:t>
            </a:r>
          </a:p>
        </p:txBody>
      </p:sp>
      <p:pic>
        <p:nvPicPr>
          <p:cNvPr id="35844" name="Picture 4"/>
          <p:cNvPicPr>
            <a:picLocks noChangeAspect="1" noChangeArrowheads="1"/>
          </p:cNvPicPr>
          <p:nvPr/>
        </p:nvPicPr>
        <p:blipFill>
          <a:blip r:embed="rId2" cstate="print"/>
          <a:srcRect/>
          <a:stretch>
            <a:fillRect/>
          </a:stretch>
        </p:blipFill>
        <p:spPr bwMode="auto">
          <a:xfrm>
            <a:off x="342901" y="1904999"/>
            <a:ext cx="5791200" cy="2352675"/>
          </a:xfrm>
          <a:prstGeom prst="rect">
            <a:avLst/>
          </a:prstGeom>
          <a:noFill/>
          <a:ln w="9525">
            <a:noFill/>
            <a:miter lim="800000"/>
            <a:headEnd/>
            <a:tailEnd/>
          </a:ln>
        </p:spPr>
      </p:pic>
      <p:pic>
        <p:nvPicPr>
          <p:cNvPr id="35845" name="Picture 5"/>
          <p:cNvPicPr>
            <a:picLocks noChangeAspect="1" noChangeArrowheads="1"/>
          </p:cNvPicPr>
          <p:nvPr/>
        </p:nvPicPr>
        <p:blipFill>
          <a:blip r:embed="rId3" cstate="print"/>
          <a:srcRect/>
          <a:stretch>
            <a:fillRect/>
          </a:stretch>
        </p:blipFill>
        <p:spPr bwMode="auto">
          <a:xfrm>
            <a:off x="9956800" y="0"/>
            <a:ext cx="2235200" cy="1905000"/>
          </a:xfrm>
          <a:prstGeom prst="rect">
            <a:avLst/>
          </a:prstGeom>
          <a:noFill/>
          <a:ln w="9525">
            <a:noFill/>
            <a:miter lim="800000"/>
            <a:headEnd/>
            <a:tailEnd/>
          </a:ln>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4857751" y="476252"/>
            <a:ext cx="1905000" cy="47624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CN" sz="2400" b="1" dirty="0">
                <a:solidFill>
                  <a:srgbClr val="002060"/>
                </a:solidFill>
                <a:latin typeface="Times New Roman" panose="02020603050405020304" pitchFamily="18" charset="0"/>
                <a:cs typeface="Times New Roman" panose="02020603050405020304" pitchFamily="18" charset="0"/>
              </a:rPr>
              <a:t>MN</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3" name="圆角矩形 2"/>
          <p:cNvSpPr/>
          <p:nvPr/>
        </p:nvSpPr>
        <p:spPr>
          <a:xfrm>
            <a:off x="762000" y="2476500"/>
            <a:ext cx="4572000" cy="15240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sz="2133" b="1" dirty="0">
                <a:solidFill>
                  <a:srgbClr val="002060"/>
                </a:solidFill>
                <a:latin typeface="Times New Roman" panose="02020603050405020304" pitchFamily="18" charset="0"/>
              </a:rPr>
              <a:t>糖皮质激素</a:t>
            </a:r>
            <a:r>
              <a:rPr lang="en-US" altLang="zh-CN" sz="2133" b="1" dirty="0">
                <a:solidFill>
                  <a:srgbClr val="002060"/>
                </a:solidFill>
                <a:latin typeface="Times New Roman" panose="02020603050405020304" pitchFamily="18" charset="0"/>
              </a:rPr>
              <a:t>/</a:t>
            </a:r>
            <a:r>
              <a:rPr lang="zh-CN" altLang="en-US" sz="2133" b="1" dirty="0">
                <a:solidFill>
                  <a:srgbClr val="002060"/>
                </a:solidFill>
                <a:latin typeface="Times New Roman" panose="02020603050405020304" pitchFamily="18" charset="0"/>
              </a:rPr>
              <a:t>烷化剂</a:t>
            </a:r>
            <a:r>
              <a:rPr lang="en-US" altLang="zh-CN" sz="2133" b="1" dirty="0">
                <a:solidFill>
                  <a:srgbClr val="002060"/>
                </a:solidFill>
                <a:latin typeface="Times New Roman" panose="02020603050405020304" pitchFamily="18" charset="0"/>
              </a:rPr>
              <a:t>(</a:t>
            </a:r>
            <a:r>
              <a:rPr lang="zh-CN" altLang="en-US" sz="2133" b="1" dirty="0">
                <a:solidFill>
                  <a:srgbClr val="002060"/>
                </a:solidFill>
                <a:latin typeface="Times New Roman" panose="02020603050405020304" pitchFamily="18" charset="0"/>
              </a:rPr>
              <a:t>至少</a:t>
            </a:r>
            <a:r>
              <a:rPr lang="en-US" altLang="zh-CN" sz="2133" b="1" dirty="0">
                <a:solidFill>
                  <a:srgbClr val="002060"/>
                </a:solidFill>
                <a:latin typeface="Times New Roman" panose="02020603050405020304" pitchFamily="18" charset="0"/>
              </a:rPr>
              <a:t>6</a:t>
            </a:r>
            <a:r>
              <a:rPr lang="zh-CN" altLang="en-US" sz="2133" b="1" dirty="0">
                <a:solidFill>
                  <a:srgbClr val="002060"/>
                </a:solidFill>
                <a:latin typeface="Times New Roman" panose="02020603050405020304" pitchFamily="18" charset="0"/>
              </a:rPr>
              <a:t>个月）</a:t>
            </a:r>
            <a:r>
              <a:rPr lang="en-US" altLang="zh-CN" sz="2133" b="1" dirty="0" err="1">
                <a:solidFill>
                  <a:srgbClr val="002060"/>
                </a:solidFill>
                <a:latin typeface="Times New Roman" panose="02020603050405020304" pitchFamily="18" charset="0"/>
              </a:rPr>
              <a:t>Ponticeli</a:t>
            </a:r>
            <a:r>
              <a:rPr lang="zh-CN" altLang="en-US" sz="2133" b="1" dirty="0">
                <a:solidFill>
                  <a:srgbClr val="002060"/>
                </a:solidFill>
                <a:latin typeface="Times New Roman" panose="02020603050405020304" pitchFamily="18" charset="0"/>
              </a:rPr>
              <a:t>方案或糖皮质激素联合静脉</a:t>
            </a:r>
            <a:r>
              <a:rPr lang="en-US" altLang="zh-CN" sz="2133" b="1" dirty="0">
                <a:solidFill>
                  <a:srgbClr val="002060"/>
                </a:solidFill>
                <a:latin typeface="Times New Roman" panose="02020603050405020304" pitchFamily="18" charset="0"/>
              </a:rPr>
              <a:t>CTX</a:t>
            </a:r>
            <a:r>
              <a:rPr lang="zh-CN" altLang="en-US" sz="2133" b="1" dirty="0">
                <a:solidFill>
                  <a:srgbClr val="002060"/>
                </a:solidFill>
                <a:latin typeface="Times New Roman" panose="02020603050405020304" pitchFamily="18" charset="0"/>
              </a:rPr>
              <a:t>方案：</a:t>
            </a:r>
            <a:r>
              <a:rPr lang="en-US" altLang="zh-CN" sz="2133" b="1" dirty="0">
                <a:solidFill>
                  <a:srgbClr val="002060"/>
                </a:solidFill>
                <a:latin typeface="Times New Roman" panose="02020603050405020304" pitchFamily="18" charset="0"/>
              </a:rPr>
              <a:t>200mg</a:t>
            </a:r>
            <a:r>
              <a:rPr lang="zh-CN" altLang="en-US" sz="2133" b="1" dirty="0">
                <a:solidFill>
                  <a:srgbClr val="002060"/>
                </a:solidFill>
                <a:latin typeface="Times New Roman" panose="02020603050405020304" pitchFamily="18" charset="0"/>
              </a:rPr>
              <a:t>，隔日静推或口服，达到累计剂量（</a:t>
            </a:r>
            <a:r>
              <a:rPr lang="en-US" altLang="zh-CN" sz="2133" b="1" dirty="0">
                <a:solidFill>
                  <a:srgbClr val="002060"/>
                </a:solidFill>
                <a:latin typeface="Times New Roman" panose="02020603050405020304" pitchFamily="18" charset="0"/>
              </a:rPr>
              <a:t>6-8g</a:t>
            </a:r>
            <a:r>
              <a:rPr lang="zh-CN" altLang="en-US" sz="2133" dirty="0">
                <a:latin typeface="Times New Roman" panose="02020603050405020304" pitchFamily="18" charset="0"/>
              </a:rPr>
              <a:t>）</a:t>
            </a:r>
          </a:p>
        </p:txBody>
      </p:sp>
      <p:sp>
        <p:nvSpPr>
          <p:cNvPr id="4" name="圆角矩形 3"/>
          <p:cNvSpPr/>
          <p:nvPr/>
        </p:nvSpPr>
        <p:spPr>
          <a:xfrm>
            <a:off x="4286251" y="1333501"/>
            <a:ext cx="3048000" cy="666751"/>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CN" sz="2133" b="1" dirty="0">
                <a:solidFill>
                  <a:srgbClr val="002060"/>
                </a:solidFill>
                <a:latin typeface="Times New Roman" panose="02020603050405020304" pitchFamily="18" charset="0"/>
              </a:rPr>
              <a:t>IMN(</a:t>
            </a:r>
            <a:r>
              <a:rPr lang="zh-CN" altLang="en-US" sz="2133" b="1" dirty="0">
                <a:solidFill>
                  <a:srgbClr val="002060"/>
                </a:solidFill>
                <a:latin typeface="Times New Roman" panose="02020603050405020304" pitchFamily="18" charset="0"/>
              </a:rPr>
              <a:t>符合免疫抑制剂治疗标准）</a:t>
            </a:r>
          </a:p>
        </p:txBody>
      </p:sp>
      <p:sp>
        <p:nvSpPr>
          <p:cNvPr id="5" name="圆角矩形 4"/>
          <p:cNvSpPr/>
          <p:nvPr/>
        </p:nvSpPr>
        <p:spPr>
          <a:xfrm>
            <a:off x="6381751" y="2476501"/>
            <a:ext cx="4953000" cy="1428751"/>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sz="2133" b="1" dirty="0">
                <a:solidFill>
                  <a:srgbClr val="002060"/>
                </a:solidFill>
                <a:latin typeface="Times New Roman" panose="02020603050405020304" pitchFamily="18" charset="0"/>
              </a:rPr>
              <a:t>糖皮质激素</a:t>
            </a:r>
            <a:r>
              <a:rPr lang="en-US" altLang="zh-CN" sz="2133" b="1" dirty="0">
                <a:solidFill>
                  <a:srgbClr val="002060"/>
                </a:solidFill>
                <a:latin typeface="Times New Roman" panose="02020603050405020304" pitchFamily="18" charset="0"/>
              </a:rPr>
              <a:t>+CNI</a:t>
            </a:r>
            <a:r>
              <a:rPr lang="zh-CN" altLang="en-US" sz="2133" b="1" dirty="0">
                <a:solidFill>
                  <a:srgbClr val="002060"/>
                </a:solidFill>
                <a:latin typeface="Times New Roman" panose="02020603050405020304" pitchFamily="18" charset="0"/>
              </a:rPr>
              <a:t>：</a:t>
            </a:r>
            <a:endParaRPr lang="en-US" altLang="zh-CN" sz="2133" b="1" dirty="0">
              <a:solidFill>
                <a:srgbClr val="002060"/>
              </a:solidFill>
              <a:latin typeface="Times New Roman" panose="02020603050405020304" pitchFamily="18" charset="0"/>
            </a:endParaRPr>
          </a:p>
          <a:p>
            <a:pPr algn="ctr">
              <a:defRPr/>
            </a:pPr>
            <a:r>
              <a:rPr lang="zh-CN" altLang="en-US" sz="2133" b="1" dirty="0">
                <a:solidFill>
                  <a:srgbClr val="002060"/>
                </a:solidFill>
                <a:latin typeface="Times New Roman" panose="02020603050405020304" pitchFamily="18" charset="0"/>
              </a:rPr>
              <a:t>他克莫司：</a:t>
            </a:r>
            <a:r>
              <a:rPr lang="en-US" altLang="zh-CN" sz="2133" b="1" dirty="0">
                <a:solidFill>
                  <a:srgbClr val="002060"/>
                </a:solidFill>
                <a:latin typeface="Times New Roman" panose="02020603050405020304" pitchFamily="18" charset="0"/>
              </a:rPr>
              <a:t>0.05-0.1mg/kg/d</a:t>
            </a:r>
            <a:r>
              <a:rPr lang="zh-CN" altLang="en-US" sz="2133" b="1" dirty="0">
                <a:solidFill>
                  <a:srgbClr val="002060"/>
                </a:solidFill>
                <a:latin typeface="Times New Roman" panose="02020603050405020304" pitchFamily="18" charset="0"/>
              </a:rPr>
              <a:t>，</a:t>
            </a:r>
            <a:r>
              <a:rPr lang="en-US" altLang="zh-CN" sz="2133" b="1" dirty="0">
                <a:solidFill>
                  <a:srgbClr val="002060"/>
                </a:solidFill>
                <a:latin typeface="Times New Roman" panose="02020603050405020304" pitchFamily="18" charset="0"/>
              </a:rPr>
              <a:t>q12</a:t>
            </a:r>
          </a:p>
          <a:p>
            <a:pPr algn="ctr">
              <a:defRPr/>
            </a:pPr>
            <a:r>
              <a:rPr lang="zh-CN" altLang="en-US" sz="2133" b="1" dirty="0">
                <a:solidFill>
                  <a:srgbClr val="002060"/>
                </a:solidFill>
                <a:latin typeface="Times New Roman" panose="02020603050405020304" pitchFamily="18" charset="0"/>
              </a:rPr>
              <a:t>环孢素：</a:t>
            </a:r>
            <a:r>
              <a:rPr lang="en-US" altLang="zh-CN" sz="2133" b="1" dirty="0">
                <a:solidFill>
                  <a:srgbClr val="002060"/>
                </a:solidFill>
                <a:latin typeface="Times New Roman" panose="02020603050405020304" pitchFamily="18" charset="0"/>
              </a:rPr>
              <a:t>3.0mg/kg/d</a:t>
            </a:r>
            <a:r>
              <a:rPr lang="zh-CN" altLang="en-US" sz="2133" b="1" dirty="0">
                <a:solidFill>
                  <a:srgbClr val="002060"/>
                </a:solidFill>
                <a:latin typeface="Times New Roman" panose="02020603050405020304" pitchFamily="18" charset="0"/>
              </a:rPr>
              <a:t>，</a:t>
            </a:r>
            <a:r>
              <a:rPr lang="en-US" altLang="zh-CN" sz="2133" b="1" dirty="0">
                <a:solidFill>
                  <a:srgbClr val="002060"/>
                </a:solidFill>
                <a:latin typeface="Times New Roman" panose="02020603050405020304" pitchFamily="18" charset="0"/>
              </a:rPr>
              <a:t>q12</a:t>
            </a:r>
            <a:endParaRPr lang="zh-CN" altLang="en-US" sz="2133" b="1" dirty="0">
              <a:solidFill>
                <a:srgbClr val="002060"/>
              </a:solidFill>
              <a:latin typeface="Times New Roman" panose="02020603050405020304" pitchFamily="18" charset="0"/>
            </a:endParaRPr>
          </a:p>
        </p:txBody>
      </p:sp>
      <p:sp>
        <p:nvSpPr>
          <p:cNvPr id="6" name="圆角矩形 5"/>
          <p:cNvSpPr/>
          <p:nvPr/>
        </p:nvSpPr>
        <p:spPr>
          <a:xfrm>
            <a:off x="7620000" y="476251"/>
            <a:ext cx="2762251" cy="15240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sz="1867" b="1" dirty="0">
                <a:solidFill>
                  <a:srgbClr val="002060"/>
                </a:solidFill>
                <a:latin typeface="Times New Roman" panose="02020603050405020304" pitchFamily="18" charset="0"/>
              </a:rPr>
              <a:t>排除</a:t>
            </a:r>
            <a:r>
              <a:rPr lang="en-US" altLang="zh-CN" sz="1867" b="1" dirty="0">
                <a:solidFill>
                  <a:srgbClr val="002060"/>
                </a:solidFill>
                <a:latin typeface="Times New Roman" panose="02020603050405020304" pitchFamily="18" charset="0"/>
              </a:rPr>
              <a:t>SMN</a:t>
            </a:r>
            <a:r>
              <a:rPr lang="zh-CN" altLang="en-US" sz="1867" b="1" dirty="0">
                <a:solidFill>
                  <a:srgbClr val="002060"/>
                </a:solidFill>
                <a:latin typeface="Times New Roman" panose="02020603050405020304" pitchFamily="18" charset="0"/>
              </a:rPr>
              <a:t>：自身免疫性疾病、感染性疾病、代谢性疾病、恶性肿瘤、药物或毒物相关性等</a:t>
            </a:r>
          </a:p>
        </p:txBody>
      </p:sp>
      <p:sp>
        <p:nvSpPr>
          <p:cNvPr id="7" name="圆角矩形 6"/>
          <p:cNvSpPr/>
          <p:nvPr/>
        </p:nvSpPr>
        <p:spPr>
          <a:xfrm>
            <a:off x="9239252" y="5619752"/>
            <a:ext cx="2000249" cy="47624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sz="2400" b="1" dirty="0">
                <a:solidFill>
                  <a:srgbClr val="002060"/>
                </a:solidFill>
              </a:rPr>
              <a:t>复发</a:t>
            </a:r>
          </a:p>
        </p:txBody>
      </p:sp>
      <p:sp>
        <p:nvSpPr>
          <p:cNvPr id="8" name="圆角矩形 7"/>
          <p:cNvSpPr/>
          <p:nvPr/>
        </p:nvSpPr>
        <p:spPr>
          <a:xfrm>
            <a:off x="857251" y="5429252"/>
            <a:ext cx="1905000" cy="47624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sz="2400" b="1" dirty="0">
                <a:solidFill>
                  <a:srgbClr val="002060"/>
                </a:solidFill>
              </a:rPr>
              <a:t>复发</a:t>
            </a:r>
          </a:p>
        </p:txBody>
      </p:sp>
      <p:sp>
        <p:nvSpPr>
          <p:cNvPr id="9" name="圆角矩形 8"/>
          <p:cNvSpPr/>
          <p:nvPr/>
        </p:nvSpPr>
        <p:spPr>
          <a:xfrm>
            <a:off x="8953501" y="4381501"/>
            <a:ext cx="2571751" cy="666751"/>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sz="2133" b="1" dirty="0">
                <a:solidFill>
                  <a:srgbClr val="002060"/>
                </a:solidFill>
              </a:rPr>
              <a:t>维持治疗</a:t>
            </a:r>
            <a:endParaRPr lang="en-US" altLang="zh-CN" sz="2133" b="1" dirty="0">
              <a:solidFill>
                <a:srgbClr val="002060"/>
              </a:solidFill>
            </a:endParaRPr>
          </a:p>
          <a:p>
            <a:pPr algn="ctr">
              <a:defRPr/>
            </a:pPr>
            <a:r>
              <a:rPr lang="en-US" altLang="zh-CN" sz="2133" b="1" dirty="0">
                <a:solidFill>
                  <a:srgbClr val="002060"/>
                </a:solidFill>
                <a:latin typeface="Times New Roman" panose="02020603050405020304" pitchFamily="18" charset="0"/>
                <a:cs typeface="Times New Roman" panose="02020603050405020304" pitchFamily="18" charset="0"/>
              </a:rPr>
              <a:t>6-12</a:t>
            </a:r>
            <a:r>
              <a:rPr lang="zh-CN" altLang="en-US" sz="2133" b="1" dirty="0">
                <a:solidFill>
                  <a:srgbClr val="002060"/>
                </a:solidFill>
              </a:rPr>
              <a:t>个月</a:t>
            </a:r>
          </a:p>
        </p:txBody>
      </p:sp>
      <p:sp>
        <p:nvSpPr>
          <p:cNvPr id="10" name="圆角矩形 9"/>
          <p:cNvSpPr/>
          <p:nvPr/>
        </p:nvSpPr>
        <p:spPr>
          <a:xfrm>
            <a:off x="6096000" y="4381500"/>
            <a:ext cx="1905000" cy="476251"/>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sz="2400" b="1" dirty="0">
                <a:solidFill>
                  <a:srgbClr val="002060"/>
                </a:solidFill>
              </a:rPr>
              <a:t>停用</a:t>
            </a:r>
            <a:r>
              <a:rPr lang="en-US" altLang="zh-CN" sz="2400" b="1" dirty="0">
                <a:solidFill>
                  <a:srgbClr val="002060"/>
                </a:solidFill>
                <a:latin typeface="Times New Roman" panose="02020603050405020304" pitchFamily="18" charset="0"/>
                <a:cs typeface="Times New Roman" panose="02020603050405020304" pitchFamily="18" charset="0"/>
              </a:rPr>
              <a:t>CNI</a:t>
            </a:r>
            <a:endParaRPr lang="zh-CN" altLang="en-US" sz="2400" b="1" dirty="0">
              <a:solidFill>
                <a:srgbClr val="002060"/>
              </a:solidFill>
              <a:latin typeface="Times New Roman" panose="02020603050405020304" pitchFamily="18" charset="0"/>
              <a:cs typeface="Times New Roman" panose="02020603050405020304" pitchFamily="18" charset="0"/>
            </a:endParaRPr>
          </a:p>
        </p:txBody>
      </p:sp>
      <p:sp>
        <p:nvSpPr>
          <p:cNvPr id="11" name="圆角矩形 10"/>
          <p:cNvSpPr/>
          <p:nvPr/>
        </p:nvSpPr>
        <p:spPr>
          <a:xfrm>
            <a:off x="3238500" y="4476752"/>
            <a:ext cx="1905000" cy="47624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sz="2400" b="1" dirty="0">
                <a:solidFill>
                  <a:srgbClr val="002060"/>
                </a:solidFill>
              </a:rPr>
              <a:t>重复肾活检</a:t>
            </a:r>
          </a:p>
        </p:txBody>
      </p:sp>
      <p:sp>
        <p:nvSpPr>
          <p:cNvPr id="12" name="圆角矩形 11"/>
          <p:cNvSpPr/>
          <p:nvPr/>
        </p:nvSpPr>
        <p:spPr>
          <a:xfrm>
            <a:off x="857251" y="4476752"/>
            <a:ext cx="1905000" cy="47624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zh-CN" altLang="en-US" sz="2400" b="1" dirty="0">
                <a:solidFill>
                  <a:srgbClr val="002060"/>
                </a:solidFill>
              </a:rPr>
              <a:t>缓解</a:t>
            </a:r>
          </a:p>
        </p:txBody>
      </p:sp>
      <p:cxnSp>
        <p:nvCxnSpPr>
          <p:cNvPr id="49" name="直接箭头连接符 48"/>
          <p:cNvCxnSpPr>
            <a:stCxn id="2" idx="2"/>
            <a:endCxn id="4" idx="0"/>
          </p:cNvCxnSpPr>
          <p:nvPr/>
        </p:nvCxnSpPr>
        <p:spPr>
          <a:xfrm rot="5400000">
            <a:off x="5618692" y="1141942"/>
            <a:ext cx="381000" cy="2117"/>
          </a:xfrm>
          <a:prstGeom prst="straightConnector1">
            <a:avLst/>
          </a:prstGeom>
          <a:ln w="28575">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7" name="直接箭头连接符 56"/>
          <p:cNvCxnSpPr>
            <a:endCxn id="6" idx="1"/>
          </p:cNvCxnSpPr>
          <p:nvPr/>
        </p:nvCxnSpPr>
        <p:spPr>
          <a:xfrm>
            <a:off x="5810251" y="1238251"/>
            <a:ext cx="1809749" cy="2116"/>
          </a:xfrm>
          <a:prstGeom prst="straightConnector1">
            <a:avLst/>
          </a:prstGeom>
          <a:ln w="28575">
            <a:headEnd type="none" w="med" len="med"/>
            <a:tailEnd type="triangle" w="med" len="med"/>
          </a:ln>
        </p:spPr>
        <p:style>
          <a:lnRef idx="1">
            <a:schemeClr val="accent4"/>
          </a:lnRef>
          <a:fillRef idx="0">
            <a:schemeClr val="accent4"/>
          </a:fillRef>
          <a:effectRef idx="0">
            <a:schemeClr val="accent4"/>
          </a:effectRef>
          <a:fontRef idx="minor">
            <a:schemeClr val="tx1"/>
          </a:fontRef>
        </p:style>
      </p:cxnSp>
      <p:grpSp>
        <p:nvGrpSpPr>
          <p:cNvPr id="13" name="组合 71"/>
          <p:cNvGrpSpPr/>
          <p:nvPr/>
        </p:nvGrpSpPr>
        <p:grpSpPr bwMode="auto">
          <a:xfrm>
            <a:off x="3048001" y="2000252"/>
            <a:ext cx="5812367" cy="476249"/>
            <a:chOff x="2286778" y="1500180"/>
            <a:chExt cx="4357718" cy="357984"/>
          </a:xfrm>
        </p:grpSpPr>
        <p:cxnSp>
          <p:nvCxnSpPr>
            <p:cNvPr id="65" name="肘形连接符 64"/>
            <p:cNvCxnSpPr>
              <a:stCxn id="3" idx="0"/>
              <a:endCxn id="5" idx="0"/>
            </p:cNvCxnSpPr>
            <p:nvPr/>
          </p:nvCxnSpPr>
          <p:spPr>
            <a:xfrm rot="5400000" flipH="1" flipV="1">
              <a:off x="4464842" y="-321490"/>
              <a:ext cx="1591" cy="4357718"/>
            </a:xfrm>
            <a:prstGeom prst="bentConnector3">
              <a:avLst>
                <a:gd name="adj1" fmla="val 14395466"/>
              </a:avLst>
            </a:prstGeom>
            <a:ln w="28575">
              <a:headEnd type="triangl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68" name="直接连接符 67"/>
            <p:cNvCxnSpPr/>
            <p:nvPr/>
          </p:nvCxnSpPr>
          <p:spPr>
            <a:xfrm rot="5400000">
              <a:off x="4286922" y="1570984"/>
              <a:ext cx="143194" cy="1586"/>
            </a:xfrm>
            <a:prstGeom prst="line">
              <a:avLst/>
            </a:prstGeom>
            <a:ln w="28575"/>
          </p:spPr>
          <p:style>
            <a:lnRef idx="1">
              <a:schemeClr val="accent4"/>
            </a:lnRef>
            <a:fillRef idx="0">
              <a:schemeClr val="accent4"/>
            </a:fillRef>
            <a:effectRef idx="0">
              <a:schemeClr val="accent4"/>
            </a:effectRef>
            <a:fontRef idx="minor">
              <a:schemeClr val="tx1"/>
            </a:fontRef>
          </p:style>
        </p:cxnSp>
      </p:grpSp>
      <p:grpSp>
        <p:nvGrpSpPr>
          <p:cNvPr id="14" name="组合 101"/>
          <p:cNvGrpSpPr/>
          <p:nvPr/>
        </p:nvGrpSpPr>
        <p:grpSpPr bwMode="auto">
          <a:xfrm>
            <a:off x="1809751" y="4002618"/>
            <a:ext cx="2476500" cy="476249"/>
            <a:chOff x="2454383" y="1500974"/>
            <a:chExt cx="4357718" cy="357190"/>
          </a:xfrm>
        </p:grpSpPr>
        <p:cxnSp>
          <p:nvCxnSpPr>
            <p:cNvPr id="103" name="肘形连接符 102"/>
            <p:cNvCxnSpPr/>
            <p:nvPr/>
          </p:nvCxnSpPr>
          <p:spPr>
            <a:xfrm rot="5400000" flipH="1" flipV="1">
              <a:off x="4632448" y="-321489"/>
              <a:ext cx="1587" cy="4357718"/>
            </a:xfrm>
            <a:prstGeom prst="bentConnector3">
              <a:avLst>
                <a:gd name="adj1" fmla="val 14395466"/>
              </a:avLst>
            </a:prstGeom>
            <a:ln w="28575">
              <a:headEnd type="triangl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04" name="直接连接符 103"/>
            <p:cNvCxnSpPr>
              <a:stCxn id="3" idx="2"/>
            </p:cNvCxnSpPr>
            <p:nvPr/>
          </p:nvCxnSpPr>
          <p:spPr>
            <a:xfrm rot="5400000">
              <a:off x="4561804" y="1568688"/>
              <a:ext cx="142876" cy="7449"/>
            </a:xfrm>
            <a:prstGeom prst="line">
              <a:avLst/>
            </a:prstGeom>
            <a:ln w="28575"/>
          </p:spPr>
          <p:style>
            <a:lnRef idx="1">
              <a:schemeClr val="accent4"/>
            </a:lnRef>
            <a:fillRef idx="0">
              <a:schemeClr val="accent4"/>
            </a:fillRef>
            <a:effectRef idx="0">
              <a:schemeClr val="accent4"/>
            </a:effectRef>
            <a:fontRef idx="minor">
              <a:schemeClr val="tx1"/>
            </a:fontRef>
          </p:style>
        </p:cxnSp>
      </p:grpSp>
      <p:cxnSp>
        <p:nvCxnSpPr>
          <p:cNvPr id="114" name="直接箭头连接符 113"/>
          <p:cNvCxnSpPr>
            <a:stCxn id="12" idx="2"/>
            <a:endCxn id="8" idx="0"/>
          </p:cNvCxnSpPr>
          <p:nvPr/>
        </p:nvCxnSpPr>
        <p:spPr>
          <a:xfrm rot="5400000">
            <a:off x="1570568" y="5192184"/>
            <a:ext cx="476249" cy="2117"/>
          </a:xfrm>
          <a:prstGeom prst="straightConnector1">
            <a:avLst/>
          </a:prstGeom>
          <a:ln w="28575">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16" name="直接箭头连接符 115"/>
          <p:cNvCxnSpPr>
            <a:stCxn id="9" idx="2"/>
            <a:endCxn id="7" idx="0"/>
          </p:cNvCxnSpPr>
          <p:nvPr/>
        </p:nvCxnSpPr>
        <p:spPr>
          <a:xfrm rot="5400000">
            <a:off x="9953626" y="5335059"/>
            <a:ext cx="571500" cy="2116"/>
          </a:xfrm>
          <a:prstGeom prst="straightConnector1">
            <a:avLst/>
          </a:prstGeom>
          <a:ln w="28575">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23" name="肘形连接符 122"/>
          <p:cNvCxnSpPr>
            <a:stCxn id="7" idx="3"/>
            <a:endCxn id="5" idx="3"/>
          </p:cNvCxnSpPr>
          <p:nvPr/>
        </p:nvCxnSpPr>
        <p:spPr>
          <a:xfrm flipV="1">
            <a:off x="11239500" y="3189818"/>
            <a:ext cx="95251" cy="2669116"/>
          </a:xfrm>
          <a:prstGeom prst="bentConnector3">
            <a:avLst>
              <a:gd name="adj1" fmla="val 419998"/>
            </a:avLst>
          </a:prstGeom>
          <a:ln w="28575">
            <a:solidFill>
              <a:srgbClr val="2F539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肘形连接符 126"/>
          <p:cNvCxnSpPr/>
          <p:nvPr/>
        </p:nvCxnSpPr>
        <p:spPr>
          <a:xfrm rot="16200000" flipH="1">
            <a:off x="9311218" y="3452285"/>
            <a:ext cx="476249" cy="1382183"/>
          </a:xfrm>
          <a:prstGeom prst="bentConnector3">
            <a:avLst>
              <a:gd name="adj1" fmla="val 50000"/>
            </a:avLst>
          </a:prstGeom>
          <a:ln w="28575">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29" name="肘形连接符 128"/>
          <p:cNvCxnSpPr/>
          <p:nvPr/>
        </p:nvCxnSpPr>
        <p:spPr>
          <a:xfrm rot="5400000">
            <a:off x="7572376" y="3381376"/>
            <a:ext cx="476249" cy="1524000"/>
          </a:xfrm>
          <a:prstGeom prst="bentConnector3">
            <a:avLst>
              <a:gd name="adj1" fmla="val 50000"/>
            </a:avLst>
          </a:prstGeom>
          <a:ln w="28575">
            <a:headEnd type="non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32" name="形状 131"/>
          <p:cNvCxnSpPr>
            <a:stCxn id="10" idx="2"/>
            <a:endCxn id="8" idx="1"/>
          </p:cNvCxnSpPr>
          <p:nvPr/>
        </p:nvCxnSpPr>
        <p:spPr>
          <a:xfrm rot="5400000">
            <a:off x="3547535" y="2167468"/>
            <a:ext cx="810683" cy="6191249"/>
          </a:xfrm>
          <a:prstGeom prst="bentConnector4">
            <a:avLst>
              <a:gd name="adj1" fmla="val 198430"/>
              <a:gd name="adj2" fmla="val 105128"/>
            </a:avLst>
          </a:prstGeom>
          <a:ln w="28575">
            <a:solidFill>
              <a:srgbClr val="2F539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0" name="肘形连接符 149"/>
          <p:cNvCxnSpPr>
            <a:stCxn id="8" idx="1"/>
            <a:endCxn id="3" idx="1"/>
          </p:cNvCxnSpPr>
          <p:nvPr/>
        </p:nvCxnSpPr>
        <p:spPr>
          <a:xfrm rot="10800000">
            <a:off x="762000" y="3238500"/>
            <a:ext cx="95251" cy="2429933"/>
          </a:xfrm>
          <a:prstGeom prst="bentConnector3">
            <a:avLst>
              <a:gd name="adj1" fmla="val 339998"/>
            </a:avLst>
          </a:prstGeom>
          <a:ln w="28575">
            <a:solidFill>
              <a:srgbClr val="2F5395"/>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3049" name="TextBox 152"/>
          <p:cNvSpPr txBox="1">
            <a:spLocks noChangeArrowheads="1"/>
          </p:cNvSpPr>
          <p:nvPr/>
        </p:nvSpPr>
        <p:spPr bwMode="auto">
          <a:xfrm>
            <a:off x="5143500" y="2190751"/>
            <a:ext cx="1524000" cy="461665"/>
          </a:xfrm>
          <a:prstGeom prst="rect">
            <a:avLst/>
          </a:prstGeom>
          <a:noFill/>
          <a:ln w="9525">
            <a:noFill/>
            <a:miter lim="800000"/>
          </a:ln>
        </p:spPr>
        <p:txBody>
          <a:bodyPr>
            <a:spAutoFit/>
          </a:bodyPr>
          <a:lstStyle/>
          <a:p>
            <a:r>
              <a:rPr lang="zh-CN" altLang="en-US" sz="2400" b="1" dirty="0">
                <a:solidFill>
                  <a:srgbClr val="002060"/>
                </a:solidFill>
                <a:latin typeface="Lucida Sans Unicode" panose="020B0602030504020204" pitchFamily="34" charset="0"/>
                <a:ea typeface="黑体" panose="02010609060101010101" pitchFamily="49" charset="-122"/>
              </a:rPr>
              <a:t>初始治疗</a:t>
            </a:r>
          </a:p>
        </p:txBody>
      </p:sp>
      <p:cxnSp>
        <p:nvCxnSpPr>
          <p:cNvPr id="162" name="直接箭头连接符 161"/>
          <p:cNvCxnSpPr/>
          <p:nvPr/>
        </p:nvCxnSpPr>
        <p:spPr>
          <a:xfrm>
            <a:off x="5334001" y="2952751"/>
            <a:ext cx="1047751" cy="2116"/>
          </a:xfrm>
          <a:prstGeom prst="straightConnector1">
            <a:avLst/>
          </a:prstGeom>
          <a:ln w="28575">
            <a:solidFill>
              <a:srgbClr val="2F539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直接箭头连接符 163"/>
          <p:cNvCxnSpPr/>
          <p:nvPr/>
        </p:nvCxnSpPr>
        <p:spPr>
          <a:xfrm rot="10800000">
            <a:off x="5334001" y="3524251"/>
            <a:ext cx="1047751" cy="2116"/>
          </a:xfrm>
          <a:prstGeom prst="straightConnector1">
            <a:avLst/>
          </a:prstGeom>
          <a:ln w="28575">
            <a:solidFill>
              <a:srgbClr val="2F539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3052" name="TextBox 164"/>
          <p:cNvSpPr txBox="1">
            <a:spLocks noChangeArrowheads="1"/>
          </p:cNvSpPr>
          <p:nvPr/>
        </p:nvSpPr>
        <p:spPr bwMode="auto">
          <a:xfrm>
            <a:off x="5238751" y="3048000"/>
            <a:ext cx="1524000" cy="379656"/>
          </a:xfrm>
          <a:prstGeom prst="rect">
            <a:avLst/>
          </a:prstGeom>
          <a:noFill/>
          <a:ln w="9525">
            <a:noFill/>
            <a:miter lim="800000"/>
          </a:ln>
        </p:spPr>
        <p:txBody>
          <a:bodyPr>
            <a:spAutoFit/>
          </a:bodyPr>
          <a:lstStyle/>
          <a:p>
            <a:r>
              <a:rPr lang="zh-CN" altLang="en-US" sz="1867" b="1" dirty="0">
                <a:solidFill>
                  <a:srgbClr val="002060"/>
                </a:solidFill>
                <a:latin typeface="Lucida Sans Unicode" panose="020B0602030504020204" pitchFamily="34" charset="0"/>
                <a:ea typeface="黑体" panose="02010609060101010101" pitchFamily="49" charset="-122"/>
              </a:rPr>
              <a:t>治疗无效</a:t>
            </a:r>
          </a:p>
        </p:txBody>
      </p:sp>
      <p:sp>
        <p:nvSpPr>
          <p:cNvPr id="513053" name="TextBox 165"/>
          <p:cNvSpPr txBox="1">
            <a:spLocks noChangeArrowheads="1"/>
          </p:cNvSpPr>
          <p:nvPr/>
        </p:nvSpPr>
        <p:spPr bwMode="auto">
          <a:xfrm>
            <a:off x="3048000" y="4953001"/>
            <a:ext cx="3143251" cy="666977"/>
          </a:xfrm>
          <a:prstGeom prst="rect">
            <a:avLst/>
          </a:prstGeom>
          <a:noFill/>
          <a:ln w="9525">
            <a:noFill/>
            <a:miter lim="800000"/>
          </a:ln>
        </p:spPr>
        <p:txBody>
          <a:bodyPr>
            <a:spAutoFit/>
          </a:bodyPr>
          <a:lstStyle/>
          <a:p>
            <a:r>
              <a:rPr lang="zh-CN" altLang="en-US" sz="1867" b="1" dirty="0">
                <a:solidFill>
                  <a:srgbClr val="002060"/>
                </a:solidFill>
                <a:latin typeface="Lucida Sans Unicode" panose="020B0602030504020204" pitchFamily="34" charset="0"/>
                <a:ea typeface="黑体" panose="02010609060101010101" pitchFamily="49" charset="-122"/>
              </a:rPr>
              <a:t>无严重蛋白尿但出现肾功能快速恶化</a:t>
            </a:r>
          </a:p>
        </p:txBody>
      </p:sp>
      <p:sp>
        <p:nvSpPr>
          <p:cNvPr id="513054" name="TextBox 166"/>
          <p:cNvSpPr txBox="1">
            <a:spLocks noChangeArrowheads="1"/>
          </p:cNvSpPr>
          <p:nvPr/>
        </p:nvSpPr>
        <p:spPr bwMode="auto">
          <a:xfrm>
            <a:off x="0" y="3638551"/>
            <a:ext cx="666751" cy="1528945"/>
          </a:xfrm>
          <a:prstGeom prst="rect">
            <a:avLst/>
          </a:prstGeom>
          <a:noFill/>
          <a:ln w="9525">
            <a:noFill/>
            <a:miter lim="800000"/>
          </a:ln>
        </p:spPr>
        <p:txBody>
          <a:bodyPr>
            <a:spAutoFit/>
          </a:bodyPr>
          <a:lstStyle/>
          <a:p>
            <a:r>
              <a:rPr lang="zh-CN" altLang="en-US" sz="1867" b="1" dirty="0">
                <a:solidFill>
                  <a:srgbClr val="002060"/>
                </a:solidFill>
                <a:latin typeface="Lucida Sans Unicode" panose="020B0602030504020204" pitchFamily="34" charset="0"/>
                <a:ea typeface="黑体" panose="02010609060101010101" pitchFamily="49" charset="-122"/>
              </a:rPr>
              <a:t>复发后仅重复方案一次</a:t>
            </a:r>
          </a:p>
        </p:txBody>
      </p:sp>
      <p:sp>
        <p:nvSpPr>
          <p:cNvPr id="513055" name="TextBox 167"/>
          <p:cNvSpPr txBox="1">
            <a:spLocks noChangeArrowheads="1"/>
          </p:cNvSpPr>
          <p:nvPr/>
        </p:nvSpPr>
        <p:spPr bwMode="auto">
          <a:xfrm>
            <a:off x="6000751" y="4000500"/>
            <a:ext cx="1524000" cy="379656"/>
          </a:xfrm>
          <a:prstGeom prst="rect">
            <a:avLst/>
          </a:prstGeom>
          <a:noFill/>
          <a:ln w="9525">
            <a:noFill/>
            <a:miter lim="800000"/>
          </a:ln>
        </p:spPr>
        <p:txBody>
          <a:bodyPr>
            <a:spAutoFit/>
          </a:bodyPr>
          <a:lstStyle/>
          <a:p>
            <a:r>
              <a:rPr lang="zh-CN" altLang="en-US" sz="1867" b="1" dirty="0">
                <a:solidFill>
                  <a:srgbClr val="002060"/>
                </a:solidFill>
                <a:latin typeface="Lucida Sans Unicode" panose="020B0602030504020204" pitchFamily="34" charset="0"/>
                <a:ea typeface="黑体" panose="02010609060101010101" pitchFamily="49" charset="-122"/>
              </a:rPr>
              <a:t>未缓解</a:t>
            </a:r>
          </a:p>
        </p:txBody>
      </p:sp>
      <p:sp>
        <p:nvSpPr>
          <p:cNvPr id="513056" name="TextBox 168"/>
          <p:cNvSpPr txBox="1">
            <a:spLocks noChangeArrowheads="1"/>
          </p:cNvSpPr>
          <p:nvPr/>
        </p:nvSpPr>
        <p:spPr bwMode="auto">
          <a:xfrm>
            <a:off x="10287000" y="4000500"/>
            <a:ext cx="1524000" cy="379656"/>
          </a:xfrm>
          <a:prstGeom prst="rect">
            <a:avLst/>
          </a:prstGeom>
          <a:noFill/>
          <a:ln w="9525">
            <a:noFill/>
            <a:miter lim="800000"/>
          </a:ln>
        </p:spPr>
        <p:txBody>
          <a:bodyPr>
            <a:spAutoFit/>
          </a:bodyPr>
          <a:lstStyle/>
          <a:p>
            <a:r>
              <a:rPr lang="zh-CN" altLang="en-US" sz="1867" b="1" dirty="0">
                <a:solidFill>
                  <a:srgbClr val="002060"/>
                </a:solidFill>
                <a:latin typeface="Lucida Sans Unicode" panose="020B0602030504020204" pitchFamily="34" charset="0"/>
                <a:ea typeface="黑体" panose="02010609060101010101" pitchFamily="49" charset="-122"/>
              </a:rPr>
              <a:t>缓解</a:t>
            </a:r>
          </a:p>
        </p:txBody>
      </p:sp>
      <p:sp>
        <p:nvSpPr>
          <p:cNvPr id="513057" name="TextBox 169"/>
          <p:cNvSpPr txBox="1">
            <a:spLocks noChangeArrowheads="1"/>
          </p:cNvSpPr>
          <p:nvPr/>
        </p:nvSpPr>
        <p:spPr bwMode="auto">
          <a:xfrm>
            <a:off x="7143751" y="3810001"/>
            <a:ext cx="1524000" cy="379656"/>
          </a:xfrm>
          <a:prstGeom prst="rect">
            <a:avLst/>
          </a:prstGeom>
          <a:noFill/>
          <a:ln w="9525">
            <a:noFill/>
            <a:miter lim="800000"/>
          </a:ln>
        </p:spPr>
        <p:txBody>
          <a:bodyPr>
            <a:spAutoFit/>
          </a:bodyPr>
          <a:lstStyle/>
          <a:p>
            <a:r>
              <a:rPr lang="zh-CN" altLang="en-US" sz="1867" b="1" dirty="0">
                <a:solidFill>
                  <a:srgbClr val="002060"/>
                </a:solidFill>
                <a:latin typeface="Lucida Sans Unicode" panose="020B0602030504020204" pitchFamily="34" charset="0"/>
                <a:ea typeface="黑体" panose="02010609060101010101" pitchFamily="49" charset="-122"/>
              </a:rPr>
              <a:t>至少</a:t>
            </a:r>
            <a:r>
              <a:rPr lang="en-US" altLang="zh-CN" sz="1867" b="1" dirty="0">
                <a:solidFill>
                  <a:srgbClr val="002060"/>
                </a:solidFill>
                <a:latin typeface="Lucida Sans Unicode" panose="020B0602030504020204" pitchFamily="34" charset="0"/>
                <a:ea typeface="黑体" panose="02010609060101010101" pitchFamily="49" charset="-122"/>
              </a:rPr>
              <a:t>6</a:t>
            </a:r>
            <a:r>
              <a:rPr lang="zh-CN" altLang="en-US" sz="1867" b="1" dirty="0">
                <a:solidFill>
                  <a:srgbClr val="002060"/>
                </a:solidFill>
                <a:latin typeface="Lucida Sans Unicode" panose="020B0602030504020204" pitchFamily="34" charset="0"/>
                <a:ea typeface="黑体" panose="02010609060101010101" pitchFamily="49" charset="-122"/>
              </a:rPr>
              <a:t>个月</a:t>
            </a:r>
          </a:p>
        </p:txBody>
      </p:sp>
      <p:sp>
        <p:nvSpPr>
          <p:cNvPr id="513058" name="TextBox 170"/>
          <p:cNvSpPr txBox="1">
            <a:spLocks noChangeArrowheads="1"/>
          </p:cNvSpPr>
          <p:nvPr/>
        </p:nvSpPr>
        <p:spPr bwMode="auto">
          <a:xfrm>
            <a:off x="9620251" y="6191251"/>
            <a:ext cx="1714500" cy="379656"/>
          </a:xfrm>
          <a:prstGeom prst="rect">
            <a:avLst/>
          </a:prstGeom>
          <a:noFill/>
          <a:ln w="9525">
            <a:noFill/>
            <a:miter lim="800000"/>
          </a:ln>
        </p:spPr>
        <p:txBody>
          <a:bodyPr>
            <a:spAutoFit/>
          </a:bodyPr>
          <a:lstStyle/>
          <a:p>
            <a:r>
              <a:rPr lang="zh-CN" altLang="en-US" sz="1867" b="1" dirty="0">
                <a:solidFill>
                  <a:srgbClr val="002060"/>
                </a:solidFill>
                <a:latin typeface="Lucida Sans Unicode" panose="020B0602030504020204" pitchFamily="34" charset="0"/>
                <a:ea typeface="黑体" panose="02010609060101010101" pitchFamily="49" charset="-122"/>
              </a:rPr>
              <a:t>无</a:t>
            </a:r>
            <a:r>
              <a:rPr lang="en-US" altLang="zh-CN" sz="1867"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CNI</a:t>
            </a:r>
            <a:r>
              <a:rPr lang="zh-CN" altLang="en-US" sz="1867" b="1" dirty="0">
                <a:solidFill>
                  <a:srgbClr val="002060"/>
                </a:solidFill>
                <a:latin typeface="Lucida Sans Unicode" panose="020B0602030504020204" pitchFamily="34" charset="0"/>
                <a:ea typeface="黑体" panose="02010609060101010101" pitchFamily="49" charset="-122"/>
              </a:rPr>
              <a:t>肾毒性</a:t>
            </a:r>
          </a:p>
        </p:txBody>
      </p:sp>
      <p:sp>
        <p:nvSpPr>
          <p:cNvPr id="513060" name="TextBox 38"/>
          <p:cNvSpPr txBox="1">
            <a:spLocks noChangeArrowheads="1"/>
          </p:cNvSpPr>
          <p:nvPr/>
        </p:nvSpPr>
        <p:spPr bwMode="auto">
          <a:xfrm>
            <a:off x="381001" y="1047751"/>
            <a:ext cx="3570817" cy="666786"/>
          </a:xfrm>
          <a:prstGeom prst="rect">
            <a:avLst/>
          </a:prstGeom>
          <a:noFill/>
          <a:ln w="9525">
            <a:noFill/>
            <a:miter lim="800000"/>
          </a:ln>
        </p:spPr>
        <p:txBody>
          <a:bodyPr>
            <a:spAutoFit/>
          </a:bodyPr>
          <a:lstStyle/>
          <a:p>
            <a:r>
              <a:rPr lang="en-US" altLang="zh-CN" sz="3733" b="1">
                <a:solidFill>
                  <a:srgbClr val="002060"/>
                </a:solidFill>
                <a:latin typeface="Times New Roman" panose="02020603050405020304" pitchFamily="18" charset="0"/>
                <a:ea typeface="微软雅黑" panose="020B0503020204020204" charset="-122"/>
                <a:cs typeface="微软雅黑" panose="020B0503020204020204" charset="-122"/>
              </a:rPr>
              <a:t>IMN</a:t>
            </a:r>
            <a:r>
              <a:rPr lang="zh-CN" altLang="en-US" sz="3733" b="1">
                <a:solidFill>
                  <a:srgbClr val="002060"/>
                </a:solidFill>
                <a:latin typeface="Times New Roman" panose="02020603050405020304" pitchFamily="18" charset="0"/>
                <a:ea typeface="微软雅黑" panose="020B0503020204020204" charset="-122"/>
                <a:cs typeface="微软雅黑" panose="020B0503020204020204" charset="-122"/>
              </a:rPr>
              <a:t>治疗策略</a:t>
            </a:r>
          </a:p>
        </p:txBody>
      </p:sp>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zh-CN" altLang="en-US" sz="4000" b="1" dirty="0" smtClean="0">
                <a:solidFill>
                  <a:srgbClr val="002060"/>
                </a:solidFill>
                <a:ea typeface="黑体" pitchFamily="2" charset="-122"/>
              </a:rPr>
              <a:t>结语</a:t>
            </a:r>
          </a:p>
        </p:txBody>
      </p:sp>
      <p:sp>
        <p:nvSpPr>
          <p:cNvPr id="60419" name="Rectangle 3"/>
          <p:cNvSpPr>
            <a:spLocks noGrp="1" noChangeArrowheads="1"/>
          </p:cNvSpPr>
          <p:nvPr>
            <p:ph type="body" idx="1"/>
          </p:nvPr>
        </p:nvSpPr>
        <p:spPr/>
        <p:txBody>
          <a:bodyPr/>
          <a:lstStyle/>
          <a:p>
            <a:pPr>
              <a:lnSpc>
                <a:spcPct val="115000"/>
              </a:lnSpc>
            </a:pPr>
            <a:r>
              <a:rPr lang="en-US" altLang="zh-CN" sz="2400" b="1" dirty="0" smtClean="0">
                <a:solidFill>
                  <a:srgbClr val="002060"/>
                </a:solidFill>
              </a:rPr>
              <a:t>IMN</a:t>
            </a:r>
            <a:r>
              <a:rPr lang="zh-CN" altLang="en-US" sz="2400" b="1" dirty="0" smtClean="0">
                <a:solidFill>
                  <a:srgbClr val="002060"/>
                </a:solidFill>
              </a:rPr>
              <a:t>的发病率逐年升高，</a:t>
            </a:r>
            <a:r>
              <a:rPr lang="zh-CN" altLang="zh-CN" sz="2400" b="1" dirty="0" smtClean="0">
                <a:solidFill>
                  <a:srgbClr val="002060"/>
                </a:solidFill>
              </a:rPr>
              <a:t>占成人肾病综合征的</a:t>
            </a:r>
            <a:r>
              <a:rPr lang="en-US" altLang="zh-CN" sz="2400" b="1" dirty="0" smtClean="0">
                <a:solidFill>
                  <a:srgbClr val="002060"/>
                </a:solidFill>
              </a:rPr>
              <a:t>20~40%</a:t>
            </a:r>
          </a:p>
          <a:p>
            <a:pPr>
              <a:lnSpc>
                <a:spcPct val="115000"/>
              </a:lnSpc>
            </a:pPr>
            <a:r>
              <a:rPr lang="zh-CN" altLang="zh-CN" sz="2400" b="1" dirty="0" smtClean="0">
                <a:solidFill>
                  <a:srgbClr val="002060"/>
                </a:solidFill>
              </a:rPr>
              <a:t>抗原磷脂酶</a:t>
            </a:r>
            <a:r>
              <a:rPr lang="en-US" altLang="zh-CN" sz="2400" b="1" dirty="0" smtClean="0">
                <a:solidFill>
                  <a:srgbClr val="002060"/>
                </a:solidFill>
              </a:rPr>
              <a:t>A2</a:t>
            </a:r>
            <a:r>
              <a:rPr lang="zh-CN" altLang="zh-CN" sz="2400" b="1" dirty="0" smtClean="0">
                <a:solidFill>
                  <a:srgbClr val="002060"/>
                </a:solidFill>
              </a:rPr>
              <a:t>受体</a:t>
            </a:r>
            <a:r>
              <a:rPr lang="en-US" altLang="zh-CN" sz="2400" b="1" dirty="0" smtClean="0">
                <a:solidFill>
                  <a:srgbClr val="002060"/>
                </a:solidFill>
              </a:rPr>
              <a:t>(PLA2R)</a:t>
            </a:r>
            <a:r>
              <a:rPr lang="zh-CN" altLang="zh-CN" sz="2400" b="1" dirty="0" smtClean="0">
                <a:solidFill>
                  <a:srgbClr val="002060"/>
                </a:solidFill>
              </a:rPr>
              <a:t>和</a:t>
            </a:r>
            <a:r>
              <a:rPr lang="en-US" altLang="zh-CN" sz="2400" b="1" dirty="0" smtClean="0">
                <a:solidFill>
                  <a:srgbClr val="002060"/>
                </a:solidFill>
              </a:rPr>
              <a:t>I</a:t>
            </a:r>
            <a:r>
              <a:rPr lang="zh-CN" altLang="zh-CN" sz="2400" b="1" dirty="0" smtClean="0">
                <a:solidFill>
                  <a:srgbClr val="002060"/>
                </a:solidFill>
              </a:rPr>
              <a:t>型血小板域蛋白</a:t>
            </a:r>
            <a:r>
              <a:rPr lang="en-US" altLang="zh-CN" sz="2400" b="1" dirty="0" smtClean="0">
                <a:solidFill>
                  <a:srgbClr val="002060"/>
                </a:solidFill>
              </a:rPr>
              <a:t>7A(THSD7A)</a:t>
            </a:r>
            <a:r>
              <a:rPr lang="zh-CN" altLang="zh-CN" sz="2400" b="1" dirty="0" smtClean="0">
                <a:solidFill>
                  <a:srgbClr val="002060"/>
                </a:solidFill>
              </a:rPr>
              <a:t>的发现，</a:t>
            </a:r>
            <a:r>
              <a:rPr lang="en-US" altLang="zh-CN" sz="2400" b="1" dirty="0" smtClean="0">
                <a:solidFill>
                  <a:srgbClr val="002060"/>
                </a:solidFill>
              </a:rPr>
              <a:t>IMN</a:t>
            </a:r>
            <a:r>
              <a:rPr lang="zh-CN" altLang="zh-CN" sz="2400" b="1" dirty="0" smtClean="0">
                <a:solidFill>
                  <a:srgbClr val="002060"/>
                </a:solidFill>
              </a:rPr>
              <a:t>的研究和诊治进入了分子时代</a:t>
            </a:r>
            <a:endParaRPr lang="en-US" altLang="zh-CN" sz="2400" b="1" dirty="0" smtClean="0">
              <a:solidFill>
                <a:srgbClr val="002060"/>
              </a:solidFill>
            </a:endParaRPr>
          </a:p>
          <a:p>
            <a:pPr>
              <a:lnSpc>
                <a:spcPct val="115000"/>
              </a:lnSpc>
            </a:pPr>
            <a:r>
              <a:rPr lang="zh-CN" altLang="zh-CN" sz="2400" b="1" dirty="0" smtClean="0">
                <a:solidFill>
                  <a:srgbClr val="002060"/>
                </a:solidFill>
              </a:rPr>
              <a:t>联合肾组织</a:t>
            </a:r>
            <a:r>
              <a:rPr lang="en-US" altLang="zh-CN" sz="2400" b="1" dirty="0" smtClean="0">
                <a:solidFill>
                  <a:srgbClr val="002060"/>
                </a:solidFill>
              </a:rPr>
              <a:t>PLA2R</a:t>
            </a:r>
            <a:r>
              <a:rPr lang="zh-CN" altLang="zh-CN" sz="2400" b="1" dirty="0" smtClean="0">
                <a:solidFill>
                  <a:srgbClr val="002060"/>
                </a:solidFill>
              </a:rPr>
              <a:t>抗原和血清抗</a:t>
            </a:r>
            <a:r>
              <a:rPr lang="en-US" altLang="zh-CN" sz="2400" b="1" dirty="0" smtClean="0">
                <a:solidFill>
                  <a:srgbClr val="002060"/>
                </a:solidFill>
              </a:rPr>
              <a:t>PLA2R</a:t>
            </a:r>
            <a:r>
              <a:rPr lang="zh-CN" altLang="zh-CN" sz="2400" b="1" dirty="0" smtClean="0">
                <a:solidFill>
                  <a:srgbClr val="002060"/>
                </a:solidFill>
              </a:rPr>
              <a:t>抗体诊断</a:t>
            </a:r>
            <a:r>
              <a:rPr lang="en-US" altLang="zh-CN" sz="2400" b="1" dirty="0" smtClean="0">
                <a:solidFill>
                  <a:srgbClr val="002060"/>
                </a:solidFill>
              </a:rPr>
              <a:t>IMN</a:t>
            </a:r>
            <a:r>
              <a:rPr lang="zh-CN" altLang="zh-CN" sz="2400" b="1" dirty="0" smtClean="0">
                <a:solidFill>
                  <a:srgbClr val="002060"/>
                </a:solidFill>
              </a:rPr>
              <a:t>较血清</a:t>
            </a:r>
            <a:r>
              <a:rPr lang="en-US" altLang="zh-CN" sz="2400" b="1" dirty="0" smtClean="0">
                <a:solidFill>
                  <a:srgbClr val="002060"/>
                </a:solidFill>
              </a:rPr>
              <a:t>PLA2R</a:t>
            </a:r>
            <a:r>
              <a:rPr lang="zh-CN" altLang="zh-CN" sz="2400" b="1" dirty="0" smtClean="0">
                <a:solidFill>
                  <a:srgbClr val="002060"/>
                </a:solidFill>
              </a:rPr>
              <a:t>抗体有更高的敏感性</a:t>
            </a:r>
            <a:endParaRPr lang="en-US" altLang="zh-CN" sz="2400" b="1" dirty="0" smtClean="0">
              <a:solidFill>
                <a:srgbClr val="002060"/>
              </a:solidFill>
            </a:endParaRPr>
          </a:p>
          <a:p>
            <a:pPr>
              <a:lnSpc>
                <a:spcPct val="115000"/>
              </a:lnSpc>
            </a:pPr>
            <a:r>
              <a:rPr lang="zh-CN" altLang="zh-CN" sz="2400" b="1" dirty="0" smtClean="0">
                <a:solidFill>
                  <a:srgbClr val="002060"/>
                </a:solidFill>
              </a:rPr>
              <a:t>抗</a:t>
            </a:r>
            <a:r>
              <a:rPr lang="en-US" altLang="zh-CN" sz="2400" b="1" dirty="0" smtClean="0">
                <a:solidFill>
                  <a:srgbClr val="002060"/>
                </a:solidFill>
              </a:rPr>
              <a:t>PLA2R</a:t>
            </a:r>
            <a:r>
              <a:rPr lang="zh-CN" altLang="zh-CN" sz="2400" b="1" dirty="0" smtClean="0">
                <a:solidFill>
                  <a:srgbClr val="002060"/>
                </a:solidFill>
              </a:rPr>
              <a:t>抗体还与疾病严重程度、治疗反应、复发及预后等相关</a:t>
            </a:r>
            <a:endParaRPr lang="en-US" altLang="zh-CN" sz="2400" b="1" dirty="0" smtClean="0">
              <a:solidFill>
                <a:srgbClr val="002060"/>
              </a:solidFill>
            </a:endParaRPr>
          </a:p>
          <a:p>
            <a:pPr>
              <a:lnSpc>
                <a:spcPct val="115000"/>
              </a:lnSpc>
            </a:pPr>
            <a:r>
              <a:rPr lang="zh-CN" altLang="zh-CN" sz="2400" b="1" dirty="0" smtClean="0">
                <a:solidFill>
                  <a:srgbClr val="002060"/>
                </a:solidFill>
              </a:rPr>
              <a:t>初始患者首选激素联合烷化剂和钙调磷酸酶抑制剂（</a:t>
            </a:r>
            <a:r>
              <a:rPr lang="en-US" altLang="zh-CN" sz="2400" b="1" dirty="0" smtClean="0">
                <a:solidFill>
                  <a:srgbClr val="002060"/>
                </a:solidFill>
              </a:rPr>
              <a:t>CNI</a:t>
            </a:r>
            <a:r>
              <a:rPr lang="zh-CN" altLang="zh-CN" sz="2400" b="1" dirty="0" smtClean="0">
                <a:solidFill>
                  <a:srgbClr val="002060"/>
                </a:solidFill>
              </a:rPr>
              <a:t>）</a:t>
            </a:r>
          </a:p>
          <a:p>
            <a:pPr>
              <a:lnSpc>
                <a:spcPct val="115000"/>
              </a:lnSpc>
            </a:pPr>
            <a:r>
              <a:rPr lang="en-US" altLang="zh-CN" sz="2400" b="1" dirty="0" smtClean="0">
                <a:solidFill>
                  <a:srgbClr val="002060"/>
                </a:solidFill>
              </a:rPr>
              <a:t>CD20</a:t>
            </a:r>
            <a:r>
              <a:rPr lang="zh-CN" altLang="zh-CN" sz="2400" b="1" dirty="0" smtClean="0">
                <a:solidFill>
                  <a:srgbClr val="002060"/>
                </a:solidFill>
              </a:rPr>
              <a:t>单克隆抗体例如利妥昔单抗也可达到较好的临床缓解</a:t>
            </a:r>
            <a:endParaRPr lang="zh-CN" altLang="en-US" sz="2400" b="1" dirty="0" smtClean="0">
              <a:solidFill>
                <a:srgbClr val="002060"/>
              </a:solidFill>
              <a:latin typeface="楷体_GB2312" pitchFamily="49" charset="-122"/>
              <a:ea typeface="楷体_GB2312" pitchFamily="49" charset="-122"/>
            </a:endParaRPr>
          </a:p>
        </p:txBody>
      </p:sp>
      <p:pic>
        <p:nvPicPr>
          <p:cNvPr id="3074" name="Picture 2"/>
          <p:cNvPicPr>
            <a:picLocks noChangeAspect="1" noChangeArrowheads="1"/>
          </p:cNvPicPr>
          <p:nvPr/>
        </p:nvPicPr>
        <p:blipFill>
          <a:blip r:embed="rId2" cstate="print"/>
          <a:srcRect/>
          <a:stretch>
            <a:fillRect/>
          </a:stretch>
        </p:blipFill>
        <p:spPr bwMode="auto">
          <a:xfrm>
            <a:off x="10287001" y="4953001"/>
            <a:ext cx="1905000" cy="1905000"/>
          </a:xfrm>
          <a:prstGeom prst="rect">
            <a:avLst/>
          </a:prstGeom>
          <a:noFill/>
          <a:ln w="9525">
            <a:noFill/>
            <a:miter lim="800000"/>
            <a:headEnd/>
            <a:tailEnd/>
          </a:ln>
          <a:effec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609600" y="1935164"/>
          <a:ext cx="10972800" cy="4389437"/>
        </p:xfrm>
        <a:graphic>
          <a:graphicData uri="http://schemas.openxmlformats.org/drawingml/2006/chart">
            <c:chart xmlns:c="http://schemas.openxmlformats.org/drawingml/2006/chart" xmlns:r="http://schemas.openxmlformats.org/officeDocument/2006/relationships" r:id="rId2"/>
          </a:graphicData>
        </a:graphic>
      </p:graphicFrame>
      <p:sp>
        <p:nvSpPr>
          <p:cNvPr id="6" name="圆角矩形标注 5"/>
          <p:cNvSpPr/>
          <p:nvPr/>
        </p:nvSpPr>
        <p:spPr>
          <a:xfrm>
            <a:off x="1342990" y="1047750"/>
            <a:ext cx="571535" cy="1798506"/>
          </a:xfrm>
          <a:prstGeom prst="wedgeRoundRectCallout">
            <a:avLst>
              <a:gd name="adj1" fmla="val -23141"/>
              <a:gd name="adj2" fmla="val 77908"/>
              <a:gd name="adj3" fmla="val 16667"/>
            </a:avLst>
          </a:prstGeom>
          <a:solidFill>
            <a:schemeClr val="bg1">
              <a:alpha val="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3">
                    <a:lumMod val="50000"/>
                  </a:schemeClr>
                </a:solidFill>
              </a:rPr>
              <a:t>改用环孢素</a:t>
            </a:r>
            <a:endParaRPr lang="zh-CN" altLang="en-US" b="1" dirty="0">
              <a:solidFill>
                <a:schemeClr val="accent3">
                  <a:lumMod val="50000"/>
                </a:schemeClr>
              </a:solidFill>
            </a:endParaRPr>
          </a:p>
        </p:txBody>
      </p:sp>
      <p:sp>
        <p:nvSpPr>
          <p:cNvPr id="7" name="圆角矩形标注 6"/>
          <p:cNvSpPr/>
          <p:nvPr/>
        </p:nvSpPr>
        <p:spPr>
          <a:xfrm>
            <a:off x="2114529" y="1776404"/>
            <a:ext cx="723921" cy="1184152"/>
          </a:xfrm>
          <a:prstGeom prst="wedgeRoundRectCallout">
            <a:avLst>
              <a:gd name="adj1" fmla="val -20833"/>
              <a:gd name="adj2" fmla="val 103523"/>
              <a:gd name="adj3" fmla="val 16667"/>
            </a:avLst>
          </a:prstGeom>
          <a:solidFill>
            <a:schemeClr val="bg1">
              <a:alpha val="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3">
                    <a:lumMod val="50000"/>
                  </a:schemeClr>
                </a:solidFill>
              </a:rPr>
              <a:t>改用</a:t>
            </a:r>
            <a:r>
              <a:rPr lang="zh-CN" altLang="zh-CN" b="1" dirty="0" smtClean="0">
                <a:solidFill>
                  <a:schemeClr val="accent3">
                    <a:lumMod val="50000"/>
                  </a:schemeClr>
                </a:solidFill>
              </a:rPr>
              <a:t>他克莫司</a:t>
            </a:r>
            <a:endParaRPr lang="zh-CN" altLang="en-US" dirty="0"/>
          </a:p>
        </p:txBody>
      </p:sp>
      <p:sp>
        <p:nvSpPr>
          <p:cNvPr id="8" name="圆角矩形标注 7"/>
          <p:cNvSpPr/>
          <p:nvPr/>
        </p:nvSpPr>
        <p:spPr>
          <a:xfrm>
            <a:off x="3152769" y="2024054"/>
            <a:ext cx="752481" cy="1184152"/>
          </a:xfrm>
          <a:prstGeom prst="wedgeRoundRectCallout">
            <a:avLst>
              <a:gd name="adj1" fmla="val -20833"/>
              <a:gd name="adj2" fmla="val 97088"/>
              <a:gd name="adj3" fmla="val 16667"/>
            </a:avLst>
          </a:prstGeom>
          <a:solidFill>
            <a:schemeClr val="bg1">
              <a:alpha val="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3">
                    <a:lumMod val="50000"/>
                  </a:schemeClr>
                </a:solidFill>
              </a:rPr>
              <a:t>改用环磷酰胺</a:t>
            </a:r>
            <a:endParaRPr lang="zh-CN" altLang="en-US" b="1" dirty="0">
              <a:solidFill>
                <a:schemeClr val="accent3">
                  <a:lumMod val="50000"/>
                </a:schemeClr>
              </a:solidFill>
            </a:endParaRPr>
          </a:p>
        </p:txBody>
      </p:sp>
      <p:sp>
        <p:nvSpPr>
          <p:cNvPr id="9" name="圆角矩形标注 8"/>
          <p:cNvSpPr/>
          <p:nvPr/>
        </p:nvSpPr>
        <p:spPr>
          <a:xfrm>
            <a:off x="7629525" y="1285875"/>
            <a:ext cx="1076325" cy="1457325"/>
          </a:xfrm>
          <a:prstGeom prst="wedgeRoundRectCallout">
            <a:avLst>
              <a:gd name="adj1" fmla="val -20833"/>
              <a:gd name="adj2" fmla="val 108349"/>
              <a:gd name="adj3" fmla="val 16667"/>
            </a:avLst>
          </a:prstGeom>
          <a:solidFill>
            <a:schemeClr val="bg1">
              <a:alpha val="0"/>
            </a:schemeClr>
          </a:solidFill>
          <a:ln w="25400">
            <a:solidFill>
              <a:srgbClr val="CBA2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3">
                    <a:lumMod val="50000"/>
                  </a:schemeClr>
                </a:solidFill>
              </a:rPr>
              <a:t>因肺部感染停激素和环磷酰胺</a:t>
            </a:r>
            <a:endParaRPr lang="zh-CN" altLang="en-US" b="1" dirty="0">
              <a:solidFill>
                <a:schemeClr val="accent3">
                  <a:lumMod val="50000"/>
                </a:schemeClr>
              </a:solidFill>
            </a:endParaRPr>
          </a:p>
        </p:txBody>
      </p:sp>
      <p:sp>
        <p:nvSpPr>
          <p:cNvPr id="10" name="圆角矩形标注 9"/>
          <p:cNvSpPr/>
          <p:nvPr/>
        </p:nvSpPr>
        <p:spPr>
          <a:xfrm>
            <a:off x="8858273" y="1938329"/>
            <a:ext cx="933427" cy="1184152"/>
          </a:xfrm>
          <a:prstGeom prst="wedgeRoundRectCallout">
            <a:avLst>
              <a:gd name="adj1" fmla="val -21853"/>
              <a:gd name="adj2" fmla="val 88240"/>
              <a:gd name="adj3" fmla="val 16667"/>
            </a:avLst>
          </a:prstGeom>
          <a:solidFill>
            <a:schemeClr val="bg1">
              <a:alpha val="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accent3">
                    <a:lumMod val="50000"/>
                  </a:schemeClr>
                </a:solidFill>
              </a:rPr>
              <a:t>改用来氟米特</a:t>
            </a:r>
            <a:endParaRPr lang="zh-CN" altLang="en-US" b="1" dirty="0">
              <a:solidFill>
                <a:schemeClr val="accent3">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ppt_x</p:attrName>
                                        </p:attrNameLst>
                                      </p:cBhvr>
                                      <p:tavLst>
                                        <p:tav tm="0">
                                          <p:val>
                                            <p:strVal val="#ppt_x-.2"/>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ppt_x</p:attrName>
                                        </p:attrNameLst>
                                      </p:cBhvr>
                                      <p:tavLst>
                                        <p:tav tm="0">
                                          <p:val>
                                            <p:strVal val="#ppt_x-.2"/>
                                          </p:val>
                                        </p:tav>
                                        <p:tav tm="100000">
                                          <p:val>
                                            <p:strVal val="#ppt_x"/>
                                          </p:val>
                                        </p:tav>
                                      </p:tavLst>
                                    </p:anim>
                                    <p:anim calcmode="lin" valueType="num">
                                      <p:cBhvr>
                                        <p:cTn id="2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ppt_x</p:attrName>
                                        </p:attrNameLst>
                                      </p:cBhvr>
                                      <p:tavLst>
                                        <p:tav tm="0">
                                          <p:val>
                                            <p:strVal val="#ppt_x-.2"/>
                                          </p:val>
                                        </p:tav>
                                        <p:tav tm="100000">
                                          <p:val>
                                            <p:strVal val="#ppt_x"/>
                                          </p:val>
                                        </p:tav>
                                      </p:tavLst>
                                    </p:anim>
                                    <p:anim calcmode="lin" valueType="num">
                                      <p:cBhvr>
                                        <p:cTn id="3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66750" y="0"/>
            <a:ext cx="10515600" cy="1325563"/>
          </a:xfrm>
        </p:spPr>
        <p:txBody>
          <a:bodyPr/>
          <a:lstStyle/>
          <a:p>
            <a:r>
              <a:rPr lang="zh-CN" altLang="en-US" b="1" dirty="0" smtClean="0">
                <a:solidFill>
                  <a:srgbClr val="002060"/>
                </a:solidFill>
              </a:rPr>
              <a:t>思考题</a:t>
            </a:r>
            <a:endParaRPr lang="zh-CN" altLang="en-US" b="1" dirty="0">
              <a:solidFill>
                <a:srgbClr val="002060"/>
              </a:solidFill>
            </a:endParaRPr>
          </a:p>
        </p:txBody>
      </p:sp>
      <p:sp>
        <p:nvSpPr>
          <p:cNvPr id="3" name="内容占位符 2"/>
          <p:cNvSpPr>
            <a:spLocks noGrp="1"/>
          </p:cNvSpPr>
          <p:nvPr>
            <p:ph idx="1"/>
          </p:nvPr>
        </p:nvSpPr>
        <p:spPr>
          <a:xfrm>
            <a:off x="838200" y="1400175"/>
            <a:ext cx="10515600" cy="4776788"/>
          </a:xfrm>
        </p:spPr>
        <p:txBody>
          <a:bodyPr>
            <a:normAutofit fontScale="25000" lnSpcReduction="20000"/>
          </a:bodyPr>
          <a:lstStyle/>
          <a:p>
            <a:pPr lvl="0">
              <a:lnSpc>
                <a:spcPct val="170000"/>
              </a:lnSpc>
            </a:pPr>
            <a:r>
              <a:rPr lang="zh-CN" altLang="zh-CN" sz="5600" b="1" dirty="0" smtClean="0">
                <a:solidFill>
                  <a:srgbClr val="002060"/>
                </a:solidFill>
              </a:rPr>
              <a:t>该患者是否可诊断为难治性肾病综合征？难治性肾病综合的诊断标准是什么？</a:t>
            </a:r>
          </a:p>
          <a:p>
            <a:pPr lvl="0">
              <a:lnSpc>
                <a:spcPct val="170000"/>
              </a:lnSpc>
            </a:pPr>
            <a:r>
              <a:rPr lang="zh-CN" altLang="zh-CN" sz="5600" b="1" dirty="0" smtClean="0">
                <a:solidFill>
                  <a:srgbClr val="002060"/>
                </a:solidFill>
              </a:rPr>
              <a:t>尿</a:t>
            </a:r>
            <a:r>
              <a:rPr lang="en-US" altLang="zh-CN" sz="5600" b="1" dirty="0" smtClean="0">
                <a:solidFill>
                  <a:srgbClr val="002060"/>
                </a:solidFill>
              </a:rPr>
              <a:t>PCR</a:t>
            </a:r>
            <a:r>
              <a:rPr lang="zh-CN" altLang="zh-CN" sz="5600" b="1" dirty="0" smtClean="0">
                <a:solidFill>
                  <a:srgbClr val="002060"/>
                </a:solidFill>
              </a:rPr>
              <a:t>和</a:t>
            </a:r>
            <a:r>
              <a:rPr lang="en-US" altLang="zh-CN" sz="5600" b="1" dirty="0" smtClean="0">
                <a:solidFill>
                  <a:srgbClr val="002060"/>
                </a:solidFill>
              </a:rPr>
              <a:t>24</a:t>
            </a:r>
            <a:r>
              <a:rPr lang="zh-CN" altLang="zh-CN" sz="5600" b="1" dirty="0" smtClean="0">
                <a:solidFill>
                  <a:srgbClr val="002060"/>
                </a:solidFill>
              </a:rPr>
              <a:t>小时尿蛋白定量有何区别？能否替代</a:t>
            </a:r>
            <a:r>
              <a:rPr lang="en-US" altLang="zh-CN" sz="5600" b="1" dirty="0" smtClean="0">
                <a:solidFill>
                  <a:srgbClr val="002060"/>
                </a:solidFill>
              </a:rPr>
              <a:t>24</a:t>
            </a:r>
            <a:r>
              <a:rPr lang="zh-CN" altLang="zh-CN" sz="5600" b="1" dirty="0" smtClean="0">
                <a:solidFill>
                  <a:srgbClr val="002060"/>
                </a:solidFill>
              </a:rPr>
              <a:t>小时尿蛋白定量？</a:t>
            </a:r>
          </a:p>
          <a:p>
            <a:pPr lvl="0">
              <a:lnSpc>
                <a:spcPct val="170000"/>
              </a:lnSpc>
            </a:pPr>
            <a:r>
              <a:rPr lang="zh-CN" altLang="zh-CN" sz="5600" b="1" dirty="0" smtClean="0">
                <a:solidFill>
                  <a:srgbClr val="002060"/>
                </a:solidFill>
              </a:rPr>
              <a:t>Ⅱ期Ⅲ期膜性肾病有何区别？</a:t>
            </a:r>
          </a:p>
          <a:p>
            <a:pPr lvl="0">
              <a:lnSpc>
                <a:spcPct val="170000"/>
              </a:lnSpc>
            </a:pPr>
            <a:r>
              <a:rPr lang="zh-CN" altLang="zh-CN" sz="5600" b="1" dirty="0" smtClean="0">
                <a:solidFill>
                  <a:srgbClr val="002060"/>
                </a:solidFill>
              </a:rPr>
              <a:t>该病案的肾功能不全考虑什么原因？</a:t>
            </a:r>
          </a:p>
          <a:p>
            <a:pPr lvl="0">
              <a:lnSpc>
                <a:spcPct val="170000"/>
              </a:lnSpc>
            </a:pPr>
            <a:r>
              <a:rPr lang="en-US" altLang="zh-CN" sz="5600" b="1" dirty="0" smtClean="0">
                <a:solidFill>
                  <a:srgbClr val="002060"/>
                </a:solidFill>
              </a:rPr>
              <a:t>MN</a:t>
            </a:r>
            <a:r>
              <a:rPr lang="zh-CN" altLang="zh-CN" sz="5600" b="1" dirty="0" smtClean="0">
                <a:solidFill>
                  <a:srgbClr val="002060"/>
                </a:solidFill>
              </a:rPr>
              <a:t>是不是属于足细胞病？足细胞病有哪些病理类型？</a:t>
            </a:r>
          </a:p>
          <a:p>
            <a:pPr lvl="0">
              <a:lnSpc>
                <a:spcPct val="170000"/>
              </a:lnSpc>
            </a:pPr>
            <a:r>
              <a:rPr lang="zh-CN" altLang="zh-CN" sz="5600" b="1" dirty="0" smtClean="0">
                <a:solidFill>
                  <a:srgbClr val="002060"/>
                </a:solidFill>
              </a:rPr>
              <a:t>原发性</a:t>
            </a:r>
            <a:r>
              <a:rPr lang="en-US" altLang="zh-CN" sz="5600" b="1" dirty="0" smtClean="0">
                <a:solidFill>
                  <a:srgbClr val="002060"/>
                </a:solidFill>
              </a:rPr>
              <a:t>MN</a:t>
            </a:r>
            <a:r>
              <a:rPr lang="zh-CN" altLang="zh-CN" sz="5600" b="1" dirty="0" smtClean="0">
                <a:solidFill>
                  <a:srgbClr val="002060"/>
                </a:solidFill>
              </a:rPr>
              <a:t>的特异性抗体有哪些？意义何在？</a:t>
            </a:r>
          </a:p>
          <a:p>
            <a:pPr lvl="0">
              <a:lnSpc>
                <a:spcPct val="170000"/>
              </a:lnSpc>
            </a:pPr>
            <a:r>
              <a:rPr lang="zh-CN" altLang="zh-CN" sz="5600" b="1" dirty="0" smtClean="0">
                <a:solidFill>
                  <a:srgbClr val="002060"/>
                </a:solidFill>
              </a:rPr>
              <a:t>该患者使用激素和他克莫司治疗后不久就出现类固醇性糖尿病，该如何应对？激素和他克莫司是否应该停药？</a:t>
            </a:r>
          </a:p>
          <a:p>
            <a:pPr lvl="0">
              <a:lnSpc>
                <a:spcPct val="170000"/>
              </a:lnSpc>
            </a:pPr>
            <a:r>
              <a:rPr lang="zh-CN" altLang="zh-CN" sz="5600" b="1" dirty="0" smtClean="0">
                <a:solidFill>
                  <a:srgbClr val="002060"/>
                </a:solidFill>
              </a:rPr>
              <a:t>目前用的来氟米特是否有理论依据？</a:t>
            </a:r>
          </a:p>
          <a:p>
            <a:pPr lvl="0">
              <a:lnSpc>
                <a:spcPct val="170000"/>
              </a:lnSpc>
            </a:pPr>
            <a:r>
              <a:rPr lang="zh-CN" altLang="zh-CN" sz="5600" b="1" dirty="0" smtClean="0">
                <a:solidFill>
                  <a:srgbClr val="002060"/>
                </a:solidFill>
              </a:rPr>
              <a:t>该患者除了吗替麦考酚酯没用过，其余的免疫抑制剂均用过，是否可考虑使用吗替麦考酚酯？该药在难治性肾病综合征的临床疗效怎样？</a:t>
            </a:r>
          </a:p>
          <a:p>
            <a:pPr lvl="0">
              <a:lnSpc>
                <a:spcPct val="170000"/>
              </a:lnSpc>
            </a:pPr>
            <a:r>
              <a:rPr lang="zh-CN" altLang="zh-CN" sz="5600" b="1" dirty="0" smtClean="0">
                <a:solidFill>
                  <a:srgbClr val="002060"/>
                </a:solidFill>
              </a:rPr>
              <a:t>利妥昔单抗目前在膜性肾病的使用现状怎样？其使用的注意事项有哪些？</a:t>
            </a:r>
          </a:p>
          <a:p>
            <a:pPr lvl="0">
              <a:lnSpc>
                <a:spcPct val="170000"/>
              </a:lnSpc>
            </a:pPr>
            <a:r>
              <a:rPr lang="zh-CN" altLang="zh-CN" sz="5600" b="1" dirty="0" smtClean="0">
                <a:solidFill>
                  <a:srgbClr val="002060"/>
                </a:solidFill>
              </a:rPr>
              <a:t>该患者几乎所有的免疫抑制剂均使用过，疗效均欠佳，下一步如何治疗？</a:t>
            </a:r>
          </a:p>
          <a:p>
            <a:endParaRPr lang="zh-CN" altLang="en-US" dirty="0"/>
          </a:p>
        </p:txBody>
      </p:sp>
      <p:pic>
        <p:nvPicPr>
          <p:cNvPr id="2051" name="Picture 3"/>
          <p:cNvPicPr>
            <a:picLocks noChangeAspect="1" noChangeArrowheads="1"/>
          </p:cNvPicPr>
          <p:nvPr/>
        </p:nvPicPr>
        <p:blipFill>
          <a:blip r:embed="rId2" cstate="print"/>
          <a:srcRect/>
          <a:stretch>
            <a:fillRect/>
          </a:stretch>
        </p:blipFill>
        <p:spPr bwMode="auto">
          <a:xfrm>
            <a:off x="9543396" y="514349"/>
            <a:ext cx="2307292" cy="3268663"/>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2649538" y="0"/>
            <a:ext cx="2046287" cy="1285875"/>
          </a:xfrm>
          <a:prstGeom prst="rect">
            <a:avLst/>
          </a:prstGeom>
          <a:noFill/>
          <a:ln w="9525">
            <a:noFill/>
            <a:miter lim="800000"/>
            <a:headEnd/>
            <a:tailEnd/>
          </a:ln>
          <a:effectLst/>
        </p:spPr>
      </p:pic>
    </p:spTree>
  </p:cSld>
  <p:clrMapOvr>
    <a:masterClrMapping/>
  </p:clrMapOvr>
  <p:transition advClick="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5156200" y="2429933"/>
            <a:ext cx="2667000" cy="2000251"/>
          </a:xfrm>
          <a:prstGeom prst="ellipse">
            <a:avLst/>
          </a:prstGeom>
          <a:solidFill>
            <a:srgbClr val="2A5C82"/>
          </a:solidFill>
          <a:ln w="57150" cap="flat" cmpd="sng" algn="ctr">
            <a:solidFill>
              <a:srgbClr val="F8F9F8"/>
            </a:solidFill>
            <a:prstDash val="solid"/>
            <a:miter lim="800000"/>
          </a:ln>
          <a:effectLst/>
        </p:spPr>
        <p:txBody>
          <a:bodyPr anchor="ctr"/>
          <a:lstStyle/>
          <a:p>
            <a:pPr algn="ctr">
              <a:defRPr/>
            </a:pPr>
            <a:r>
              <a:rPr lang="zh-CN" altLang="en-US" sz="8000" kern="0" dirty="0">
                <a:solidFill>
                  <a:srgbClr val="FFFFFF"/>
                </a:solidFill>
                <a:latin typeface="等线" panose="02010600030101010101" charset="-122"/>
                <a:ea typeface="幼圆" panose="02010509060101010101" pitchFamily="49" charset="-122"/>
              </a:rPr>
              <a:t>谢</a:t>
            </a:r>
          </a:p>
        </p:txBody>
      </p:sp>
      <p:sp>
        <p:nvSpPr>
          <p:cNvPr id="3" name="椭圆 2"/>
          <p:cNvSpPr/>
          <p:nvPr/>
        </p:nvSpPr>
        <p:spPr>
          <a:xfrm>
            <a:off x="8432800" y="2429933"/>
            <a:ext cx="2667000" cy="2000251"/>
          </a:xfrm>
          <a:prstGeom prst="ellipse">
            <a:avLst/>
          </a:prstGeom>
          <a:solidFill>
            <a:srgbClr val="2A5C82"/>
          </a:solidFill>
          <a:ln w="57150" cap="flat" cmpd="sng" algn="ctr">
            <a:solidFill>
              <a:srgbClr val="F8F9F8"/>
            </a:solidFill>
            <a:prstDash val="solid"/>
            <a:miter lim="800000"/>
          </a:ln>
          <a:effectLst/>
        </p:spPr>
        <p:txBody>
          <a:bodyPr anchor="ctr"/>
          <a:lstStyle/>
          <a:p>
            <a:pPr algn="ctr">
              <a:defRPr/>
            </a:pPr>
            <a:r>
              <a:rPr lang="zh-CN" altLang="en-US" sz="8000" kern="0" dirty="0">
                <a:solidFill>
                  <a:srgbClr val="FFFFFF"/>
                </a:solidFill>
                <a:latin typeface="等线" panose="02010600030101010101" charset="-122"/>
                <a:ea typeface="幼圆" panose="02010509060101010101" pitchFamily="49" charset="-122"/>
              </a:rPr>
              <a:t>谢</a:t>
            </a:r>
          </a:p>
        </p:txBody>
      </p:sp>
      <p:pic>
        <p:nvPicPr>
          <p:cNvPr id="557061" name="图片 6"/>
          <p:cNvPicPr>
            <a:picLocks noChangeAspect="1" noChangeArrowheads="1"/>
          </p:cNvPicPr>
          <p:nvPr/>
        </p:nvPicPr>
        <p:blipFill>
          <a:blip r:embed="rId3" cstate="print"/>
          <a:srcRect/>
          <a:stretch>
            <a:fillRect/>
          </a:stretch>
        </p:blipFill>
        <p:spPr bwMode="auto">
          <a:xfrm>
            <a:off x="-6350" y="2286001"/>
            <a:ext cx="7262284" cy="457623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rgbClr val="002060"/>
                </a:solidFill>
              </a:rPr>
              <a:t>2019</a:t>
            </a:r>
            <a:r>
              <a:rPr lang="zh-CN" altLang="en-US" b="1" dirty="0" smtClean="0">
                <a:solidFill>
                  <a:srgbClr val="002060"/>
                </a:solidFill>
              </a:rPr>
              <a:t>年</a:t>
            </a:r>
            <a:r>
              <a:rPr lang="en-US" altLang="zh-CN" b="1" dirty="0" smtClean="0">
                <a:solidFill>
                  <a:srgbClr val="002060"/>
                </a:solidFill>
              </a:rPr>
              <a:t>1</a:t>
            </a:r>
            <a:r>
              <a:rPr lang="zh-CN" altLang="en-US" b="1" dirty="0" smtClean="0">
                <a:solidFill>
                  <a:srgbClr val="002060"/>
                </a:solidFill>
              </a:rPr>
              <a:t>月再次入院</a:t>
            </a:r>
            <a:endParaRPr lang="zh-CN" altLang="en-US" b="1" dirty="0">
              <a:solidFill>
                <a:srgbClr val="002060"/>
              </a:solidFill>
            </a:endParaRPr>
          </a:p>
        </p:txBody>
      </p:sp>
      <p:sp>
        <p:nvSpPr>
          <p:cNvPr id="3" name="内容占位符 2"/>
          <p:cNvSpPr>
            <a:spLocks noGrp="1"/>
          </p:cNvSpPr>
          <p:nvPr>
            <p:ph idx="1"/>
          </p:nvPr>
        </p:nvSpPr>
        <p:spPr/>
        <p:txBody>
          <a:bodyPr>
            <a:normAutofit/>
          </a:bodyPr>
          <a:lstStyle/>
          <a:p>
            <a:r>
              <a:rPr lang="en-US" altLang="zh-CN" b="1" dirty="0" smtClean="0">
                <a:solidFill>
                  <a:srgbClr val="002060"/>
                </a:solidFill>
              </a:rPr>
              <a:t>2015</a:t>
            </a:r>
            <a:r>
              <a:rPr lang="zh-CN" altLang="en-US" b="1" dirty="0" smtClean="0">
                <a:solidFill>
                  <a:srgbClr val="002060"/>
                </a:solidFill>
              </a:rPr>
              <a:t>年出现</a:t>
            </a:r>
            <a:r>
              <a:rPr lang="zh-CN" altLang="zh-CN" b="1" dirty="0" smtClean="0">
                <a:solidFill>
                  <a:srgbClr val="002060"/>
                </a:solidFill>
              </a:rPr>
              <a:t>高血压病史</a:t>
            </a:r>
            <a:endParaRPr lang="en-US" altLang="zh-CN" b="1" dirty="0" smtClean="0">
              <a:solidFill>
                <a:srgbClr val="002060"/>
              </a:solidFill>
            </a:endParaRPr>
          </a:p>
          <a:p>
            <a:r>
              <a:rPr lang="en-US" altLang="zh-CN" b="1" dirty="0" smtClean="0">
                <a:solidFill>
                  <a:srgbClr val="002060"/>
                </a:solidFill>
              </a:rPr>
              <a:t>2018</a:t>
            </a:r>
            <a:r>
              <a:rPr lang="zh-CN" altLang="zh-CN" b="1" dirty="0" smtClean="0">
                <a:solidFill>
                  <a:srgbClr val="002060"/>
                </a:solidFill>
              </a:rPr>
              <a:t>年</a:t>
            </a:r>
            <a:r>
              <a:rPr lang="en-US" altLang="zh-CN" b="1" dirty="0" smtClean="0">
                <a:solidFill>
                  <a:srgbClr val="002060"/>
                </a:solidFill>
              </a:rPr>
              <a:t>9</a:t>
            </a:r>
            <a:r>
              <a:rPr lang="zh-CN" altLang="zh-CN" b="1" dirty="0" smtClean="0">
                <a:solidFill>
                  <a:srgbClr val="002060"/>
                </a:solidFill>
              </a:rPr>
              <a:t>月肌酐开始逐渐升高，</a:t>
            </a:r>
            <a:r>
              <a:rPr lang="en-US" altLang="zh-CN" b="1" dirty="0" smtClean="0">
                <a:solidFill>
                  <a:srgbClr val="002060"/>
                </a:solidFill>
              </a:rPr>
              <a:t>88~130µmol/L</a:t>
            </a:r>
          </a:p>
          <a:p>
            <a:r>
              <a:rPr lang="en-US" altLang="zh-CN" b="1" dirty="0" smtClean="0">
                <a:solidFill>
                  <a:srgbClr val="002060"/>
                </a:solidFill>
              </a:rPr>
              <a:t>2019</a:t>
            </a:r>
            <a:r>
              <a:rPr lang="zh-CN" altLang="en-US" b="1" dirty="0" smtClean="0">
                <a:solidFill>
                  <a:srgbClr val="002060"/>
                </a:solidFill>
              </a:rPr>
              <a:t>年</a:t>
            </a:r>
            <a:r>
              <a:rPr lang="en-US" altLang="zh-CN" b="1" dirty="0" smtClean="0">
                <a:solidFill>
                  <a:srgbClr val="002060"/>
                </a:solidFill>
              </a:rPr>
              <a:t>1</a:t>
            </a:r>
            <a:r>
              <a:rPr lang="zh-CN" altLang="en-US" b="1" dirty="0" smtClean="0">
                <a:solidFill>
                  <a:srgbClr val="002060"/>
                </a:solidFill>
              </a:rPr>
              <a:t>月</a:t>
            </a:r>
            <a:r>
              <a:rPr lang="zh-CN" altLang="zh-CN" b="1" dirty="0" smtClean="0">
                <a:solidFill>
                  <a:srgbClr val="002060"/>
                </a:solidFill>
              </a:rPr>
              <a:t>查体：血压</a:t>
            </a:r>
            <a:r>
              <a:rPr lang="en-US" altLang="zh-CN" b="1" dirty="0" smtClean="0">
                <a:solidFill>
                  <a:srgbClr val="002060"/>
                </a:solidFill>
              </a:rPr>
              <a:t>136/85mm/Hg</a:t>
            </a:r>
            <a:r>
              <a:rPr lang="zh-CN" altLang="zh-CN" b="1" dirty="0" smtClean="0">
                <a:solidFill>
                  <a:srgbClr val="002060"/>
                </a:solidFill>
              </a:rPr>
              <a:t>，体型肥胖，满月脸，颜面下肢轻度水肿，心肺查体无异常，腹部膨隆，移动性浊音阴性。</a:t>
            </a:r>
            <a:endParaRPr lang="en-US" altLang="zh-CN" b="1" dirty="0" smtClean="0">
              <a:solidFill>
                <a:srgbClr val="002060"/>
              </a:solidFill>
            </a:endParaRPr>
          </a:p>
          <a:p>
            <a:r>
              <a:rPr lang="zh-CN" altLang="zh-CN" b="1" dirty="0" smtClean="0">
                <a:solidFill>
                  <a:srgbClr val="002060"/>
                </a:solidFill>
              </a:rPr>
              <a:t>服用的药物</a:t>
            </a:r>
            <a:r>
              <a:rPr lang="zh-CN" altLang="en-US" b="1" dirty="0" smtClean="0">
                <a:solidFill>
                  <a:srgbClr val="002060"/>
                </a:solidFill>
              </a:rPr>
              <a:t>：</a:t>
            </a:r>
            <a:r>
              <a:rPr lang="zh-CN" altLang="zh-CN" b="1" dirty="0" smtClean="0">
                <a:solidFill>
                  <a:srgbClr val="002060"/>
                </a:solidFill>
              </a:rPr>
              <a:t>代文、拜阿司匹林、阿法骨化醇、立普妥、来氟米特、拜糖平</a:t>
            </a:r>
            <a:r>
              <a:rPr lang="zh-CN" altLang="zh-CN" dirty="0" smtClean="0"/>
              <a:t>。</a:t>
            </a:r>
            <a:endParaRPr lang="zh-CN" altLang="en-US" dirty="0"/>
          </a:p>
        </p:txBody>
      </p:sp>
      <p:pic>
        <p:nvPicPr>
          <p:cNvPr id="9218" name="Picture 2" descr="http://img.130158.com/uploads/i_5_668117216x1176035439_27.jpg"/>
          <p:cNvPicPr>
            <a:picLocks noChangeAspect="1" noChangeArrowheads="1"/>
          </p:cNvPicPr>
          <p:nvPr/>
        </p:nvPicPr>
        <p:blipFill>
          <a:blip r:embed="rId2" cstate="print"/>
          <a:srcRect/>
          <a:stretch>
            <a:fillRect/>
          </a:stretch>
        </p:blipFill>
        <p:spPr bwMode="auto">
          <a:xfrm>
            <a:off x="9519378" y="0"/>
            <a:ext cx="2672622" cy="1704976"/>
          </a:xfrm>
          <a:prstGeom prst="rect">
            <a:avLst/>
          </a:prstGeom>
          <a:noFill/>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28776" y="2289175"/>
            <a:ext cx="2800350" cy="2740025"/>
          </a:xfrm>
        </p:spPr>
        <p:txBody>
          <a:bodyPr>
            <a:normAutofit/>
          </a:bodyPr>
          <a:lstStyle/>
          <a:p>
            <a:r>
              <a:rPr lang="en-US" altLang="zh-CN" sz="2800" b="1" dirty="0" smtClean="0">
                <a:solidFill>
                  <a:srgbClr val="002060"/>
                </a:solidFill>
              </a:rPr>
              <a:t>600mg/</a:t>
            </a:r>
            <a:r>
              <a:rPr lang="zh-CN" altLang="en-US" sz="2800" b="1" dirty="0" smtClean="0">
                <a:solidFill>
                  <a:srgbClr val="002060"/>
                </a:solidFill>
              </a:rPr>
              <a:t>次</a:t>
            </a:r>
            <a:r>
              <a:rPr lang="en-US" altLang="zh-CN" sz="2800" b="1" dirty="0" smtClean="0">
                <a:solidFill>
                  <a:srgbClr val="002060"/>
                </a:solidFill>
              </a:rPr>
              <a:t/>
            </a:r>
            <a:br>
              <a:rPr lang="en-US" altLang="zh-CN" sz="2800" b="1" dirty="0" smtClean="0">
                <a:solidFill>
                  <a:srgbClr val="002060"/>
                </a:solidFill>
              </a:rPr>
            </a:br>
            <a:r>
              <a:rPr lang="zh-CN" altLang="en-US" sz="2800" b="1" dirty="0" smtClean="0">
                <a:solidFill>
                  <a:srgbClr val="002060"/>
                </a:solidFill>
              </a:rPr>
              <a:t>每周</a:t>
            </a:r>
            <a:r>
              <a:rPr lang="en-US" altLang="zh-CN" sz="2800" b="1" dirty="0" smtClean="0">
                <a:solidFill>
                  <a:srgbClr val="002060"/>
                </a:solidFill>
              </a:rPr>
              <a:t>1</a:t>
            </a:r>
            <a:r>
              <a:rPr lang="zh-CN" altLang="en-US" sz="2800" b="1" dirty="0" smtClean="0">
                <a:solidFill>
                  <a:srgbClr val="002060"/>
                </a:solidFill>
              </a:rPr>
              <a:t>次</a:t>
            </a:r>
            <a:r>
              <a:rPr lang="en-US" altLang="zh-CN" sz="2800" b="1" dirty="0" smtClean="0">
                <a:solidFill>
                  <a:srgbClr val="002060"/>
                </a:solidFill>
              </a:rPr>
              <a:t/>
            </a:r>
            <a:br>
              <a:rPr lang="en-US" altLang="zh-CN" sz="2800" b="1" dirty="0" smtClean="0">
                <a:solidFill>
                  <a:srgbClr val="002060"/>
                </a:solidFill>
              </a:rPr>
            </a:br>
            <a:r>
              <a:rPr lang="zh-CN" altLang="en-US" sz="2800" b="1" dirty="0" smtClean="0">
                <a:solidFill>
                  <a:srgbClr val="002060"/>
                </a:solidFill>
              </a:rPr>
              <a:t>连用</a:t>
            </a:r>
            <a:r>
              <a:rPr lang="en-US" altLang="zh-CN" sz="2800" b="1" dirty="0" smtClean="0">
                <a:solidFill>
                  <a:srgbClr val="002060"/>
                </a:solidFill>
              </a:rPr>
              <a:t>2</a:t>
            </a:r>
            <a:r>
              <a:rPr lang="zh-CN" altLang="en-US" sz="2800" b="1" dirty="0" smtClean="0">
                <a:solidFill>
                  <a:srgbClr val="002060"/>
                </a:solidFill>
              </a:rPr>
              <a:t>次</a:t>
            </a:r>
            <a:endParaRPr lang="zh-CN" altLang="en-US" sz="2800" b="1" dirty="0">
              <a:solidFill>
                <a:srgbClr val="002060"/>
              </a:solidFill>
            </a:endParaRPr>
          </a:p>
        </p:txBody>
      </p:sp>
      <p:sp>
        <p:nvSpPr>
          <p:cNvPr id="1026" name="AutoShape 2" descr="data:image/jpeg;base64,/9j/4AAQSkZJRgABAQEASABIAAD/2wBDAAgGBgcGBQgHBwcJCQgKDBQNDAsLDBkSEw8UHRofHh0aHBwgJC4nICIsIxwcKDcpLDAxNDQ0Hyc5PTgyPC4zNDL/2wBDAQkJCQwLDBgNDRgyIRwhMjIyMjIyMjIyMjIyMjIyMjIyMjIyMjIyMjIyMjIyMjIyMjIyMjIyMjIyMjIyMjIyMjL/wAARCAG4AfQDASIAAhEBAxEB/8QAGwABAAIDAQEAAAAAAAAAAAAAAAECAwUGBAf/xABTEAABAwMBBAUIBQgGBwcFAQABAAIDBAURIQYSMUETUWFxgRQiMkKRobHBFTNSYnIjJFOCkqLR4QcWNENEcyUmVGNksvA1dJSjwtLxRVV1g4ST/8QAGgEBAQEBAQEBAAAAAAAAAAAAAAECAwQFBv/EADQRAQACAgEDAgQEAwgDAAAAAAABAgMRBBIhMRNBBSIyUUJhgfAUcZEVIzNSocHR4UNisf/aAAwDAQACEQMRAD8A+/oiICIiAiIgIiICIiAiIgIiICKMognKjKIgIiICIiAiZUZQSihEEooRBKjKIgZTKIgnKjKIgZTKIgnKjKIgZTKIglFCIJRQmqCUUIglFGUyglERAypUIglFCnKAiIgIiICIiAiIgIiICIiAiIgIiICIiAiIgIoRAREQEREBEyoQSmR1KE0QEUZTKolFGijKCyZVcplBOUJVcplBbKjKhEFsqMqEQTlMlRnRMoJypyqogtlMqqIi2Uyq5RBZFXKnKCUyo1TVDacpkqEyhtZFXKZQWRRlMoJRRlTlQSihEVKlQiCUUKUBERAREQEREBERAREQEREBEUIGUREBFV72saSSBgZOSuMrts6iskdDYYYnxtO66tnz0efuNGru/gpMxEblqtZtOqw7TI6wmQvnJlvcp3pdoawO6oY2MaO4YKzwXLaOiIdHcIbgwcYquIMce57fmFz9em/LrPGyxG9O/RaKy7T012mNJLG+juDG5dSzcSOtp4OHaFu85XWJ24amPKyjKrlMqicplR7VGVRbKjIVc96ZKC2VGVXKaILZTKpnvU5QWyoyq5TPYmhbKZVc96Z71RbKZVcpnvRFsplUz3plBfKZVMplBfeTeVMplNC+Uyq7yjKC+UyqKcoi+8UyVTKnxU0LZKZVUQWyp0VM96nKCynKrlMoLKcquVKCcqVVMqKsihSglFGVKipRQpQEREBERAREQEREBEUICKMjrTI60EqCcBMjkV5blWx2621NbKfMgidIe3A4IOO2vujrhXmx07y2njaH1z2nBdnVsXjxPYvBGGsY1rWhrWjAAGAAtfbxL5OZpyTUVDjPMTzc7X3aBe9pXjyW6pfa4+CMdI35l6GlZWledpWZpXCXSYVrKGOujaC50U0Z3oZ2aPidyIPy5rodmr3LcoJaSuDWXGkIbO1ugeD6Mjew+4rStK81TP8ARd0obw3RsbxBU/eheca9zsFdsGSa26Z8PDycUTHVHl9AyoJVTooyvoaeBbKjKqmVdC2VGVXKgnCIvlYamrp6OIzVVRFBEPXleGj2laO+bQvo5hb7dGye5PbvEO9CBv23/IcStAy1xyz+VXGR1fV85ajUN7Gt4NC82bk0xdp7y3THNnS/1x2dL9z6Ypc547xx7cYW3gqIamESwTMljdwfG4OafELkNxhbuljS3qLRheIUUtunNZZXNpqji+H+5nHU5vAHtC4Y+fWZ1aNN2wzEdnf5TK1lmvEN5oenjY6OVjjHNC/0onji0/I8wthlfQiYmNw4r5TKplMqi+VGVXKjKIyZUKmUymhfKZVMpnrRGTKZVMplBbeU5VMoCgvlFXKIi6ZVEQXymVUFAVBfKnKplTlNCwKnKplWyoLAqcqoRRVwpBVMqQUFlKqCpUFkUKUVKKFKipRAiAiIgIiICIoQFr7xeKOy0L6qsk3WDzWtAy57uTWjmVsDwXx/aC7Ovl/mqN7NLTuMNM3lgHDn95PuwpM6duPgtnyRSGxrdtb3XvPkoit0HIboklPeToPALwi6Xtxyb7X57C0D2YWO30D6wlxO5E04LscT1BbaagpKeimeIt5zWHDnOJOeA+K5zNp7vs/wvGx/LrcsFPtDtFTkFt0ZUAerUwNOfFuCrXnae4Xi0G2VFubE6aSMPmgk3mFgcCcg6jgta0rM0rPXaDJ8Pwz3iNPQ09XBZWledpWZpXCXaYehpWVpXnaVlaViXK0PS0rFcoRU2mshPrwvHjjI96s0qaiQR0c7zoGxOP7pWI7TDjeNxO3UWWqNZYrfUu9KWmjee8tGV7SVqNmWGLZa0scMEUkfwz81tMr7EeHxliVBKqSoyroWytPf7z9E2900bOlqHvENNF+klPDwHE9y2cjy1vm+kdB3ria2f6R2mqJW+dBbfzSmB4GZwzI7wGB7Vyz5Ix0my1r1TpNuozSRv6SQzVMrukqZzxkefkPgr1db0D4qeGJ9TWTnENPHxd1knkBzKvUTxUFHJPKSIomlzjzP8yfiqQGaw2xtxmgbNfLm9sccbzpGCMhnY1o1PWV8jBi9a03v4h6b26I1Vae27Q0lI6te6hn3BvyUkQcCG8915OCR2jBVqWpirKWKpgdvRSN3mleeahqbjj6XuE1Y3j0DfycOfwjj4le1rWsaGtaGtAwA0YA7AFORbDaf7uFxxePqYrfIaLa6mLNGXCJ8Uret7BvNd34yF2GVx1oZ9JbTCpj86mtzHsLxwdM8YIHXut49663K+rw4tGKOp5skx1TpfKnKplMr1ac1splUypymkWyUyqZU5TQtlTlUyoymhfKZVcplEXygKplSFBfKZVEygvlSCqZU5URbKlUypygvlMqikFBcKVRTlTQupBVQetTlFXBUqmVYFZkWypCqpHBFX4IoBUhQSpChEVKlQgUVKIiAiIgKERB4b1UmjsdfUtOHRU8j2ntDThfFaZvR00bepgX2y60prrRWUg4zQPjHeQQF8Rp3F0DN4EOAw4dRGhCzZ9f4Pr1LffTt6WJsNLFG3g1g8SRkrJURGalliHFzCB38l5rZOKmgjfnLmjcd3j+WF7gp7O19xbv5cq0rK0r03WkME/TMb+TkOuPVd1ePFeRq4zGnui0XruHoaVlaV52lZmlc5YmHoaVlaV52lZmlYlymGdpXkvT3fQ88TPrJ92Bne8hvzK9LSqbnlV+s9LxHTmoePuxtyPeQrSu7xDy556aTLtoo208McDPRjaGDuAx8lOVUnrUZX1Yh8hYlRlVyoytaGGrqm0sM1S/0KeJ8rvAE/Iri7DC5lspTLrK+Pp5CeckhLit7tVIW7LXojj5MW+0fzK8FGAITjgN1o7g1oXzPiU6isO2GO8sU0Ir71bLc4ZiLzUzDrZHqAe9xC2+0tFU1dPS1dIzpamim6YRZwZGkEOA7cHI7lr7VrtdUE8WW9ob4ya/ALp8rvxMUTgiJ92Mk/PtxgvdO8iOOnrZJ/wBA2lfvg9R0wPavVFabtddKr/RlGfSY1wdUPHVkaM95XVb5+0faoz2K4+DipO/KWy2nsx0dJT2+kjpaWJsUMYw1jf8ArU9qzZVMqSV69Oa+UyseUyrpF8pnsVMqcppFsplUfIyOMyPc1rG8XOOAPErTzbU2qN5ZDNJVyD1aWMye8ae9ZmYjyN3lMhc47aG4Sn82sbwPtVNQ1nuGSsZue0T+ENqiHa6R/wDBcbcrDXzZuMd59nUZCZXK/SG0mfrrSezopP4qRdtooz51La5h9yV7D78rMcvDP4j0r/Z1W8mVzTdpa6L+12GpxzdTytlHs0Kzw7W2eV4ZLUupZD6lVGYz7Tp711rlpb6ZYmsx5b7KnKwxzRzRh8T2PYeDmuyFkytsr5TKoCpyibWUqikFDa+SpBVEURkypBCoFIUGTKkFUBVsosSuFIKoOKuFmVWBVlQFWUVZWVArDgoqVKjkp5IqU5oiipREQFBUqEBERBB4YXyrbOxPs91fcImfmNW/ecRwilPEHqDuPflfVVgq6aCtpZaapibLDI0tex4yHBNbdcOa2G8Xr5h8ette6in3sExu0e3r7e8LrIZWTxNkjcHMcNCFpL/slV2Fz56VslVbeOR50kA+99pvb7VrrdcZKUiSB4fG7i3OWu/msePL70Xx8uvXjnVveHYPiZNG6ORu81wwQuerKOSim3T50bvQf1/zW4ornT1gADtyX9G7j4da9kkMc8TopG5a7iFmY241vbFbUw5dpWVpWSsoJKJ+dXRE+a/5HtWBpXGYeyJi0bh6WlZWledpWZpXOXO0M7Ss+z7PKNp6yfHm0tKyEdjnnePuAXnZrhbDY9mbZU1pGtZVPkH4W+a34Fd+NXd9vn82dViHRkqCVUlQSvovmrZVcqMqMqjXXinNZablSjjNAQPZ/ELQWOpFTbYnn0ixpI7d0A+9pXVyndc159H0XdxXFPabDfZKd4PktQ4viPIE6ub8x4heDn4pvj3Hs3jtqz3S1DbZe6O5SHFO5rqWodyYHEFrj2B3xXW5XOyRx1ELo5GtkikbhwOocCvLS1VdYmiHo5K+2t9DdOZoB1ffaPauHB5Va19O8tZcc76odXlMrW0V7tlw0pqyJz+cbjuPHe04K2GDx3T7F9WJ34edbOiA6KNeo+xVe8RtLpCGAc3HA96ovlMrT1O01opn7hrmTSfo6cGV3savHLfLpWebQW4UrD/f1p18I26+0rlfNSkbtKxWZ8OgqKmCkp3T1EscMLfSe92AFoJdoauv82z0wbCdPK6ppDT2sZxPecLyi1tmnbU3GeSvqG6tdNjcZ+Fg0C9ck7IyGkkvPBjRlx8F83N8R32xQ7Vwe9nkdamVDxLcqiWvlH6d3mDuYNAvWZIKRgaXRQt5N0aPYtTPeg+c01KyWoqOHQUgD3D8T/Rb71mhsl6qPPnqKS0xniI29PMe97tM9y89ePnz95/1bm9Kdoe7yuEjzXl/4Gl3wWF9zpYz57t38RaPiVI2Vtz9aurra53+8kJHsGi9UWzNmjHmWlp7S0fNeivwyfxWc55H2h4BeqE6dM39th/9Szx19NJ6Mnuz8F7jYLURg2lmPwtXnk2Wsb+NvMZ62sx8Fqfhke1j+In7DJYnnzJGk9QOqu8CRhZK0PafVe0OHvXkdslTf4S41MJ+yZCR7HZWJ9nv9EMwVENUweq8bh92R7lwt8Py1+mdtxyKz5DZaNknSUgmoZft0khZ7W8CvRFV36hwGy09ziHqyDoZfaPNK8BvE9Id25UM1Pji/d3m+0ZHtwvfT1tNVsD4ZmPaeYKxGXkYJ77Xpx38PfTbVUD5RBWCW31B06OrbuA9zvRPtW8DmuaHA5B4EHIK5uRrZYjFKxskZ4se0OB8CvCy2uoiXWmsmoTx6L6yE97Dw8CvVi+IVn6404348+zs0yuZi2lqaHAvNH0cf+2UuZIv1h6TfHK6GnqoKuFs0ErJYn6tfG4EH2L30vW8brLz2rNZ1LMCpyq4/wDlStsr5UgqgVgoL5VgqBSFBdXB0VFZqjULBWCqFYLKrBSFUKwRVlPJRzU81FApUKVFSiIgFQiIChSoQQVBUlVJVVV3ZxXKXrYiir3vqaF3kNY7UljcxyH7zPmMLqyVQlXW1rM1nqrOpfIrhbrjZXEXKlc2POlRF58R8eLfFemjvNTExu7KJouQed4eBX1FwDmlpAIOhB5rmblsXa6tzpqTft9Qdd6n9AntYdPZhYnF9n0cfxC2unLHVH+rVxXummjMdRC5ocMEY3gfmtZMIWzu6BxdFxaSNVNbYbza8ufTCtgH97S+kB2sOvsyvDT1UU5IjeC4ekw6OHeDquN62jy92DJhtP8Adz+j2tKzNK87SszSuMu9oRW1BprdUTDiyMkd+MD3rr7TSfR9noqPgYYWtPfjX3krjZo/K6u30PKoqmbw+43zj8F3jnZJPWvZxa9pl8bm23k6fsEqMqMqCV69PJpOVBVUV0iXAOBBAIPFay5W6G5Uho6kf5cnDu15ELZKrmte0tcMgpMeyOIZVVlim8muLS6DOGz4wD3/AGT7j2Ldw1MNQAYngnGcc1s56dskZjnjE8WMa+kB81z02yzA4utVYYDnPQvGW5/CeHhhfMz/AA6LT1Y+zrXLMdpeqpoKOt/tNLDMet7Bn28V5m2Ojj+pfVwDqiqntHsyvO6LaKi0fSido9aKTj4OB+Kp9MVzPrbbWNP+QHfBy8X8PycfjbfXjt5e02eJ2jq25OHUax611ptNDUxzyVFOJ3sqZI2mZzn4aDgDUqKjaR9LCZZqaqjYDgudS4HvcvHbq26SRVRobVcalpnc89E1rN0uwcHIJB7FqKci1ZidpNscTEuqjihpY8RRxwsH2Who9yxmsjOehDpiOJYPNHe46BaCgFyu1Q+EmjoKiPV8VYHyTNHXuuwPEBbiPZiknINyray6OHCIu3Ih+q3AVp8PyX72knPWPDxS3tks5pqYyVdR/s9AN8j8UnBqzw2GtrP+1Z20lO7XyGjdl7/8yTie4Lo6WkbTQCCmhipIB6kTQF6Y4mx+iNes8Svo4eFjx9/MuNstpeWioIqKBsFJTx0kI9Vg1PevW2CNpzu7x63aq6nK9enIRERBTlQeKlECA4agHvCqI2geblvcdPYrKUGNzS4Ye1sg7dCtPWbM2yqkMsbHUtQf7yIljj7ND45W8QgEYIyFmYifJvTkpbdfLZqx8ddAOTsMePH0T44VYLxTyTCCdr6Wo/RTt3Se7kfDK64MI9FxHZxC8lZbqSuiMVXTscw9bct7+z3d68eXg47947S61z2r57ta13rNPsXhNu6Cd1Ta5/o+pdq7cbmGX8bOHiNVeewXC2HpLXP08I18mndnT7r+I7jkdqpR3OKpkdA9r4KpnpwSjDm/xHaNF82+HNxp6oemt6ZY1LaW7aHeqGUNzhFJWu9DzsxTdrHc+46rfAgjIXL1FPBV07qepiEsLuLXcj1g8j2rHQ3eey1kVDcpjNRzHdpa1/EO/Ry/e6nc17uNzIyfLby82XD0948OtHFWVGkEZHAq4XucFgrKoVlBYKwVQrBRYXCsFUKwWWkjirc1UcVZFW5qRxVRxVuaiilQOClRUoiIIREQCqlSSqlUCqlSVUlVUEqhKknVUJWoVBKoSrErGStLCCTxWrudktt286spWOlHCZvmyDucNVsiVQla1vyunE12zVyt4dJRTfSEDdeikw2YDsPB3uK1tFXwVjN6F+SPSadHDvC+ikrg9qbJFR3Jt0iPQwVLw2aRg+omPoyfhdwcPFcMnHi3h6sXMyY+094emxReUbTuk9Wjpv35Dj4Arr8ridka6SC5VNLXQiKWtcXRPHBzo/Nczw4jxXaZXbDXppEOGTJGS83j3QSmVBKhdtMJTKqmUJWyoyoyiIlVexkg85oPgtfcL7a7XOyCurGQSPbvgOBOmcZOBoqxbR2Sb6u70R7DMB8VNwj39Du+hJI3uOU6OXOk2e9oWFlyoH6tr6R3dOz+Kv5fRgZFZTdn5Zv8U3CNVbqd15u01ynkD6ekldBRsLBu7zdHyY686DuWRlZS2TaevjuFZ5PDXMjqY5HuwHPHmOBPLgCsey9fQ0+zdE2aspo37jnOD5WgglxJyCVrKms2err9c57pXUhax8LKYum4ta3J3ccQSSD1rhMbcI3azsbrs/SXujYWPDKuPz6WracujdyIPNp5jgV4bPXPrreHzRiKpje6GojHBsjTh3hzHetTs5tTabX5dRNqZJaJs2/RGGF8mGOGXMGBwDs471SK8vjvV0qaOz3OenrJGSxgQiPDg3Ds7xGM4ClJmLOrqEytCbjtDP8AUWSnp2/aqqvJHgwfNV8l2hqfr7zT0rT6tHS5P7Tyfgu20dDyzy5k8FWORkjQ+N7XtPBzSCD4hc+dmKKZw8vqK24yHX86qHFvfujASz7llu89kcAymncamg6sH04x2g6gdRU2OjBUqApVQQJyTkglSoUogpTkihKQiAaqQERUNxq3T4LX3Sy0t2jaJmmOdmsU0Zw9h6wfktnyTGRqszETGpTw4yKeqt9a23XMDpSPyM7Rhs4HV1OHMexeqrp4qyklp542yRSDDmHgf+utby62uG7UD6SbzXelHKPSjcODh2grmrbUzSRSQVQ3aumeYpgPtDmOwjB8V8bmcf0p9Snh7sOXr+WXu2ZuMsUr7NWSmSWJgfBM7jNCdAT94HzT4LqGnTXiFwF1caVkdyjH5S3TdIcc4X4EjffnwXdwSiSOOQHIcMZ617+Nm9THufLzZadNmcKwUBWAXocllYKquOCktRCVYcFUDVWUVIVgoCsFFOasqhW5KKKUCKKlERBCIoKAVUqSoVVUqp4KzlQlUVKoVYqhW4WFSVQlSeKoStQ0qSqEqxKxkrYgleerpoaykmpahgfDMwse08wVmJVVYgcF5NUvo57Y6TF0tUofBLzfjWN/6w0K6+13GO62ynrohutmZkt+y7g5vgchafaSPyKvoby3RgPktUR+jcfNce53xVLHJ5Bfq22HSKpHlkA5B3CRo8cFa/Nzj5badLlFGUVdEqERBOVBIAyTgDiTy7UWm2pqnwWCaKE4nq3NpYsccvOCfZlSeyNfZGG5y1l5k08skxFkcIW6MHjqfFbN1qo5frKeF/4omn5LLS07KWlip4wAyJgY0DqAws4Wo7Rp5pnctcdnLO70rbSnvhb/AAQbNWQH/sqk1/3Tf4LZ81YKG3ibY7U05bbqYH/KH8F6I6Cjj9Ckgb3RgKzpmjh5x7FQyOdzwOoKaV6AWR6Ddb2AIZjyHiV5gsgTSrlzncShcGNLncAoCoT0kn3Yzp2u/l8e5YlWWBrsF7/SeeHUOQWC62+kuFGY6veYGOD45WO3XxPHBzTyK9YGBgcBoFgn/KOcOTcNHeT/AA+KzI0+/e6O+WqgmusdTDO57nnyUMkMbG5O87JGpIGgC6ccFoovznbid3FtFQNYOx0j94+5oW9wrHhQKcaorYVRGFKYU4UEAKR3KcKURAClMKwCm00gDRSApwEAUNIIzhcnd4RTbXNe3QVlJvOH343Yz7HLr8LktoJWnammHEU1C97sffeAPgvNy9ejLph+uGCWJtRFWwuwWyQujP7BW42VndUbL22Rxy4xsB790Badr+gpp5XnVkT3uPbhbfZSIw7L2uNwwS1p9y8nw/8AE68j2dEApAQKcL6TzxCQrDgmFICkqkcFKKQsiQrDgoUoqeSnkoHFSoqQiIFFSiIghQpUFBBVSpKgqqqVRysVQrUQqpKo5WKxk6LcLCpWMlXKoVqFUcdFjJVysZWlQSqqSqlbHluNCy5W2poZPRnjLM9RPA+BwVxTa2QWu13iQET2+cMqB2Z6OQfArvTquNmo2m7321OH5KrYKmMf5jd137wyr+X3Yv27ux7jkdajOq1ezlW6t2doJnn8p0Qjk/E3zT8FtEhoU4UKUBc5eD5VtRaqT1KeN9W8dp8xvzXRniuZpD5RtZeKg8Iejpmn8Lcn3uT3hi86q3QVgqgrFLKW+a3jzPUtaedlfK1mnE9Swukc/idOpYhxVwrrSrBZBwVArhSRI4LI1UCu3gsyu0SOLWgN9N2jezt8FeNoYGMaNB8lhj/KOMvI6N7uvx/gvQ3j4fP+S5yu+7KO9YGec2M/bl3veT8gszjuxvd1NJ9yrE0MfTNOgbqfBqxKtbs+OmuN+rP0ld0Le6Ngb8SVvsLR7Htzs3FOeNTNNOf1pD8gFvsLUeFRhThSApwiIAUhSApA0QVwrYTCtjKmxGFOFIGikBTYgDVMdithThQV0AyTgDUk8l8+jqTc7jWXLXcqJB0X+UzzWe3Vy3m11yPRNs1O8tmqmF1Q9p1ig9Y97uA8VqaeMBrWNaGDHD7LRy8Avm8/L26IejBTv1Md2c76KdTs+trHtgYOwnX3ZXcUdOIBDTtGkEYB7yuWtFOLhfnVkg/M7a3Dc+tKeXgF2VPG4R7z/Ted538F24ePox9/dzy23ZlAUgJjCthepzRhXwoAUqCeKthQFKipUqFIUE8kHFFKiiBFKKIiIIUclKgoKlVKtzVStCpVCVd3NYytQ1ChKoVYlUdxWlhQnVUJViqHgtw0oeCoVYqh4LUCpVSrFUPFaUK5u9t6DaS01I4TRy0zu/Ae34FdGtBtYNyhoannT18Ls9jiWn4q+Gbx2V2XPRG7UXKCtc9o+7IA4e/K365y0/kdrLlF+mpYZfFpc0/JdGmtJXwlOagKUVIGSB2rltmz00NdVHjUVkz89Y3yB7gunc7cY5/2QXewLi9n7hHRWGiY9jy6SPpCW68SSsXyRjjqszak31Wrp3PbGwvcQAOteE1EepdI3PetVVX6kfJ0f5XzePm8/asH0pSO4PcO9hXzrfE7xPy1bjiW99t55VADrIPep8uphxl9xWh8upncJfaCoNRCeEgXOfieX7R+/wBXWOHHvtvxcqRvGX90qfpaiHGU/sFc6ZWHg8e1VJB4EFZ/tLL9odY4OOfu6T6aoB/eu/YKpNf7eG7gmfl+hxGdBzXNOBPIrz7j3yOdukgeaNFP7Ry/aP3+rpHAxe8y64bRWtox0r8DgBEVl/rFbWMEhkkw7QfkjyzlcYaeVx0jcvV5BNLT04O6wAHOT2rP9oZNb7Nx8PwRMbmf3+jpZtqrSKeQdLL6J/uis77zTTU8ssIl8ymmkBfGW8G8dVzTLfDTxPcRvvA9J3LuC9NW/ctl2k5tt03vwPmmPnZL5Ir2cuRxcNKzNN/v9HU7NwdBsxaoubaSPPiM/NbVYaGIRW+ljx6ELG+xoXowvrx4fMQApwpAVsJsVAU7qnCthTYrhTjsVt1SAoioHYpAVsKcIIwtde7tFZbc6pkb0kjiGQwjjK88Gj59i2TnNYxznkNa0ZLicADrXz2etN8ubrq/IpIgWUTDyb60mOt3wXDPljFTqbpSbzqGGOKUPfLVP6WtqXdLUPHuaPujgB2L1SmVvR0tM0Pq53bjG9bu3saNSsIlbBC+rmIaOIzy/wCvit3YrbNE0Vk7CK+rbiNh/wAPD/7jxK+ZgxTmv1W8PTktFI6Yba02+KkpYqOI78MBy95/vZDqXHxW3VYomxRNjYNAsgC+vHZ5EAaq2EwpwgYUgIFKgAKUUhAwpRFFApRFFApREBERBU8FBUngoPFBCqVJULSqFUKueKxuWoWFHcVjKuVQrcNKHgsbldyoVpWM8VQq5VDxW4VU8FVWKqtCCtHte3OytcebGskH6r2lbwrUbUt3tlbqP+FepPhJ8NfTO3dsqZw/vqCUex7T810q5Wnd/rPZXfapJx+60rqua1Pling1UopUaYK0ltvqnDlC8/ulfOhMKaz2/GN40ke6PBfRa4E22r6+gk/5Svl0+tNbiP8AYYvgvJzJ1jduPG8sMY45PFZWrE1ZWr4z6jI1ZWrE3kszeSxIyBZWrE1ZWrMi5duMc7mBp3q8bdxob1DCxv13B1u+GqyArMsyyhewfUxdy8I4r2t+oi7is+0s+8Ev1En4SsNec2O8/wDcT73tXoI3mOHWCvNU+fYbx2257vY5pXTi/wCNVz5P+HL6JG3ETB1NHwV8KsJ34InDg5jT7gsoC/QvkKgK2FICnCIjCnHYpwrY0U2KgKcKwCYQVwVOFbHYvPX1sFtt89bUnEMDC93hy7zwU2OZ2wuBndHYqd5BnaJKtzfUhzo3vcdO5aeQA7kDQGtxrj1WhYaTppTNX1elVVv6WX7o9VvcAqSdPUSRUtKM1VY8MZ90dZ7ANT3r42e858vTV7aVjHTcthaKRt1uD6uob/o6hd6J4Syjg3tA4ntXc0kLmh00v10mp7ByC8Vst0FLDDRU/wDZaMYz+kk5krbgL6mKkY6xWHktbqncowpwpAUrbKMKUU4QMIpwpwoqMKURAUoiiilEQEREBERBBVXKx4qpVgVKqVcqhVVR3FUdxV3cVRy1DTG5UPBXcqHgtwrEeKoVc8VQrasZ4qp4qxVDxWoVXmoKkqFoQVqNpyBsrdc/7K/4Lb8lpaijn2hudfaXVopbfDDH025GC+Qvyd3ePAaLGS8UruUmWspx/rLYx9mlmJ/Yaurwtc7YyWKWKttl5mkq4WuZGKsNkYQeLTjBAOFltVc640DZ3xdFIHvjewO3gHNO6cHmMjRZx5q5J7MV7Rp7caKwUKV1bUlbvwyM+0xw9oK+UP1t9rd/wjW+xzgvrjR5w7wvlFRF0dDTR84ZqiA9m7IT8CvJzI3il1486yw87VlasbVkavjvpsrVlasTVlaucjK1ZWrE3grlwY3eJ0WZFicytHUCfksgKwszkudxPHs7FlBWZYlcHVe6PWmZ2EheAL3UxzTHseprtKe8MzeKxUsXTwVdKNTNRTxAdu6SPgszVS3zNp7nTyO9Bs2HfhJIPuKYbdOSJ/NM0bpMOzsU4q9nrbUA56Slidn9ULYgLQ7HEx2N1vf9Zb6mWlcOxriW/ukLoQF+iiXxlQO5ThWwpwmxXCnCsApxopsVwpx3K2EwmxGFxW2db5ZcKWzMOYo8VVVjng+Y09518AuzqJo6amlqJnbsUTC97uoAZK+YUsstY+e4zjE1bIZiD6reDG+DcLy8rL0Y+3mXXDTqsyyuBGDwOru7n/BbPZWme4VF6c3MszjTUYPVnzne34LRVAlqnw0dPrNVvEbOwdfxK+iW2kjikZDAMU9FGIY+12NSvPwsWo65bz379LYU0DaeBsTdd3n1nmVeSRkUbnve1rWjJc44AHWVfC4r+kOolENvowSIJ3vdKB626BgHs1z4L6DjjpN7RWPd7Z9u7THKWQMqaoDi+GPzfAkjK21pvtvvUbnUc2Xs9ON7d17O8H4r5YwcF6I5p6GpjuFGcVUGo/3jebD2ELHX3fSy/Deim6zuYfXlOFyb9vbcYmeRU9TWSuaHFkTMBhPJzjpkeK842zupORYot37Plg3v+XCs2iPMvnVx3tG4h2iLT2TaOlvLpIRHJT1cQBkp5hhzR1jkR2hblXe2dGEREBFKICIiAiIgIiIIPFVcp5qCrAgqhViqlVVXLGVkKxuWolWMrGVkcsZW4aYzxVCrniqO4raqFYzxWQqhWoVQqFJ4KFoQeC4i+HpYLoM/2m8QU2OsMj195XcAZcB1lcHK7p5LQ3OfKLrVVRHWGuDR/wApXDN3mtfzYv4bXZyCCh25mFKwQU8FA6WRjCQ0nOhIWw2YaRs3ROPpStMp73OLvmtRQzdFUbYV2cdBQCEHtLT8wuktsHk1ro4P0cDG+xoSmvUszR6uCAKcK2F2bF83vcHRVV2iA+quHSj8MrAfiF9JAXE7UU+5fKoY0q7e2Udr4n6/ulcc0dVJhqk6vWfzcq1ZWrE1ZchuriAO1fCl9ZlasjeSwCQH0Gl3bwCuN53F2B1N/iszCdUM3SBumpd1BSMkhzjk8gOAVGgNGAMBZAspNtsgOisFQFWCzMMsgK9tEctlb2By8IXpo3htS0Hg7zSpEd9Eve1eF2u+Otx+K9w83IPLite07wz16rlDVnR2evFNtBFUPOILxGI3nk2rjGMfrN+C7MBfNo6J9bHS2tueluEzJtDrDDEcmXsJPmtPevpg11X38FrTjibPkZIiLzEKgKcK2EXXbmjCkBSiBhFOFKg5LbusItlPao3YfXy7r8com+c/26DxXMvOGBowM+aMch/8L0Xur+kNrK2UHMVG0Ukff6Tz7SB4LWVlR0MM0vNjdxveePyXy+Vb1MsVj2ezDHTTqbfZiHpa+tu7m+ZSt6CnH33dXcF9Aoqfyakji9YDLj1k8Vz9gtvkdDbKEjzmM8qn7Xu4LqOC+jSsUrFYeWZ3OzC0O1llfebO5kAHlcDulgzzcOLfEZHsW+ymAQVsidTuHxeneJWb2CCCQ5p4tI4g9q90YK3+2Wz7qed98oIyW4zWQtHpD9IO0c+sarRQFsjGvY4Oa4ZBHMLz5I0+/wAfkxmp38x5eiFga0NaAGjgAMBeyILBGF6HSxU0ZknlZEwDJc92AvPaUvMRASae+WSpj0lNWICR6zHg5HdoCvoY4BcPs7RyXm8QXR0b2W6k3jTF4wZ5CMb4H2QM468rugML14qzFNS+NntFrzMIUoi6OIiIgIiICIiAiIggqpViqlBUqqsVB4rSqOVCrlUctQrEVQrIVjK3DTGVjKyFUK0rGVQq5VCtwqqqr4VSFRSR4jjdIeDGl3sGVzlp2UqrpabLcIbg2mfFSHdDoOkyXuc4k6jk5dFUQioppYS4tEjHMLhxGRjPvXG9BNS3Ovo47tc20lvp49zFSW4dulxGmmAANMLz58eS8xNJ1pi/3l76yx1lk2ZvrayeGaW5VMLGuiBAILgDoeHE6arpy0AkDgNFzFuoLtdLPap6y8TTRudFVSQTsDtQcgNdx9uV1K1hrasTNvJEIA0VgECsAukqALR7S22qqvIayigFRNSvfvxb4aZI3tw4AnTPArfgKwCkpL41VRQUoeH1Mkb48B8FQ0xSt1xw594V3U76d+7LEY3feGPevom2lvp67ZO4dPTxzGKLpGl7cluCCcHiNAeC5u7bLtp6izT2y4TwxS1QjEVR+WibvsONDrjgF4cnErP09nSOVesxFu7RBXC39Rszd4M9JaKeqb9ugqNx37D1oaxzKO5RUc9NX0pfE6RxqKc+aAQB6Ocg9a8tuJkjx3eiOVT37LBWCqx9G84Zc6LufLuH3rOyBrvRrKE//wBcf8Vxnj5I/C3HIxT+JUK4Kv5Oxo8+4W1g7axnyKwUtTb55qiM3KnDoJejIY18pdoDlu6DkarPoZJ9l9fH92cKwO7qDgheynt75z+a267Vh6xTiBn7Tz8lt6XZa9zEHorfbW/aeTUyj4NC6V4eSfPZztyaR47vIIaitpHS08Tn5bhx0Ab1kk6LzQMi8o8nhaLlW8G0dK7eaO2WQea1vXg5XXUuxlA12/cZ6q5yEYIqpPyfhGMN+K31NR01HCIaWnigiHqRMDR7AvRTh46zue7hfk3tGo7NXYLG+2iarrJWz3KqwZ5WjDWgejGwcmDkt0pwpXr8POgKVOEQRhSpwiBheW5VrLbbamtkxuQROkOeeBnC9S5Pb+p3bJDQNPnV1QyIj7g853wHtWbTqNkRvs4yiD4qBskxzK8GaUnm53nH4rC6CWsqqekjIa5rTPI4jIHeOep4di9U53g1nJ7gPDirWakq6maru8GHRwTsifEeMrOYHaDghfJxRa9ptXz/ALvbkmtYis+GyqmV1FJG6mu1ayqa0F8kjw8PPHzmnQjs5LPJt7cTReTMoWNuY0kkd9S0cnjmc/ZXidXw3DpJ4n5y47zSMOYeojkV4JzpxXnpzs+OZrbv/P2eynCxZIiYeaquN1mkMs13rnSdbJjGB3NbgBdhsLtHV3F89tr5TNNC0SRzEec9mcEO7Qca9q4ac8V1X9HFulfWVV2c0iAx9BCT6+uXEdmgHtXq4WXLe89U7hr4hx8GPDHTGrPobgCDnhzXyuejlo9pLhabVRy1TWPbJFHHo2IOGS1zjoACvqxGhXNbKMbLVX2saAGz3J7W4HEMAbn2gr6k1iY1L4+PJbHPVVrKPY25VQDrlchTMP8AcUQ18ZHfILdUexlho3tk8gbPM3XpKlxldnr85b/CJFYjwlr2vO7SgNAxgYwpRFWRERAREQEREBERAREQQVBUngo5IKqpViqlaVQqhWQqhWoViKo5ZCqFaahiKoeCyOWMrcKxlV5K5CodFqFUKKxCrhURjkOa4CtnLrZtNWt9KepkiYevGIwu3qKgwQzy72NxzQD1cM/ErhKFhqbDZoHca64Me4dY3y8/BN6lzye0O/poBTUsMDeEUbYx4AD5LOAh1JPXqpAUbSBqrAIArAKIAK4CgBXAUmUljnp2VVNNTy6xysdG7uIwuUoaZ912eks80vQ3G3ubGXEZLHsOY5MdRAHvXZALXXGwUlynZVF89NWMbutqaaTcfu9R5OHYQsSxeu3kZNtSeNLZXHmenkbnwwvA11ybtjGboyljlfb3CIUr3ObgSAnJdz1WyGz9xafM2ouYHLLIj/6V46/Zu5RuhuNNdaq4V1KSWRVW41r2HR7QQBgkfBY3O2Ji0xqW26CCb62CKT8cYPxCltntbz51soj307P4LUR7U2yM7la+agmGjoqqFzC09+MH2r1t2s2fAybxSeDyT8Fu0xPhyrEw20VptjDlluo2nrFOwfJa21RspttL7BGxrGSQ004DQBrhzT8AqDa+jn821Utbc5eAFPA4Mz2vdgBeuxW6tjqqu63QxiurA1piiOWwxtzusB5nUklcfd2husZ4696thMdqkLTSMKVOEUDClEQEU4RQRhSiIC+d7Y1PlG1NPTg5bR0peR1PkOPg1fRF8mrajyzaC71fEPqTEw/djAaPeCvPyrdOKXXDG7w8tTMI9+Q8IoyfErstlKHoNn7VA4edUPdVSd3L5Lg6wOnZ0LNXVE7Yh264/ivrVFAIq0xt9ClgZC3HtPwC5cKuqzLfIndtPBfdkqS6yGrp3mjuAGlRGPT7Ht9Ye9fPa/yq31bqGvpy2sGAxkQ3hPnQFnXnq5L7KuXuMLYdvrLUOw4T088ADgMNcMOBHadV1zcbHm+qO6YOTkwz8rUWPYTpiyrvoDidW0TXeY38Z9Y9nDvXeRwxwxtjjY1jGjDWtGAB1AKwACldqUrSOmsdnK97Xt1Wncsc8zaenkmfo2Npee4DK0exUJj2SoZHjEk4dUOz1vcXfNW2yqXU2ydxMZxJLF0DO1zyGD4rb0VO2koYKZnowxtjHcBhaZZ0REBERAREQEREBERAREQEREEKFKjmgqVBViqlaVQqhWQqhVhYYyqFZCqELcLDEQsZWYhY3BahWM8FQhZMKpC0qmFXGuFfCpIdyN7/ALLSfcrtXP7SVPQbM1Uw4ubK8ewgfELV2yn3bvs5SY0p6aSdw7QwNHvcsu2biLLBSji9sTPFz2/+0r12lgk2xqiPRpaCOMdhc8n4NT2lzt3tEOlAVwNUDVYBRoAVwEAVgFJJAFcDRAFcBZmWQBWAUgKwCyiAFbCAKwCzI53bUbthjm5QVlPIewB4B+KyNpiat7hThxP1bmtHm+PLVbC+W36VsdbQg4dNC5rCeTuLT7QForPcH3Oippy2Tea3o5425zHM3RwIGuervSPEuV/O3s2Zb0FffqE+jDXmRo6hIwO+OV0YHsXM7MPNTeb/AFYO9G6eKAOHBzo4wHe848F0+FmHQUoiAiYUqBhERARMKUEYUoiDBWVDaWkmqHejFG557gMr49QEtt0Uj/Se0yu73ZcfivpG2tQabY+5OBw58XRDveQ35r51KBHSlg4ABg+C8POt2ir08aO8yzWGmNZtVaKcjIYTO4d2q+pW3z45p/0sznDuGg+C+e7FMztFcasjzaWl3R2E/wAgvo1BH0VBAw8QwZ716OPGscOOWd3l6Vze1A6K47PVQ03Li2Mnsexzf4LpFze23mWWCoHGCuppP/MA+a7MOkRQFJ4IOa2n/O7nYbYNRNWid4+5E0u+OF0g4arm4vz7+kCok4sttE2Idkkp3j+60LpUBERAREQEREBERAREQEREBERBCgqUPBBUqFZVKqqlUKyFUIVVjIVCFlIVCFuJViIVCFlIVMLUKxEKMLIQq40WokYyF5q/IopdfSG6PE4XswvJXjMMbftSsHvVVyG1h6W82+n5Gthbjsa1zvmtns03pLvf5/8AiIoR+rHn5rVXk9LtjbG8vLZ3fsxtC3WyADqe6y/pLlN7g0Kb7fq5/jdAArAKQFYBJlsAVgEAVwFnaACsAgCsAVlEgKQFICkBZmUAFcBB1KQFERhcbW2Okrdv5YXmeBs9A2Z3k0zoi9wk3SXbvHQhdoudqPN/pEoD9u3TD2SNKzIjYVrWbJ00QaA6KWaN2BxIkcF0i5zYwYtdaz7Fxqh/5hPzXSICIiAiKUEYUoiAiIgIiIOP/pDlxZqOnz9fWRg9zcu+QXDznJiHW/J8F1X9IMm9cLNB1dNKfAAD4rkZnYmbr6LCV83lzvJEPZx4+SZdNsPDmzXeoxrUVLYQewYHzX0VowMDguL2Kg3Nk7b11FU6U+0n5BdqvoUjVYh5JnczIud26H+ptwdzY1jx4PaV0S0G2wzsbdh/wzitI3rDvNB69VLiA0knA5rFSnepIXdbGn3LTbZXE2zZauma/ckezoYz1Of5ufDJPgg8+yL2y2+tvEpDRcKuScOccYjB3GeGG+9ZKnbixQy9BDVOrJycCOjjMpJ8NPeuRtLRtBTMbUb/ANE0W7T01H6LX7oGXyY9I9nAZXlrrpRUN2rajEYbStFHSwR4bk8ZD1AZIBPYvHk5WrzjpXcwezo5duqoXmhomWd8TKqYRjp5gJcEgZ3BnHHmV24OQvlttoonXmzEVVPV3KorBPM6B4c2KNjXHdGOA18SvqQ4LtgyTkp1SJREXYEREBERAREQEREBERBCIiCOtQeCkqCqqpVSrqqooVUhZCFQhWFYyFUhZCFUhbWGIhRjsWQhVIVVTC8lY3LqYf79vzXtI1XmrB/Zz1TN+auxxFcM7aWonnNWn2Bq3uxo/wBE1f8A+RqP+Zae6M6Paq0SHh5bWReJjDh8Fudj9Ke6w84rlN+9uu+am+zn+N0ICsApAVgFHRACsApAU4UlkAVwEAUgZWZlEjirAIO5SogFICBSoC5yp87+kO3gerbpifF7Auk4Lm2uEv8ASHM7lTWxoPYXyE/BqkhsZrba5/2rlUn/AMw/wXSLndhxnZWnm5zyzTftSOK6JAUoiAiIgIiICIiAiIg+b7cSb+1dMzP1VET+0/8AkuUqn48od9mPC6DayQv2zrB+jp4WD3n5rmK45p6vt835L5mf5s+v5Pbi7Ytu9sm0tnt9mtNK6eV8lLFuyMjge8h5HDQa8+C3LdubDv4lqZqcHg6emkjb7SMLQVkNTVWuA07wytpHtdTPAxgtb6J7CNCtnb7gy7WyOqaCGyDD43a7jho5p7isZfiUUiJ6dxvTxxG3VU1XT1kLZqaaOaJ3ovjcHA+IWn20ONjLv/3V4XH3WKfZ6Rl3srm0pDw2phGkUgJxvObw48SOvPJbW9X+K87B3bzDBVxMENRTvOXRvLgPEHkea+jizVy13DMS7GjG7QwDqjb8AuD/AKQ6yKpuFvtkszI6eIGrqS52Bj0WjvOui+gM3Y4BkgNa3UnlgLhbfs3TbWNqL/VSVEM1RUOdSSROALIW+azQgjXBPitZKzasxE6JaK0S3iSgmit0DIhJNJK2rqcgEOOm63GSe06KtLLFs8CbnbKhk07sPqPNm6YnXThx6sLrxsfXE4dtLW7n3YYw79rC2Vs2UtlsqhVtZJU1f+01TzI8dxOg8AvJXjWncX1r8t7SIazZGxuhqZr1VUcdJNUN3IadrA0xRcfOx67uJ8AuvTCL2VrFY1DQiItAiIgIiICIiAiIgIiIIKKVCAoUoeCCpUKyqqqpVSrqMKjHhRhXIVSOxa2qhCrhZCowrtWPC8te3FKXj1HNf7CvbhUmiEsL4z6zSFdrtw21eKapZWcBR3SmqHHqZIOjcfeFsrAfJtqLzRnTp2RVbB16bjveAq3u3C60ZpXndFfSvo3OPqyjVh/aAWmo7sTSWXaWQFr6cmluLObATuSZ/C8A+KR4mHK3a0S+iAKQFLcEZGo6xzUgZUbAFICkBWAWZlEBWwpCkKIBSEUqApRFAPBcT5Z0P9cr1nSP83jP+XHjT9Zy6q6V8drtlVXTY6OCJ0h7cDh7cLjHUMrNm7HYpc+VXSpE9UOe7npZM+4KSOt2eo/INnbdSEYMVOxrh24GfetmobwUqgiIgIiICItbdr5Q2SnEtZLu7x3Y42jefI7qa0akoNksFTW01HGZKqeKCMetK8NHvXIzXDaC8ZLXCzUjuAAElS4dvqs95Xnj2ftrJemmhdWT85qx5ld79B4BeW/Lx17R3aisy3Uu3Nha4sgqpKt49WlhfL7wMe9YHbaB31Fhu8g63QtYP3nKowxu6wBrepowFRxBBXmnnz7Q16birjWvuG0NyqpKeSnc57GmKQgubhgGDjT/AOVp5zvR4478zRgc/OWzqXZvNzd/xRHsAWviG/UUbftVcf8AzBc5nqy7n8nqiNYtN1PeY7G2EUvlZpXyvzTV0TmOiGB6Mh5dhyvRZNoKCS9TiCXo6atb0rmSkN6OYaHXODvDq5hdDVME1M1hONXEHqOVztTZ7fWEioo4xJwLmDdcD3hc62xTGrQ8s459nRXCmbWW+op3DLZonM9o0964l7amutlPWtc98wjY2djTrMxrgS3tILchZTZ7jbjv2i5Tho16B78ew8PaFFrdURskhgq6ZksOXyU1cwxPYCck5BIIyeIVis0jqx23qf3/ALOFqzXu7y+3mO67O0sNpm3pbw8U8Lhxa0/WOI5brc57V0tHTRUdHFTQN3YoWBjG9QAwFwmwFtNVXVd8ljYyMPdFTMY4lm8cdI9uevAHtX0JfYrO43LYiItAiIgIiICIiAiIgIiICIiAiIgKCpRBCIiCCoVlCqqlQr4UIKYUYV1GFRQhV3VkUYVVTHYmFfCjCu0aeuo+lMtNnd6b8pC77MgXITGO23iWapY0Wu8u6KrY7RtPV43TnqbIOf2l9CqKcTxFmSDnLXDketaK5W9twgqGS07ZjIzo6ykPCZn2h94cQVN6naWjcPLs9cH2uqZs9cHkloPkE7/76MeoT9tvDHMLrMBfMXyR0FI22X576mzvcG0d0OjoSPRZKRqx45P4Hmugpb3cLExrLs19fb8fk7jA3ee1vLpWjj+IJP3hmJ9pdeArLz0VfSXKmbUUVRFUQu4PjdvD+S9KjRgKUUqBhSFClQERaC+X80k7bZbY21V3mb5kOfNiH25D6rR70Hlvb/py+U1hj1poC2quBHDdBzHH3uOvcFNlP0ztJWXvjS04NFRnk7BzI8d7tPBa19PLRxf1bts7prvXflrhXY1ia70nnqJGjQuyt9FBbaCGjpY+jghYGMb1AKD0oiKgiIgIiINde7pFZrVNWytL9zAZG3jI8nDWjtJXL0FBN5Qbnc3Ca6SjV3qwN/RxjkBzPMr3bWnfulghd9U6re8jkXNjJb71cntXzubkmNUhuke6CVUlCVUlfOdEEqpQlVzqO9RXCPO9cK93XVyfFeOj1uVtb11bF6SCysrWP0e2pk3h3nI9y89A0vv1uiaMkVO+QPstBJK9cfXLv/4n0J5yxo7D8V4KkbsrXj1hg94/l8F6ydAvNV/VtP3wvJHlyYQV5LlbKe5wCOYYezWOUDLmHs6x1jgV6sqQVqLTWdwzp0OxNzbUWk258EVPV0DhFLFEMNIOrXtHU4a9+V1C+ebOuMe3cYZwmt7+kHXuvbun3lfQ19zDfrxxafdwmNToREXVBERAREQEREBERAREQEREBERAREQFClEEIiIIRSowgjCjCsioqowrYUYQRhMKUVVGFgnphNuuBLJW+i8cR/JehMIjQVlAyd8geI4J5RuvD270M46nBcy6y3TZ5xfaJXU0Gc+RVBMlMfwP4s7jovojmNe0te0OaeRCweSGP+zyOYD6jvOapvRMbfNHVtsZVCavo6ywV7v8VRvwx57x5rvet/SXO+saHUdztd4i5CYdBLjvbofYt/PbYJg4T0W6Hek6nOju9vP2FaGfYu1TPLqWVsEn3cwn2DT91XbOteGwbtTWQf2/Zu5RD7dPuzt/dOfcrN25sIOJqiend9melkYf+VagbLX+kOaK6ucOQkw4e0bpWVsG2cOhipJx21D2Z9pKnZe7aHbnZvGl1iPYGvJ+Co7ba3v0oaS41zuXQ0rg39p2AvLH/W4nH0Tbmn7T652Pc1ZTRbWTkdLXWigaecUL5njxeQFDuxz1W0d1jc5/QWGgAy+VzxJPjs9VvecrXUErB0lDshAZHPd+c3Woy9pd1lx1kd1AaBbePZCmqZGy3arrLtI05Aqn7sTT2RtwF0kEEcEbWRsa1rRhrWgAAdQA4INfZLJBZqVzI3Plnld0k9RKcvmf1uPy5LaoiKIiZHWgIvPV11LQwPmqaiOKNjd5znuAwFys98u19OLUw26gP+MnZmWQdcbDwHa5YvetI3aSI26a4XWhtUPTV1XDTx8jI8DPd1+C0D9tBU/9k2msrR+meOgi/adqfALx01ioaabyh8bqqrPGpqndJIT3nQeC95146rw5Od7UhuK/dyO09yvlVW23yhlHBJG99RBHA5ziC0D0nHAOc40XQW25QXWibUwHHqvjPGN3NpXP313SbSxt/Q0nvc7+AXjDJoKnyuim6CpxhxIyyQdTxz7+K82XL6kxF/LrXH8u4dsSqErR0208GkdyiNFLw3z50Tu53LxW4bIyWMSRva9h4Oacg+IXC1Zr5ElVJUkqhKyrWXGyUlwmE7jJFPjBlidgkdR5FRb7LR2ySSaIPfPIMOlldvOI6h1DuWyJVCVr1La1s0gleSqflzGfrH5f9diyzTtibk6k8G9a8O8SXPdxOpPJSIaXyokmjhidLK9rGMGXOdwAXgku9OJOhpg6rn/Rwa473cArQ2+aslZPc3NcGHejpWHLGnrcfWPuXSKe9u0M+fD27EumqttpauVhYx9vJiYeLWGQAE9pwT4r6cuE2WG9trcHfYoIW+17j8l3a+zgneOrz2jUyIiLqgiIgIiICIiAiIgIiICIiAiIgIiICIiAoUoghERATCIghFKIIwowrIgqpUogjCYUogYVXMa8Yc0OHaMqyIMPkkGciMN/Dp8FIp2DgZP2ysqIKCJo+0e9xVgxo4AKy8tdcaS20rqmsqYoIW8Xvdgd3aexB6kXMN29sReA+WoiiJwJpaZ7Yz+sQujhmjniZLFI18bxlrmnII6wVImJ8DIiLDU1EVLTSzzyNZFEwve53AAakqjz3S60loopKusmEcTPEuPIAcyepcbVXO83wkmSS1ULuEUR/OHj7zvU7hqvOJpb/XNvFa0tibnyGndwiZ9sj7Z9wXu3hu72RjjnOi+Ry+dMT0Yv6uVr+0NYdnrSWnfo2yOPF8jnOef1icqzZ6nZ98b/ACiSotZeGSRzO3nwAnAc13EtzjIKwxXxtRdI6aGLMTju9ITgnTiB1L3XKJk9rq45PRdC8H2FeKuXJFoi87iWa3mJb46EhUK81plfPZaCaTV76eNzu/dC9JW5jU6e1xVa/pdo7k/7BjiHg3PzQK93hNHtDK531Vc0PY777Rhze/GCqDgpl+rf8v8A49GL6V8BzSCAQeIK87bdDG/pKZ0tK8+tTvLc+HBegLI1Zre1fEtzWJ8wo2e8RehcY5h1VEAJ9rcLKLleB6VLQydrZXN+IKNVwt+rPvEMTjhX6Tuh/wDpkH/iv5LFPcbwIi5tHRRnQZdO52PABepqx1X9mPePirGSN/TH+v8Aynpx92qxdp3EyVlPETxMcRcfa4qwtMUxzVz1FUeqWTDf2RgL1NWZi36kx47fyTohkgijgYI4Y2RsHqsGAvUzksDOKztONcjTrWJ7yvhpX11datq6mvoXFz4YIXPp/Vnj13mnt0yD196+sW+ugudvgraZ+/DOwPYew9favktJJ5bXVdwb9VK5sUJ+0xmRveJJXbf0dud/VqSP+7irJ2Rfh3s/ElfU4uSZ3jn2081493WoiL2OYiIgIiICIiAiIgIiICIiAiIgIiICIiAiIgIiIIRSiCETCYQETCYQETCYQETCYQEUogYREQUke2NjnvcGtaCSTyC+dxPk2hrPpqrbvQ5IoYHatjj4b+PtO456l1m18j4tkbq+PIcKV4BHLIwfctFRsbHRwxsA3GxtDcdWAvmfFM18eOIp7s2+yMF4LSN4EYIOoKx7P1BsV9jtzSRbq8u6JhOkEw1IHU1w5dYXrAwSQMkrnrxXOETZ44nl9JUxTMc3Ukh4GB2nJXzeDntXLGvEsRHTL6kCuU25l6WlobWCfz6oAkA5xM853wA8V4vpvaaseXxi3ULDqInsdK8D7xBAz3LBUR3avu9LVV5pHNp4ZGNMAc3JdjUgk44L62bn4a1mIt3dJncdnr6FjoDvD0mnhyC54wz0jJacH8m9pGOXeF0zgej3R1YWDyOMnLgXO5kr85iz9O+pi2Pfhy9Ox1HMZmRtMgBDd7g3PNe2tqakbOV8tQGtcYnNj3RgnIwNO8rZVNJCcdG3B59S8Vbb5LhTx0jpjHAHh73N9JwHADq11z2Beyl62mLT2c+nplsZbtQWamp6OWXeqGRMYKeFpfIcNA9EcPFeZ12u1R/ZrSyFvJ1ZPg/stz8VekoKWgYWU0LY86udxc49ZcdSvStWz138sb/n+/8Al1nNPs09wp7zcqR1PUMthaTvNLekDmOHAg8itWW3Cgi/0hSucxvGeDz295A1C6xOan8RMxq0RornvWducikZLG2SNwex2ocDoVlCwVVp6O/xx0tQ+lZVse5oa0OYJG6nLTyI171lfR3im9Kmgq2/agk3Hfsu/iunpRMRNZ8vdjzRaNyytV2rwGv6HSoo6yA/fgJHtGVLbxbudWxp+8CPiFPSv9nTrr92xCx1X9mPePivMLxbR/joP2lhqrzbzAWsqOkORpGxzufYFa4r78HVX7srFnYtU24yP/s9vrJe0sEY9rlkAu0/Ono29n5V/wAgus45jzOmOuPZs5qmCkhM1RKyKMes44H81rZZai8t6NrZKe3n0i7zZJx1Y9VvvKtHbaaF/lNQ988zdemqHZ3e7k3wQVstY4x22LpjnDp36RN8fW7gkf8Ap/X9/v8AJmZ35XqJvJ2R01MwGok8yCNvLt7AF239HcXRbF0RzkyOleT15kcuWpaCO3wz1L3maqMbjJM8akAZwByHYu02Kh6HYyzsIwfJWOPjr817eFER1acsm+22/REXvchERAREQEREBERAREQEREBERAREQEREBERAREQEREBERAREQEREBERAREQFBIHFSua2or6xtRb7VQTmnlrC90k7Rl0cbACd3PM5AClrRWNyN1caVtfbqmjd6M8TozkdYIXFWCQ1FlpnSZ6aJvQyg8nsO6c+xZhYOj86G7XeOb9J5Y5x8QdCvLbLfdLfeKoVD21VLVkyunaAwskGh3m9buznqvlcy1ORj1WdTCS2xbpxXgqaiCnc0Sgku87zW54c1s3sAGSQAOJK1VxbBOGuY/L26YwcEd6+XTF0z3Yv4Uqa8Q0zZach7nndb1duQqUU08tS10kbmnUnL+XcvK1jo3AgZwc4KyeUSsyI2hpOmeJWcmLfaIZrbTcufhY3OyOxa2NtZjz3SNJOcuOFNxdMyGDde4NdnJacZK5V4/za21N+23sLxnC19xrzAehgIEnrO+z/ADWOlrZIXjpfyjO3iO5eMsMspL3AFxyXHkvTjxTX6u7lad+G0s4qJaZ75Xlw38N3j7VsQN0FxHtXlpaymYwQxB+4wYyWr1SyE0zpKdolePRb2rhkm3VLdaxraiKKd08tMx1RGI5DxaBwXN3Oqr5asQVjJqChkO4xzCMynqc8Hzc9S7YsU3nRWnVOoe8zR120dMyF7XMoWvfK7IwHuG6GjrPElbsg40GVyn0Rb90NNHD5ug019qkWag9WFzfwyOHzXq3j1ERM9vy/7e+mG1Y06fDgNA4dyxvbn0m57wud+h6Pqm/8Q/8AipFloD6ULnfilefmpHR95/p/210WbiQ08QLnmFgHEu3QtRV3y3g7grIQwHk7Jce4Lyz2m3tnwKOEgAcRnXxWeGCGL6uGNn4WALcRT8/3/U6ZYPpaOU/m1NV1B62xFo9rsKwN1qPRjp6RnW93SP8AYNF7QsreCdVY8QdH5vHFZoHvD6yWWseOHSnzB3NGi2kYDWhoADRwAGAFRvNZG6DJOAszabeWoiI8FSGOo52yHDDE/e7BunK63ZB8kmyFndL6fkcef2RhcNURTXmrbYqMkTVIBqHj/DwesT1F3ADtX06mhjp6dkMTdyNjQxjRyaBgBfS4VJiszPu8+WYmdMyIi9rkIiICIiAiIgIiICIiAiIgIiICgOBzg8F5blLJDQyvidh4bpjj4aH4LlhUVEbW7u+0TNDnA72AN7G4csGeGcu87zjyQdnvN603hniuLM28+NsUAjzMwOy8EPBLh4NOOfYs1vaW1sDojvZczecMaajhhreOXjno1p5oOvRaW6VddTVAbDI1jHAAZbnU5APcHYLvu5XjFxuYcN+UMDnHdywHzQc5OnAtyB97CDpkXMNuV0YAJXgShoc5gZ2YLeHHewfw5UVl6rhNK6HRrWOcxpLeIe1uMcTkEnIQdQmVyzrxX9M1m+0R9KWueC04b0gaD1eid7u9iwSXOvnZCyYuYJnxNOg4lzg4AY5ANPPig6/IUri6CvuUNGwsDySxryDjiYd7q18/DfHrXspb7UudI5x6UAlrWsLXZcIw7GBq05OMHVB1CLln3W4B5a2TLekaM5aMguwTnGBga7vH2KGXW6P3TJvtyY84AGMvcHaFpxhoa7jzQdUiw0kj5qOGSRu69zAXDtwsyAiIgIiIC5TakeS3yxV7tIukkpXuPAdI3zfe3HiurXkuVuprrQy0dXEJIJRhzeHcQeRHWs3r1Vmv3HO3WqkobfJPGzec0gajIbrxPctfYbrNcXzxzYcWAODgMcdMFep9u2hsw3Igy80QGGh7xHUNHUSfNf7itnHQeTMIjpWxB2rgxgGvgvj5OPfH5gmN23EscsTZYyx2cHqXiNsGfrBj8Oq2JBHEEeCYXCa78ws0iWkqqVkMga0kgtzqqOoXmFsrRvNIyccls6ymdPuFhGW6HPUvSxgjjawcGjCxrux6e5lpqZjpXCFzyW6lp4kfyXtq6eDyNwmH5JgzpxHd2r1iNgcXBrQ48wNVEsLJonRvGWu4haiul6NRpyToxk7ud3lniqmNdNFa6eKQPw55HAOOgWnnpjDM6N3I6do5FSduNqTXyy0lsgqIBKJJRyc0EDVbCKljpoiyJpDeJ5kq1shMdEN4YLnFwz1L14CTSLRqXSte23HU1RXXO5NdH0jWtfknUNY3PA/9arY7SOgisNUJmh3St6ONnN0h9EDtB18Flve01BZXNil3pZ3DIY0gAficdAuY+knXKsFZWOa4syIIoCHsiB56HJd2rvXFNdXmO0NY8W5bCJrmxMa85cGgOPWcarKvMKuHm5zfxRuHyVxV0x/v2eJwvPqX0o09A4Ky84q6b9PH+0rCrp86StPdkpESPNMc1En4sI1eU1ceXO8/Uk+gRz7VhfeaOI4dNGD1GRufYMldopafEMTMNq3isreBWqgrK2tOKG3VdQTwMcBA/adge5bil2T2luGDUGmt0Z5yO6aQeAw0LtXi5be2nOctYY5KqGCJ0skjGxt4vc7DR4qKCC6bQuAtUJhpc63CoYQwf5bDq89p0XTWzYi0UkzZ6npbpVt4SVR3mtPY30QupEemCAB9kL14uHWs7t3lytlmfDV2KxUdjo3QUjXOe92/PUSHMkzutx5/AcluOCYwi9rkIiICIiAiIgIiICIiAiIgIiICIiCHMa8EOAIPEFYhR0w4U8Q5aMCIgkUtOOEEY/VCt0MXSCTo2740DsahEQWIBTdHUiIGAsclPFKWl7Ad05HYiIMm63qCxTU0U7Q2RgcB24REGTcbjGAsMNFBTyOfGzDjzJJx3Z4IiDPujqTA6kRBKIiAiIgIiICIiAQDxUY7ERAwOpN0dSIpqBjdBG/0o2nwWI0EB9THcSiLE4qW8wbR9HwdTv2lIoIB6p8XFEU9DH/lhdp8hg/R+8qHW+mdjeha7HXqiJ6OP/LH9EW8igx9U1VFG1hzG7dPcCiLUY6R4gYpqISt3Zqenmb1Fq1FTsnY6k5mskWetjR8kRbHhfsLs/6kNVB+CR4+BWM7DWj1a6ub/wDveiKdMfY3J/UW1/8A3Ku//wBnKW7DWX16msk7DM8/NETpj7G2eDYTZmM5FqMx65AXfErcUljt1H/ZbTTRY4HdaPgiKjYiKTGAWMHUxqt0DT6WX/iPyREGQADgFKIgIiICIiAiIgIiICIiAiIgIiICIiAiIg//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28" name="AutoShape 4" descr="data:image/jpeg;base64,/9j/4AAQSkZJRgABAQEASABIAAD/2wBDAAgGBgcGBQgHBwcJCQgKDBQNDAsLDBkSEw8UHRofHh0aHBwgJC4nICIsIxwcKDcpLDAxNDQ0Hyc5PTgyPC4zNDL/2wBDAQkJCQwLDBgNDRgyIRwhMjIyMjIyMjIyMjIyMjIyMjIyMjIyMjIyMjIyMjIyMjIyMjIyMjIyMjIyMjIyMjIyMjL/wAARCAG4AfQDASIAAhEBAxEB/8QAGwABAAIDAQEAAAAAAAAAAAAAAAECAwUGBAf/xABTEAABAwMBBAUIBQgGBwcFAQABAAIDBAURIQYSMUETUWFxgRQiMkKRobHBFTNSYnIjJFOCkqLR4QcWNENEcyUmVGNksvA1dJSjwtLxRVV1g4ST/8QAGgEBAQEBAQEBAAAAAAAAAAAAAAECAwQFBv/EADQRAQACAgEDAgQEAwgDAAAAAAABAgMRBBIhMRNBBSIyUUJhgfAUcZEVIzNSocHR4UNisf/aAAwDAQACEQMRAD8A+/oiICIiAiIgIiICIiAiIgIiICKMognKjKIgIiICIiAiZUZQSihEEooRBKjKIgZTKIgnKjKIgZTKIgnKjKIgZTKIglFCIJRQmqCUUIglFGUyglERAypUIglFCnKAiIgIiICIiAiIgIiICIiAiIgIiICIiAiIgIoRAREQEREBEyoQSmR1KE0QEUZTKolFGijKCyZVcplBOUJVcplBbKjKhEFsqMqEQTlMlRnRMoJypyqogtlMqqIi2Uyq5RBZFXKnKCUyo1TVDacpkqEyhtZFXKZQWRRlMoJRRlTlQSihEVKlQiCUUKUBERAREQEREBERAREQEREBEUIGUREBFV72saSSBgZOSuMrts6iskdDYYYnxtO66tnz0efuNGru/gpMxEblqtZtOqw7TI6wmQvnJlvcp3pdoawO6oY2MaO4YKzwXLaOiIdHcIbgwcYquIMce57fmFz9em/LrPGyxG9O/RaKy7T012mNJLG+juDG5dSzcSOtp4OHaFu85XWJ24amPKyjKrlMqicplR7VGVRbKjIVc96ZKC2VGVXKaILZTKpnvU5QWyoyq5TPYmhbKZVc96Z71RbKZVcpnvRFsplUz3plBfKZVMplBfeTeVMplNC+Uyq7yjKC+UyqKcoi+8UyVTKnxU0LZKZVUQWyp0VM96nKCynKrlMoLKcquVKCcqVVMqKsihSglFGVKipRQpQEREBERAREQEREBEUICKMjrTI60EqCcBMjkV5blWx2621NbKfMgidIe3A4IOO2vujrhXmx07y2njaH1z2nBdnVsXjxPYvBGGsY1rWhrWjAAGAAtfbxL5OZpyTUVDjPMTzc7X3aBe9pXjyW6pfa4+CMdI35l6GlZWledpWZpXCXSYVrKGOujaC50U0Z3oZ2aPidyIPy5rodmr3LcoJaSuDWXGkIbO1ugeD6Mjew+4rStK81TP8ARd0obw3RsbxBU/eheca9zsFdsGSa26Z8PDycUTHVHl9AyoJVTooyvoaeBbKjKqmVdC2VGVXKgnCIvlYamrp6OIzVVRFBEPXleGj2laO+bQvo5hb7dGye5PbvEO9CBv23/IcStAy1xyz+VXGR1fV85ajUN7Gt4NC82bk0xdp7y3THNnS/1x2dL9z6Ypc547xx7cYW3gqIamESwTMljdwfG4OafELkNxhbuljS3qLRheIUUtunNZZXNpqji+H+5nHU5vAHtC4Y+fWZ1aNN2wzEdnf5TK1lmvEN5oenjY6OVjjHNC/0onji0/I8wthlfQiYmNw4r5TKplMqi+VGVXKjKIyZUKmUymhfKZVMpnrRGTKZVMplBbeU5VMoCgvlFXKIi6ZVEQXymVUFAVBfKnKplTlNCwKnKplWyoLAqcqoRRVwpBVMqQUFlKqCpUFkUKUVKKFKipRAiAiIgIiICIoQFr7xeKOy0L6qsk3WDzWtAy57uTWjmVsDwXx/aC7Ovl/mqN7NLTuMNM3lgHDn95PuwpM6duPgtnyRSGxrdtb3XvPkoit0HIboklPeToPALwi6Xtxyb7X57C0D2YWO30D6wlxO5E04LscT1BbaagpKeimeIt5zWHDnOJOeA+K5zNp7vs/wvGx/LrcsFPtDtFTkFt0ZUAerUwNOfFuCrXnae4Xi0G2VFubE6aSMPmgk3mFgcCcg6jgta0rM0rPXaDJ8Pwz3iNPQ09XBZWledpWZpXCXaYehpWVpXnaVlaViXK0PS0rFcoRU2mshPrwvHjjI96s0qaiQR0c7zoGxOP7pWI7TDjeNxO3UWWqNZYrfUu9KWmjee8tGV7SVqNmWGLZa0scMEUkfwz81tMr7EeHxliVBKqSoyroWytPf7z9E2900bOlqHvENNF+klPDwHE9y2cjy1vm+kdB3ria2f6R2mqJW+dBbfzSmB4GZwzI7wGB7Vyz5Ix0my1r1TpNuozSRv6SQzVMrukqZzxkefkPgr1db0D4qeGJ9TWTnENPHxd1knkBzKvUTxUFHJPKSIomlzjzP8yfiqQGaw2xtxmgbNfLm9sccbzpGCMhnY1o1PWV8jBi9a03v4h6b26I1Vae27Q0lI6te6hn3BvyUkQcCG8915OCR2jBVqWpirKWKpgdvRSN3mleeahqbjj6XuE1Y3j0DfycOfwjj4le1rWsaGtaGtAwA0YA7AFORbDaf7uFxxePqYrfIaLa6mLNGXCJ8Uret7BvNd34yF2GVx1oZ9JbTCpj86mtzHsLxwdM8YIHXut49663K+rw4tGKOp5skx1TpfKnKplMr1ac1splUypymkWyUyqZU5TQtlTlUyoymhfKZVcplEXygKplSFBfKZVEygvlSCqZU5URbKlUypygvlMqikFBcKVRTlTQupBVQetTlFXBUqmVYFZkWypCqpHBFX4IoBUhQSpChEVKlQgUVKIiAiIgKERB4b1UmjsdfUtOHRU8j2ntDThfFaZvR00bepgX2y60prrRWUg4zQPjHeQQF8Rp3F0DN4EOAw4dRGhCzZ9f4Pr1LffTt6WJsNLFG3g1g8SRkrJURGalliHFzCB38l5rZOKmgjfnLmjcd3j+WF7gp7O19xbv5cq0rK0r03WkME/TMb+TkOuPVd1ePFeRq4zGnui0XruHoaVlaV52lZmlc5YmHoaVlaV52lZmlYlymGdpXkvT3fQ88TPrJ92Bne8hvzK9LSqbnlV+s9LxHTmoePuxtyPeQrSu7xDy556aTLtoo208McDPRjaGDuAx8lOVUnrUZX1Yh8hYlRlVyoytaGGrqm0sM1S/0KeJ8rvAE/Iri7DC5lspTLrK+Pp5CeckhLit7tVIW7LXojj5MW+0fzK8FGAITjgN1o7g1oXzPiU6isO2GO8sU0Ir71bLc4ZiLzUzDrZHqAe9xC2+0tFU1dPS1dIzpamim6YRZwZGkEOA7cHI7lr7VrtdUE8WW9ob4ya/ALp8rvxMUTgiJ92Mk/PtxgvdO8iOOnrZJ/wBA2lfvg9R0wPavVFabtddKr/RlGfSY1wdUPHVkaM95XVb5+0faoz2K4+DipO/KWy2nsx0dJT2+kjpaWJsUMYw1jf8ArU9qzZVMqSV69Oa+UyseUyrpF8pnsVMqcppFsplUfIyOMyPc1rG8XOOAPErTzbU2qN5ZDNJVyD1aWMye8ae9ZmYjyN3lMhc47aG4Sn82sbwPtVNQ1nuGSsZue0T+ENqiHa6R/wDBcbcrDXzZuMd59nUZCZXK/SG0mfrrSezopP4qRdtooz51La5h9yV7D78rMcvDP4j0r/Z1W8mVzTdpa6L+12GpxzdTytlHs0Kzw7W2eV4ZLUupZD6lVGYz7Tp711rlpb6ZYmsx5b7KnKwxzRzRh8T2PYeDmuyFkytsr5TKoCpyibWUqikFDa+SpBVEURkypBCoFIUGTKkFUBVsosSuFIKoOKuFmVWBVlQFWUVZWVArDgoqVKjkp5IqU5oiipREQFBUqEBERBB4YXyrbOxPs91fcImfmNW/ecRwilPEHqDuPflfVVgq6aCtpZaapibLDI0tex4yHBNbdcOa2G8Xr5h8ette6in3sExu0e3r7e8LrIZWTxNkjcHMcNCFpL/slV2Fz56VslVbeOR50kA+99pvb7VrrdcZKUiSB4fG7i3OWu/msePL70Xx8uvXjnVveHYPiZNG6ORu81wwQuerKOSim3T50bvQf1/zW4ornT1gADtyX9G7j4da9kkMc8TopG5a7iFmY241vbFbUw5dpWVpWSsoJKJ+dXRE+a/5HtWBpXGYeyJi0bh6WlZWledpWZpXOXO0M7Ss+z7PKNp6yfHm0tKyEdjnnePuAXnZrhbDY9mbZU1pGtZVPkH4W+a34Fd+NXd9vn82dViHRkqCVUlQSvovmrZVcqMqMqjXXinNZablSjjNAQPZ/ELQWOpFTbYnn0ixpI7d0A+9pXVyndc159H0XdxXFPabDfZKd4PktQ4viPIE6ub8x4heDn4pvj3Hs3jtqz3S1DbZe6O5SHFO5rqWodyYHEFrj2B3xXW5XOyRx1ELo5GtkikbhwOocCvLS1VdYmiHo5K+2t9DdOZoB1ffaPauHB5Va19O8tZcc76odXlMrW0V7tlw0pqyJz+cbjuPHe04K2GDx3T7F9WJ34edbOiA6KNeo+xVe8RtLpCGAc3HA96ovlMrT1O01opn7hrmTSfo6cGV3savHLfLpWebQW4UrD/f1p18I26+0rlfNSkbtKxWZ8OgqKmCkp3T1EscMLfSe92AFoJdoauv82z0wbCdPK6ppDT2sZxPecLyi1tmnbU3GeSvqG6tdNjcZ+Fg0C9ck7IyGkkvPBjRlx8F83N8R32xQ7Vwe9nkdamVDxLcqiWvlH6d3mDuYNAvWZIKRgaXRQt5N0aPYtTPeg+c01KyWoqOHQUgD3D8T/Rb71mhsl6qPPnqKS0xniI29PMe97tM9y89ePnz95/1bm9Kdoe7yuEjzXl/4Gl3wWF9zpYz57t38RaPiVI2Vtz9aurra53+8kJHsGi9UWzNmjHmWlp7S0fNeivwyfxWc55H2h4BeqE6dM39th/9Szx19NJ6Mnuz8F7jYLURg2lmPwtXnk2Wsb+NvMZ62sx8Fqfhke1j+In7DJYnnzJGk9QOqu8CRhZK0PafVe0OHvXkdslTf4S41MJ+yZCR7HZWJ9nv9EMwVENUweq8bh92R7lwt8Py1+mdtxyKz5DZaNknSUgmoZft0khZ7W8CvRFV36hwGy09ziHqyDoZfaPNK8BvE9Id25UM1Pji/d3m+0ZHtwvfT1tNVsD4ZmPaeYKxGXkYJ77Xpx38PfTbVUD5RBWCW31B06OrbuA9zvRPtW8DmuaHA5B4EHIK5uRrZYjFKxskZ4se0OB8CvCy2uoiXWmsmoTx6L6yE97Dw8CvVi+IVn6404348+zs0yuZi2lqaHAvNH0cf+2UuZIv1h6TfHK6GnqoKuFs0ErJYn6tfG4EH2L30vW8brLz2rNZ1LMCpyq4/wDlStsr5UgqgVgoL5VgqBSFBdXB0VFZqjULBWCqFYLKrBSFUKwRVlPJRzU81FApUKVFSiIgFQiIChSoQQVBUlVJVVV3ZxXKXrYiir3vqaF3kNY7UljcxyH7zPmMLqyVQlXW1rM1nqrOpfIrhbrjZXEXKlc2POlRF58R8eLfFemjvNTExu7KJouQed4eBX1FwDmlpAIOhB5rmblsXa6tzpqTft9Qdd6n9AntYdPZhYnF9n0cfxC2unLHVH+rVxXummjMdRC5ocMEY3gfmtZMIWzu6BxdFxaSNVNbYbza8ufTCtgH97S+kB2sOvsyvDT1UU5IjeC4ekw6OHeDquN62jy92DJhtP8Adz+j2tKzNK87SszSuMu9oRW1BprdUTDiyMkd+MD3rr7TSfR9noqPgYYWtPfjX3krjZo/K6u30PKoqmbw+43zj8F3jnZJPWvZxa9pl8bm23k6fsEqMqMqCV69PJpOVBVUV0iXAOBBAIPFay5W6G5Uho6kf5cnDu15ELZKrmte0tcMgpMeyOIZVVlim8muLS6DOGz4wD3/AGT7j2Ldw1MNQAYngnGcc1s56dskZjnjE8WMa+kB81z02yzA4utVYYDnPQvGW5/CeHhhfMz/AA6LT1Y+zrXLMdpeqpoKOt/tNLDMet7Bn28V5m2Ojj+pfVwDqiqntHsyvO6LaKi0fSido9aKTj4OB+Kp9MVzPrbbWNP+QHfBy8X8PycfjbfXjt5e02eJ2jq25OHUax611ptNDUxzyVFOJ3sqZI2mZzn4aDgDUqKjaR9LCZZqaqjYDgudS4HvcvHbq26SRVRobVcalpnc89E1rN0uwcHIJB7FqKci1ZidpNscTEuqjihpY8RRxwsH2Who9yxmsjOehDpiOJYPNHe46BaCgFyu1Q+EmjoKiPV8VYHyTNHXuuwPEBbiPZiknINyray6OHCIu3Ih+q3AVp8PyX72knPWPDxS3tks5pqYyVdR/s9AN8j8UnBqzw2GtrP+1Z20lO7XyGjdl7/8yTie4Lo6WkbTQCCmhipIB6kTQF6Y4mx+iNes8Svo4eFjx9/MuNstpeWioIqKBsFJTx0kI9Vg1PevW2CNpzu7x63aq6nK9enIRERBTlQeKlECA4agHvCqI2geblvcdPYrKUGNzS4Ye1sg7dCtPWbM2yqkMsbHUtQf7yIljj7ND45W8QgEYIyFmYifJvTkpbdfLZqx8ddAOTsMePH0T44VYLxTyTCCdr6Wo/RTt3Se7kfDK64MI9FxHZxC8lZbqSuiMVXTscw9bct7+z3d68eXg47947S61z2r57ta13rNPsXhNu6Cd1Ta5/o+pdq7cbmGX8bOHiNVeewXC2HpLXP08I18mndnT7r+I7jkdqpR3OKpkdA9r4KpnpwSjDm/xHaNF82+HNxp6oemt6ZY1LaW7aHeqGUNzhFJWu9DzsxTdrHc+46rfAgjIXL1FPBV07qepiEsLuLXcj1g8j2rHQ3eey1kVDcpjNRzHdpa1/EO/Ry/e6nc17uNzIyfLby82XD0948OtHFWVGkEZHAq4XucFgrKoVlBYKwVQrBRYXCsFUKwWWkjirc1UcVZFW5qRxVRxVuaiilQOClRUoiIIREQCqlSSqlUCqlSVUlVUEqhKknVUJWoVBKoSrErGStLCCTxWrudktt286spWOlHCZvmyDucNVsiVQla1vyunE12zVyt4dJRTfSEDdeikw2YDsPB3uK1tFXwVjN6F+SPSadHDvC+ikrg9qbJFR3Jt0iPQwVLw2aRg+omPoyfhdwcPFcMnHi3h6sXMyY+094emxReUbTuk9Wjpv35Dj4Arr8ridka6SC5VNLXQiKWtcXRPHBzo/Nczw4jxXaZXbDXppEOGTJGS83j3QSmVBKhdtMJTKqmUJWyoyoyiIlVexkg85oPgtfcL7a7XOyCurGQSPbvgOBOmcZOBoqxbR2Sb6u70R7DMB8VNwj39Du+hJI3uOU6OXOk2e9oWFlyoH6tr6R3dOz+Kv5fRgZFZTdn5Zv8U3CNVbqd15u01ynkD6ekldBRsLBu7zdHyY686DuWRlZS2TaevjuFZ5PDXMjqY5HuwHPHmOBPLgCsey9fQ0+zdE2aspo37jnOD5WgglxJyCVrKms2err9c57pXUhax8LKYum4ta3J3ccQSSD1rhMbcI3azsbrs/SXujYWPDKuPz6WracujdyIPNp5jgV4bPXPrreHzRiKpje6GojHBsjTh3hzHetTs5tTabX5dRNqZJaJs2/RGGF8mGOGXMGBwDs471SK8vjvV0qaOz3OenrJGSxgQiPDg3Ds7xGM4ClJmLOrqEytCbjtDP8AUWSnp2/aqqvJHgwfNV8l2hqfr7zT0rT6tHS5P7Tyfgu20dDyzy5k8FWORkjQ+N7XtPBzSCD4hc+dmKKZw8vqK24yHX86qHFvfujASz7llu89kcAymncamg6sH04x2g6gdRU2OjBUqApVQQJyTkglSoUogpTkihKQiAaqQERUNxq3T4LX3Sy0t2jaJmmOdmsU0Zw9h6wfktnyTGRqszETGpTw4yKeqt9a23XMDpSPyM7Rhs4HV1OHMexeqrp4qyklp542yRSDDmHgf+utby62uG7UD6SbzXelHKPSjcODh2grmrbUzSRSQVQ3aumeYpgPtDmOwjB8V8bmcf0p9Snh7sOXr+WXu2ZuMsUr7NWSmSWJgfBM7jNCdAT94HzT4LqGnTXiFwF1caVkdyjH5S3TdIcc4X4EjffnwXdwSiSOOQHIcMZ617+Nm9THufLzZadNmcKwUBWAXocllYKquOCktRCVYcFUDVWUVIVgoCsFFOasqhW5KKKUCKKlERBCIoKAVUqSoVVUqp4KzlQlUVKoVYqhW4WFSVQlSeKoStQ0qSqEqxKxkrYgleerpoaykmpahgfDMwse08wVmJVVYgcF5NUvo57Y6TF0tUofBLzfjWN/6w0K6+13GO62ynrohutmZkt+y7g5vgchafaSPyKvoby3RgPktUR+jcfNce53xVLHJ5Bfq22HSKpHlkA5B3CRo8cFa/Nzj5badLlFGUVdEqERBOVBIAyTgDiTy7UWm2pqnwWCaKE4nq3NpYsccvOCfZlSeyNfZGG5y1l5k08skxFkcIW6MHjqfFbN1qo5frKeF/4omn5LLS07KWlip4wAyJgY0DqAws4Wo7Rp5pnctcdnLO70rbSnvhb/AAQbNWQH/sqk1/3Tf4LZ81YKG3ibY7U05bbqYH/KH8F6I6Cjj9Ckgb3RgKzpmjh5x7FQyOdzwOoKaV6AWR6Ddb2AIZjyHiV5gsgTSrlzncShcGNLncAoCoT0kn3Yzp2u/l8e5YlWWBrsF7/SeeHUOQWC62+kuFGY6veYGOD45WO3XxPHBzTyK9YGBgcBoFgn/KOcOTcNHeT/AA+KzI0+/e6O+WqgmusdTDO57nnyUMkMbG5O87JGpIGgC6ccFoovznbid3FtFQNYOx0j94+5oW9wrHhQKcaorYVRGFKYU4UEAKR3KcKURAClMKwCm00gDRSApwEAUNIIzhcnd4RTbXNe3QVlJvOH343Yz7HLr8LktoJWnammHEU1C97sffeAPgvNy9ejLph+uGCWJtRFWwuwWyQujP7BW42VndUbL22Rxy4xsB790Badr+gpp5XnVkT3uPbhbfZSIw7L2uNwwS1p9y8nw/8AE68j2dEApAQKcL6TzxCQrDgmFICkqkcFKKQsiQrDgoUoqeSnkoHFSoqQiIFFSiIghQpUFBBVSpKgqqqVRysVQrUQqpKo5WKxk6LcLCpWMlXKoVqFUcdFjJVysZWlQSqqSqlbHluNCy5W2poZPRnjLM9RPA+BwVxTa2QWu13iQET2+cMqB2Z6OQfArvTquNmo2m7321OH5KrYKmMf5jd137wyr+X3Yv27ux7jkdajOq1ezlW6t2doJnn8p0Qjk/E3zT8FtEhoU4UKUBc5eD5VtRaqT1KeN9W8dp8xvzXRniuZpD5RtZeKg8Iejpmn8Lcn3uT3hi86q3QVgqgrFLKW+a3jzPUtaedlfK1mnE9Swukc/idOpYhxVwrrSrBZBwVArhSRI4LI1UCu3gsyu0SOLWgN9N2jezt8FeNoYGMaNB8lhj/KOMvI6N7uvx/gvQ3j4fP+S5yu+7KO9YGec2M/bl3veT8gszjuxvd1NJ9yrE0MfTNOgbqfBqxKtbs+OmuN+rP0ld0Le6Ngb8SVvsLR7Htzs3FOeNTNNOf1pD8gFvsLUeFRhThSApwiIAUhSApA0QVwrYTCtjKmxGFOFIGikBTYgDVMdithThQV0AyTgDUk8l8+jqTc7jWXLXcqJB0X+UzzWe3Vy3m11yPRNs1O8tmqmF1Q9p1ig9Y97uA8VqaeMBrWNaGDHD7LRy8Avm8/L26IejBTv1Md2c76KdTs+trHtgYOwnX3ZXcUdOIBDTtGkEYB7yuWtFOLhfnVkg/M7a3Dc+tKeXgF2VPG4R7z/Ted538F24ePox9/dzy23ZlAUgJjCthepzRhXwoAUqCeKthQFKipUqFIUE8kHFFKiiBFKKIiIIUclKgoKlVKtzVStCpVCVd3NYytQ1ChKoVYlUdxWlhQnVUJViqHgtw0oeCoVYqh4LUCpVSrFUPFaUK5u9t6DaS01I4TRy0zu/Ae34FdGtBtYNyhoannT18Ls9jiWn4q+Gbx2V2XPRG7UXKCtc9o+7IA4e/K365y0/kdrLlF+mpYZfFpc0/JdGmtJXwlOagKUVIGSB2rltmz00NdVHjUVkz89Y3yB7gunc7cY5/2QXewLi9n7hHRWGiY9jy6SPpCW68SSsXyRjjqszak31Wrp3PbGwvcQAOteE1EepdI3PetVVX6kfJ0f5XzePm8/asH0pSO4PcO9hXzrfE7xPy1bjiW99t55VADrIPep8uphxl9xWh8upncJfaCoNRCeEgXOfieX7R+/wBXWOHHvtvxcqRvGX90qfpaiHGU/sFc6ZWHg8e1VJB4EFZ/tLL9odY4OOfu6T6aoB/eu/YKpNf7eG7gmfl+hxGdBzXNOBPIrz7j3yOdukgeaNFP7Ry/aP3+rpHAxe8y64bRWtox0r8DgBEVl/rFbWMEhkkw7QfkjyzlcYaeVx0jcvV5BNLT04O6wAHOT2rP9oZNb7Nx8PwRMbmf3+jpZtqrSKeQdLL6J/uis77zTTU8ssIl8ymmkBfGW8G8dVzTLfDTxPcRvvA9J3LuC9NW/ctl2k5tt03vwPmmPnZL5Ir2cuRxcNKzNN/v9HU7NwdBsxaoubaSPPiM/NbVYaGIRW+ljx6ELG+xoXowvrx4fMQApwpAVsJsVAU7qnCthTYrhTjsVt1SAoioHYpAVsKcIIwtde7tFZbc6pkb0kjiGQwjjK88Gj59i2TnNYxznkNa0ZLicADrXz2etN8ubrq/IpIgWUTDyb60mOt3wXDPljFTqbpSbzqGGOKUPfLVP6WtqXdLUPHuaPujgB2L1SmVvR0tM0Pq53bjG9bu3saNSsIlbBC+rmIaOIzy/wCvit3YrbNE0Vk7CK+rbiNh/wAPD/7jxK+ZgxTmv1W8PTktFI6Yba02+KkpYqOI78MBy95/vZDqXHxW3VYomxRNjYNAsgC+vHZ5EAaq2EwpwgYUgIFKgAKUUhAwpRFFApRFFApREBERBU8FBUngoPFBCqVJULSqFUKueKxuWoWFHcVjKuVQrcNKHgsbldyoVpWM8VQq5VDxW4VU8FVWKqtCCtHte3OytcebGskH6r2lbwrUbUt3tlbqP+FepPhJ8NfTO3dsqZw/vqCUex7T810q5Wnd/rPZXfapJx+60rqua1Pling1UopUaYK0ltvqnDlC8/ulfOhMKaz2/GN40ke6PBfRa4E22r6+gk/5Svl0+tNbiP8AYYvgvJzJ1jduPG8sMY45PFZWrE1ZWr4z6jI1ZWrE3kszeSxIyBZWrE1ZWrMi5duMc7mBp3q8bdxob1DCxv13B1u+GqyArMsyyhewfUxdy8I4r2t+oi7is+0s+8Ev1En4SsNec2O8/wDcT73tXoI3mOHWCvNU+fYbx2257vY5pXTi/wCNVz5P+HL6JG3ETB1NHwV8KsJ34InDg5jT7gsoC/QvkKgK2FICnCIjCnHYpwrY0U2KgKcKwCYQVwVOFbHYvPX1sFtt89bUnEMDC93hy7zwU2OZ2wuBndHYqd5BnaJKtzfUhzo3vcdO5aeQA7kDQGtxrj1WhYaTppTNX1elVVv6WX7o9VvcAqSdPUSRUtKM1VY8MZ90dZ7ANT3r42e858vTV7aVjHTcthaKRt1uD6uob/o6hd6J4Syjg3tA4ntXc0kLmh00v10mp7ByC8Vst0FLDDRU/wDZaMYz+kk5krbgL6mKkY6xWHktbqncowpwpAUrbKMKUU4QMIpwpwoqMKURAUoiiilEQEREBERBBVXKx4qpVgVKqVcqhVVR3FUdxV3cVRy1DTG5UPBXcqHgtwrEeKoVc8VQrasZ4qp4qxVDxWoVXmoKkqFoQVqNpyBsrdc/7K/4Lb8lpaijn2hudfaXVopbfDDH025GC+Qvyd3ePAaLGS8UruUmWspx/rLYx9mlmJ/Yaurwtc7YyWKWKttl5mkq4WuZGKsNkYQeLTjBAOFltVc640DZ3xdFIHvjewO3gHNO6cHmMjRZx5q5J7MV7Rp7caKwUKV1bUlbvwyM+0xw9oK+UP1t9rd/wjW+xzgvrjR5w7wvlFRF0dDTR84ZqiA9m7IT8CvJzI3il1486yw87VlasbVkavjvpsrVlasTVlaucjK1ZWrE3grlwY3eJ0WZFicytHUCfksgKwszkudxPHs7FlBWZYlcHVe6PWmZ2EheAL3UxzTHseprtKe8MzeKxUsXTwVdKNTNRTxAdu6SPgszVS3zNp7nTyO9Bs2HfhJIPuKYbdOSJ/NM0bpMOzsU4q9nrbUA56Slidn9ULYgLQ7HEx2N1vf9Zb6mWlcOxriW/ukLoQF+iiXxlQO5ThWwpwmxXCnCsApxopsVwpx3K2EwmxGFxW2db5ZcKWzMOYo8VVVjng+Y09518AuzqJo6amlqJnbsUTC97uoAZK+YUsstY+e4zjE1bIZiD6reDG+DcLy8rL0Y+3mXXDTqsyyuBGDwOru7n/BbPZWme4VF6c3MszjTUYPVnzne34LRVAlqnw0dPrNVvEbOwdfxK+iW2kjikZDAMU9FGIY+12NSvPwsWo65bz379LYU0DaeBsTdd3n1nmVeSRkUbnve1rWjJc44AHWVfC4r+kOolENvowSIJ3vdKB626BgHs1z4L6DjjpN7RWPd7Z9u7THKWQMqaoDi+GPzfAkjK21pvtvvUbnUc2Xs9ON7d17O8H4r5YwcF6I5p6GpjuFGcVUGo/3jebD2ELHX3fSy/Deim6zuYfXlOFyb9vbcYmeRU9TWSuaHFkTMBhPJzjpkeK842zupORYot37Plg3v+XCs2iPMvnVx3tG4h2iLT2TaOlvLpIRHJT1cQBkp5hhzR1jkR2hblXe2dGEREBFKICIiAiIgIiIIPFVcp5qCrAgqhViqlVVXLGVkKxuWolWMrGVkcsZW4aYzxVCrniqO4raqFYzxWQqhWoVQqFJ4KFoQeC4i+HpYLoM/2m8QU2OsMj195XcAZcB1lcHK7p5LQ3OfKLrVVRHWGuDR/wApXDN3mtfzYv4bXZyCCh25mFKwQU8FA6WRjCQ0nOhIWw2YaRs3ROPpStMp73OLvmtRQzdFUbYV2cdBQCEHtLT8wuktsHk1ro4P0cDG+xoSmvUszR6uCAKcK2F2bF83vcHRVV2iA+quHSj8MrAfiF9JAXE7UU+5fKoY0q7e2Udr4n6/ulcc0dVJhqk6vWfzcq1ZWrE1ZchuriAO1fCl9ZlasjeSwCQH0Gl3bwCuN53F2B1N/iszCdUM3SBumpd1BSMkhzjk8gOAVGgNGAMBZAspNtsgOisFQFWCzMMsgK9tEctlb2By8IXpo3htS0Hg7zSpEd9Eve1eF2u+Otx+K9w83IPLite07wz16rlDVnR2evFNtBFUPOILxGI3nk2rjGMfrN+C7MBfNo6J9bHS2tueluEzJtDrDDEcmXsJPmtPevpg11X38FrTjibPkZIiLzEKgKcK2EXXbmjCkBSiBhFOFKg5LbusItlPao3YfXy7r8com+c/26DxXMvOGBowM+aMch/8L0Xur+kNrK2UHMVG0Ukff6Tz7SB4LWVlR0MM0vNjdxveePyXy+Vb1MsVj2ezDHTTqbfZiHpa+tu7m+ZSt6CnH33dXcF9Aoqfyakji9YDLj1k8Vz9gtvkdDbKEjzmM8qn7Xu4LqOC+jSsUrFYeWZ3OzC0O1llfebO5kAHlcDulgzzcOLfEZHsW+ymAQVsidTuHxeneJWb2CCCQ5p4tI4g9q90YK3+2Wz7qed98oIyW4zWQtHpD9IO0c+sarRQFsjGvY4Oa4ZBHMLz5I0+/wAfkxmp38x5eiFga0NaAGjgAMBeyILBGF6HSxU0ZknlZEwDJc92AvPaUvMRASae+WSpj0lNWICR6zHg5HdoCvoY4BcPs7RyXm8QXR0b2W6k3jTF4wZ5CMb4H2QM468rugML14qzFNS+NntFrzMIUoi6OIiIgIiICIiAiIggqpViqlBUqqsVB4rSqOVCrlUctQrEVQrIVjK3DTGVjKyFUK0rGVQq5VCtwqqqr4VSFRSR4jjdIeDGl3sGVzlp2UqrpabLcIbg2mfFSHdDoOkyXuc4k6jk5dFUQioppYS4tEjHMLhxGRjPvXG9BNS3Ovo47tc20lvp49zFSW4dulxGmmAANMLz58eS8xNJ1pi/3l76yx1lk2ZvrayeGaW5VMLGuiBAILgDoeHE6arpy0AkDgNFzFuoLtdLPap6y8TTRudFVSQTsDtQcgNdx9uV1K1hrasTNvJEIA0VgECsAukqALR7S22qqvIayigFRNSvfvxb4aZI3tw4AnTPArfgKwCkpL41VRQUoeH1Mkb48B8FQ0xSt1xw594V3U76d+7LEY3feGPevom2lvp67ZO4dPTxzGKLpGl7cluCCcHiNAeC5u7bLtp6izT2y4TwxS1QjEVR+WibvsONDrjgF4cnErP09nSOVesxFu7RBXC39Rszd4M9JaKeqb9ugqNx37D1oaxzKO5RUc9NX0pfE6RxqKc+aAQB6Ocg9a8tuJkjx3eiOVT37LBWCqx9G84Zc6LufLuH3rOyBrvRrKE//wBcf8Vxnj5I/C3HIxT+JUK4Kv5Oxo8+4W1g7axnyKwUtTb55qiM3KnDoJejIY18pdoDlu6DkarPoZJ9l9fH92cKwO7qDgheynt75z+a267Vh6xTiBn7Tz8lt6XZa9zEHorfbW/aeTUyj4NC6V4eSfPZztyaR47vIIaitpHS08Tn5bhx0Ab1kk6LzQMi8o8nhaLlW8G0dK7eaO2WQea1vXg5XXUuxlA12/cZ6q5yEYIqpPyfhGMN+K31NR01HCIaWnigiHqRMDR7AvRTh46zue7hfk3tGo7NXYLG+2iarrJWz3KqwZ5WjDWgejGwcmDkt0pwpXr8POgKVOEQRhSpwiBheW5VrLbbamtkxuQROkOeeBnC9S5Pb+p3bJDQNPnV1QyIj7g853wHtWbTqNkRvs4yiD4qBskxzK8GaUnm53nH4rC6CWsqqekjIa5rTPI4jIHeOep4di9U53g1nJ7gPDirWakq6maru8GHRwTsifEeMrOYHaDghfJxRa9ptXz/ALvbkmtYis+GyqmV1FJG6mu1ayqa0F8kjw8PPHzmnQjs5LPJt7cTReTMoWNuY0kkd9S0cnjmc/ZXidXw3DpJ4n5y47zSMOYeojkV4JzpxXnpzs+OZrbv/P2eynCxZIiYeaquN1mkMs13rnSdbJjGB3NbgBdhsLtHV3F89tr5TNNC0SRzEec9mcEO7Qca9q4ac8V1X9HFulfWVV2c0iAx9BCT6+uXEdmgHtXq4WXLe89U7hr4hx8GPDHTGrPobgCDnhzXyuejlo9pLhabVRy1TWPbJFHHo2IOGS1zjoACvqxGhXNbKMbLVX2saAGz3J7W4HEMAbn2gr6k1iY1L4+PJbHPVVrKPY25VQDrlchTMP8AcUQ18ZHfILdUexlho3tk8gbPM3XpKlxldnr85b/CJFYjwlr2vO7SgNAxgYwpRFWRERAREQEREBERAREQQVBUngo5IKqpViqlaVQqhWQqhWoViKo5ZCqFaahiKoeCyOWMrcKxlV5K5CodFqFUKKxCrhURjkOa4CtnLrZtNWt9KepkiYevGIwu3qKgwQzy72NxzQD1cM/ErhKFhqbDZoHca64Me4dY3y8/BN6lzye0O/poBTUsMDeEUbYx4AD5LOAh1JPXqpAUbSBqrAIArAKIAK4CgBXAUmUljnp2VVNNTy6xysdG7uIwuUoaZ912eks80vQ3G3ubGXEZLHsOY5MdRAHvXZALXXGwUlynZVF89NWMbutqaaTcfu9R5OHYQsSxeu3kZNtSeNLZXHmenkbnwwvA11ybtjGboyljlfb3CIUr3ObgSAnJdz1WyGz9xafM2ouYHLLIj/6V46/Zu5RuhuNNdaq4V1KSWRVW41r2HR7QQBgkfBY3O2Ji0xqW26CCb62CKT8cYPxCltntbz51soj307P4LUR7U2yM7la+agmGjoqqFzC09+MH2r1t2s2fAybxSeDyT8Fu0xPhyrEw20VptjDlluo2nrFOwfJa21RspttL7BGxrGSQ004DQBrhzT8AqDa+jn821Utbc5eAFPA4Mz2vdgBeuxW6tjqqu63QxiurA1piiOWwxtzusB5nUklcfd2husZ4696thMdqkLTSMKVOEUDClEQEU4RQRhSiIC+d7Y1PlG1NPTg5bR0peR1PkOPg1fRF8mrajyzaC71fEPqTEw/djAaPeCvPyrdOKXXDG7w8tTMI9+Q8IoyfErstlKHoNn7VA4edUPdVSd3L5Lg6wOnZ0LNXVE7Yh264/ivrVFAIq0xt9ClgZC3HtPwC5cKuqzLfIndtPBfdkqS6yGrp3mjuAGlRGPT7Ht9Ye9fPa/yq31bqGvpy2sGAxkQ3hPnQFnXnq5L7KuXuMLYdvrLUOw4T088ADgMNcMOBHadV1zcbHm+qO6YOTkwz8rUWPYTpiyrvoDidW0TXeY38Z9Y9nDvXeRwxwxtjjY1jGjDWtGAB1AKwACldqUrSOmsdnK97Xt1Wncsc8zaenkmfo2Npee4DK0exUJj2SoZHjEk4dUOz1vcXfNW2yqXU2ydxMZxJLF0DO1zyGD4rb0VO2koYKZnowxtjHcBhaZZ0REBERAREQEREBERAREQEREEKFKjmgqVBViqlaVQqhWQqhVhYYyqFZCqELcLDEQsZWYhY3BahWM8FQhZMKpC0qmFXGuFfCpIdyN7/ALLSfcrtXP7SVPQbM1Uw4ubK8ewgfELV2yn3bvs5SY0p6aSdw7QwNHvcsu2biLLBSji9sTPFz2/+0r12lgk2xqiPRpaCOMdhc8n4NT2lzt3tEOlAVwNUDVYBRoAVwEAVgFJJAFcDRAFcBZmWQBWAUgKwCyiAFbCAKwCzI53bUbthjm5QVlPIewB4B+KyNpiat7hThxP1bmtHm+PLVbC+W36VsdbQg4dNC5rCeTuLT7QForPcH3Oippy2Tea3o5425zHM3RwIGuervSPEuV/O3s2Zb0FffqE+jDXmRo6hIwO+OV0YHsXM7MPNTeb/AFYO9G6eKAOHBzo4wHe848F0+FmHQUoiAiYUqBhERARMKUEYUoiDBWVDaWkmqHejFG557gMr49QEtt0Uj/Se0yu73ZcfivpG2tQabY+5OBw58XRDveQ35r51KBHSlg4ABg+C8POt2ir08aO8yzWGmNZtVaKcjIYTO4d2q+pW3z45p/0sznDuGg+C+e7FMztFcasjzaWl3R2E/wAgvo1BH0VBAw8QwZ716OPGscOOWd3l6Vze1A6K47PVQ03Li2Mnsexzf4LpFze23mWWCoHGCuppP/MA+a7MOkRQFJ4IOa2n/O7nYbYNRNWid4+5E0u+OF0g4arm4vz7+kCok4sttE2Idkkp3j+60LpUBERAREQEREBERAREQEREBERBCgqUPBBUqFZVKqqlUKyFUIVVjIVCFlIVCFuJViIVCFlIVMLUKxEKMLIQq40WokYyF5q/IopdfSG6PE4XswvJXjMMbftSsHvVVyG1h6W82+n5Gthbjsa1zvmtns03pLvf5/8AiIoR+rHn5rVXk9LtjbG8vLZ3fsxtC3WyADqe6y/pLlN7g0Kb7fq5/jdAArAKQFYBJlsAVgEAVwFnaACsAgCsAVlEgKQFICkBZmUAFcBB1KQFERhcbW2Okrdv5YXmeBs9A2Z3k0zoi9wk3SXbvHQhdoudqPN/pEoD9u3TD2SNKzIjYVrWbJ00QaA6KWaN2BxIkcF0i5zYwYtdaz7Fxqh/5hPzXSICIiAiKUEYUoiAiIgIiIOP/pDlxZqOnz9fWRg9zcu+QXDznJiHW/J8F1X9IMm9cLNB1dNKfAAD4rkZnYmbr6LCV83lzvJEPZx4+SZdNsPDmzXeoxrUVLYQewYHzX0VowMDguL2Kg3Nk7b11FU6U+0n5BdqvoUjVYh5JnczIud26H+ptwdzY1jx4PaV0S0G2wzsbdh/wzitI3rDvNB69VLiA0knA5rFSnepIXdbGn3LTbZXE2zZauma/ckezoYz1Of5ufDJPgg8+yL2y2+tvEpDRcKuScOccYjB3GeGG+9ZKnbixQy9BDVOrJycCOjjMpJ8NPeuRtLRtBTMbUb/ANE0W7T01H6LX7oGXyY9I9nAZXlrrpRUN2rajEYbStFHSwR4bk8ZD1AZIBPYvHk5WrzjpXcwezo5duqoXmhomWd8TKqYRjp5gJcEgZ3BnHHmV24OQvlttoonXmzEVVPV3KorBPM6B4c2KNjXHdGOA18SvqQ4LtgyTkp1SJREXYEREBERAREQEREBERBCIiCOtQeCkqCqqpVSrqqooVUhZCFQhWFYyFUhZCFUhbWGIhRjsWQhVIVVTC8lY3LqYf79vzXtI1XmrB/Zz1TN+auxxFcM7aWonnNWn2Bq3uxo/wBE1f8A+RqP+Zae6M6Paq0SHh5bWReJjDh8Fudj9Ke6w84rlN+9uu+am+zn+N0ICsApAVgFHRACsApAU4UlkAVwEAUgZWZlEjirAIO5SogFICBSoC5yp87+kO3gerbpifF7Auk4Lm2uEv8ASHM7lTWxoPYXyE/BqkhsZrba5/2rlUn/AMw/wXSLndhxnZWnm5zyzTftSOK6JAUoiAiIgIiICIiAiIg+b7cSb+1dMzP1VET+0/8AkuUqn48od9mPC6DayQv2zrB+jp4WD3n5rmK45p6vt835L5mf5s+v5Pbi7Ytu9sm0tnt9mtNK6eV8lLFuyMjge8h5HDQa8+C3LdubDv4lqZqcHg6emkjb7SMLQVkNTVWuA07wytpHtdTPAxgtb6J7CNCtnb7gy7WyOqaCGyDD43a7jho5p7isZfiUUiJ6dxvTxxG3VU1XT1kLZqaaOaJ3ovjcHA+IWn20ONjLv/3V4XH3WKfZ6Rl3srm0pDw2phGkUgJxvObw48SOvPJbW9X+K87B3bzDBVxMENRTvOXRvLgPEHkea+jizVy13DMS7GjG7QwDqjb8AuD/AKQ6yKpuFvtkszI6eIGrqS52Bj0WjvOui+gM3Y4BkgNa3UnlgLhbfs3TbWNqL/VSVEM1RUOdSSROALIW+azQgjXBPitZKzasxE6JaK0S3iSgmit0DIhJNJK2rqcgEOOm63GSe06KtLLFs8CbnbKhk07sPqPNm6YnXThx6sLrxsfXE4dtLW7n3YYw79rC2Vs2UtlsqhVtZJU1f+01TzI8dxOg8AvJXjWncX1r8t7SIazZGxuhqZr1VUcdJNUN3IadrA0xRcfOx67uJ8AuvTCL2VrFY1DQiItAiIgIiICIiAiIgIiIIKKVCAoUoeCCpUKyqqqpVSrqMKjHhRhXIVSOxa2qhCrhZCowrtWPC8te3FKXj1HNf7CvbhUmiEsL4z6zSFdrtw21eKapZWcBR3SmqHHqZIOjcfeFsrAfJtqLzRnTp2RVbB16bjveAq3u3C60ZpXndFfSvo3OPqyjVh/aAWmo7sTSWXaWQFr6cmluLObATuSZ/C8A+KR4mHK3a0S+iAKQFLcEZGo6xzUgZUbAFICkBWAWZlEBWwpCkKIBSEUqApRFAPBcT5Z0P9cr1nSP83jP+XHjT9Zy6q6V8drtlVXTY6OCJ0h7cDh7cLjHUMrNm7HYpc+VXSpE9UOe7npZM+4KSOt2eo/INnbdSEYMVOxrh24GfetmobwUqgiIgIiICItbdr5Q2SnEtZLu7x3Y42jefI7qa0akoNksFTW01HGZKqeKCMetK8NHvXIzXDaC8ZLXCzUjuAAElS4dvqs95Xnj2ftrJemmhdWT85qx5ld79B4BeW/Lx17R3aisy3Uu3Nha4sgqpKt49WlhfL7wMe9YHbaB31Fhu8g63QtYP3nKowxu6wBrepowFRxBBXmnnz7Q16birjWvuG0NyqpKeSnc57GmKQgubhgGDjT/AOVp5zvR4478zRgc/OWzqXZvNzd/xRHsAWviG/UUbftVcf8AzBc5nqy7n8nqiNYtN1PeY7G2EUvlZpXyvzTV0TmOiGB6Mh5dhyvRZNoKCS9TiCXo6atb0rmSkN6OYaHXODvDq5hdDVME1M1hONXEHqOVztTZ7fWEioo4xJwLmDdcD3hc62xTGrQ8s459nRXCmbWW+op3DLZonM9o0964l7amutlPWtc98wjY2djTrMxrgS3tILchZTZ7jbjv2i5Tho16B78ew8PaFFrdURskhgq6ZksOXyU1cwxPYCck5BIIyeIVis0jqx23qf3/ALOFqzXu7y+3mO67O0sNpm3pbw8U8Lhxa0/WOI5brc57V0tHTRUdHFTQN3YoWBjG9QAwFwmwFtNVXVd8ljYyMPdFTMY4lm8cdI9uevAHtX0JfYrO43LYiItAiIgIiICIiAiIgIiICIiAiIgKCpRBCIiCCoVlCqqlQr4UIKYUYV1GFRQhV3VkUYVVTHYmFfCjCu0aeuo+lMtNnd6b8pC77MgXITGO23iWapY0Wu8u6KrY7RtPV43TnqbIOf2l9CqKcTxFmSDnLXDketaK5W9twgqGS07ZjIzo6ykPCZn2h94cQVN6naWjcPLs9cH2uqZs9cHkloPkE7/76MeoT9tvDHMLrMBfMXyR0FI22X576mzvcG0d0OjoSPRZKRqx45P4Hmugpb3cLExrLs19fb8fk7jA3ee1vLpWjj+IJP3hmJ9pdeArLz0VfSXKmbUUVRFUQu4PjdvD+S9KjRgKUUqBhSFClQERaC+X80k7bZbY21V3mb5kOfNiH25D6rR70Hlvb/py+U1hj1poC2quBHDdBzHH3uOvcFNlP0ztJWXvjS04NFRnk7BzI8d7tPBa19PLRxf1bts7prvXflrhXY1ia70nnqJGjQuyt9FBbaCGjpY+jghYGMb1AKD0oiKgiIgIiINde7pFZrVNWytL9zAZG3jI8nDWjtJXL0FBN5Qbnc3Ca6SjV3qwN/RxjkBzPMr3bWnfulghd9U6re8jkXNjJb71cntXzubkmNUhuke6CVUlCVUlfOdEEqpQlVzqO9RXCPO9cK93XVyfFeOj1uVtb11bF6SCysrWP0e2pk3h3nI9y89A0vv1uiaMkVO+QPstBJK9cfXLv/4n0J5yxo7D8V4KkbsrXj1hg94/l8F6ydAvNV/VtP3wvJHlyYQV5LlbKe5wCOYYezWOUDLmHs6x1jgV6sqQVqLTWdwzp0OxNzbUWk258EVPV0DhFLFEMNIOrXtHU4a9+V1C+ebOuMe3cYZwmt7+kHXuvbun3lfQ19zDfrxxafdwmNToREXVBERAREQEREBERAREQEREBERAREQFClEEIiIIRSowgjCjCsioqowrYUYQRhMKUVVGFgnphNuuBLJW+i8cR/JehMIjQVlAyd8geI4J5RuvD270M46nBcy6y3TZ5xfaJXU0Gc+RVBMlMfwP4s7jovojmNe0te0OaeRCweSGP+zyOYD6jvOapvRMbfNHVtsZVCavo6ywV7v8VRvwx57x5rvet/SXO+saHUdztd4i5CYdBLjvbofYt/PbYJg4T0W6Hek6nOju9vP2FaGfYu1TPLqWVsEn3cwn2DT91XbOteGwbtTWQf2/Zu5RD7dPuzt/dOfcrN25sIOJqiend9melkYf+VagbLX+kOaK6ucOQkw4e0bpWVsG2cOhipJx21D2Z9pKnZe7aHbnZvGl1iPYGvJ+Co7ba3v0oaS41zuXQ0rg39p2AvLH/W4nH0Tbmn7T652Pc1ZTRbWTkdLXWigaecUL5njxeQFDuxz1W0d1jc5/QWGgAy+VzxJPjs9VvecrXUErB0lDshAZHPd+c3Woy9pd1lx1kd1AaBbePZCmqZGy3arrLtI05Aqn7sTT2RtwF0kEEcEbWRsa1rRhrWgAAdQA4INfZLJBZqVzI3Plnld0k9RKcvmf1uPy5LaoiKIiZHWgIvPV11LQwPmqaiOKNjd5znuAwFys98u19OLUw26gP+MnZmWQdcbDwHa5YvetI3aSI26a4XWhtUPTV1XDTx8jI8DPd1+C0D9tBU/9k2msrR+meOgi/adqfALx01ioaabyh8bqqrPGpqndJIT3nQeC95146rw5Od7UhuK/dyO09yvlVW23yhlHBJG99RBHA5ziC0D0nHAOc40XQW25QXWibUwHHqvjPGN3NpXP313SbSxt/Q0nvc7+AXjDJoKnyuim6CpxhxIyyQdTxz7+K82XL6kxF/LrXH8u4dsSqErR0208GkdyiNFLw3z50Tu53LxW4bIyWMSRva9h4Oacg+IXC1Zr5ElVJUkqhKyrWXGyUlwmE7jJFPjBlidgkdR5FRb7LR2ySSaIPfPIMOlldvOI6h1DuWyJVCVr1La1s0gleSqflzGfrH5f9diyzTtibk6k8G9a8O8SXPdxOpPJSIaXyokmjhidLK9rGMGXOdwAXgku9OJOhpg6rn/Rwa473cArQ2+aslZPc3NcGHejpWHLGnrcfWPuXSKe9u0M+fD27EumqttpauVhYx9vJiYeLWGQAE9pwT4r6cuE2WG9trcHfYoIW+17j8l3a+zgneOrz2jUyIiLqgiIgIiICIiAiIgIiICIiAiIgIiICIiAoUoghERATCIghFKIIwowrIgqpUogjCYUogYVXMa8Yc0OHaMqyIMPkkGciMN/Dp8FIp2DgZP2ysqIKCJo+0e9xVgxo4AKy8tdcaS20rqmsqYoIW8Xvdgd3aexB6kXMN29sReA+WoiiJwJpaZ7Yz+sQujhmjniZLFI18bxlrmnII6wVImJ8DIiLDU1EVLTSzzyNZFEwve53AAakqjz3S60loopKusmEcTPEuPIAcyepcbVXO83wkmSS1ULuEUR/OHj7zvU7hqvOJpb/XNvFa0tibnyGndwiZ9sj7Z9wXu3hu72RjjnOi+Ry+dMT0Yv6uVr+0NYdnrSWnfo2yOPF8jnOef1icqzZ6nZ98b/ACiSotZeGSRzO3nwAnAc13EtzjIKwxXxtRdI6aGLMTju9ITgnTiB1L3XKJk9rq45PRdC8H2FeKuXJFoi87iWa3mJb46EhUK81plfPZaCaTV76eNzu/dC9JW5jU6e1xVa/pdo7k/7BjiHg3PzQK93hNHtDK531Vc0PY777Rhze/GCqDgpl+rf8v8A49GL6V8BzSCAQeIK87bdDG/pKZ0tK8+tTvLc+HBegLI1Zre1fEtzWJ8wo2e8RehcY5h1VEAJ9rcLKLleB6VLQydrZXN+IKNVwt+rPvEMTjhX6Tuh/wDpkH/iv5LFPcbwIi5tHRRnQZdO52PABepqx1X9mPePirGSN/TH+v8Aynpx92qxdp3EyVlPETxMcRcfa4qwtMUxzVz1FUeqWTDf2RgL1NWZi36kx47fyTohkgijgYI4Y2RsHqsGAvUzksDOKztONcjTrWJ7yvhpX11datq6mvoXFz4YIXPp/Vnj13mnt0yD196+sW+ugudvgraZ+/DOwPYew9favktJJ5bXVdwb9VK5sUJ+0xmRveJJXbf0dud/VqSP+7irJ2Rfh3s/ElfU4uSZ3jn2081493WoiL2OYiIgIiICIiAiIgIiICIiAiIgIiICIiAiIgIiIIRSiCETCYQETCYQETCYQETCYQEUogYREQUke2NjnvcGtaCSTyC+dxPk2hrPpqrbvQ5IoYHatjj4b+PtO456l1m18j4tkbq+PIcKV4BHLIwfctFRsbHRwxsA3GxtDcdWAvmfFM18eOIp7s2+yMF4LSN4EYIOoKx7P1BsV9jtzSRbq8u6JhOkEw1IHU1w5dYXrAwSQMkrnrxXOETZ44nl9JUxTMc3Ukh4GB2nJXzeDntXLGvEsRHTL6kCuU25l6WlobWCfz6oAkA5xM853wA8V4vpvaaseXxi3ULDqInsdK8D7xBAz3LBUR3avu9LVV5pHNp4ZGNMAc3JdjUgk44L62bn4a1mIt3dJncdnr6FjoDvD0mnhyC54wz0jJacH8m9pGOXeF0zgej3R1YWDyOMnLgXO5kr85iz9O+pi2Pfhy9Ox1HMZmRtMgBDd7g3PNe2tqakbOV8tQGtcYnNj3RgnIwNO8rZVNJCcdG3B59S8Vbb5LhTx0jpjHAHh73N9JwHADq11z2Beyl62mLT2c+nplsZbtQWamp6OWXeqGRMYKeFpfIcNA9EcPFeZ12u1R/ZrSyFvJ1ZPg/stz8VekoKWgYWU0LY86udxc49ZcdSvStWz138sb/n+/8Al1nNPs09wp7zcqR1PUMthaTvNLekDmOHAg8itWW3Cgi/0hSucxvGeDz295A1C6xOan8RMxq0RornvWducikZLG2SNwex2ocDoVlCwVVp6O/xx0tQ+lZVse5oa0OYJG6nLTyI171lfR3im9Kmgq2/agk3Hfsu/iunpRMRNZ8vdjzRaNyytV2rwGv6HSoo6yA/fgJHtGVLbxbudWxp+8CPiFPSv9nTrr92xCx1X9mPePivMLxbR/joP2lhqrzbzAWsqOkORpGxzufYFa4r78HVX7srFnYtU24yP/s9vrJe0sEY9rlkAu0/Ono29n5V/wAgus45jzOmOuPZs5qmCkhM1RKyKMes44H81rZZai8t6NrZKe3n0i7zZJx1Y9VvvKtHbaaF/lNQ988zdemqHZ3e7k3wQVstY4x22LpjnDp36RN8fW7gkf8Ap/X9/v8AJmZ35XqJvJ2R01MwGok8yCNvLt7AF239HcXRbF0RzkyOleT15kcuWpaCO3wz1L3maqMbjJM8akAZwByHYu02Kh6HYyzsIwfJWOPjr817eFER1acsm+22/REXvchERAREQEREBERAREQEREBERAREQEREBERAREQEREBERAREQEREBERAREQFBIHFSua2or6xtRb7VQTmnlrC90k7Rl0cbACd3PM5AClrRWNyN1caVtfbqmjd6M8TozkdYIXFWCQ1FlpnSZ6aJvQyg8nsO6c+xZhYOj86G7XeOb9J5Y5x8QdCvLbLfdLfeKoVD21VLVkyunaAwskGh3m9buznqvlcy1ORj1WdTCS2xbpxXgqaiCnc0Sgku87zW54c1s3sAGSQAOJK1VxbBOGuY/L26YwcEd6+XTF0z3Yv4Uqa8Q0zZach7nndb1duQqUU08tS10kbmnUnL+XcvK1jo3AgZwc4KyeUSsyI2hpOmeJWcmLfaIZrbTcufhY3OyOxa2NtZjz3SNJOcuOFNxdMyGDde4NdnJacZK5V4/za21N+23sLxnC19xrzAehgIEnrO+z/ADWOlrZIXjpfyjO3iO5eMsMspL3AFxyXHkvTjxTX6u7lad+G0s4qJaZ75Xlw38N3j7VsQN0FxHtXlpaymYwQxB+4wYyWr1SyE0zpKdolePRb2rhkm3VLdaxraiKKd08tMx1RGI5DxaBwXN3Oqr5asQVjJqChkO4xzCMynqc8Hzc9S7YsU3nRWnVOoe8zR120dMyF7XMoWvfK7IwHuG6GjrPElbsg40GVyn0Rb90NNHD5ug019qkWag9WFzfwyOHzXq3j1ERM9vy/7e+mG1Y06fDgNA4dyxvbn0m57wud+h6Pqm/8Q/8AipFloD6ULnfilefmpHR95/p/210WbiQ08QLnmFgHEu3QtRV3y3g7grIQwHk7Jce4Lyz2m3tnwKOEgAcRnXxWeGCGL6uGNn4WALcRT8/3/U6ZYPpaOU/m1NV1B62xFo9rsKwN1qPRjp6RnW93SP8AYNF7QsreCdVY8QdH5vHFZoHvD6yWWseOHSnzB3NGi2kYDWhoADRwAGAFRvNZG6DJOAszabeWoiI8FSGOo52yHDDE/e7BunK63ZB8kmyFndL6fkcef2RhcNURTXmrbYqMkTVIBqHj/DwesT1F3ADtX06mhjp6dkMTdyNjQxjRyaBgBfS4VJiszPu8+WYmdMyIi9rkIiICIiAiIgIiICIiAiIgIiICgOBzg8F5blLJDQyvidh4bpjj4aH4LlhUVEbW7u+0TNDnA72AN7G4csGeGcu87zjyQdnvN603hniuLM28+NsUAjzMwOy8EPBLh4NOOfYs1vaW1sDojvZczecMaajhhreOXjno1p5oOvRaW6VddTVAbDI1jHAAZbnU5APcHYLvu5XjFxuYcN+UMDnHdywHzQc5OnAtyB97CDpkXMNuV0YAJXgShoc5gZ2YLeHHewfw5UVl6rhNK6HRrWOcxpLeIe1uMcTkEnIQdQmVyzrxX9M1m+0R9KWueC04b0gaD1eid7u9iwSXOvnZCyYuYJnxNOg4lzg4AY5ANPPig6/IUri6CvuUNGwsDySxryDjiYd7q18/DfHrXspb7UudI5x6UAlrWsLXZcIw7GBq05OMHVB1CLln3W4B5a2TLekaM5aMguwTnGBga7vH2KGXW6P3TJvtyY84AGMvcHaFpxhoa7jzQdUiw0kj5qOGSRu69zAXDtwsyAiIgIiIC5TakeS3yxV7tIukkpXuPAdI3zfe3HiurXkuVuprrQy0dXEJIJRhzeHcQeRHWs3r1Vmv3HO3WqkobfJPGzec0gajIbrxPctfYbrNcXzxzYcWAODgMcdMFep9u2hsw3Igy80QGGh7xHUNHUSfNf7itnHQeTMIjpWxB2rgxgGvgvj5OPfH5gmN23EscsTZYyx2cHqXiNsGfrBj8Oq2JBHEEeCYXCa78ws0iWkqqVkMga0kgtzqqOoXmFsrRvNIyccls6ymdPuFhGW6HPUvSxgjjawcGjCxrux6e5lpqZjpXCFzyW6lp4kfyXtq6eDyNwmH5JgzpxHd2r1iNgcXBrQ48wNVEsLJonRvGWu4haiul6NRpyToxk7ud3lniqmNdNFa6eKQPw55HAOOgWnnpjDM6N3I6do5FSduNqTXyy0lsgqIBKJJRyc0EDVbCKljpoiyJpDeJ5kq1shMdEN4YLnFwz1L14CTSLRqXSte23HU1RXXO5NdH0jWtfknUNY3PA/9arY7SOgisNUJmh3St6ONnN0h9EDtB18Flve01BZXNil3pZ3DIY0gAficdAuY+knXKsFZWOa4syIIoCHsiB56HJd2rvXFNdXmO0NY8W5bCJrmxMa85cGgOPWcarKvMKuHm5zfxRuHyVxV0x/v2eJwvPqX0o09A4Ky84q6b9PH+0rCrp86StPdkpESPNMc1En4sI1eU1ceXO8/Uk+gRz7VhfeaOI4dNGD1GRufYMldopafEMTMNq3isreBWqgrK2tOKG3VdQTwMcBA/adge5bil2T2luGDUGmt0Z5yO6aQeAw0LtXi5be2nOctYY5KqGCJ0skjGxt4vc7DR4qKCC6bQuAtUJhpc63CoYQwf5bDq89p0XTWzYi0UkzZ6npbpVt4SVR3mtPY30QupEemCAB9kL14uHWs7t3lytlmfDV2KxUdjo3QUjXOe92/PUSHMkzutx5/AcluOCYwi9rkIiICIiAiIgIiICIiAiIgIiICIiCHMa8EOAIPEFYhR0w4U8Q5aMCIgkUtOOEEY/VCt0MXSCTo2740DsahEQWIBTdHUiIGAsclPFKWl7Ad05HYiIMm63qCxTU0U7Q2RgcB24REGTcbjGAsMNFBTyOfGzDjzJJx3Z4IiDPujqTA6kRBKIiAiIgIiICIiAQDxUY7ERAwOpN0dSIpqBjdBG/0o2nwWI0EB9THcSiLE4qW8wbR9HwdTv2lIoIB6p8XFEU9DH/lhdp8hg/R+8qHW+mdjeha7HXqiJ6OP/LH9EW8igx9U1VFG1hzG7dPcCiLUY6R4gYpqISt3Zqenmb1Fq1FTsnY6k5mskWetjR8kRbHhfsLs/6kNVB+CR4+BWM7DWj1a6ub/wDveiKdMfY3J/UW1/8A3Ku//wBnKW7DWX16msk7DM8/NETpj7G2eDYTZmM5FqMx65AXfErcUljt1H/ZbTTRY4HdaPgiKjYiKTGAWMHUxqt0DT6WX/iPyREGQADgFKIgIiICIiAiIgIiICIiAiIgIiICIiAiIg//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030" name="AutoShape 6" descr="data:image/jpeg;base64,/9j/4AAQSkZJRgABAQEASABIAAD/2wBDAAgGBgcGBQgHBwcJCQgKDBQNDAsLDBkSEw8UHRofHh0aHBwgJC4nICIsIxwcKDcpLDAxNDQ0Hyc5PTgyPC4zNDL/2wBDAQkJCQwLDBgNDRgyIRwhMjIyMjIyMjIyMjIyMjIyMjIyMjIyMjIyMjIyMjIyMjIyMjIyMjIyMjIyMjIyMjIyMjL/wAARCAG4AfQDASIAAhEBAxEB/8QAGwABAAIDAQEAAAAAAAAAAAAAAAECAwUGBAf/xABTEAABAwMBBAUIBQgGBwcFAQABAAIDBAURIQYSMUETUWFxgRQiMkKRobHBFTNSYnIjJFOCkqLR4QcWNENEcyUmVGNksvA1dJSjwtLxRVV1g4ST/8QAGgEBAQEBAQEBAAAAAAAAAAAAAAECAwQFBv/EADQRAQACAgEDAgQEAwgDAAAAAAABAgMRBBIhMRNBBSIyUUJhgfAUcZEVIzNSocHR4UNisf/aAAwDAQACEQMRAD8A+/oiICIiAiIgIiICIiAiIgIiICKMognKjKIgIiICIiAiZUZQSihEEooRBKjKIgZTKIgnKjKIgZTKIgnKjKIgZTKIglFCIJRQmqCUUIglFGUyglERAypUIglFCnKAiIgIiICIiAiIgIiICIiAiIgIiICIiAiIgIoRAREQEREBEyoQSmR1KE0QEUZTKolFGijKCyZVcplBOUJVcplBbKjKhEFsqMqEQTlMlRnRMoJypyqogtlMqqIi2Uyq5RBZFXKnKCUyo1TVDacpkqEyhtZFXKZQWRRlMoJRRlTlQSihEVKlQiCUUKUBERAREQEREBERAREQEREBEUIGUREBFV72saSSBgZOSuMrts6iskdDYYYnxtO66tnz0efuNGru/gpMxEblqtZtOqw7TI6wmQvnJlvcp3pdoawO6oY2MaO4YKzwXLaOiIdHcIbgwcYquIMce57fmFz9em/LrPGyxG9O/RaKy7T012mNJLG+juDG5dSzcSOtp4OHaFu85XWJ24amPKyjKrlMqicplR7VGVRbKjIVc96ZKC2VGVXKaILZTKpnvU5QWyoyq5TPYmhbKZVc96Z71RbKZVcpnvRFsplUz3plBfKZVMplBfeTeVMplNC+Uyq7yjKC+UyqKcoi+8UyVTKnxU0LZKZVUQWyp0VM96nKCynKrlMoLKcquVKCcqVVMqKsihSglFGVKipRQpQEREBERAREQEREBEUICKMjrTI60EqCcBMjkV5blWx2621NbKfMgidIe3A4IOO2vujrhXmx07y2njaH1z2nBdnVsXjxPYvBGGsY1rWhrWjAAGAAtfbxL5OZpyTUVDjPMTzc7X3aBe9pXjyW6pfa4+CMdI35l6GlZWledpWZpXCXSYVrKGOujaC50U0Z3oZ2aPidyIPy5rodmr3LcoJaSuDWXGkIbO1ugeD6Mjew+4rStK81TP8ARd0obw3RsbxBU/eheca9zsFdsGSa26Z8PDycUTHVHl9AyoJVTooyvoaeBbKjKqmVdC2VGVXKgnCIvlYamrp6OIzVVRFBEPXleGj2laO+bQvo5hb7dGye5PbvEO9CBv23/IcStAy1xyz+VXGR1fV85ajUN7Gt4NC82bk0xdp7y3THNnS/1x2dL9z6Ypc547xx7cYW3gqIamESwTMljdwfG4OafELkNxhbuljS3qLRheIUUtunNZZXNpqji+H+5nHU5vAHtC4Y+fWZ1aNN2wzEdnf5TK1lmvEN5oenjY6OVjjHNC/0onji0/I8wthlfQiYmNw4r5TKplMqi+VGVXKjKIyZUKmUymhfKZVMpnrRGTKZVMplBbeU5VMoCgvlFXKIi6ZVEQXymVUFAVBfKnKplTlNCwKnKplWyoLAqcqoRRVwpBVMqQUFlKqCpUFkUKUVKKFKipRAiAiIgIiICIoQFr7xeKOy0L6qsk3WDzWtAy57uTWjmVsDwXx/aC7Ovl/mqN7NLTuMNM3lgHDn95PuwpM6duPgtnyRSGxrdtb3XvPkoit0HIboklPeToPALwi6Xtxyb7X57C0D2YWO30D6wlxO5E04LscT1BbaagpKeimeIt5zWHDnOJOeA+K5zNp7vs/wvGx/LrcsFPtDtFTkFt0ZUAerUwNOfFuCrXnae4Xi0G2VFubE6aSMPmgk3mFgcCcg6jgta0rM0rPXaDJ8Pwz3iNPQ09XBZWledpWZpXCXaYehpWVpXnaVlaViXK0PS0rFcoRU2mshPrwvHjjI96s0qaiQR0c7zoGxOP7pWI7TDjeNxO3UWWqNZYrfUu9KWmjee8tGV7SVqNmWGLZa0scMEUkfwz81tMr7EeHxliVBKqSoyroWytPf7z9E2900bOlqHvENNF+klPDwHE9y2cjy1vm+kdB3ria2f6R2mqJW+dBbfzSmB4GZwzI7wGB7Vyz5Ix0my1r1TpNuozSRv6SQzVMrukqZzxkefkPgr1db0D4qeGJ9TWTnENPHxd1knkBzKvUTxUFHJPKSIomlzjzP8yfiqQGaw2xtxmgbNfLm9sccbzpGCMhnY1o1PWV8jBi9a03v4h6b26I1Vae27Q0lI6te6hn3BvyUkQcCG8915OCR2jBVqWpirKWKpgdvRSN3mleeahqbjj6XuE1Y3j0DfycOfwjj4le1rWsaGtaGtAwA0YA7AFORbDaf7uFxxePqYrfIaLa6mLNGXCJ8Uret7BvNd34yF2GVx1oZ9JbTCpj86mtzHsLxwdM8YIHXut49663K+rw4tGKOp5skx1TpfKnKplMr1ac1splUypymkWyUyqZU5TQtlTlUyoymhfKZVcplEXygKplSFBfKZVEygvlSCqZU5URbKlUypygvlMqikFBcKVRTlTQupBVQetTlFXBUqmVYFZkWypCqpHBFX4IoBUhQSpChEVKlQgUVKIiAiIgKERB4b1UmjsdfUtOHRU8j2ntDThfFaZvR00bepgX2y60prrRWUg4zQPjHeQQF8Rp3F0DN4EOAw4dRGhCzZ9f4Pr1LffTt6WJsNLFG3g1g8SRkrJURGalliHFzCB38l5rZOKmgjfnLmjcd3j+WF7gp7O19xbv5cq0rK0r03WkME/TMb+TkOuPVd1ePFeRq4zGnui0XruHoaVlaV52lZmlc5YmHoaVlaV52lZmlYlymGdpXkvT3fQ88TPrJ92Bne8hvzK9LSqbnlV+s9LxHTmoePuxtyPeQrSu7xDy556aTLtoo208McDPRjaGDuAx8lOVUnrUZX1Yh8hYlRlVyoytaGGrqm0sM1S/0KeJ8rvAE/Iri7DC5lspTLrK+Pp5CeckhLit7tVIW7LXojj5MW+0fzK8FGAITjgN1o7g1oXzPiU6isO2GO8sU0Ir71bLc4ZiLzUzDrZHqAe9xC2+0tFU1dPS1dIzpamim6YRZwZGkEOA7cHI7lr7VrtdUE8WW9ob4ya/ALp8rvxMUTgiJ92Mk/PtxgvdO8iOOnrZJ/wBA2lfvg9R0wPavVFabtddKr/RlGfSY1wdUPHVkaM95XVb5+0faoz2K4+DipO/KWy2nsx0dJT2+kjpaWJsUMYw1jf8ArU9qzZVMqSV69Oa+UyseUyrpF8pnsVMqcppFsplUfIyOMyPc1rG8XOOAPErTzbU2qN5ZDNJVyD1aWMye8ae9ZmYjyN3lMhc47aG4Sn82sbwPtVNQ1nuGSsZue0T+ENqiHa6R/wDBcbcrDXzZuMd59nUZCZXK/SG0mfrrSezopP4qRdtooz51La5h9yV7D78rMcvDP4j0r/Z1W8mVzTdpa6L+12GpxzdTytlHs0Kzw7W2eV4ZLUupZD6lVGYz7Tp711rlpb6ZYmsx5b7KnKwxzRzRh8T2PYeDmuyFkytsr5TKoCpyibWUqikFDa+SpBVEURkypBCoFIUGTKkFUBVsosSuFIKoOKuFmVWBVlQFWUVZWVArDgoqVKjkp5IqU5oiipREQFBUqEBERBB4YXyrbOxPs91fcImfmNW/ecRwilPEHqDuPflfVVgq6aCtpZaapibLDI0tex4yHBNbdcOa2G8Xr5h8ette6in3sExu0e3r7e8LrIZWTxNkjcHMcNCFpL/slV2Fz56VslVbeOR50kA+99pvb7VrrdcZKUiSB4fG7i3OWu/msePL70Xx8uvXjnVveHYPiZNG6ORu81wwQuerKOSim3T50bvQf1/zW4ornT1gADtyX9G7j4da9kkMc8TopG5a7iFmY241vbFbUw5dpWVpWSsoJKJ+dXRE+a/5HtWBpXGYeyJi0bh6WlZWledpWZpXOXO0M7Ss+z7PKNp6yfHm0tKyEdjnnePuAXnZrhbDY9mbZU1pGtZVPkH4W+a34Fd+NXd9vn82dViHRkqCVUlQSvovmrZVcqMqMqjXXinNZablSjjNAQPZ/ELQWOpFTbYnn0ixpI7d0A+9pXVyndc159H0XdxXFPabDfZKd4PktQ4viPIE6ub8x4heDn4pvj3Hs3jtqz3S1DbZe6O5SHFO5rqWodyYHEFrj2B3xXW5XOyRx1ELo5GtkikbhwOocCvLS1VdYmiHo5K+2t9DdOZoB1ffaPauHB5Va19O8tZcc76odXlMrW0V7tlw0pqyJz+cbjuPHe04K2GDx3T7F9WJ34edbOiA6KNeo+xVe8RtLpCGAc3HA96ovlMrT1O01opn7hrmTSfo6cGV3savHLfLpWebQW4UrD/f1p18I26+0rlfNSkbtKxWZ8OgqKmCkp3T1EscMLfSe92AFoJdoauv82z0wbCdPK6ppDT2sZxPecLyi1tmnbU3GeSvqG6tdNjcZ+Fg0C9ck7IyGkkvPBjRlx8F83N8R32xQ7Vwe9nkdamVDxLcqiWvlH6d3mDuYNAvWZIKRgaXRQt5N0aPYtTPeg+c01KyWoqOHQUgD3D8T/Rb71mhsl6qPPnqKS0xniI29PMe97tM9y89ePnz95/1bm9Kdoe7yuEjzXl/4Gl3wWF9zpYz57t38RaPiVI2Vtz9aurra53+8kJHsGi9UWzNmjHmWlp7S0fNeivwyfxWc55H2h4BeqE6dM39th/9Szx19NJ6Mnuz8F7jYLURg2lmPwtXnk2Wsb+NvMZ62sx8Fqfhke1j+In7DJYnnzJGk9QOqu8CRhZK0PafVe0OHvXkdslTf4S41MJ+yZCR7HZWJ9nv9EMwVENUweq8bh92R7lwt8Py1+mdtxyKz5DZaNknSUgmoZft0khZ7W8CvRFV36hwGy09ziHqyDoZfaPNK8BvE9Id25UM1Pji/d3m+0ZHtwvfT1tNVsD4ZmPaeYKxGXkYJ77Xpx38PfTbVUD5RBWCW31B06OrbuA9zvRPtW8DmuaHA5B4EHIK5uRrZYjFKxskZ4se0OB8CvCy2uoiXWmsmoTx6L6yE97Dw8CvVi+IVn6404348+zs0yuZi2lqaHAvNH0cf+2UuZIv1h6TfHK6GnqoKuFs0ErJYn6tfG4EH2L30vW8brLz2rNZ1LMCpyq4/wDlStsr5UgqgVgoL5VgqBSFBdXB0VFZqjULBWCqFYLKrBSFUKwRVlPJRzU81FApUKVFSiIgFQiIChSoQQVBUlVJVVV3ZxXKXrYiir3vqaF3kNY7UljcxyH7zPmMLqyVQlXW1rM1nqrOpfIrhbrjZXEXKlc2POlRF58R8eLfFemjvNTExu7KJouQed4eBX1FwDmlpAIOhB5rmblsXa6tzpqTft9Qdd6n9AntYdPZhYnF9n0cfxC2unLHVH+rVxXummjMdRC5ocMEY3gfmtZMIWzu6BxdFxaSNVNbYbza8ufTCtgH97S+kB2sOvsyvDT1UU5IjeC4ekw6OHeDquN62jy92DJhtP8Adz+j2tKzNK87SszSuMu9oRW1BprdUTDiyMkd+MD3rr7TSfR9noqPgYYWtPfjX3krjZo/K6u30PKoqmbw+43zj8F3jnZJPWvZxa9pl8bm23k6fsEqMqMqCV69PJpOVBVUV0iXAOBBAIPFay5W6G5Uho6kf5cnDu15ELZKrmte0tcMgpMeyOIZVVlim8muLS6DOGz4wD3/AGT7j2Ldw1MNQAYngnGcc1s56dskZjnjE8WMa+kB81z02yzA4utVYYDnPQvGW5/CeHhhfMz/AA6LT1Y+zrXLMdpeqpoKOt/tNLDMet7Bn28V5m2Ojj+pfVwDqiqntHsyvO6LaKi0fSido9aKTj4OB+Kp9MVzPrbbWNP+QHfBy8X8PycfjbfXjt5e02eJ2jq25OHUax611ptNDUxzyVFOJ3sqZI2mZzn4aDgDUqKjaR9LCZZqaqjYDgudS4HvcvHbq26SRVRobVcalpnc89E1rN0uwcHIJB7FqKci1ZidpNscTEuqjihpY8RRxwsH2Who9yxmsjOehDpiOJYPNHe46BaCgFyu1Q+EmjoKiPV8VYHyTNHXuuwPEBbiPZiknINyray6OHCIu3Ih+q3AVp8PyX72knPWPDxS3tks5pqYyVdR/s9AN8j8UnBqzw2GtrP+1Z20lO7XyGjdl7/8yTie4Lo6WkbTQCCmhipIB6kTQF6Y4mx+iNes8Svo4eFjx9/MuNstpeWioIqKBsFJTx0kI9Vg1PevW2CNpzu7x63aq6nK9enIRERBTlQeKlECA4agHvCqI2geblvcdPYrKUGNzS4Ye1sg7dCtPWbM2yqkMsbHUtQf7yIljj7ND45W8QgEYIyFmYifJvTkpbdfLZqx8ddAOTsMePH0T44VYLxTyTCCdr6Wo/RTt3Se7kfDK64MI9FxHZxC8lZbqSuiMVXTscw9bct7+z3d68eXg47947S61z2r57ta13rNPsXhNu6Cd1Ta5/o+pdq7cbmGX8bOHiNVeewXC2HpLXP08I18mndnT7r+I7jkdqpR3OKpkdA9r4KpnpwSjDm/xHaNF82+HNxp6oemt6ZY1LaW7aHeqGUNzhFJWu9DzsxTdrHc+46rfAgjIXL1FPBV07qepiEsLuLXcj1g8j2rHQ3eey1kVDcpjNRzHdpa1/EO/Ry/e6nc17uNzIyfLby82XD0948OtHFWVGkEZHAq4XucFgrKoVlBYKwVQrBRYXCsFUKwWWkjirc1UcVZFW5qRxVRxVuaiilQOClRUoiIIREQCqlSSqlUCqlSVUlVUEqhKknVUJWoVBKoSrErGStLCCTxWrudktt286spWOlHCZvmyDucNVsiVQla1vyunE12zVyt4dJRTfSEDdeikw2YDsPB3uK1tFXwVjN6F+SPSadHDvC+ikrg9qbJFR3Jt0iPQwVLw2aRg+omPoyfhdwcPFcMnHi3h6sXMyY+094emxReUbTuk9Wjpv35Dj4Arr8ridka6SC5VNLXQiKWtcXRPHBzo/Nczw4jxXaZXbDXppEOGTJGS83j3QSmVBKhdtMJTKqmUJWyoyoyiIlVexkg85oPgtfcL7a7XOyCurGQSPbvgOBOmcZOBoqxbR2Sb6u70R7DMB8VNwj39Du+hJI3uOU6OXOk2e9oWFlyoH6tr6R3dOz+Kv5fRgZFZTdn5Zv8U3CNVbqd15u01ynkD6ekldBRsLBu7zdHyY686DuWRlZS2TaevjuFZ5PDXMjqY5HuwHPHmOBPLgCsey9fQ0+zdE2aspo37jnOD5WgglxJyCVrKms2err9c57pXUhax8LKYum4ta3J3ccQSSD1rhMbcI3azsbrs/SXujYWPDKuPz6WracujdyIPNp5jgV4bPXPrreHzRiKpje6GojHBsjTh3hzHetTs5tTabX5dRNqZJaJs2/RGGF8mGOGXMGBwDs471SK8vjvV0qaOz3OenrJGSxgQiPDg3Ds7xGM4ClJmLOrqEytCbjtDP8AUWSnp2/aqqvJHgwfNV8l2hqfr7zT0rT6tHS5P7Tyfgu20dDyzy5k8FWORkjQ+N7XtPBzSCD4hc+dmKKZw8vqK24yHX86qHFvfujASz7llu89kcAymncamg6sH04x2g6gdRU2OjBUqApVQQJyTkglSoUogpTkihKQiAaqQERUNxq3T4LX3Sy0t2jaJmmOdmsU0Zw9h6wfktnyTGRqszETGpTw4yKeqt9a23XMDpSPyM7Rhs4HV1OHMexeqrp4qyklp542yRSDDmHgf+utby62uG7UD6SbzXelHKPSjcODh2grmrbUzSRSQVQ3aumeYpgPtDmOwjB8V8bmcf0p9Snh7sOXr+WXu2ZuMsUr7NWSmSWJgfBM7jNCdAT94HzT4LqGnTXiFwF1caVkdyjH5S3TdIcc4X4EjffnwXdwSiSOOQHIcMZ617+Nm9THufLzZadNmcKwUBWAXocllYKquOCktRCVYcFUDVWUVIVgoCsFFOasqhW5KKKUCKKlERBCIoKAVUqSoVVUqp4KzlQlUVKoVYqhW4WFSVQlSeKoStQ0qSqEqxKxkrYgleerpoaykmpahgfDMwse08wVmJVVYgcF5NUvo57Y6TF0tUofBLzfjWN/6w0K6+13GO62ynrohutmZkt+y7g5vgchafaSPyKvoby3RgPktUR+jcfNce53xVLHJ5Bfq22HSKpHlkA5B3CRo8cFa/Nzj5badLlFGUVdEqERBOVBIAyTgDiTy7UWm2pqnwWCaKE4nq3NpYsccvOCfZlSeyNfZGG5y1l5k08skxFkcIW6MHjqfFbN1qo5frKeF/4omn5LLS07KWlip4wAyJgY0DqAws4Wo7Rp5pnctcdnLO70rbSnvhb/AAQbNWQH/sqk1/3Tf4LZ81YKG3ibY7U05bbqYH/KH8F6I6Cjj9Ckgb3RgKzpmjh5x7FQyOdzwOoKaV6AWR6Ddb2AIZjyHiV5gsgTSrlzncShcGNLncAoCoT0kn3Yzp2u/l8e5YlWWBrsF7/SeeHUOQWC62+kuFGY6veYGOD45WO3XxPHBzTyK9YGBgcBoFgn/KOcOTcNHeT/AA+KzI0+/e6O+WqgmusdTDO57nnyUMkMbG5O87JGpIGgC6ccFoovznbid3FtFQNYOx0j94+5oW9wrHhQKcaorYVRGFKYU4UEAKR3KcKURAClMKwCm00gDRSApwEAUNIIzhcnd4RTbXNe3QVlJvOH343Yz7HLr8LktoJWnammHEU1C97sffeAPgvNy9ejLph+uGCWJtRFWwuwWyQujP7BW42VndUbL22Rxy4xsB790Badr+gpp5XnVkT3uPbhbfZSIw7L2uNwwS1p9y8nw/8AE68j2dEApAQKcL6TzxCQrDgmFICkqkcFKKQsiQrDgoUoqeSnkoHFSoqQiIFFSiIghQpUFBBVSpKgqqqVRysVQrUQqpKo5WKxk6LcLCpWMlXKoVqFUcdFjJVysZWlQSqqSqlbHluNCy5W2poZPRnjLM9RPA+BwVxTa2QWu13iQET2+cMqB2Z6OQfArvTquNmo2m7321OH5KrYKmMf5jd137wyr+X3Yv27ux7jkdajOq1ezlW6t2doJnn8p0Qjk/E3zT8FtEhoU4UKUBc5eD5VtRaqT1KeN9W8dp8xvzXRniuZpD5RtZeKg8Iejpmn8Lcn3uT3hi86q3QVgqgrFLKW+a3jzPUtaedlfK1mnE9Swukc/idOpYhxVwrrSrBZBwVArhSRI4LI1UCu3gsyu0SOLWgN9N2jezt8FeNoYGMaNB8lhj/KOMvI6N7uvx/gvQ3j4fP+S5yu+7KO9YGec2M/bl3veT8gszjuxvd1NJ9yrE0MfTNOgbqfBqxKtbs+OmuN+rP0ld0Le6Ngb8SVvsLR7Htzs3FOeNTNNOf1pD8gFvsLUeFRhThSApwiIAUhSApA0QVwrYTCtjKmxGFOFIGikBTYgDVMdithThQV0AyTgDUk8l8+jqTc7jWXLXcqJB0X+UzzWe3Vy3m11yPRNs1O8tmqmF1Q9p1ig9Y97uA8VqaeMBrWNaGDHD7LRy8Avm8/L26IejBTv1Md2c76KdTs+trHtgYOwnX3ZXcUdOIBDTtGkEYB7yuWtFOLhfnVkg/M7a3Dc+tKeXgF2VPG4R7z/Ted538F24ePox9/dzy23ZlAUgJjCthepzRhXwoAUqCeKthQFKipUqFIUE8kHFFKiiBFKKIiIIUclKgoKlVKtzVStCpVCVd3NYytQ1ChKoVYlUdxWlhQnVUJViqHgtw0oeCoVYqh4LUCpVSrFUPFaUK5u9t6DaS01I4TRy0zu/Ae34FdGtBtYNyhoannT18Ls9jiWn4q+Gbx2V2XPRG7UXKCtc9o+7IA4e/K365y0/kdrLlF+mpYZfFpc0/JdGmtJXwlOagKUVIGSB2rltmz00NdVHjUVkz89Y3yB7gunc7cY5/2QXewLi9n7hHRWGiY9jy6SPpCW68SSsXyRjjqszak31Wrp3PbGwvcQAOteE1EepdI3PetVVX6kfJ0f5XzePm8/asH0pSO4PcO9hXzrfE7xPy1bjiW99t55VADrIPep8uphxl9xWh8upncJfaCoNRCeEgXOfieX7R+/wBXWOHHvtvxcqRvGX90qfpaiHGU/sFc6ZWHg8e1VJB4EFZ/tLL9odY4OOfu6T6aoB/eu/YKpNf7eG7gmfl+hxGdBzXNOBPIrz7j3yOdukgeaNFP7Ry/aP3+rpHAxe8y64bRWtox0r8DgBEVl/rFbWMEhkkw7QfkjyzlcYaeVx0jcvV5BNLT04O6wAHOT2rP9oZNb7Nx8PwRMbmf3+jpZtqrSKeQdLL6J/uis77zTTU8ssIl8ymmkBfGW8G8dVzTLfDTxPcRvvA9J3LuC9NW/ctl2k5tt03vwPmmPnZL5Ir2cuRxcNKzNN/v9HU7NwdBsxaoubaSPPiM/NbVYaGIRW+ljx6ELG+xoXowvrx4fMQApwpAVsJsVAU7qnCthTYrhTjsVt1SAoioHYpAVsKcIIwtde7tFZbc6pkb0kjiGQwjjK88Gj59i2TnNYxznkNa0ZLicADrXz2etN8ubrq/IpIgWUTDyb60mOt3wXDPljFTqbpSbzqGGOKUPfLVP6WtqXdLUPHuaPujgB2L1SmVvR0tM0Pq53bjG9bu3saNSsIlbBC+rmIaOIzy/wCvit3YrbNE0Vk7CK+rbiNh/wAPD/7jxK+ZgxTmv1W8PTktFI6Yba02+KkpYqOI78MBy95/vZDqXHxW3VYomxRNjYNAsgC+vHZ5EAaq2EwpwgYUgIFKgAKUUhAwpRFFApRFFApREBERBU8FBUngoPFBCqVJULSqFUKueKxuWoWFHcVjKuVQrcNKHgsbldyoVpWM8VQq5VDxW4VU8FVWKqtCCtHte3OytcebGskH6r2lbwrUbUt3tlbqP+FepPhJ8NfTO3dsqZw/vqCUex7T810q5Wnd/rPZXfapJx+60rqua1Pling1UopUaYK0ltvqnDlC8/ulfOhMKaz2/GN40ke6PBfRa4E22r6+gk/5Svl0+tNbiP8AYYvgvJzJ1jduPG8sMY45PFZWrE1ZWr4z6jI1ZWrE3kszeSxIyBZWrE1ZWrMi5duMc7mBp3q8bdxob1DCxv13B1u+GqyArMsyyhewfUxdy8I4r2t+oi7is+0s+8Ev1En4SsNec2O8/wDcT73tXoI3mOHWCvNU+fYbx2257vY5pXTi/wCNVz5P+HL6JG3ETB1NHwV8KsJ34InDg5jT7gsoC/QvkKgK2FICnCIjCnHYpwrY0U2KgKcKwCYQVwVOFbHYvPX1sFtt89bUnEMDC93hy7zwU2OZ2wuBndHYqd5BnaJKtzfUhzo3vcdO5aeQA7kDQGtxrj1WhYaTppTNX1elVVv6WX7o9VvcAqSdPUSRUtKM1VY8MZ90dZ7ANT3r42e858vTV7aVjHTcthaKRt1uD6uob/o6hd6J4Syjg3tA4ntXc0kLmh00v10mp7ByC8Vst0FLDDRU/wDZaMYz+kk5krbgL6mKkY6xWHktbqncowpwpAUrbKMKUU4QMIpwpwoqMKURAUoiiilEQEREBERBBVXKx4qpVgVKqVcqhVVR3FUdxV3cVRy1DTG5UPBXcqHgtwrEeKoVc8VQrasZ4qp4qxVDxWoVXmoKkqFoQVqNpyBsrdc/7K/4Lb8lpaijn2hudfaXVopbfDDH025GC+Qvyd3ePAaLGS8UruUmWspx/rLYx9mlmJ/Yaurwtc7YyWKWKttl5mkq4WuZGKsNkYQeLTjBAOFltVc640DZ3xdFIHvjewO3gHNO6cHmMjRZx5q5J7MV7Rp7caKwUKV1bUlbvwyM+0xw9oK+UP1t9rd/wjW+xzgvrjR5w7wvlFRF0dDTR84ZqiA9m7IT8CvJzI3il1486yw87VlasbVkavjvpsrVlasTVlaucjK1ZWrE3grlwY3eJ0WZFicytHUCfksgKwszkudxPHs7FlBWZYlcHVe6PWmZ2EheAL3UxzTHseprtKe8MzeKxUsXTwVdKNTNRTxAdu6SPgszVS3zNp7nTyO9Bs2HfhJIPuKYbdOSJ/NM0bpMOzsU4q9nrbUA56Slidn9ULYgLQ7HEx2N1vf9Zb6mWlcOxriW/ukLoQF+iiXxlQO5ThWwpwmxXCnCsApxopsVwpx3K2EwmxGFxW2db5ZcKWzMOYo8VVVjng+Y09518AuzqJo6amlqJnbsUTC97uoAZK+YUsstY+e4zjE1bIZiD6reDG+DcLy8rL0Y+3mXXDTqsyyuBGDwOru7n/BbPZWme4VF6c3MszjTUYPVnzne34LRVAlqnw0dPrNVvEbOwdfxK+iW2kjikZDAMU9FGIY+12NSvPwsWo65bz379LYU0DaeBsTdd3n1nmVeSRkUbnve1rWjJc44AHWVfC4r+kOolENvowSIJ3vdKB626BgHs1z4L6DjjpN7RWPd7Z9u7THKWQMqaoDi+GPzfAkjK21pvtvvUbnUc2Xs9ON7d17O8H4r5YwcF6I5p6GpjuFGcVUGo/3jebD2ELHX3fSy/Deim6zuYfXlOFyb9vbcYmeRU9TWSuaHFkTMBhPJzjpkeK842zupORYot37Plg3v+XCs2iPMvnVx3tG4h2iLT2TaOlvLpIRHJT1cQBkp5hhzR1jkR2hblXe2dGEREBFKICIiAiIgIiIIPFVcp5qCrAgqhViqlVVXLGVkKxuWolWMrGVkcsZW4aYzxVCrniqO4raqFYzxWQqhWoVQqFJ4KFoQeC4i+HpYLoM/2m8QU2OsMj195XcAZcB1lcHK7p5LQ3OfKLrVVRHWGuDR/wApXDN3mtfzYv4bXZyCCh25mFKwQU8FA6WRjCQ0nOhIWw2YaRs3ROPpStMp73OLvmtRQzdFUbYV2cdBQCEHtLT8wuktsHk1ro4P0cDG+xoSmvUszR6uCAKcK2F2bF83vcHRVV2iA+quHSj8MrAfiF9JAXE7UU+5fKoY0q7e2Udr4n6/ulcc0dVJhqk6vWfzcq1ZWrE1ZchuriAO1fCl9ZlasjeSwCQH0Gl3bwCuN53F2B1N/iszCdUM3SBumpd1BSMkhzjk8gOAVGgNGAMBZAspNtsgOisFQFWCzMMsgK9tEctlb2By8IXpo3htS0Hg7zSpEd9Eve1eF2u+Otx+K9w83IPLite07wz16rlDVnR2evFNtBFUPOILxGI3nk2rjGMfrN+C7MBfNo6J9bHS2tueluEzJtDrDDEcmXsJPmtPevpg11X38FrTjibPkZIiLzEKgKcK2EXXbmjCkBSiBhFOFKg5LbusItlPao3YfXy7r8com+c/26DxXMvOGBowM+aMch/8L0Xur+kNrK2UHMVG0Ukff6Tz7SB4LWVlR0MM0vNjdxveePyXy+Vb1MsVj2ezDHTTqbfZiHpa+tu7m+ZSt6CnH33dXcF9Aoqfyakji9YDLj1k8Vz9gtvkdDbKEjzmM8qn7Xu4LqOC+jSsUrFYeWZ3OzC0O1llfebO5kAHlcDulgzzcOLfEZHsW+ymAQVsidTuHxeneJWb2CCCQ5p4tI4g9q90YK3+2Wz7qed98oIyW4zWQtHpD9IO0c+sarRQFsjGvY4Oa4ZBHMLz5I0+/wAfkxmp38x5eiFga0NaAGjgAMBeyILBGF6HSxU0ZknlZEwDJc92AvPaUvMRASae+WSpj0lNWICR6zHg5HdoCvoY4BcPs7RyXm8QXR0b2W6k3jTF4wZ5CMb4H2QM468rugML14qzFNS+NntFrzMIUoi6OIiIgIiICIiAiIggqpViqlBUqqsVB4rSqOVCrlUctQrEVQrIVjK3DTGVjKyFUK0rGVQq5VCtwqqqr4VSFRSR4jjdIeDGl3sGVzlp2UqrpabLcIbg2mfFSHdDoOkyXuc4k6jk5dFUQioppYS4tEjHMLhxGRjPvXG9BNS3Ovo47tc20lvp49zFSW4dulxGmmAANMLz58eS8xNJ1pi/3l76yx1lk2ZvrayeGaW5VMLGuiBAILgDoeHE6arpy0AkDgNFzFuoLtdLPap6y8TTRudFVSQTsDtQcgNdx9uV1K1hrasTNvJEIA0VgECsAukqALR7S22qqvIayigFRNSvfvxb4aZI3tw4AnTPArfgKwCkpL41VRQUoeH1Mkb48B8FQ0xSt1xw594V3U76d+7LEY3feGPevom2lvp67ZO4dPTxzGKLpGl7cluCCcHiNAeC5u7bLtp6izT2y4TwxS1QjEVR+WibvsONDrjgF4cnErP09nSOVesxFu7RBXC39Rszd4M9JaKeqb9ugqNx37D1oaxzKO5RUc9NX0pfE6RxqKc+aAQB6Ocg9a8tuJkjx3eiOVT37LBWCqx9G84Zc6LufLuH3rOyBrvRrKE//wBcf8Vxnj5I/C3HIxT+JUK4Kv5Oxo8+4W1g7axnyKwUtTb55qiM3KnDoJejIY18pdoDlu6DkarPoZJ9l9fH92cKwO7qDgheynt75z+a267Vh6xTiBn7Tz8lt6XZa9zEHorfbW/aeTUyj4NC6V4eSfPZztyaR47vIIaitpHS08Tn5bhx0Ab1kk6LzQMi8o8nhaLlW8G0dK7eaO2WQea1vXg5XXUuxlA12/cZ6q5yEYIqpPyfhGMN+K31NR01HCIaWnigiHqRMDR7AvRTh46zue7hfk3tGo7NXYLG+2iarrJWz3KqwZ5WjDWgejGwcmDkt0pwpXr8POgKVOEQRhSpwiBheW5VrLbbamtkxuQROkOeeBnC9S5Pb+p3bJDQNPnV1QyIj7g853wHtWbTqNkRvs4yiD4qBskxzK8GaUnm53nH4rC6CWsqqekjIa5rTPI4jIHeOep4di9U53g1nJ7gPDirWakq6maru8GHRwTsifEeMrOYHaDghfJxRa9ptXz/ALvbkmtYis+GyqmV1FJG6mu1ayqa0F8kjw8PPHzmnQjs5LPJt7cTReTMoWNuY0kkd9S0cnjmc/ZXidXw3DpJ4n5y47zSMOYeojkV4JzpxXnpzs+OZrbv/P2eynCxZIiYeaquN1mkMs13rnSdbJjGB3NbgBdhsLtHV3F89tr5TNNC0SRzEec9mcEO7Qca9q4ac8V1X9HFulfWVV2c0iAx9BCT6+uXEdmgHtXq4WXLe89U7hr4hx8GPDHTGrPobgCDnhzXyuejlo9pLhabVRy1TWPbJFHHo2IOGS1zjoACvqxGhXNbKMbLVX2saAGz3J7W4HEMAbn2gr6k1iY1L4+PJbHPVVrKPY25VQDrlchTMP8AcUQ18ZHfILdUexlho3tk8gbPM3XpKlxldnr85b/CJFYjwlr2vO7SgNAxgYwpRFWRERAREQEREBERAREQQVBUngo5IKqpViqlaVQqhWQqhWoViKo5ZCqFaahiKoeCyOWMrcKxlV5K5CodFqFUKKxCrhURjkOa4CtnLrZtNWt9KepkiYevGIwu3qKgwQzy72NxzQD1cM/ErhKFhqbDZoHca64Me4dY3y8/BN6lzye0O/poBTUsMDeEUbYx4AD5LOAh1JPXqpAUbSBqrAIArAKIAK4CgBXAUmUljnp2VVNNTy6xysdG7uIwuUoaZ912eks80vQ3G3ubGXEZLHsOY5MdRAHvXZALXXGwUlynZVF89NWMbutqaaTcfu9R5OHYQsSxeu3kZNtSeNLZXHmenkbnwwvA11ybtjGboyljlfb3CIUr3ObgSAnJdz1WyGz9xafM2ouYHLLIj/6V46/Zu5RuhuNNdaq4V1KSWRVW41r2HR7QQBgkfBY3O2Ji0xqW26CCb62CKT8cYPxCltntbz51soj307P4LUR7U2yM7la+agmGjoqqFzC09+MH2r1t2s2fAybxSeDyT8Fu0xPhyrEw20VptjDlluo2nrFOwfJa21RspttL7BGxrGSQ004DQBrhzT8AqDa+jn821Utbc5eAFPA4Mz2vdgBeuxW6tjqqu63QxiurA1piiOWwxtzusB5nUklcfd2husZ4696thMdqkLTSMKVOEUDClEQEU4RQRhSiIC+d7Y1PlG1NPTg5bR0peR1PkOPg1fRF8mrajyzaC71fEPqTEw/djAaPeCvPyrdOKXXDG7w8tTMI9+Q8IoyfErstlKHoNn7VA4edUPdVSd3L5Lg6wOnZ0LNXVE7Yh264/ivrVFAIq0xt9ClgZC3HtPwC5cKuqzLfIndtPBfdkqS6yGrp3mjuAGlRGPT7Ht9Ye9fPa/yq31bqGvpy2sGAxkQ3hPnQFnXnq5L7KuXuMLYdvrLUOw4T088ADgMNcMOBHadV1zcbHm+qO6YOTkwz8rUWPYTpiyrvoDidW0TXeY38Z9Y9nDvXeRwxwxtjjY1jGjDWtGAB1AKwACldqUrSOmsdnK97Xt1Wncsc8zaenkmfo2Npee4DK0exUJj2SoZHjEk4dUOz1vcXfNW2yqXU2ydxMZxJLF0DO1zyGD4rb0VO2koYKZnowxtjHcBhaZZ0REBERAREQEREBERAREQEREEKFKjmgqVBViqlaVQqhWQqhVhYYyqFZCqELcLDEQsZWYhY3BahWM8FQhZMKpC0qmFXGuFfCpIdyN7/ALLSfcrtXP7SVPQbM1Uw4ubK8ewgfELV2yn3bvs5SY0p6aSdw7QwNHvcsu2biLLBSji9sTPFz2/+0r12lgk2xqiPRpaCOMdhc8n4NT2lzt3tEOlAVwNUDVYBRoAVwEAVgFJJAFcDRAFcBZmWQBWAUgKwCyiAFbCAKwCzI53bUbthjm5QVlPIewB4B+KyNpiat7hThxP1bmtHm+PLVbC+W36VsdbQg4dNC5rCeTuLT7QForPcH3Oippy2Tea3o5425zHM3RwIGuervSPEuV/O3s2Zb0FffqE+jDXmRo6hIwO+OV0YHsXM7MPNTeb/AFYO9G6eKAOHBzo4wHe848F0+FmHQUoiAiYUqBhERARMKUEYUoiDBWVDaWkmqHejFG557gMr49QEtt0Uj/Se0yu73ZcfivpG2tQabY+5OBw58XRDveQ35r51KBHSlg4ABg+C8POt2ir08aO8yzWGmNZtVaKcjIYTO4d2q+pW3z45p/0sznDuGg+C+e7FMztFcasjzaWl3R2E/wAgvo1BH0VBAw8QwZ716OPGscOOWd3l6Vze1A6K47PVQ03Li2Mnsexzf4LpFze23mWWCoHGCuppP/MA+a7MOkRQFJ4IOa2n/O7nYbYNRNWid4+5E0u+OF0g4arm4vz7+kCok4sttE2Idkkp3j+60LpUBERAREQEREBERAREQEREBERBCgqUPBBUqFZVKqqlUKyFUIVVjIVCFlIVCFuJViIVCFlIVMLUKxEKMLIQq40WokYyF5q/IopdfSG6PE4XswvJXjMMbftSsHvVVyG1h6W82+n5Gthbjsa1zvmtns03pLvf5/8AiIoR+rHn5rVXk9LtjbG8vLZ3fsxtC3WyADqe6y/pLlN7g0Kb7fq5/jdAArAKQFYBJlsAVgEAVwFnaACsAgCsAVlEgKQFICkBZmUAFcBB1KQFERhcbW2Okrdv5YXmeBs9A2Z3k0zoi9wk3SXbvHQhdoudqPN/pEoD9u3TD2SNKzIjYVrWbJ00QaA6KWaN2BxIkcF0i5zYwYtdaz7Fxqh/5hPzXSICIiAiKUEYUoiAiIgIiIOP/pDlxZqOnz9fWRg9zcu+QXDznJiHW/J8F1X9IMm9cLNB1dNKfAAD4rkZnYmbr6LCV83lzvJEPZx4+SZdNsPDmzXeoxrUVLYQewYHzX0VowMDguL2Kg3Nk7b11FU6U+0n5BdqvoUjVYh5JnczIud26H+ptwdzY1jx4PaV0S0G2wzsbdh/wzitI3rDvNB69VLiA0knA5rFSnepIXdbGn3LTbZXE2zZauma/ckezoYz1Of5ufDJPgg8+yL2y2+tvEpDRcKuScOccYjB3GeGG+9ZKnbixQy9BDVOrJycCOjjMpJ8NPeuRtLRtBTMbUb/ANE0W7T01H6LX7oGXyY9I9nAZXlrrpRUN2rajEYbStFHSwR4bk8ZD1AZIBPYvHk5WrzjpXcwezo5duqoXmhomWd8TKqYRjp5gJcEgZ3BnHHmV24OQvlttoonXmzEVVPV3KorBPM6B4c2KNjXHdGOA18SvqQ4LtgyTkp1SJREXYEREBERAREQEREBERBCIiCOtQeCkqCqqpVSrqqooVUhZCFQhWFYyFUhZCFUhbWGIhRjsWQhVIVVTC8lY3LqYf79vzXtI1XmrB/Zz1TN+auxxFcM7aWonnNWn2Bq3uxo/wBE1f8A+RqP+Zae6M6Paq0SHh5bWReJjDh8Fudj9Ke6w84rlN+9uu+am+zn+N0ICsApAVgFHRACsApAU4UlkAVwEAUgZWZlEjirAIO5SogFICBSoC5yp87+kO3gerbpifF7Auk4Lm2uEv8ASHM7lTWxoPYXyE/BqkhsZrba5/2rlUn/AMw/wXSLndhxnZWnm5zyzTftSOK6JAUoiAiIgIiICIiAiIg+b7cSb+1dMzP1VET+0/8AkuUqn48od9mPC6DayQv2zrB+jp4WD3n5rmK45p6vt835L5mf5s+v5Pbi7Ytu9sm0tnt9mtNK6eV8lLFuyMjge8h5HDQa8+C3LdubDv4lqZqcHg6emkjb7SMLQVkNTVWuA07wytpHtdTPAxgtb6J7CNCtnb7gy7WyOqaCGyDD43a7jho5p7isZfiUUiJ6dxvTxxG3VU1XT1kLZqaaOaJ3ovjcHA+IWn20ONjLv/3V4XH3WKfZ6Rl3srm0pDw2phGkUgJxvObw48SOvPJbW9X+K87B3bzDBVxMENRTvOXRvLgPEHkea+jizVy13DMS7GjG7QwDqjb8AuD/AKQ6yKpuFvtkszI6eIGrqS52Bj0WjvOui+gM3Y4BkgNa3UnlgLhbfs3TbWNqL/VSVEM1RUOdSSROALIW+azQgjXBPitZKzasxE6JaK0S3iSgmit0DIhJNJK2rqcgEOOm63GSe06KtLLFs8CbnbKhk07sPqPNm6YnXThx6sLrxsfXE4dtLW7n3YYw79rC2Vs2UtlsqhVtZJU1f+01TzI8dxOg8AvJXjWncX1r8t7SIazZGxuhqZr1VUcdJNUN3IadrA0xRcfOx67uJ8AuvTCL2VrFY1DQiItAiIgIiICIiAiIgIiIIKKVCAoUoeCCpUKyqqqpVSrqMKjHhRhXIVSOxa2qhCrhZCowrtWPC8te3FKXj1HNf7CvbhUmiEsL4z6zSFdrtw21eKapZWcBR3SmqHHqZIOjcfeFsrAfJtqLzRnTp2RVbB16bjveAq3u3C60ZpXndFfSvo3OPqyjVh/aAWmo7sTSWXaWQFr6cmluLObATuSZ/C8A+KR4mHK3a0S+iAKQFLcEZGo6xzUgZUbAFICkBWAWZlEBWwpCkKIBSEUqApRFAPBcT5Z0P9cr1nSP83jP+XHjT9Zy6q6V8drtlVXTY6OCJ0h7cDh7cLjHUMrNm7HYpc+VXSpE9UOe7npZM+4KSOt2eo/INnbdSEYMVOxrh24GfetmobwUqgiIgIiICItbdr5Q2SnEtZLu7x3Y42jefI7qa0akoNksFTW01HGZKqeKCMetK8NHvXIzXDaC8ZLXCzUjuAAElS4dvqs95Xnj2ftrJemmhdWT85qx5ld79B4BeW/Lx17R3aisy3Uu3Nha4sgqpKt49WlhfL7wMe9YHbaB31Fhu8g63QtYP3nKowxu6wBrepowFRxBBXmnnz7Q16birjWvuG0NyqpKeSnc57GmKQgubhgGDjT/AOVp5zvR4478zRgc/OWzqXZvNzd/xRHsAWviG/UUbftVcf8AzBc5nqy7n8nqiNYtN1PeY7G2EUvlZpXyvzTV0TmOiGB6Mh5dhyvRZNoKCS9TiCXo6atb0rmSkN6OYaHXODvDq5hdDVME1M1hONXEHqOVztTZ7fWEioo4xJwLmDdcD3hc62xTGrQ8s459nRXCmbWW+op3DLZonM9o0964l7amutlPWtc98wjY2djTrMxrgS3tILchZTZ7jbjv2i5Tho16B78ew8PaFFrdURskhgq6ZksOXyU1cwxPYCck5BIIyeIVis0jqx23qf3/ALOFqzXu7y+3mO67O0sNpm3pbw8U8Lhxa0/WOI5brc57V0tHTRUdHFTQN3YoWBjG9QAwFwmwFtNVXVd8ljYyMPdFTMY4lm8cdI9uevAHtX0JfYrO43LYiItAiIgIiICIiAiIgIiICIiAiIgKCpRBCIiCCoVlCqqlQr4UIKYUYV1GFRQhV3VkUYVVTHYmFfCjCu0aeuo+lMtNnd6b8pC77MgXITGO23iWapY0Wu8u6KrY7RtPV43TnqbIOf2l9CqKcTxFmSDnLXDketaK5W9twgqGS07ZjIzo6ykPCZn2h94cQVN6naWjcPLs9cH2uqZs9cHkloPkE7/76MeoT9tvDHMLrMBfMXyR0FI22X576mzvcG0d0OjoSPRZKRqx45P4Hmugpb3cLExrLs19fb8fk7jA3ee1vLpWjj+IJP3hmJ9pdeArLz0VfSXKmbUUVRFUQu4PjdvD+S9KjRgKUUqBhSFClQERaC+X80k7bZbY21V3mb5kOfNiH25D6rR70Hlvb/py+U1hj1poC2quBHDdBzHH3uOvcFNlP0ztJWXvjS04NFRnk7BzI8d7tPBa19PLRxf1bts7prvXflrhXY1ia70nnqJGjQuyt9FBbaCGjpY+jghYGMb1AKD0oiKgiIgIiINde7pFZrVNWytL9zAZG3jI8nDWjtJXL0FBN5Qbnc3Ca6SjV3qwN/RxjkBzPMr3bWnfulghd9U6re8jkXNjJb71cntXzubkmNUhuke6CVUlCVUlfOdEEqpQlVzqO9RXCPO9cK93XVyfFeOj1uVtb11bF6SCysrWP0e2pk3h3nI9y89A0vv1uiaMkVO+QPstBJK9cfXLv/4n0J5yxo7D8V4KkbsrXj1hg94/l8F6ydAvNV/VtP3wvJHlyYQV5LlbKe5wCOYYezWOUDLmHs6x1jgV6sqQVqLTWdwzp0OxNzbUWk258EVPV0DhFLFEMNIOrXtHU4a9+V1C+ebOuMe3cYZwmt7+kHXuvbun3lfQ19zDfrxxafdwmNToREXVBERAREQEREBERAREQEREBERAREQFClEEIiIIRSowgjCjCsioqowrYUYQRhMKUVVGFgnphNuuBLJW+i8cR/JehMIjQVlAyd8geI4J5RuvD270M46nBcy6y3TZ5xfaJXU0Gc+RVBMlMfwP4s7jovojmNe0te0OaeRCweSGP+zyOYD6jvOapvRMbfNHVtsZVCavo6ywV7v8VRvwx57x5rvet/SXO+saHUdztd4i5CYdBLjvbofYt/PbYJg4T0W6Hek6nOju9vP2FaGfYu1TPLqWVsEn3cwn2DT91XbOteGwbtTWQf2/Zu5RD7dPuzt/dOfcrN25sIOJqiend9melkYf+VagbLX+kOaK6ucOQkw4e0bpWVsG2cOhipJx21D2Z9pKnZe7aHbnZvGl1iPYGvJ+Co7ba3v0oaS41zuXQ0rg39p2AvLH/W4nH0Tbmn7T652Pc1ZTRbWTkdLXWigaecUL5njxeQFDuxz1W0d1jc5/QWGgAy+VzxJPjs9VvecrXUErB0lDshAZHPd+c3Woy9pd1lx1kd1AaBbePZCmqZGy3arrLtI05Aqn7sTT2RtwF0kEEcEbWRsa1rRhrWgAAdQA4INfZLJBZqVzI3Plnld0k9RKcvmf1uPy5LaoiKIiZHWgIvPV11LQwPmqaiOKNjd5znuAwFys98u19OLUw26gP+MnZmWQdcbDwHa5YvetI3aSI26a4XWhtUPTV1XDTx8jI8DPd1+C0D9tBU/9k2msrR+meOgi/adqfALx01ioaabyh8bqqrPGpqndJIT3nQeC95146rw5Od7UhuK/dyO09yvlVW23yhlHBJG99RBHA5ziC0D0nHAOc40XQW25QXWibUwHHqvjPGN3NpXP313SbSxt/Q0nvc7+AXjDJoKnyuim6CpxhxIyyQdTxz7+K82XL6kxF/LrXH8u4dsSqErR0208GkdyiNFLw3z50Tu53LxW4bIyWMSRva9h4Oacg+IXC1Zr5ElVJUkqhKyrWXGyUlwmE7jJFPjBlidgkdR5FRb7LR2ySSaIPfPIMOlldvOI6h1DuWyJVCVr1La1s0gleSqflzGfrH5f9diyzTtibk6k8G9a8O8SXPdxOpPJSIaXyokmjhidLK9rGMGXOdwAXgku9OJOhpg6rn/Rwa473cArQ2+aslZPc3NcGHejpWHLGnrcfWPuXSKe9u0M+fD27EumqttpauVhYx9vJiYeLWGQAE9pwT4r6cuE2WG9trcHfYoIW+17j8l3a+zgneOrz2jUyIiLqgiIgIiICIiAiIgIiICIiAiIgIiICIiAoUoghERATCIghFKIIwowrIgqpUogjCYUogYVXMa8Yc0OHaMqyIMPkkGciMN/Dp8FIp2DgZP2ysqIKCJo+0e9xVgxo4AKy8tdcaS20rqmsqYoIW8Xvdgd3aexB6kXMN29sReA+WoiiJwJpaZ7Yz+sQujhmjniZLFI18bxlrmnII6wVImJ8DIiLDU1EVLTSzzyNZFEwve53AAakqjz3S60loopKusmEcTPEuPIAcyepcbVXO83wkmSS1ULuEUR/OHj7zvU7hqvOJpb/XNvFa0tibnyGndwiZ9sj7Z9wXu3hu72RjjnOi+Ry+dMT0Yv6uVr+0NYdnrSWnfo2yOPF8jnOef1icqzZ6nZ98b/ACiSotZeGSRzO3nwAnAc13EtzjIKwxXxtRdI6aGLMTju9ITgnTiB1L3XKJk9rq45PRdC8H2FeKuXJFoi87iWa3mJb46EhUK81plfPZaCaTV76eNzu/dC9JW5jU6e1xVa/pdo7k/7BjiHg3PzQK93hNHtDK531Vc0PY777Rhze/GCqDgpl+rf8v8A49GL6V8BzSCAQeIK87bdDG/pKZ0tK8+tTvLc+HBegLI1Zre1fEtzWJ8wo2e8RehcY5h1VEAJ9rcLKLleB6VLQydrZXN+IKNVwt+rPvEMTjhX6Tuh/wDpkH/iv5LFPcbwIi5tHRRnQZdO52PABepqx1X9mPePirGSN/TH+v8Aynpx92qxdp3EyVlPETxMcRcfa4qwtMUxzVz1FUeqWTDf2RgL1NWZi36kx47fyTohkgijgYI4Y2RsHqsGAvUzksDOKztONcjTrWJ7yvhpX11datq6mvoXFz4YIXPp/Vnj13mnt0yD196+sW+ugudvgraZ+/DOwPYew9favktJJ5bXVdwb9VK5sUJ+0xmRveJJXbf0dud/VqSP+7irJ2Rfh3s/ElfU4uSZ3jn2081493WoiL2OYiIgIiICIiAiIgIiICIiAiIgIiICIiAiIgIiIIRSiCETCYQETCYQETCYQETCYQEUogYREQUke2NjnvcGtaCSTyC+dxPk2hrPpqrbvQ5IoYHatjj4b+PtO456l1m18j4tkbq+PIcKV4BHLIwfctFRsbHRwxsA3GxtDcdWAvmfFM18eOIp7s2+yMF4LSN4EYIOoKx7P1BsV9jtzSRbq8u6JhOkEw1IHU1w5dYXrAwSQMkrnrxXOETZ44nl9JUxTMc3Ukh4GB2nJXzeDntXLGvEsRHTL6kCuU25l6WlobWCfz6oAkA5xM853wA8V4vpvaaseXxi3ULDqInsdK8D7xBAz3LBUR3avu9LVV5pHNp4ZGNMAc3JdjUgk44L62bn4a1mIt3dJncdnr6FjoDvD0mnhyC54wz0jJacH8m9pGOXeF0zgej3R1YWDyOMnLgXO5kr85iz9O+pi2Pfhy9Ox1HMZmRtMgBDd7g3PNe2tqakbOV8tQGtcYnNj3RgnIwNO8rZVNJCcdG3B59S8Vbb5LhTx0jpjHAHh73N9JwHADq11z2Beyl62mLT2c+nplsZbtQWamp6OWXeqGRMYKeFpfIcNA9EcPFeZ12u1R/ZrSyFvJ1ZPg/stz8VekoKWgYWU0LY86udxc49ZcdSvStWz138sb/n+/8Al1nNPs09wp7zcqR1PUMthaTvNLekDmOHAg8itWW3Cgi/0hSucxvGeDz295A1C6xOan8RMxq0RornvWducikZLG2SNwex2ocDoVlCwVVp6O/xx0tQ+lZVse5oa0OYJG6nLTyI171lfR3im9Kmgq2/agk3Hfsu/iunpRMRNZ8vdjzRaNyytV2rwGv6HSoo6yA/fgJHtGVLbxbudWxp+8CPiFPSv9nTrr92xCx1X9mPePivMLxbR/joP2lhqrzbzAWsqOkORpGxzufYFa4r78HVX7srFnYtU24yP/s9vrJe0sEY9rlkAu0/Ono29n5V/wAgus45jzOmOuPZs5qmCkhM1RKyKMes44H81rZZai8t6NrZKe3n0i7zZJx1Y9VvvKtHbaaF/lNQ988zdemqHZ3e7k3wQVstY4x22LpjnDp36RN8fW7gkf8Ap/X9/v8AJmZ35XqJvJ2R01MwGok8yCNvLt7AF239HcXRbF0RzkyOleT15kcuWpaCO3wz1L3maqMbjJM8akAZwByHYu02Kh6HYyzsIwfJWOPjr817eFER1acsm+22/REXvchERAREQEREBERAREQEREBERAREQEREBERAREQEREBERAREQEREBERAREQFBIHFSua2or6xtRb7VQTmnlrC90k7Rl0cbACd3PM5AClrRWNyN1caVtfbqmjd6M8TozkdYIXFWCQ1FlpnSZ6aJvQyg8nsO6c+xZhYOj86G7XeOb9J5Y5x8QdCvLbLfdLfeKoVD21VLVkyunaAwskGh3m9buznqvlcy1ORj1WdTCS2xbpxXgqaiCnc0Sgku87zW54c1s3sAGSQAOJK1VxbBOGuY/L26YwcEd6+XTF0z3Yv4Uqa8Q0zZach7nndb1duQqUU08tS10kbmnUnL+XcvK1jo3AgZwc4KyeUSsyI2hpOmeJWcmLfaIZrbTcufhY3OyOxa2NtZjz3SNJOcuOFNxdMyGDde4NdnJacZK5V4/za21N+23sLxnC19xrzAehgIEnrO+z/ADWOlrZIXjpfyjO3iO5eMsMspL3AFxyXHkvTjxTX6u7lad+G0s4qJaZ75Xlw38N3j7VsQN0FxHtXlpaymYwQxB+4wYyWr1SyE0zpKdolePRb2rhkm3VLdaxraiKKd08tMx1RGI5DxaBwXN3Oqr5asQVjJqChkO4xzCMynqc8Hzc9S7YsU3nRWnVOoe8zR120dMyF7XMoWvfK7IwHuG6GjrPElbsg40GVyn0Rb90NNHD5ug019qkWag9WFzfwyOHzXq3j1ERM9vy/7e+mG1Y06fDgNA4dyxvbn0m57wud+h6Pqm/8Q/8AipFloD6ULnfilefmpHR95/p/210WbiQ08QLnmFgHEu3QtRV3y3g7grIQwHk7Jce4Lyz2m3tnwKOEgAcRnXxWeGCGL6uGNn4WALcRT8/3/U6ZYPpaOU/m1NV1B62xFo9rsKwN1qPRjp6RnW93SP8AYNF7QsreCdVY8QdH5vHFZoHvD6yWWseOHSnzB3NGi2kYDWhoADRwAGAFRvNZG6DJOAszabeWoiI8FSGOo52yHDDE/e7BunK63ZB8kmyFndL6fkcef2RhcNURTXmrbYqMkTVIBqHj/DwesT1F3ADtX06mhjp6dkMTdyNjQxjRyaBgBfS4VJiszPu8+WYmdMyIi9rkIiICIiAiIgIiICIiAiIgIiICgOBzg8F5blLJDQyvidh4bpjj4aH4LlhUVEbW7u+0TNDnA72AN7G4csGeGcu87zjyQdnvN603hniuLM28+NsUAjzMwOy8EPBLh4NOOfYs1vaW1sDojvZczecMaajhhreOXjno1p5oOvRaW6VddTVAbDI1jHAAZbnU5APcHYLvu5XjFxuYcN+UMDnHdywHzQc5OnAtyB97CDpkXMNuV0YAJXgShoc5gZ2YLeHHewfw5UVl6rhNK6HRrWOcxpLeIe1uMcTkEnIQdQmVyzrxX9M1m+0R9KWueC04b0gaD1eid7u9iwSXOvnZCyYuYJnxNOg4lzg4AY5ANPPig6/IUri6CvuUNGwsDySxryDjiYd7q18/DfHrXspb7UudI5x6UAlrWsLXZcIw7GBq05OMHVB1CLln3W4B5a2TLekaM5aMguwTnGBga7vH2KGXW6P3TJvtyY84AGMvcHaFpxhoa7jzQdUiw0kj5qOGSRu69zAXDtwsyAiIgIiIC5TakeS3yxV7tIukkpXuPAdI3zfe3HiurXkuVuprrQy0dXEJIJRhzeHcQeRHWs3r1Vmv3HO3WqkobfJPGzec0gajIbrxPctfYbrNcXzxzYcWAODgMcdMFep9u2hsw3Igy80QGGh7xHUNHUSfNf7itnHQeTMIjpWxB2rgxgGvgvj5OPfH5gmN23EscsTZYyx2cHqXiNsGfrBj8Oq2JBHEEeCYXCa78ws0iWkqqVkMga0kgtzqqOoXmFsrRvNIyccls6ymdPuFhGW6HPUvSxgjjawcGjCxrux6e5lpqZjpXCFzyW6lp4kfyXtq6eDyNwmH5JgzpxHd2r1iNgcXBrQ48wNVEsLJonRvGWu4haiul6NRpyToxk7ud3lniqmNdNFa6eKQPw55HAOOgWnnpjDM6N3I6do5FSduNqTXyy0lsgqIBKJJRyc0EDVbCKljpoiyJpDeJ5kq1shMdEN4YLnFwz1L14CTSLRqXSte23HU1RXXO5NdH0jWtfknUNY3PA/9arY7SOgisNUJmh3St6ONnN0h9EDtB18Flve01BZXNil3pZ3DIY0gAficdAuY+knXKsFZWOa4syIIoCHsiB56HJd2rvXFNdXmO0NY8W5bCJrmxMa85cGgOPWcarKvMKuHm5zfxRuHyVxV0x/v2eJwvPqX0o09A4Ky84q6b9PH+0rCrp86StPdkpESPNMc1En4sI1eU1ceXO8/Uk+gRz7VhfeaOI4dNGD1GRufYMldopafEMTMNq3isreBWqgrK2tOKG3VdQTwMcBA/adge5bil2T2luGDUGmt0Z5yO6aQeAw0LtXi5be2nOctYY5KqGCJ0skjGxt4vc7DR4qKCC6bQuAtUJhpc63CoYQwf5bDq89p0XTWzYi0UkzZ6npbpVt4SVR3mtPY30QupEemCAB9kL14uHWs7t3lytlmfDV2KxUdjo3QUjXOe92/PUSHMkzutx5/AcluOCYwi9rkIiICIiAiIgIiICIiAiIgIiICIiCHMa8EOAIPEFYhR0w4U8Q5aMCIgkUtOOEEY/VCt0MXSCTo2740DsahEQWIBTdHUiIGAsclPFKWl7Ad05HYiIMm63qCxTU0U7Q2RgcB24REGTcbjGAsMNFBTyOfGzDjzJJx3Z4IiDPujqTA6kRBKIiAiIgIiICIiAQDxUY7ERAwOpN0dSIpqBjdBG/0o2nwWI0EB9THcSiLE4qW8wbR9HwdTv2lIoIB6p8XFEU9DH/lhdp8hg/R+8qHW+mdjeha7HXqiJ6OP/LH9EW8igx9U1VFG1hzG7dPcCiLUY6R4gYpqISt3Zqenmb1Fq1FTsnY6k5mskWetjR8kRbHhfsLs/6kNVB+CR4+BWM7DWj1a6ub/wDveiKdMfY3J/UW1/8A3Ku//wBnKW7DWX16msk7DM8/NETpj7G2eDYTZmM5FqMx65AXfErcUljt1H/ZbTTRY4HdaPgiKjYiKTGAWMHUxqt0DT6WX/iPyREGQADgFKIgIiICIiAiIgIiICIiAiIgIiICIiAiIg//2Q=="/>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031" name="Picture 7"/>
          <p:cNvPicPr>
            <a:picLocks noChangeAspect="1" noChangeArrowheads="1"/>
          </p:cNvPicPr>
          <p:nvPr/>
        </p:nvPicPr>
        <p:blipFill>
          <a:blip r:embed="rId2" cstate="print"/>
          <a:srcRect/>
          <a:stretch>
            <a:fillRect/>
          </a:stretch>
        </p:blipFill>
        <p:spPr bwMode="auto">
          <a:xfrm>
            <a:off x="5842000" y="1095364"/>
            <a:ext cx="6350000" cy="5762636"/>
          </a:xfrm>
          <a:prstGeom prst="rect">
            <a:avLst/>
          </a:prstGeom>
          <a:noFill/>
          <a:ln w="9525">
            <a:noFill/>
            <a:miter lim="800000"/>
            <a:headEnd/>
            <a:tailEnd/>
          </a:ln>
          <a:effectLst/>
        </p:spPr>
      </p:pic>
      <p:sp>
        <p:nvSpPr>
          <p:cNvPr id="8" name="TextBox 7"/>
          <p:cNvSpPr txBox="1"/>
          <p:nvPr/>
        </p:nvSpPr>
        <p:spPr>
          <a:xfrm>
            <a:off x="1142972" y="2090738"/>
            <a:ext cx="4339650" cy="646331"/>
          </a:xfrm>
          <a:prstGeom prst="rect">
            <a:avLst/>
          </a:prstGeom>
          <a:noFill/>
        </p:spPr>
        <p:txBody>
          <a:bodyPr wrap="none" rtlCol="0">
            <a:spAutoFit/>
          </a:bodyPr>
          <a:lstStyle/>
          <a:p>
            <a:r>
              <a:rPr lang="zh-CN" altLang="en-US" sz="3600" b="1" dirty="0" smtClean="0">
                <a:solidFill>
                  <a:srgbClr val="002060"/>
                </a:solidFill>
              </a:rPr>
              <a:t>静脉输注利妥昔单抗</a:t>
            </a:r>
            <a:endParaRPr lang="zh-CN" altLang="en-US" sz="3600" b="1" dirty="0">
              <a:solidFill>
                <a:srgbClr val="002060"/>
              </a:solidFill>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graphicFrame>
        <p:nvGraphicFramePr>
          <p:cNvPr id="4" name="内容占位符 3"/>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409</TotalTime>
  <Words>4344</Words>
  <Application>Microsoft Office PowerPoint</Application>
  <PresentationFormat>自定义</PresentationFormat>
  <Paragraphs>416</Paragraphs>
  <Slides>61</Slides>
  <Notes>21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61</vt:i4>
      </vt:variant>
    </vt:vector>
  </HeadingPairs>
  <TitlesOfParts>
    <vt:vector size="63" baseType="lpstr">
      <vt:lpstr>Office 主题​​</vt:lpstr>
      <vt:lpstr>Image</vt:lpstr>
      <vt:lpstr>案例</vt:lpstr>
      <vt:lpstr>幻灯片 2</vt:lpstr>
      <vt:lpstr>幻灯片 3</vt:lpstr>
      <vt:lpstr>幻灯片 4</vt:lpstr>
      <vt:lpstr>幻灯片 5</vt:lpstr>
      <vt:lpstr>幻灯片 6</vt:lpstr>
      <vt:lpstr>2019年1月再次入院</vt:lpstr>
      <vt:lpstr>600mg/次 每周1次 连用2次</vt:lpstr>
      <vt:lpstr>幻灯片 9</vt:lpstr>
      <vt:lpstr>幻灯片 10</vt:lpstr>
      <vt:lpstr>幻灯片 11</vt:lpstr>
      <vt:lpstr>幻灯片 12</vt:lpstr>
      <vt:lpstr>小结</vt:lpstr>
      <vt:lpstr>肾病综合征-膜性肾病</vt:lpstr>
      <vt:lpstr>幻灯片 15</vt:lpstr>
      <vt:lpstr>2004-2014年肾小球病频率变化</vt:lpstr>
      <vt:lpstr>膜性肾病的流行病学调查</vt:lpstr>
      <vt:lpstr>不同年龄和不同地区特发性膜性肾病均增加</vt:lpstr>
      <vt:lpstr>人类膜性肾病的疾病谱正不断扩展</vt:lpstr>
      <vt:lpstr>幻灯片 20</vt:lpstr>
      <vt:lpstr>幻灯片 21</vt:lpstr>
      <vt:lpstr>幻灯片 22</vt:lpstr>
      <vt:lpstr>幻灯片 23</vt:lpstr>
      <vt:lpstr>膜性肾病发病机制</vt:lpstr>
      <vt:lpstr>膜性肾病发病机制</vt:lpstr>
      <vt:lpstr>膜性肾病发病机制</vt:lpstr>
      <vt:lpstr>幻灯片 27</vt:lpstr>
      <vt:lpstr>幻灯片 28</vt:lpstr>
      <vt:lpstr>幻灯片 29</vt:lpstr>
      <vt:lpstr>膜性肾病的基本病理特征</vt:lpstr>
      <vt:lpstr>幻灯片 31</vt:lpstr>
      <vt:lpstr>   免疫荧光  IgG和C3呈细颗粒状沿肾小球毛细血管壁沉积 为鉴别原发和继发性MN，需常规进行PLA2R抗原和IgG亚型染色，PLA2R抗原阳性和IgG4阳性提示原发性MN，继发性MN主要是IgG1、IgG2、C1q阳性，PLA2R抗原阴性</vt:lpstr>
      <vt:lpstr>电镜 GBM上皮侧有排列整齐的电子致密物，常伴有广泛足突融合</vt:lpstr>
      <vt:lpstr>MN病理分期</vt:lpstr>
      <vt:lpstr>幻灯片 35</vt:lpstr>
      <vt:lpstr>幻灯片 36</vt:lpstr>
      <vt:lpstr>幻灯片 37</vt:lpstr>
      <vt:lpstr>幻灯片 38</vt:lpstr>
      <vt:lpstr>PLA2R-MN肾组织局部PLA2R表达情况</vt:lpstr>
      <vt:lpstr>幻灯片 40</vt:lpstr>
      <vt:lpstr>THSD7A抗体的发现</vt:lpstr>
      <vt:lpstr>THSD7A的一些新认识</vt:lpstr>
      <vt:lpstr>幻灯片 43</vt:lpstr>
      <vt:lpstr>膜性肾病治疗</vt:lpstr>
      <vt:lpstr>KDIGO：免疫抑制治疗的指征</vt:lpstr>
      <vt:lpstr>KDIGO：免疫抑制治疗方案的选择</vt:lpstr>
      <vt:lpstr>KDIGO：抵抗或复发患者治疗方案的选择</vt:lpstr>
      <vt:lpstr>激素/烷化剂周期治疗的风险和益处</vt:lpstr>
      <vt:lpstr>环孢霉素与他克莫司治疗</vt:lpstr>
      <vt:lpstr>免疫抑制剂治疗-利妥昔单抗</vt:lpstr>
      <vt:lpstr>B细胞族谱上的单克隆抗体作用靶点</vt:lpstr>
      <vt:lpstr>利妥昔单抗的毒副作用</vt:lpstr>
      <vt:lpstr>部分IMN利妥昔单抗治疗无效的可能原因</vt:lpstr>
      <vt:lpstr>B细胞/浆细胞靶向治疗方案与评价</vt:lpstr>
      <vt:lpstr>膜性肾病危险分级治疗 </vt:lpstr>
      <vt:lpstr>IMN部分和完全缓解的定义</vt:lpstr>
      <vt:lpstr>复发的治疗</vt:lpstr>
      <vt:lpstr>幻灯片 58</vt:lpstr>
      <vt:lpstr>结语</vt:lpstr>
      <vt:lpstr>思考题</vt:lpstr>
      <vt:lpstr>幻灯片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ncdxsnk@163.com</dc:creator>
  <cp:lastModifiedBy>1234</cp:lastModifiedBy>
  <cp:revision>48</cp:revision>
  <dcterms:created xsi:type="dcterms:W3CDTF">2019-12-12T14:30:30Z</dcterms:created>
  <dcterms:modified xsi:type="dcterms:W3CDTF">2019-12-14T12:09:59Z</dcterms:modified>
</cp:coreProperties>
</file>